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DB3-B73E-40D9-9745-8F421A10F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Python Básico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EC4D1-6080-45D9-B4C5-980CC4753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Grupo Bancolombia</a:t>
            </a:r>
          </a:p>
        </p:txBody>
      </p:sp>
    </p:spTree>
    <p:extLst>
      <p:ext uri="{BB962C8B-B14F-4D97-AF65-F5344CB8AC3E}">
        <p14:creationId xmlns:p14="http://schemas.microsoft.com/office/powerpoint/2010/main" val="15759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639317" y="1012954"/>
            <a:ext cx="109133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Suena más bonito</a:t>
            </a:r>
          </a:p>
          <a:p>
            <a:pPr algn="ctr"/>
            <a:endParaRPr lang="es-CO" sz="4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 “LOS DATOS” </a:t>
            </a:r>
          </a:p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 </a:t>
            </a:r>
          </a:p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que </a:t>
            </a:r>
          </a:p>
          <a:p>
            <a:pPr algn="ctr"/>
            <a:endParaRPr lang="es-CO" sz="4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“LA DATA”</a:t>
            </a:r>
          </a:p>
        </p:txBody>
      </p:sp>
      <p:pic>
        <p:nvPicPr>
          <p:cNvPr id="7" name="Gráfico 6" descr="Cara sonriente sin relleno">
            <a:extLst>
              <a:ext uri="{FF2B5EF4-FFF2-40B4-BE49-F238E27FC236}">
                <a16:creationId xmlns:a16="http://schemas.microsoft.com/office/drawing/2014/main" id="{28586860-95B6-4079-8008-C513DD4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9966" y="2303172"/>
            <a:ext cx="914400" cy="914400"/>
          </a:xfrm>
          <a:prstGeom prst="rect">
            <a:avLst/>
          </a:prstGeom>
        </p:spPr>
      </p:pic>
      <p:pic>
        <p:nvPicPr>
          <p:cNvPr id="9" name="Gráfico 8" descr="Cara triste sin relleno">
            <a:extLst>
              <a:ext uri="{FF2B5EF4-FFF2-40B4-BE49-F238E27FC236}">
                <a16:creationId xmlns:a16="http://schemas.microsoft.com/office/drawing/2014/main" id="{3CE4350B-B6B7-4BC0-A4F6-0290F311B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9966" y="4930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2913729" y="935805"/>
            <a:ext cx="90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es-CO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Datos e Historia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A3625119-BC9F-4526-A0E9-DC37E2E5761F}"/>
              </a:ext>
            </a:extLst>
          </p:cNvPr>
          <p:cNvSpPr txBox="1"/>
          <p:nvPr/>
        </p:nvSpPr>
        <p:spPr>
          <a:xfrm>
            <a:off x="604718" y="2208266"/>
            <a:ext cx="10133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Creado por Guido Van Rossum en los 80’s.  Publicado en 1991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Diseñado con base en fácil lectura y escritura.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Es ideal para proyectos pequeños y medianos.  Para proyectos grandes tiene sus deficiencias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Es dinámicamente tipado y tiene recolección de basura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Python 1x : 90’s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Python 2x : 2000’s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Python 3x : 2008 en Adelante.  Rompió compatibilidad hacia atrás.  Solo hay soporte a Python 3x en este momento.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9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2913729" y="935805"/>
            <a:ext cx="90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es-CO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Datos e Historia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A3625119-BC9F-4526-A0E9-DC37E2E5761F}"/>
              </a:ext>
            </a:extLst>
          </p:cNvPr>
          <p:cNvSpPr txBox="1"/>
          <p:nvPr/>
        </p:nvSpPr>
        <p:spPr>
          <a:xfrm>
            <a:off x="604719" y="2208266"/>
            <a:ext cx="90258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Zen de Python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Beautiful is better than ugly.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Explicit is better than implicit.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Simple is better than complex.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Complex is better than complicated.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Readability counts.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2913729" y="935805"/>
            <a:ext cx="90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es-CO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Datos e Historia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A3625119-BC9F-4526-A0E9-DC37E2E5761F}"/>
              </a:ext>
            </a:extLst>
          </p:cNvPr>
          <p:cNvSpPr txBox="1"/>
          <p:nvPr/>
        </p:nvSpPr>
        <p:spPr>
          <a:xfrm>
            <a:off x="1583078" y="2476713"/>
            <a:ext cx="9025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</a:rPr>
              <a:t>Python </a:t>
            </a:r>
            <a:r>
              <a:rPr lang="en-US" sz="3600" b="0" dirty="0" err="1">
                <a:solidFill>
                  <a:schemeClr val="tx1"/>
                </a:solidFill>
              </a:rPr>
              <a:t>viene</a:t>
            </a:r>
            <a:r>
              <a:rPr lang="en-US" sz="3600" b="0" dirty="0">
                <a:solidFill>
                  <a:schemeClr val="tx1"/>
                </a:solidFill>
              </a:rPr>
              <a:t> con </a:t>
            </a:r>
            <a:r>
              <a:rPr lang="en-US" sz="3600" i="1" dirty="0" err="1">
                <a:solidFill>
                  <a:schemeClr val="accent3"/>
                </a:solidFill>
              </a:rPr>
              <a:t>baterías</a:t>
            </a:r>
            <a:r>
              <a:rPr lang="en-US" sz="3600" i="1" dirty="0">
                <a:solidFill>
                  <a:schemeClr val="accent3"/>
                </a:solidFill>
              </a:rPr>
              <a:t> </a:t>
            </a:r>
            <a:r>
              <a:rPr lang="en-US" sz="3600" i="1" dirty="0" err="1">
                <a:solidFill>
                  <a:schemeClr val="accent3"/>
                </a:solidFill>
              </a:rPr>
              <a:t>incluidas</a:t>
            </a:r>
            <a:r>
              <a:rPr lang="en-US" sz="3600" i="1" dirty="0">
                <a:solidFill>
                  <a:schemeClr val="accent3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pero</a:t>
            </a:r>
            <a:r>
              <a:rPr lang="en-US" sz="3600" b="0" dirty="0">
                <a:solidFill>
                  <a:schemeClr val="tx1"/>
                </a:solidFill>
              </a:rPr>
              <a:t> es </a:t>
            </a:r>
            <a:r>
              <a:rPr lang="en-US" sz="3600" b="0" dirty="0" err="1">
                <a:solidFill>
                  <a:schemeClr val="tx1"/>
                </a:solidFill>
              </a:rPr>
              <a:t>áltamente</a:t>
            </a:r>
            <a:r>
              <a:rPr lang="en-US" sz="3600" b="0" dirty="0">
                <a:solidFill>
                  <a:schemeClr val="tx1"/>
                </a:solidFill>
              </a:rPr>
              <a:t> extensible.</a:t>
            </a:r>
          </a:p>
          <a:p>
            <a:pPr algn="ctr"/>
            <a:endParaRPr lang="en-US" sz="3600" b="0" dirty="0">
              <a:solidFill>
                <a:schemeClr val="tx1"/>
              </a:solidFill>
            </a:endParaRPr>
          </a:p>
          <a:p>
            <a:pPr algn="ctr"/>
            <a:r>
              <a:rPr lang="en-US" sz="3600" b="0" dirty="0">
                <a:solidFill>
                  <a:schemeClr val="tx1"/>
                </a:solidFill>
              </a:rPr>
              <a:t>Este es el </a:t>
            </a:r>
            <a:r>
              <a:rPr lang="en-US" sz="3600" b="0" dirty="0" err="1">
                <a:solidFill>
                  <a:schemeClr val="tx1"/>
                </a:solidFill>
              </a:rPr>
              <a:t>potencial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más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grande</a:t>
            </a:r>
            <a:r>
              <a:rPr lang="en-US" sz="3600" b="0" dirty="0">
                <a:solidFill>
                  <a:schemeClr val="tx1"/>
                </a:solidFill>
              </a:rPr>
              <a:t> del </a:t>
            </a:r>
            <a:r>
              <a:rPr lang="en-US" sz="3600" b="0" dirty="0" err="1">
                <a:solidFill>
                  <a:schemeClr val="tx1"/>
                </a:solidFill>
              </a:rPr>
              <a:t>lenguaje</a:t>
            </a:r>
            <a:r>
              <a:rPr lang="en-US" sz="3600" b="0" dirty="0">
                <a:solidFill>
                  <a:schemeClr val="tx1"/>
                </a:solidFill>
              </a:rPr>
              <a:t>, la </a:t>
            </a:r>
            <a:r>
              <a:rPr lang="en-US" sz="3600" b="0" dirty="0" err="1">
                <a:solidFill>
                  <a:schemeClr val="tx1"/>
                </a:solidFill>
              </a:rPr>
              <a:t>cantidad</a:t>
            </a:r>
            <a:r>
              <a:rPr lang="en-US" sz="3600" b="0" dirty="0">
                <a:solidFill>
                  <a:schemeClr val="tx1"/>
                </a:solidFill>
              </a:rPr>
              <a:t> de </a:t>
            </a:r>
            <a:r>
              <a:rPr lang="en-US" sz="3600" b="0" dirty="0" err="1">
                <a:solidFill>
                  <a:schemeClr val="tx1"/>
                </a:solidFill>
              </a:rPr>
              <a:t>librerías</a:t>
            </a:r>
            <a:r>
              <a:rPr lang="en-US" sz="3600" b="0" dirty="0">
                <a:solidFill>
                  <a:schemeClr val="tx1"/>
                </a:solidFill>
              </a:rPr>
              <a:t> a </a:t>
            </a:r>
            <a:r>
              <a:rPr lang="en-US" sz="3600" b="0" dirty="0" err="1">
                <a:solidFill>
                  <a:schemeClr val="tx1"/>
                </a:solidFill>
              </a:rPr>
              <a:t>tu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disposición</a:t>
            </a:r>
            <a:r>
              <a:rPr lang="en-US" sz="3600" b="0" dirty="0">
                <a:solidFill>
                  <a:schemeClr val="tx1"/>
                </a:solidFill>
              </a:rPr>
              <a:t> es </a:t>
            </a:r>
            <a:r>
              <a:rPr lang="en-US" sz="3600" b="0" dirty="0" err="1">
                <a:solidFill>
                  <a:schemeClr val="tx1"/>
                </a:solidFill>
              </a:rPr>
              <a:t>enorme</a:t>
            </a:r>
            <a:r>
              <a:rPr lang="en-US" sz="3600" b="0" dirty="0">
                <a:solidFill>
                  <a:schemeClr val="tx1"/>
                </a:solidFill>
              </a:rPr>
              <a:t>.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s-CO" sz="3200" dirty="0">
              <a:solidFill>
                <a:schemeClr val="tx1"/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CO" sz="3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s-CO" sz="3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7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2913729" y="935805"/>
            <a:ext cx="902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es-CO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Datos e Historia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A3625119-BC9F-4526-A0E9-DC37E2E5761F}"/>
              </a:ext>
            </a:extLst>
          </p:cNvPr>
          <p:cNvSpPr txBox="1"/>
          <p:nvPr/>
        </p:nvSpPr>
        <p:spPr>
          <a:xfrm>
            <a:off x="604719" y="2208266"/>
            <a:ext cx="9025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¿Por qué usar Python?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</a:rPr>
              <a:t>Lenguaje</a:t>
            </a:r>
            <a:r>
              <a:rPr lang="en-US" sz="2400" b="0" dirty="0">
                <a:solidFill>
                  <a:schemeClr val="tx1"/>
                </a:solidFill>
              </a:rPr>
              <a:t> legible y </a:t>
            </a:r>
            <a:r>
              <a:rPr lang="en-US" sz="2400" b="0" dirty="0" err="1">
                <a:solidFill>
                  <a:schemeClr val="tx1"/>
                </a:solidFill>
              </a:rPr>
              <a:t>mantenible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Compatible con </a:t>
            </a:r>
            <a:r>
              <a:rPr lang="en-US" sz="2400" b="0" dirty="0" err="1">
                <a:solidFill>
                  <a:schemeClr val="tx1"/>
                </a:solidFill>
              </a:rPr>
              <a:t>muchos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Sistemas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Operativos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</a:rPr>
              <a:t>Librería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estándar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robusta</a:t>
            </a:r>
            <a:endParaRPr lang="en-US" sz="24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“</a:t>
            </a:r>
            <a:r>
              <a:rPr lang="en-US" sz="2400" b="0" dirty="0" err="1">
                <a:solidFill>
                  <a:schemeClr val="tx1"/>
                </a:solidFill>
              </a:rPr>
              <a:t>Infinidad</a:t>
            </a:r>
            <a:r>
              <a:rPr lang="en-US" sz="2400" b="0" dirty="0">
                <a:solidFill>
                  <a:schemeClr val="tx1"/>
                </a:solidFill>
              </a:rPr>
              <a:t>” de frameworks y </a:t>
            </a:r>
            <a:r>
              <a:rPr lang="en-US" sz="2400" b="0" dirty="0" err="1">
                <a:solidFill>
                  <a:schemeClr val="tx1"/>
                </a:solidFill>
              </a:rPr>
              <a:t>herramientas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libres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1"/>
                </a:solidFill>
              </a:rPr>
              <a:t>Facilita</a:t>
            </a:r>
            <a:r>
              <a:rPr lang="en-US" sz="2400" b="0" dirty="0">
                <a:solidFill>
                  <a:schemeClr val="tx1"/>
                </a:solidFill>
              </a:rPr>
              <a:t> la </a:t>
            </a:r>
            <a:r>
              <a:rPr lang="en-US" sz="2400" b="0" dirty="0" err="1">
                <a:solidFill>
                  <a:schemeClr val="tx1"/>
                </a:solidFill>
              </a:rPr>
              <a:t>creación</a:t>
            </a:r>
            <a:r>
              <a:rPr lang="en-US" sz="2400" b="0" dirty="0">
                <a:solidFill>
                  <a:schemeClr val="tx1"/>
                </a:solidFill>
              </a:rPr>
              <a:t> de </a:t>
            </a:r>
            <a:r>
              <a:rPr lang="en-US" sz="2400" b="0" dirty="0" err="1">
                <a:solidFill>
                  <a:schemeClr val="tx1"/>
                </a:solidFill>
              </a:rPr>
              <a:t>prototipos</a:t>
            </a:r>
            <a:r>
              <a:rPr lang="en-US" sz="2400" b="0" dirty="0">
                <a:solidFill>
                  <a:schemeClr val="tx1"/>
                </a:solidFill>
              </a:rPr>
              <a:t> por </a:t>
            </a:r>
            <a:r>
              <a:rPr lang="en-US" sz="2400" b="0" dirty="0" err="1">
                <a:solidFill>
                  <a:schemeClr val="tx1"/>
                </a:solidFill>
              </a:rPr>
              <a:t>su</a:t>
            </a:r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err="1">
                <a:solidFill>
                  <a:schemeClr val="tx1"/>
                </a:solidFill>
              </a:rPr>
              <a:t>rapidez</a:t>
            </a:r>
            <a:r>
              <a:rPr lang="en-US" sz="2400" b="0" dirty="0">
                <a:solidFill>
                  <a:schemeClr val="tx1"/>
                </a:solidFill>
              </a:rPr>
              <a:t> de </a:t>
            </a:r>
            <a:r>
              <a:rPr lang="en-US" sz="2400" b="0" dirty="0" err="1">
                <a:solidFill>
                  <a:schemeClr val="tx1"/>
                </a:solidFill>
              </a:rPr>
              <a:t>desarrollo</a:t>
            </a:r>
            <a:endParaRPr lang="es-CO" sz="24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zibtek.com/blog/content/images/2020/04/image-8.png">
            <a:extLst>
              <a:ext uri="{FF2B5EF4-FFF2-40B4-BE49-F238E27FC236}">
                <a16:creationId xmlns:a16="http://schemas.microsoft.com/office/drawing/2014/main" id="{619F0153-9E4D-4AEF-8075-299DC9F9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0"/>
            <a:ext cx="8001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>
            <a:extLst>
              <a:ext uri="{FF2B5EF4-FFF2-40B4-BE49-F238E27FC236}">
                <a16:creationId xmlns:a16="http://schemas.microsoft.com/office/drawing/2014/main" id="{84158115-472E-4B07-855E-6F702984AB2B}"/>
              </a:ext>
            </a:extLst>
          </p:cNvPr>
          <p:cNvSpPr txBox="1"/>
          <p:nvPr/>
        </p:nvSpPr>
        <p:spPr>
          <a:xfrm>
            <a:off x="135977" y="3177974"/>
            <a:ext cx="10913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 charset="0"/>
                <a:cs typeface="Century Gothic" charset="0"/>
              </a:rPr>
              <a:t>Encuesta!</a:t>
            </a:r>
          </a:p>
        </p:txBody>
      </p:sp>
      <p:pic>
        <p:nvPicPr>
          <p:cNvPr id="7" name="Gráfico 6" descr="Cara sonriente sin relleno">
            <a:extLst>
              <a:ext uri="{FF2B5EF4-FFF2-40B4-BE49-F238E27FC236}">
                <a16:creationId xmlns:a16="http://schemas.microsoft.com/office/drawing/2014/main" id="{28586860-95B6-4079-8008-C513DD4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564" y="3033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062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2146</TotalTime>
  <Words>200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Estela de condensación</vt:lpstr>
      <vt:lpstr>Python Básico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Capacidades Analíticas</dc:title>
  <dc:creator>Rafael Ignacio Larios Restrepo</dc:creator>
  <cp:lastModifiedBy>Rafael Ignacio Larios Restrepo</cp:lastModifiedBy>
  <cp:revision>24</cp:revision>
  <dcterms:created xsi:type="dcterms:W3CDTF">2019-09-01T20:54:55Z</dcterms:created>
  <dcterms:modified xsi:type="dcterms:W3CDTF">2020-09-02T12:18:59Z</dcterms:modified>
</cp:coreProperties>
</file>