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6"/>
  </p:notesMasterIdLst>
  <p:sldIdLst>
    <p:sldId id="256" r:id="rId3"/>
    <p:sldId id="257" r:id="rId4"/>
    <p:sldId id="259" r:id="rId5"/>
    <p:sldId id="2147470072" r:id="rId6"/>
    <p:sldId id="2147470073" r:id="rId7"/>
    <p:sldId id="2147470079" r:id="rId8"/>
    <p:sldId id="2147470080" r:id="rId9"/>
    <p:sldId id="2147470074" r:id="rId10"/>
    <p:sldId id="2147470077" r:id="rId11"/>
    <p:sldId id="2147470078" r:id="rId12"/>
    <p:sldId id="2147470075" r:id="rId13"/>
    <p:sldId id="2147470076" r:id="rId14"/>
    <p:sldId id="2147470081" r:id="rId15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E49F7-9512-D040-B4F7-F9A19F75B344}" v="101" dt="2025-08-11T17:00:1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0540"/>
  </p:normalViewPr>
  <p:slideViewPr>
    <p:cSldViewPr snapToGrid="0">
      <p:cViewPr varScale="1">
        <p:scale>
          <a:sx n="97" d="100"/>
          <a:sy n="97" d="100"/>
        </p:scale>
        <p:origin x="1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A60E-AC15-594D-8F31-10A3E7DD602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317BA-6FA0-6148-99D0-649272093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6629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AWS: es una plataforma en la nube que proporciona una variedad de servicios de TI a través de internet, permitiendo a las empresas utilizar recursos como servidores y almacenamiento sin tener que poseerlos físicamente. </a:t>
            </a:r>
          </a:p>
          <a:p>
            <a:b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Serverless: es un modelo de computación en la nube donde un proveedor gestiona la infraestructura necesaria para ejecutar código, permitiendo a los desarrolladores enfocarse en escribir código en lugar de administrar servidores</a:t>
            </a:r>
          </a:p>
          <a:p>
            <a:endParaRPr lang="es-PA" dirty="0"/>
          </a:p>
          <a:p>
            <a:endParaRPr lang="es-P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17BA-6FA0-6148-99D0-649272093AA9}" type="slidenum">
              <a:rPr lang="es-PA" smtClean="0"/>
              <a:t>4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1962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Funcion lambda: </a:t>
            </a: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pieza de código que se ejecuta en respuesta a eventos, sin necesidad de aprovisionar o gestionar servidores.</a:t>
            </a:r>
          </a:p>
          <a:p>
            <a:endParaRPr lang="es-PA" dirty="0"/>
          </a:p>
          <a:p>
            <a:r>
              <a:rPr lang="es-PA" dirty="0"/>
              <a:t>Lenguajes que se pueden utilizar: </a:t>
            </a:r>
            <a:br>
              <a:rPr lang="es-PA" dirty="0"/>
            </a:br>
            <a:r>
              <a:rPr lang="es-PA" dirty="0"/>
              <a:t>- Node.js</a:t>
            </a:r>
          </a:p>
          <a:p>
            <a:r>
              <a:rPr lang="es-PA" dirty="0"/>
              <a:t>- Python</a:t>
            </a:r>
          </a:p>
          <a:p>
            <a:r>
              <a:rPr lang="es-PA" dirty="0"/>
              <a:t>- Java</a:t>
            </a:r>
          </a:p>
          <a:p>
            <a:r>
              <a:rPr lang="es-PA" dirty="0"/>
              <a:t>- Go</a:t>
            </a:r>
          </a:p>
          <a:p>
            <a:r>
              <a:rPr lang="es-PA" dirty="0"/>
              <a:t>- C#</a:t>
            </a:r>
          </a:p>
          <a:p>
            <a:r>
              <a:rPr lang="es-PA" dirty="0"/>
              <a:t>- Ruby</a:t>
            </a:r>
          </a:p>
          <a:p>
            <a:r>
              <a:rPr lang="es-PA" dirty="0"/>
              <a:t>- PowerShell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17BA-6FA0-6148-99D0-649272093AA9}" type="slidenum">
              <a:rPr lang="es-PA" smtClean="0"/>
              <a:t>5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38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2CC59-F991-0DEC-395E-B8FF39620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2EFEDC-E25C-88AD-DCF3-FF9D66FAD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FF98D3-946D-AE70-8111-6DF83564D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Ejemplos: </a:t>
            </a:r>
          </a:p>
          <a:p>
            <a:endParaRPr lang="es-P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dirty="0"/>
              <a:t>1. Eventos: </a:t>
            </a:r>
            <a:r>
              <a:rPr lang="es-ES" dirty="0"/>
              <a:t>Un archivo subido a S3, una actualización en una tabla de </a:t>
            </a:r>
            <a:r>
              <a:rPr lang="es-ES" dirty="0" err="1"/>
              <a:t>DynamoDB</a:t>
            </a:r>
            <a:r>
              <a:rPr lang="es-ES" dirty="0"/>
              <a:t>, una solicitud HTTP a una API, un mensaje en una cola SQS.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dirty="0"/>
              <a:t>2. Triggers: </a:t>
            </a:r>
            <a:r>
              <a:rPr lang="es-ES" dirty="0"/>
              <a:t>Configuras un </a:t>
            </a:r>
            <a:r>
              <a:rPr lang="es-ES" dirty="0" err="1"/>
              <a:t>trigger</a:t>
            </a:r>
            <a:r>
              <a:rPr lang="es-ES" dirty="0"/>
              <a:t> para que, cada vez que se suba un archivo a un </a:t>
            </a:r>
            <a:r>
              <a:rPr lang="es-ES" dirty="0" err="1"/>
              <a:t>bucket</a:t>
            </a:r>
            <a:r>
              <a:rPr lang="es-ES" dirty="0"/>
              <a:t> de S3, se invoque tu función Lambda de procesamiento de imágenes.</a:t>
            </a:r>
          </a:p>
          <a:p>
            <a:endParaRPr lang="es-PA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C63018-3EDA-A0EA-F87B-3E424DA52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17BA-6FA0-6148-99D0-649272093AA9}" type="slidenum">
              <a:rPr lang="es-PA" smtClean="0"/>
              <a:t>7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5922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Que es AWS SAM CLI: </a:t>
            </a: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herramienta de código abierto que facilita el desarrollo, la prueba y la implementación de aplicaciones sin servidor en AWS. Permite a los desarrolladores trabajar con aplicaciones sin servidor de manera local antes de desplegarlas en la nube, utilizando una sintaxis simplificada para definir los recursos de la aplicación.</a:t>
            </a:r>
          </a:p>
          <a:p>
            <a:endParaRPr lang="es-P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17BA-6FA0-6148-99D0-649272093AA9}" type="slidenum">
              <a:rPr lang="es-PA" smtClean="0"/>
              <a:t>11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1930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D8E6-9B56-465F-B788-F6BC7123F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911BF-3160-432B-9439-884B2117C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22099-CDE5-43BD-B925-F7C87C49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A9C61-1272-434D-AB9E-D7408B2A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B9443-201C-48FB-B0CF-377A2D0E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481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72D24-1457-47D8-8216-A43BC14D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3CDA7-32C2-433E-B8EC-72947676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BD9A3-6807-4F44-B929-6CCF82CF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3D796F-9B1A-4519-A803-034C28C0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BC6F0-6C3D-46D0-87C2-90D84C7A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719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9E2FEC-3A30-4CC9-A115-43C3AC452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790BE0-73B6-44DE-8E27-55414318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978A9-09A1-401A-9EFC-3D0EACD3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2A6FB-EAD0-4C97-A415-280B1699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A0532-8E18-46C9-A115-98CF2898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2187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C1B579-812E-C6E9-D28E-EC8189E8C5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2519" y="1501346"/>
            <a:ext cx="5183570" cy="2835919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6600" b="1" i="0">
                <a:solidFill>
                  <a:srgbClr val="004C97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 err="1"/>
              <a:t>Portada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14D9E6-CBF9-C580-D55F-8D4C9AF75C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2519" y="4491724"/>
            <a:ext cx="5183570" cy="1155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4C9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Espacio para </a:t>
            </a:r>
            <a:r>
              <a:rPr lang="en-US" dirty="0" err="1"/>
              <a:t>subtítulo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BDAE-603C-5B50-43DF-CF20AB1B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209" y="506895"/>
            <a:ext cx="8653669" cy="58785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D74D-720F-A6D3-A326-41BAE6F5DC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Espacio para </a:t>
            </a:r>
            <a:r>
              <a:rPr lang="en-US" dirty="0" err="1"/>
              <a:t>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2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BDAE-603C-5B50-43DF-CF20AB1B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209" y="506895"/>
            <a:ext cx="8653669" cy="58785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D74D-720F-A6D3-A326-41BAE6F5DC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Espacio para </a:t>
            </a:r>
            <a:r>
              <a:rPr lang="en-US" dirty="0" err="1"/>
              <a:t>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2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BDAE-603C-5B50-43DF-CF20AB1B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209" y="506895"/>
            <a:ext cx="8653669" cy="58785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D74D-720F-A6D3-A326-41BAE6F5DC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Espacio para </a:t>
            </a:r>
            <a:r>
              <a:rPr lang="en-US" dirty="0" err="1"/>
              <a:t>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35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8BF4D2-0C6F-DDD5-96DE-4119974A8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1317" y="468734"/>
            <a:ext cx="9179859" cy="71724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Avenir Next" panose="020B0503020202020204"/>
              </a:defRPr>
            </a:lvl1pPr>
          </a:lstStyle>
          <a:p>
            <a:pPr algn="l"/>
            <a:r>
              <a:rPr lang="en-US" sz="3200" b="1" err="1">
                <a:solidFill>
                  <a:schemeClr val="bg1"/>
                </a:solidFill>
                <a:latin typeface="Avenir Next" panose="020B0503020202020204" pitchFamily="34" charset="0"/>
              </a:rPr>
              <a:t>Título</a:t>
            </a:r>
            <a:endParaRPr lang="x-none" sz="3200" b="1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49828-F0D3-173D-696C-B4F36E2F6D0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01858"/>
            <a:ext cx="8803341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>
                    <a:lumMod val="50000"/>
                  </a:schemeClr>
                </a:solidFill>
                <a:latin typeface="Avenir Next" panose="020B0503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err="1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Opción</a:t>
            </a:r>
            <a:r>
              <a:rPr lang="en-US" sz="3600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US" sz="3600" err="1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página</a:t>
            </a:r>
            <a:r>
              <a:rPr lang="en-US" sz="3600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 2</a:t>
            </a:r>
            <a:br>
              <a:rPr lang="en-US" sz="3600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</a:br>
            <a:r>
              <a:rPr lang="en-US" sz="3600" err="1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Espacio</a:t>
            </a:r>
            <a:r>
              <a:rPr lang="en-US" sz="3600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 para </a:t>
            </a:r>
            <a:r>
              <a:rPr lang="en-US" sz="3600" err="1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información</a:t>
            </a:r>
            <a:endParaRPr lang="x-none" sz="3600">
              <a:solidFill>
                <a:schemeClr val="bg1">
                  <a:lumMod val="50000"/>
                </a:schemeClr>
              </a:solidFill>
              <a:latin typeface="Avenir Next" panose="020B0503020202020204" pitchFamily="34" charset="0"/>
            </a:endParaRPr>
          </a:p>
          <a:p>
            <a:endParaRPr lang="x-none" sz="3600">
              <a:solidFill>
                <a:schemeClr val="bg1">
                  <a:lumMod val="50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7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A54E0-8D91-465D-8A29-A95FCC9B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0CB2-F6D5-49AB-8BFC-3E8D2FB1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DDF5A-208C-49F6-A504-26D28C36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83499C-35EE-4E1F-BAE6-664B8069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14EFE-151F-49A7-BA39-50C55FA5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629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0AA33-DBAF-4340-AC2F-6850DA1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8B35E-558D-4793-B72C-B733A911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E530AE-73D5-43BB-BC3C-08B49342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F6632-0D33-4931-976C-4E3A82F1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6350-5F57-4BFD-A234-67E4A30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3609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B7401-DD15-4A0A-8826-4C743D16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4310B-8379-4EFA-A0B5-ED741BC8F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C9BE85-2F0D-49A2-A441-991372E84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0102A-5752-4CD7-9A5E-C6C27015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A74C0-1457-4414-A75A-A44EDC49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DB72F-0F99-4080-906B-B6795FF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94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ECA8-5062-4B5E-B96B-29605918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D20F67-D6B0-4182-9B43-19800CDF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50119-3FC0-44F5-ACA0-7B242CE8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ED1B73-3BA3-4A97-8354-DEA6602B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96E7D0-C09E-4AA9-9502-A3581AA4A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BAAEB8-19F1-4A16-9072-6EB728C9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F8BF9B-D32C-42E5-ABF5-75A8FFE5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AF2AED-05F4-4989-90B1-94D6247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14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96186-926F-428E-B6C0-9459C540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677B4C-5C71-43A8-9025-E620B4ED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736B2-0CD9-4610-8D16-20C40BBC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797167-F679-476D-9381-C25512CF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3486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9CCEC9-E2E0-432C-A48E-CB9979E5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BF3022-472D-4F64-9F67-78664130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84E425-24D4-4178-BB8D-460A2551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39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90CC-7C29-4124-B746-88796C7F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69CEA-63B8-4F6C-9F4E-2226070C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F6CCE-2A87-44A0-95E9-FE8C19A6B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7C7F37-10F3-4C35-8092-91A2C618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7090B-821F-4FE1-92B6-EF33BC7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A8F4D-9208-48C2-8FF0-7BA1A21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227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E857-92E7-4C6C-AFA8-095126DC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FF73CE-C218-4767-BB7D-83088EB60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0F0186-5041-4047-B965-3910E6AA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E7ABF-8A7E-4CF0-A705-B60028DB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96FB8-61E8-4C9A-9F7C-FE4FBC9E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7DB541-C51F-452A-B4D2-22AC41E6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45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C60BF2-CA9F-4DCA-8408-454D0E5B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5F02D-5D4F-4DC3-8FC1-AF374CE0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7E372-92B7-4926-9DE6-FA32BADC8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8597-7008-4D06-B173-3EE606CD6946}" type="datetimeFigureOut">
              <a:rPr lang="es-PA" smtClean="0"/>
              <a:t>08/25/25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6F439-B6B9-478E-A6C7-055F917E9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A9ECF-38FA-44D8-9249-9712ACFF6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01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66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66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rgbClr val="004C97"/>
          </a:solidFill>
          <a:latin typeface="Avenir Blac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lasso/UTP_Taller_Lambdas_AWS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pEdl4BGv2c?si=Lg0Fighq0jooCspy" TargetMode="Externa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npEdl4BGv2c?feature=oembed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4631547-4884-4B3C-B13D-32959C4BF1A0}"/>
              </a:ext>
            </a:extLst>
          </p:cNvPr>
          <p:cNvSpPr txBox="1"/>
          <p:nvPr/>
        </p:nvSpPr>
        <p:spPr>
          <a:xfrm>
            <a:off x="558018" y="1572977"/>
            <a:ext cx="1078054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666" indent="0">
              <a:buNone/>
            </a:pPr>
            <a:br>
              <a:rPr lang="es-PA" sz="1400" dirty="0"/>
            </a:br>
            <a:r>
              <a:rPr lang="es-MX" sz="2800" dirty="0">
                <a:solidFill>
                  <a:schemeClr val="bg1"/>
                </a:solidFill>
              </a:rPr>
              <a:t>Actividad 2025</a:t>
            </a:r>
            <a:br>
              <a:rPr lang="es-PA" sz="2000" dirty="0">
                <a:solidFill>
                  <a:schemeClr val="bg1"/>
                </a:solidFill>
              </a:rPr>
            </a:br>
            <a:r>
              <a:rPr lang="es-PA" sz="2000" dirty="0">
                <a:solidFill>
                  <a:schemeClr val="bg1"/>
                </a:solidFill>
              </a:rPr>
              <a:t>Programa de Fomento al Talento Integral TIC</a:t>
            </a:r>
            <a:br>
              <a:rPr lang="es-PA" sz="2000" dirty="0">
                <a:solidFill>
                  <a:schemeClr val="bg1"/>
                </a:solidFill>
              </a:rPr>
            </a:br>
            <a:r>
              <a:rPr lang="es-PA" sz="2000" dirty="0">
                <a:solidFill>
                  <a:schemeClr val="bg1"/>
                </a:solidFill>
              </a:rPr>
              <a:t>Banco General - UTP</a:t>
            </a:r>
          </a:p>
        </p:txBody>
      </p:sp>
      <p:sp>
        <p:nvSpPr>
          <p:cNvPr id="6" name="4 Subtítulo">
            <a:extLst>
              <a:ext uri="{FF2B5EF4-FFF2-40B4-BE49-F238E27FC236}">
                <a16:creationId xmlns:a16="http://schemas.microsoft.com/office/drawing/2014/main" id="{D2FA5F2C-B7E4-4A64-B5C9-7F10BCFC3986}"/>
              </a:ext>
            </a:extLst>
          </p:cNvPr>
          <p:cNvSpPr txBox="1">
            <a:spLocks/>
          </p:cNvSpPr>
          <p:nvPr/>
        </p:nvSpPr>
        <p:spPr>
          <a:xfrm>
            <a:off x="611833" y="3348261"/>
            <a:ext cx="8701117" cy="861896"/>
          </a:xfrm>
          <a:prstGeom prst="rect">
            <a:avLst/>
          </a:prstGeom>
        </p:spPr>
        <p:txBody>
          <a:bodyPr/>
          <a:lstStyle>
            <a:lvl1pPr marL="342884" indent="-14921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458A"/>
                </a:solidFill>
                <a:latin typeface="+mn-lt"/>
                <a:ea typeface="+mn-ea"/>
                <a:cs typeface="+mn-cs"/>
              </a:defRPr>
            </a:lvl1pPr>
            <a:lvl2pPr marL="761964" indent="-603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458A"/>
                </a:solidFill>
                <a:latin typeface="+mn-lt"/>
              </a:defRPr>
            </a:lvl2pPr>
            <a:lvl3pPr marL="1238192" indent="-920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3pPr>
            <a:lvl4pPr marL="1617586" indent="-13810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4pPr>
            <a:lvl5pPr marL="2076351" indent="-7461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33530" indent="-7461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90707" indent="-7461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47886" indent="-7461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905065" indent="-7461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marL="193666" indent="0">
              <a:buNone/>
            </a:pPr>
            <a:r>
              <a:rPr lang="es-PA" sz="2300" dirty="0">
                <a:solidFill>
                  <a:srgbClr val="FF9900"/>
                </a:solidFill>
              </a:rPr>
              <a:t>Agosto 2025</a:t>
            </a:r>
          </a:p>
        </p:txBody>
      </p:sp>
    </p:spTree>
    <p:extLst>
      <p:ext uri="{BB962C8B-B14F-4D97-AF65-F5344CB8AC3E}">
        <p14:creationId xmlns:p14="http://schemas.microsoft.com/office/powerpoint/2010/main" val="156500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949E4-021D-8456-46FC-155E6FF1C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Python – El lenguaje ideal para serverless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B391C-15F9-FCD6-01AC-59F0CBC1A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2007296"/>
            <a:ext cx="5414683" cy="4168036"/>
          </a:xfrm>
        </p:spPr>
        <p:txBody>
          <a:bodyPr>
            <a:normAutofit/>
          </a:bodyPr>
          <a:lstStyle/>
          <a:p>
            <a:pPr algn="just"/>
            <a:r>
              <a:rPr lang="es-PA" altLang="en-US" sz="2000" b="1" dirty="0"/>
              <a:t>Simplicidad y legibilidad</a:t>
            </a:r>
            <a:r>
              <a:rPr lang="es-PA" altLang="en-US" sz="2000" dirty="0"/>
              <a:t>: Python es un lenguaje fácil de aprender y leer, ideal para escribir funciones Lambda concisas. </a:t>
            </a:r>
          </a:p>
          <a:p>
            <a:pPr algn="just"/>
            <a:r>
              <a:rPr lang="es-PA" altLang="en-US" sz="2000" b="1" dirty="0"/>
              <a:t>Amplia comunidad y bibliotecas</a:t>
            </a:r>
            <a:r>
              <a:rPr lang="es-PA" altLang="en-US" sz="2000" dirty="0"/>
              <a:t>: Python cuenta con una gran comunidad y una amplia gama de bibliotecas para diversas tareas, incluyendo el desarrollo web, el análisis de datos y la inteligencia artificial. </a:t>
            </a:r>
          </a:p>
          <a:p>
            <a:pPr algn="just"/>
            <a:r>
              <a:rPr lang="es-PA" altLang="en-US" sz="2000" b="1" dirty="0"/>
              <a:t>Boto3</a:t>
            </a:r>
            <a:r>
              <a:rPr lang="es-PA" altLang="en-US" sz="2000" dirty="0"/>
              <a:t>: El SDK de AWS para Python facilita la interacción con otros servicios de AWS desde tus funciones Lambda.</a:t>
            </a:r>
          </a:p>
          <a:p>
            <a:endParaRPr lang="es-PA" sz="2000" dirty="0"/>
          </a:p>
        </p:txBody>
      </p:sp>
      <p:pic>
        <p:nvPicPr>
          <p:cNvPr id="6146" name="Picture 2" descr="Boto3: The Python Package for Effortless AWS Automation | by Rahul Rawat |  CloudBuilders Technologies">
            <a:extLst>
              <a:ext uri="{FF2B5EF4-FFF2-40B4-BE49-F238E27FC236}">
                <a16:creationId xmlns:a16="http://schemas.microsoft.com/office/drawing/2014/main" id="{59A3B1B4-32A0-38DF-2282-31766196D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r="12583"/>
          <a:stretch>
            <a:fillRect/>
          </a:stretch>
        </p:blipFill>
        <p:spPr bwMode="auto">
          <a:xfrm>
            <a:off x="7290148" y="2007296"/>
            <a:ext cx="4220535" cy="3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2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19E0-3D78-081B-1F5F-84F9E7A1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9E43F-B2C5-8CF4-E4FC-F55748107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A" dirty="0"/>
              <a:t>Introducción a AWS Serverless Application Model Command Line Interface (AWS SAM CLI)</a:t>
            </a:r>
            <a:br>
              <a:rPr lang="es-PA" dirty="0"/>
            </a:br>
            <a:endParaRPr lang="es-PA" dirty="0"/>
          </a:p>
        </p:txBody>
      </p:sp>
      <p:pic>
        <p:nvPicPr>
          <p:cNvPr id="5122" name="Picture 2" descr="AWS SAM in a Docker container">
            <a:extLst>
              <a:ext uri="{FF2B5EF4-FFF2-40B4-BE49-F238E27FC236}">
                <a16:creationId xmlns:a16="http://schemas.microsoft.com/office/drawing/2014/main" id="{A7278FFF-9568-919A-57A7-94881B811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t="4425" r="14249" b="9827"/>
          <a:stretch>
            <a:fillRect/>
          </a:stretch>
        </p:blipFill>
        <p:spPr bwMode="auto">
          <a:xfrm>
            <a:off x="2690884" y="2429516"/>
            <a:ext cx="5149168" cy="320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14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70BA-8AA2-4B49-D865-51DFC81B1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E75BD-8EE9-8158-B6B6-11B26270D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Talleres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989EB-8A47-7E69-9227-9316A3A5E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2115"/>
            <a:ext cx="8803341" cy="21398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</a:rPr>
              <a:t>Dirigirse a: </a:t>
            </a:r>
            <a:r>
              <a:rPr lang="es-MX" sz="2000" dirty="0">
                <a:solidFill>
                  <a:schemeClr val="tx2"/>
                </a:solidFill>
                <a:hlinkClick r:id="rId2"/>
              </a:rPr>
              <a:t>https://github.com/rilasso/UTP_Taller_Lambdas_AWS</a:t>
            </a:r>
            <a:endParaRPr lang="es-MX" sz="2000" dirty="0">
              <a:solidFill>
                <a:schemeClr val="tx2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</a:rPr>
              <a:t>Crear un fork del repositorio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</a:rPr>
              <a:t>Crear rama con el formato wb-nombre-apellido (Reemplazar nombre y apellido por su nombre y su apellido)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</a:rPr>
              <a:t>Trabajar sobre esta rama y subir el codigo una vez que termine.</a:t>
            </a:r>
          </a:p>
        </p:txBody>
      </p:sp>
    </p:spTree>
    <p:extLst>
      <p:ext uri="{BB962C8B-B14F-4D97-AF65-F5344CB8AC3E}">
        <p14:creationId xmlns:p14="http://schemas.microsoft.com/office/powerpoint/2010/main" val="193635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A0203-BCD2-2E91-4B41-AC48DB725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AWS SAM CLI – Crear, Probar y Desplegar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125A3-F7E1-3E51-6F5B-C9F7C09D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2718" y="5672020"/>
            <a:ext cx="5966563" cy="337767"/>
          </a:xfrm>
        </p:spPr>
        <p:txBody>
          <a:bodyPr>
            <a:normAutofit fontScale="47500" lnSpcReduction="20000"/>
          </a:bodyPr>
          <a:lstStyle/>
          <a:p>
            <a:r>
              <a:rPr lang="es-PA" dirty="0">
                <a:hlinkClick r:id="rId3"/>
              </a:rPr>
              <a:t>https://youtu.be/npEdl4BGv2c?si=Lg0Fighq0jooCspy</a:t>
            </a:r>
            <a:r>
              <a:rPr lang="es-PA" dirty="0"/>
              <a:t> </a:t>
            </a:r>
          </a:p>
        </p:txBody>
      </p:sp>
      <p:pic>
        <p:nvPicPr>
          <p:cNvPr id="4" name="Elementos multimedia en línea 3" descr="Desarrollar una función Lambda con AWS SAM | AWS Lambda Fundamentals">
            <a:hlinkClick r:id="" action="ppaction://media"/>
            <a:extLst>
              <a:ext uri="{FF2B5EF4-FFF2-40B4-BE49-F238E27FC236}">
                <a16:creationId xmlns:a16="http://schemas.microsoft.com/office/drawing/2014/main" id="{B1011E2F-0FCC-53F9-1953-03CA2A7995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12718" y="1945681"/>
            <a:ext cx="5966563" cy="33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5400" dirty="0"/>
              <a:t>Funciones Lambda con Python en AWS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A" dirty="0"/>
              <a:t>Ricardo Lasso de la Vega</a:t>
            </a:r>
          </a:p>
        </p:txBody>
      </p:sp>
    </p:spTree>
    <p:extLst>
      <p:ext uri="{BB962C8B-B14F-4D97-AF65-F5344CB8AC3E}">
        <p14:creationId xmlns:p14="http://schemas.microsoft.com/office/powerpoint/2010/main" val="41172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Agenda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18262"/>
            <a:ext cx="9144000" cy="253953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Introducción a Amazon Web Services (AWS)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Introducción a funciones lambda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Introducción a 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Introducción a AWS Serverless Application Model Command Line Interface (AWS SAM CLI)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Talleres</a:t>
            </a:r>
          </a:p>
        </p:txBody>
      </p:sp>
    </p:spTree>
    <p:extLst>
      <p:ext uri="{BB962C8B-B14F-4D97-AF65-F5344CB8AC3E}">
        <p14:creationId xmlns:p14="http://schemas.microsoft.com/office/powerpoint/2010/main" val="275802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5+ AWS Monitoring Solutions And Best Practices You Need In 2025">
            <a:extLst>
              <a:ext uri="{FF2B5EF4-FFF2-40B4-BE49-F238E27FC236}">
                <a16:creationId xmlns:a16="http://schemas.microsoft.com/office/drawing/2014/main" id="{2D7E23DD-203F-1554-16CB-CC943BF51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2" r="27331"/>
          <a:stretch>
            <a:fillRect/>
          </a:stretch>
        </p:blipFill>
        <p:spPr bwMode="auto">
          <a:xfrm>
            <a:off x="2688626" y="5073040"/>
            <a:ext cx="4952251" cy="10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993358-7A3E-96EE-7E78-06B1387D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Introducción a Amazon Web Services (AWS)</a:t>
            </a:r>
          </a:p>
        </p:txBody>
      </p:sp>
      <p:pic>
        <p:nvPicPr>
          <p:cNvPr id="1028" name="Picture 4" descr="25+ AWS Monitoring Solutions And Best Practices You Need In 2025">
            <a:extLst>
              <a:ext uri="{FF2B5EF4-FFF2-40B4-BE49-F238E27FC236}">
                <a16:creationId xmlns:a16="http://schemas.microsoft.com/office/drawing/2014/main" id="{D8B1E7C3-9F61-82C6-47DD-47C432F89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" b="25049"/>
          <a:stretch>
            <a:fillRect/>
          </a:stretch>
        </p:blipFill>
        <p:spPr bwMode="auto">
          <a:xfrm>
            <a:off x="2679982" y="1878132"/>
            <a:ext cx="6814747" cy="31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2B9F49F-B84A-0E89-ADC3-9106F129F295}"/>
              </a:ext>
            </a:extLst>
          </p:cNvPr>
          <p:cNvSpPr txBox="1"/>
          <p:nvPr/>
        </p:nvSpPr>
        <p:spPr>
          <a:xfrm>
            <a:off x="7825894" y="536710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Y muchos más…</a:t>
            </a:r>
          </a:p>
        </p:txBody>
      </p:sp>
    </p:spTree>
    <p:extLst>
      <p:ext uri="{BB962C8B-B14F-4D97-AF65-F5344CB8AC3E}">
        <p14:creationId xmlns:p14="http://schemas.microsoft.com/office/powerpoint/2010/main" val="373326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AF4C-62CE-A96E-8136-0DDEB6DEA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6B10-3154-5325-B745-96BF92FE5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Introducción a funciones lambda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45174-60F5-7D04-A423-21E42F43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2115"/>
            <a:ext cx="8803341" cy="21398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MX" sz="2400" dirty="0">
                <a:solidFill>
                  <a:schemeClr val="tx2"/>
                </a:solidFill>
              </a:rPr>
              <a:t>Que es una funcion lambda?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2400" dirty="0">
                <a:solidFill>
                  <a:schemeClr val="tx2"/>
                </a:solidFill>
              </a:rPr>
              <a:t>Lenguajes que se pueden utilizar</a:t>
            </a:r>
          </a:p>
        </p:txBody>
      </p:sp>
      <p:pic>
        <p:nvPicPr>
          <p:cNvPr id="2056" name="Picture 8" descr="Lambda: El poder de la programación funcional y elegante">
            <a:extLst>
              <a:ext uri="{FF2B5EF4-FFF2-40B4-BE49-F238E27FC236}">
                <a16:creationId xmlns:a16="http://schemas.microsoft.com/office/drawing/2014/main" id="{D0271D56-0F89-6E90-3A34-7C659143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13" y="3502057"/>
            <a:ext cx="4410466" cy="24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6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D3D9D-D589-7ADA-D548-D26C22D68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¿Qué es AWS Lambda?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C5B575-C824-81D4-F434-43AC2E2F9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534" y="2137353"/>
            <a:ext cx="5678466" cy="3674723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PA" sz="2800" dirty="0"/>
              <a:t>Servicio de computación sin servidor que permite ejecutar código sin necesidad de aprovisionar ni administrar servidores.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PA" sz="2800" dirty="0"/>
              <a:t>Es un FaaS (función como servicio) ofrecido por AWS.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PA" sz="2800" dirty="0"/>
          </a:p>
        </p:txBody>
      </p:sp>
      <p:pic>
        <p:nvPicPr>
          <p:cNvPr id="8194" name="Picture 2" descr="AWS Lambda - Wikipedia, la enciclopedia libre">
            <a:extLst>
              <a:ext uri="{FF2B5EF4-FFF2-40B4-BE49-F238E27FC236}">
                <a16:creationId xmlns:a16="http://schemas.microsoft.com/office/drawing/2014/main" id="{A5FAC838-2FB9-2AFB-4DEC-744818C7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746" y="2656562"/>
            <a:ext cx="2272430" cy="22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3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CFEF0-F539-1BDD-7A83-782B525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A15FE-8D51-9998-F72D-EC976F30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17" y="468734"/>
            <a:ext cx="8462683" cy="717246"/>
          </a:xfrm>
        </p:spPr>
        <p:txBody>
          <a:bodyPr>
            <a:normAutofit/>
          </a:bodyPr>
          <a:lstStyle/>
          <a:p>
            <a:r>
              <a:rPr lang="es-PA" dirty="0"/>
              <a:t>AWS Lambda– Eventos y Triggers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3229C-BC63-49C1-608A-31D1D80EC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2344433"/>
            <a:ext cx="5172283" cy="34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Eventos:</a:t>
            </a:r>
          </a:p>
          <a:p>
            <a:pPr algn="l"/>
            <a:r>
              <a:rPr lang="es-ES" sz="2400" dirty="0"/>
              <a:t>Cualquier cambio de estado o actualización que ocurre en tu sistema o en un servicio de AWS. 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Triggers:</a:t>
            </a:r>
          </a:p>
          <a:p>
            <a:pPr algn="l"/>
            <a:r>
              <a:rPr lang="es-ES" sz="2400" dirty="0"/>
              <a:t>Configuración que conecta un evento específico con una función Lambda.</a:t>
            </a:r>
            <a:endParaRPr lang="es-MX" sz="2400" dirty="0">
              <a:solidFill>
                <a:schemeClr val="tx2"/>
              </a:solidFill>
            </a:endParaRPr>
          </a:p>
        </p:txBody>
      </p:sp>
      <p:pic>
        <p:nvPicPr>
          <p:cNvPr id="2052" name="Picture 4" descr="Understanding the Different Ways to Invoke Lambda Functions | AWS  Architecture Blog">
            <a:extLst>
              <a:ext uri="{FF2B5EF4-FFF2-40B4-BE49-F238E27FC236}">
                <a16:creationId xmlns:a16="http://schemas.microsoft.com/office/drawing/2014/main" id="{1CC22CCC-BAF2-9306-0A4E-82C9DF0F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96" y="2378880"/>
            <a:ext cx="5216687" cy="259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FF7-1219-2A97-55A9-A073BAB45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92EBD-B174-BF6E-70F2-DD0F58F6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Introducción a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8E8BC-AE8F-BB99-3C7D-400FF2F7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2359057"/>
            <a:ext cx="8803341" cy="2139885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chemeClr val="tx2"/>
                </a:solidFill>
              </a:rPr>
              <a:t>Python es un lenguaje de programación de alto nivel, interpretado y de código abierto, conocido por su sintaxis clara y legible, que facilita el desarrollo rápido y eficiente de diversas aplicaciones.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3074" name="Picture 2" descr="What is Python Coding? | Juni Learning">
            <a:extLst>
              <a:ext uri="{FF2B5EF4-FFF2-40B4-BE49-F238E27FC236}">
                <a16:creationId xmlns:a16="http://schemas.microsoft.com/office/drawing/2014/main" id="{FE81EF90-0767-4676-973F-536D17C0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804" y="3439387"/>
            <a:ext cx="2949879" cy="29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Your First Step in Python: Writing a “Hello, World!” Program | by Abhinn  Pandey | Medium">
            <a:extLst>
              <a:ext uri="{FF2B5EF4-FFF2-40B4-BE49-F238E27FC236}">
                <a16:creationId xmlns:a16="http://schemas.microsoft.com/office/drawing/2014/main" id="{02B330E3-EA7A-29DD-CB64-C90B7429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41" y="3940768"/>
            <a:ext cx="4235240" cy="244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6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24CA-B29D-10B2-5A7D-3C53F7D7F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Usos de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95FD8-862D-E110-175D-4A412F85C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2345496"/>
            <a:ext cx="5569171" cy="318161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Desarrollo web (Mediante librerias).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Ciencia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Automatización de tareas.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Inteligencia Artificial.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Interfaces Graficas (GUI).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Desarrollo de software.</a:t>
            </a:r>
          </a:p>
        </p:txBody>
      </p:sp>
      <p:pic>
        <p:nvPicPr>
          <p:cNvPr id="4098" name="Picture 2" descr="Python: qué es, para qué sirve">
            <a:extLst>
              <a:ext uri="{FF2B5EF4-FFF2-40B4-BE49-F238E27FC236}">
                <a16:creationId xmlns:a16="http://schemas.microsoft.com/office/drawing/2014/main" id="{CE2C5FB3-6571-4AB8-5891-2B5BA8EF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4" y="2580360"/>
            <a:ext cx="4821129" cy="2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53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fc2c3b7-9fba-4e11-91f0-817d9e8499db}" enabled="1" method="Privileged" siteId="{2bd7243d-6882-4219-b287-d3a7118c4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654</Words>
  <Application>Microsoft Macintosh PowerPoint</Application>
  <PresentationFormat>Panorámica</PresentationFormat>
  <Paragraphs>65</Paragraphs>
  <Slides>13</Slides>
  <Notes>4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Black</vt:lpstr>
      <vt:lpstr>Avenir Next</vt:lpstr>
      <vt:lpstr>Calibri</vt:lpstr>
      <vt:lpstr>Calibri Light</vt:lpstr>
      <vt:lpstr>Tema de Office</vt:lpstr>
      <vt:lpstr>Office Theme</vt:lpstr>
      <vt:lpstr>Presentación de PowerPoint</vt:lpstr>
      <vt:lpstr>Funciones Lambda con Python en AWS</vt:lpstr>
      <vt:lpstr>Agenda</vt:lpstr>
      <vt:lpstr>Introducción a Amazon Web Services (AWS)</vt:lpstr>
      <vt:lpstr>Introducción a funciones lambda</vt:lpstr>
      <vt:lpstr>¿Qué es AWS Lambda?</vt:lpstr>
      <vt:lpstr>AWS Lambda– Eventos y Triggers</vt:lpstr>
      <vt:lpstr>Introducción a Python</vt:lpstr>
      <vt:lpstr>Usos de python</vt:lpstr>
      <vt:lpstr>Python – El lenguaje ideal para serverless</vt:lpstr>
      <vt:lpstr>Introducción a AWS Serverless Application Model Command Line Interface (AWS SAM CLI) </vt:lpstr>
      <vt:lpstr>Talleres</vt:lpstr>
      <vt:lpstr>AWS SAM CLI – Crear, Probar y Desplegar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 Quintero</dc:creator>
  <cp:lastModifiedBy>Ricardo Lasso</cp:lastModifiedBy>
  <cp:revision>62</cp:revision>
  <dcterms:created xsi:type="dcterms:W3CDTF">2021-04-16T12:40:23Z</dcterms:created>
  <dcterms:modified xsi:type="dcterms:W3CDTF">2025-08-25T14:44:53Z</dcterms:modified>
</cp:coreProperties>
</file>