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2" r:id="rId2"/>
  </p:sldMasterIdLst>
  <p:sldIdLst>
    <p:sldId id="296" r:id="rId3"/>
    <p:sldId id="258" r:id="rId4"/>
    <p:sldId id="29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8" r:id="rId43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3208" y="20828"/>
            <a:ext cx="1180558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85622"/>
                </a:solidFill>
                <a:latin typeface="Arial"/>
                <a:cs typeface="Arial"/>
              </a:defRPr>
            </a:lvl1pPr>
          </a:lstStyle>
          <a:p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4E39CF82-8C0D-41E1-959A-0AA916FE414A}"/>
              </a:ext>
            </a:extLst>
          </p:cNvPr>
          <p:cNvSpPr txBox="1"/>
          <p:nvPr/>
        </p:nvSpPr>
        <p:spPr>
          <a:xfrm>
            <a:off x="10160001" y="20826"/>
            <a:ext cx="18387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385622"/>
                </a:solidFill>
                <a:latin typeface="Arial"/>
                <a:cs typeface="Arial"/>
              </a:rPr>
              <a:t>Prof. </a:t>
            </a:r>
            <a:r>
              <a:rPr lang="pt-BR" sz="1400" spc="-105" dirty="0">
                <a:solidFill>
                  <a:srgbClr val="385622"/>
                </a:solidFill>
                <a:latin typeface="Arial"/>
                <a:cs typeface="Arial"/>
              </a:rPr>
              <a:t>Rildo Oliveira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985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0DE5E-D156-45EE-9674-8DD8FB7E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05697D-7B5C-4E2F-90F9-D454C155B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A52B8E-1F52-42D9-909D-2BAA7A841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7BE93F-86F5-486B-91B5-E5C70F05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796346-580F-4D04-A5DD-AE9B9A97B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F1E2BF-8EFE-4EB3-BEC4-CD07D82F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B186-D0A3-4357-B226-569B132873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FBA5E3-D19E-434F-B618-D8BD7353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B0B732-E42E-4F20-AA8C-40267D2F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8B5-4FDF-48C5-AE16-60736D2F1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50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D13C3-AF34-47D3-B06E-AB0280C7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C169A9-A6AF-4081-9369-DB0F579F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B186-D0A3-4357-B226-569B132873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AA62D1-0B85-4430-B551-048FDAAF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E15CAF-F5DA-485C-9982-00D8D0DA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8B5-4FDF-48C5-AE16-60736D2F1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454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26163C-44BD-4F6E-A774-1F12A87E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B186-D0A3-4357-B226-569B132873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1FDFF0-12F2-4ED2-937C-6156E0D5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E8906B-514E-4942-AD4E-2ED4E27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8B5-4FDF-48C5-AE16-60736D2F1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27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28ECB-2243-49CD-94D7-EA8DAE3E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DD1480-513D-43EE-BAE8-E2E04046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6EE287-3C39-49DF-BED0-7648FD711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0096E4-1F53-4F52-BC1D-B0B7E3B9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B186-D0A3-4357-B226-569B132873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C42239-DF24-404E-B030-6050031F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B67900-B642-42D4-AE85-51B3F16C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8B5-4FDF-48C5-AE16-60736D2F1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84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B7AE-3846-4D58-8544-D30F170E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805541-54A5-417D-943A-AB1705703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AFFC97-BBC9-4FC7-8AD6-AD5880555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89591-A62A-4028-8CC7-2B09199E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B186-D0A3-4357-B226-569B132873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FC007E-10AF-4155-8B67-72E57455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BA694D-77E7-4411-AB84-6297285F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8B5-4FDF-48C5-AE16-60736D2F1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583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37E13-B7CF-4ED8-AA2F-211A93F4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91AABD-E155-476D-9545-1D13EE12A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F0A2C3-FEEC-4FC6-B9B0-66CE9AB3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B186-D0A3-4357-B226-569B132873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8A1828-D786-4042-BAFB-4B488744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C162A2-458A-4B07-A1FF-2BF76FD5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8B5-4FDF-48C5-AE16-60736D2F1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26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DB37BF-A8FF-491C-8391-A4ED8B60F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1BEE4D-0797-471B-BF73-62E111DF6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7CAFC-5B51-4AAE-ABA9-AB43D240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B186-D0A3-4357-B226-569B132873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8EBC55-8A05-42B8-85CA-7B573F2A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ABF42C-1A6D-4423-BD52-24982F87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8B5-4FDF-48C5-AE16-60736D2F1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85622"/>
                </a:solidFill>
                <a:latin typeface="Arial"/>
                <a:cs typeface="Arial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FF493AE-0527-43F2-B9D7-718227C7B420}"/>
              </a:ext>
            </a:extLst>
          </p:cNvPr>
          <p:cNvSpPr txBox="1"/>
          <p:nvPr/>
        </p:nvSpPr>
        <p:spPr>
          <a:xfrm>
            <a:off x="10160001" y="20826"/>
            <a:ext cx="18387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385622"/>
                </a:solidFill>
                <a:latin typeface="Arial"/>
                <a:cs typeface="Arial"/>
              </a:rPr>
              <a:t>Prof. </a:t>
            </a:r>
            <a:r>
              <a:rPr lang="pt-BR" sz="1400" spc="-105" dirty="0">
                <a:solidFill>
                  <a:srgbClr val="385622"/>
                </a:solidFill>
                <a:latin typeface="Arial"/>
                <a:cs typeface="Arial"/>
              </a:rPr>
              <a:t>Rildo Oliveira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97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85622"/>
                </a:solidFill>
                <a:latin typeface="Arial"/>
                <a:cs typeface="Arial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1574DE7-D7AD-41B4-B25C-1BDE5401DD1B}"/>
              </a:ext>
            </a:extLst>
          </p:cNvPr>
          <p:cNvSpPr txBox="1"/>
          <p:nvPr/>
        </p:nvSpPr>
        <p:spPr>
          <a:xfrm>
            <a:off x="10160001" y="20826"/>
            <a:ext cx="18387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385622"/>
                </a:solidFill>
                <a:latin typeface="Arial"/>
                <a:cs typeface="Arial"/>
              </a:rPr>
              <a:t>Prof. </a:t>
            </a:r>
            <a:r>
              <a:rPr lang="pt-BR" sz="1400" spc="-105" dirty="0">
                <a:solidFill>
                  <a:srgbClr val="385622"/>
                </a:solidFill>
                <a:latin typeface="Arial"/>
                <a:cs typeface="Arial"/>
              </a:rPr>
              <a:t>Rildo Oliveira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865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85622"/>
                </a:solidFill>
                <a:latin typeface="Arial"/>
                <a:cs typeface="Arial"/>
              </a:defRPr>
            </a:lvl1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757CCBC-52DD-4A72-BDEA-B8EF484B6D5B}"/>
              </a:ext>
            </a:extLst>
          </p:cNvPr>
          <p:cNvSpPr txBox="1"/>
          <p:nvPr/>
        </p:nvSpPr>
        <p:spPr>
          <a:xfrm>
            <a:off x="10160001" y="20826"/>
            <a:ext cx="18387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385622"/>
                </a:solidFill>
                <a:latin typeface="Arial"/>
                <a:cs typeface="Arial"/>
              </a:rPr>
              <a:t>Prof. </a:t>
            </a:r>
            <a:r>
              <a:rPr lang="pt-BR" sz="1400" spc="-105" dirty="0">
                <a:solidFill>
                  <a:srgbClr val="385622"/>
                </a:solidFill>
                <a:latin typeface="Arial"/>
                <a:cs typeface="Arial"/>
              </a:rPr>
              <a:t>Rildo Oliveira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14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5D0FEAC-7F78-4768-83CA-25EB83DA7701}"/>
              </a:ext>
            </a:extLst>
          </p:cNvPr>
          <p:cNvSpPr txBox="1"/>
          <p:nvPr/>
        </p:nvSpPr>
        <p:spPr>
          <a:xfrm>
            <a:off x="10160001" y="20826"/>
            <a:ext cx="18387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385622"/>
                </a:solidFill>
                <a:latin typeface="Arial"/>
                <a:cs typeface="Arial"/>
              </a:rPr>
              <a:t>Prof. </a:t>
            </a:r>
            <a:r>
              <a:rPr lang="pt-BR" sz="1400" spc="-105" dirty="0">
                <a:solidFill>
                  <a:srgbClr val="385622"/>
                </a:solidFill>
                <a:latin typeface="Arial"/>
                <a:cs typeface="Arial"/>
              </a:rPr>
              <a:t>Rildo Oliveira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94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14F62-5134-477B-9DF4-378D44DB3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2524D-DA75-45F1-85AC-7DDE1E765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4C2178-6239-4011-BDA6-5B0DEB0D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B186-D0A3-4357-B226-569B132873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A8B40A-7933-4736-9DBF-B6F6CDA9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C1D5C-621C-49BC-B131-A12AB767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8B5-4FDF-48C5-AE16-60736D2F1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76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C1C8B-DD89-49EE-AB20-F4FCD308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0B823-06C6-4AE2-9E6E-0546A049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FBD2BA-A3A2-4CE9-9C2F-119F75F1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B186-D0A3-4357-B226-569B132873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DE755-356C-4510-AA73-DBCAD36F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9FD1A9-CC0B-4EE8-BD54-B7B3E074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8B5-4FDF-48C5-AE16-60736D2F1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24E54-319B-40CE-8A81-6F8C9BDF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99F691-9B7B-431F-AC87-FE9BDAFD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106874-6656-4786-A315-5FEEFA5C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B186-D0A3-4357-B226-569B132873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BD754B-4F44-4E0C-B53B-97587608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6980E7-FD0B-48E7-8644-2744C2BE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8B5-4FDF-48C5-AE16-60736D2F1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16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DAE97-9561-4789-9A7E-63699EE4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C0E79A-86FF-4796-B9E8-A31DC1986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CE4379-C064-4FFB-B85A-134C1C71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D535E8-9F53-4E73-84F6-A6C2EFB1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B186-D0A3-4357-B226-569B132873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920BD4-2EA8-4421-B2B2-39EC72AB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9AD56F-29D0-4ADF-B22B-4D800146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28B5-4FDF-48C5-AE16-60736D2F1F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20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92608"/>
            <a:ext cx="12192000" cy="2057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208" y="20828"/>
            <a:ext cx="1180558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856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2045" y="3081910"/>
            <a:ext cx="9924627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19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E1661A-7CA7-4247-B260-06A32C59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9C78E1-3037-4E4E-B7DD-7800518B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3A9FD3-3699-410A-9FBA-1618F382F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B186-D0A3-4357-B226-569B132873B0}" type="datetimeFigureOut">
              <a:rPr lang="pt-BR" smtClean="0"/>
              <a:t>30/08/2019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2DB92-4843-473B-956B-383B012AC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A1AEA-F5B5-4756-8271-E3AA3EF85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028B5-4FDF-48C5-AE16-60736D2F1F7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BEAF13F-F47F-459A-8AD3-2411F8EF35C5}"/>
              </a:ext>
            </a:extLst>
          </p:cNvPr>
          <p:cNvSpPr txBox="1"/>
          <p:nvPr/>
        </p:nvSpPr>
        <p:spPr>
          <a:xfrm>
            <a:off x="10160001" y="20826"/>
            <a:ext cx="183879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solidFill>
                  <a:srgbClr val="385622"/>
                </a:solidFill>
                <a:latin typeface="Arial"/>
                <a:cs typeface="Arial"/>
              </a:rPr>
              <a:t>Prof. </a:t>
            </a:r>
            <a:r>
              <a:rPr lang="pt-BR" sz="1400" spc="-105" dirty="0">
                <a:solidFill>
                  <a:srgbClr val="385622"/>
                </a:solidFill>
                <a:latin typeface="Arial"/>
                <a:cs typeface="Arial"/>
              </a:rPr>
              <a:t>Rildo Oliveira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835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281428"/>
            <a:ext cx="9144000" cy="4576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92503" y="2896616"/>
            <a:ext cx="7384415" cy="3946593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818765" marR="5080" indent="-2806700">
              <a:lnSpc>
                <a:spcPts val="5180"/>
              </a:lnSpc>
              <a:spcBef>
                <a:spcPts val="755"/>
              </a:spcBef>
            </a:pPr>
            <a:r>
              <a:rPr sz="4800" spc="-270" dirty="0">
                <a:solidFill>
                  <a:srgbClr val="FFFFFF"/>
                </a:solidFill>
                <a:latin typeface="Trebuchet MS"/>
                <a:cs typeface="Trebuchet MS"/>
              </a:rPr>
              <a:t>Programação </a:t>
            </a:r>
            <a:r>
              <a:rPr sz="4800" spc="-280" dirty="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sz="4800" spc="-6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210" dirty="0">
                <a:solidFill>
                  <a:srgbClr val="FFFFFF"/>
                </a:solidFill>
                <a:latin typeface="Trebuchet MS"/>
                <a:cs typeface="Trebuchet MS"/>
              </a:rPr>
              <a:t>Dispositivos  </a:t>
            </a:r>
            <a:r>
              <a:rPr sz="4800" spc="-95" dirty="0">
                <a:solidFill>
                  <a:srgbClr val="FFFFFF"/>
                </a:solidFill>
                <a:latin typeface="Trebuchet MS"/>
                <a:cs typeface="Trebuchet MS"/>
              </a:rPr>
              <a:t>Móveis</a:t>
            </a:r>
            <a:endParaRPr sz="4800" dirty="0">
              <a:latin typeface="Trebuchet MS"/>
              <a:cs typeface="Trebuchet MS"/>
            </a:endParaRPr>
          </a:p>
          <a:p>
            <a:pPr>
              <a:spcBef>
                <a:spcPts val="20"/>
              </a:spcBef>
            </a:pPr>
            <a:endParaRPr sz="6750" dirty="0">
              <a:latin typeface="Times New Roman"/>
              <a:cs typeface="Times New Roman"/>
            </a:endParaRPr>
          </a:p>
          <a:p>
            <a:pPr marL="157480" algn="ctr">
              <a:spcBef>
                <a:spcPts val="5"/>
              </a:spcBef>
            </a:pPr>
            <a:r>
              <a:rPr lang="pt-BR" sz="4800" spc="-240" dirty="0">
                <a:solidFill>
                  <a:srgbClr val="68A30D"/>
                </a:solidFill>
                <a:latin typeface="Trebuchet MS"/>
                <a:cs typeface="Trebuchet MS"/>
              </a:rPr>
              <a:t>Arquiteturas de Aplicação Móvel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9056" y="363827"/>
            <a:ext cx="4028312" cy="68563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45745">
              <a:lnSpc>
                <a:spcPct val="101400"/>
              </a:lnSpc>
              <a:spcBef>
                <a:spcPts val="60"/>
              </a:spcBef>
            </a:pPr>
            <a:r>
              <a:rPr sz="2400" b="1" spc="-185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sz="2400" b="1" spc="-65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12700" marR="5080" indent="245745" algn="r">
              <a:lnSpc>
                <a:spcPct val="101400"/>
              </a:lnSpc>
              <a:spcBef>
                <a:spcPts val="60"/>
              </a:spcBef>
            </a:pPr>
            <a:r>
              <a:rPr lang="pt-BR" sz="2000" i="1" spc="-120" dirty="0">
                <a:solidFill>
                  <a:srgbClr val="385622"/>
                </a:solidFill>
                <a:latin typeface="Trebuchet MS"/>
                <a:cs typeface="Trebuchet MS"/>
              </a:rPr>
              <a:t>rildexter@hotmail.com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12" y="-1"/>
            <a:ext cx="4362534" cy="20608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4677" y="468114"/>
            <a:ext cx="8854186" cy="50943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046095" marR="5080" indent="-3034030">
              <a:lnSpc>
                <a:spcPts val="3670"/>
              </a:lnSpc>
              <a:spcBef>
                <a:spcPts val="560"/>
              </a:spcBef>
            </a:pPr>
            <a:r>
              <a:rPr lang="pt-BR" sz="2800" spc="-250" dirty="0">
                <a:latin typeface="Arial" panose="020B0604020202020204" pitchFamily="34" charset="0"/>
                <a:cs typeface="Arial" panose="020B0604020202020204" pitchFamily="34" charset="0"/>
              </a:rPr>
              <a:t>Exemplo de Arquitetura Cliente/ Servidor em  Camadas</a:t>
            </a:r>
            <a:endParaRPr sz="2800" spc="-33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4960" y="2200655"/>
            <a:ext cx="5010912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4697" y="1475943"/>
            <a:ext cx="23342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130" dirty="0">
                <a:solidFill>
                  <a:srgbClr val="6F2F9F"/>
                </a:solidFill>
                <a:latin typeface="Trebuchet MS"/>
                <a:cs typeface="Trebuchet MS"/>
              </a:rPr>
              <a:t>Cliente </a:t>
            </a:r>
            <a:r>
              <a:rPr sz="2000" b="1" spc="-114" dirty="0">
                <a:solidFill>
                  <a:srgbClr val="6F2F9F"/>
                </a:solidFill>
                <a:latin typeface="Trebuchet MS"/>
                <a:cs typeface="Trebuchet MS"/>
              </a:rPr>
              <a:t>com </a:t>
            </a:r>
            <a:r>
              <a:rPr sz="2000" b="1" spc="-155" dirty="0">
                <a:solidFill>
                  <a:srgbClr val="6F2F9F"/>
                </a:solidFill>
                <a:latin typeface="Trebuchet MS"/>
                <a:cs typeface="Trebuchet MS"/>
              </a:rPr>
              <a:t>1</a:t>
            </a:r>
            <a:r>
              <a:rPr sz="2000" b="1" spc="-31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6F2F9F"/>
                </a:solidFill>
                <a:latin typeface="Trebuchet MS"/>
                <a:cs typeface="Trebuchet MS"/>
              </a:rPr>
              <a:t>camada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4351" y="3681929"/>
            <a:ext cx="256480" cy="2588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b="1" spc="-110" dirty="0">
                <a:solidFill>
                  <a:srgbClr val="6F2F9F"/>
                </a:solidFill>
                <a:latin typeface="Trebuchet MS"/>
                <a:cs typeface="Trebuchet MS"/>
              </a:rPr>
              <a:t>Servidor </a:t>
            </a:r>
            <a:r>
              <a:rPr sz="2000" b="1" spc="-114" dirty="0">
                <a:solidFill>
                  <a:srgbClr val="6F2F9F"/>
                </a:solidFill>
                <a:latin typeface="Trebuchet MS"/>
                <a:cs typeface="Trebuchet MS"/>
              </a:rPr>
              <a:t>com </a:t>
            </a:r>
            <a:r>
              <a:rPr sz="2000" b="1" spc="-160" dirty="0">
                <a:solidFill>
                  <a:srgbClr val="6F2F9F"/>
                </a:solidFill>
                <a:latin typeface="Trebuchet MS"/>
                <a:cs typeface="Trebuchet MS"/>
              </a:rPr>
              <a:t>2</a:t>
            </a:r>
            <a:r>
              <a:rPr sz="2000" b="1" spc="-29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6F2F9F"/>
                </a:solidFill>
                <a:latin typeface="Trebuchet MS"/>
                <a:cs typeface="Trebuchet MS"/>
              </a:rPr>
              <a:t>camadas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407" y="2241627"/>
            <a:ext cx="2901950" cy="40190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marR="5080" algn="just">
              <a:spcBef>
                <a:spcPts val="100"/>
              </a:spcBef>
            </a:pP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Coleta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o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nome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do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usuário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á  ser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buscado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e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detecta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o 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clique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no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botão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spc="-5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busca.</a:t>
            </a:r>
            <a:endParaRPr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19050" algn="just"/>
            <a:r>
              <a:rPr spc="-20" dirty="0">
                <a:solidFill>
                  <a:srgbClr val="006FC0"/>
                </a:solidFill>
                <a:latin typeface="Trebuchet MS"/>
                <a:cs typeface="Trebuchet MS"/>
              </a:rPr>
              <a:t>Verifica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o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formato correto 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da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entrada do usuário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e 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aciona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camada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de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acesso 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dados.</a:t>
            </a:r>
            <a:endParaRPr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4765" marR="9525" algn="just">
              <a:spcBef>
                <a:spcPts val="1864"/>
              </a:spcBef>
            </a:pPr>
            <a:r>
              <a:rPr spc="-15" dirty="0">
                <a:solidFill>
                  <a:srgbClr val="006FC0"/>
                </a:solidFill>
                <a:latin typeface="Trebuchet MS"/>
                <a:cs typeface="Trebuchet MS"/>
              </a:rPr>
              <a:t>Realiza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query SQL que  corresponde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á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recuperação 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de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registros </a:t>
            </a:r>
            <a:r>
              <a:rPr dirty="0">
                <a:solidFill>
                  <a:srgbClr val="006FC0"/>
                </a:solidFill>
                <a:latin typeface="Trebuchet MS"/>
                <a:cs typeface="Trebuchet MS"/>
              </a:rPr>
              <a:t>da</a:t>
            </a:r>
            <a:r>
              <a:rPr spc="-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pc="-5" dirty="0">
                <a:solidFill>
                  <a:srgbClr val="006FC0"/>
                </a:solidFill>
                <a:latin typeface="Trebuchet MS"/>
                <a:cs typeface="Trebuchet MS"/>
              </a:rPr>
              <a:t>busca.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4144" y="5536691"/>
            <a:ext cx="1332230" cy="350520"/>
          </a:xfrm>
          <a:custGeom>
            <a:avLst/>
            <a:gdLst/>
            <a:ahLst/>
            <a:cxnLst/>
            <a:rect l="l" t="t" r="r" b="b"/>
            <a:pathLst>
              <a:path w="1332229" h="350520">
                <a:moveTo>
                  <a:pt x="1156715" y="0"/>
                </a:moveTo>
                <a:lnTo>
                  <a:pt x="1156715" y="87630"/>
                </a:lnTo>
                <a:lnTo>
                  <a:pt x="0" y="87630"/>
                </a:lnTo>
                <a:lnTo>
                  <a:pt x="0" y="262890"/>
                </a:lnTo>
                <a:lnTo>
                  <a:pt x="1156715" y="262890"/>
                </a:lnTo>
                <a:lnTo>
                  <a:pt x="1156715" y="350520"/>
                </a:lnTo>
                <a:lnTo>
                  <a:pt x="1331976" y="175260"/>
                </a:lnTo>
                <a:lnTo>
                  <a:pt x="115671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24144" y="5536691"/>
            <a:ext cx="1332230" cy="350520"/>
          </a:xfrm>
          <a:custGeom>
            <a:avLst/>
            <a:gdLst/>
            <a:ahLst/>
            <a:cxnLst/>
            <a:rect l="l" t="t" r="r" b="b"/>
            <a:pathLst>
              <a:path w="1332229" h="350520">
                <a:moveTo>
                  <a:pt x="0" y="87630"/>
                </a:moveTo>
                <a:lnTo>
                  <a:pt x="1156715" y="87630"/>
                </a:lnTo>
                <a:lnTo>
                  <a:pt x="1156715" y="0"/>
                </a:lnTo>
                <a:lnTo>
                  <a:pt x="1331976" y="175260"/>
                </a:lnTo>
                <a:lnTo>
                  <a:pt x="1156715" y="350520"/>
                </a:lnTo>
                <a:lnTo>
                  <a:pt x="1156715" y="262890"/>
                </a:lnTo>
                <a:lnTo>
                  <a:pt x="0" y="262890"/>
                </a:lnTo>
                <a:lnTo>
                  <a:pt x="0" y="8763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4144" y="4035553"/>
            <a:ext cx="1332230" cy="352425"/>
          </a:xfrm>
          <a:custGeom>
            <a:avLst/>
            <a:gdLst/>
            <a:ahLst/>
            <a:cxnLst/>
            <a:rect l="l" t="t" r="r" b="b"/>
            <a:pathLst>
              <a:path w="1332229" h="352425">
                <a:moveTo>
                  <a:pt x="1155953" y="0"/>
                </a:moveTo>
                <a:lnTo>
                  <a:pt x="1155953" y="88011"/>
                </a:lnTo>
                <a:lnTo>
                  <a:pt x="0" y="88011"/>
                </a:lnTo>
                <a:lnTo>
                  <a:pt x="0" y="264033"/>
                </a:lnTo>
                <a:lnTo>
                  <a:pt x="1155953" y="264033"/>
                </a:lnTo>
                <a:lnTo>
                  <a:pt x="1155953" y="352044"/>
                </a:lnTo>
                <a:lnTo>
                  <a:pt x="1331976" y="176022"/>
                </a:lnTo>
                <a:lnTo>
                  <a:pt x="115595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4144" y="4035553"/>
            <a:ext cx="1332230" cy="352425"/>
          </a:xfrm>
          <a:custGeom>
            <a:avLst/>
            <a:gdLst/>
            <a:ahLst/>
            <a:cxnLst/>
            <a:rect l="l" t="t" r="r" b="b"/>
            <a:pathLst>
              <a:path w="1332229" h="352425">
                <a:moveTo>
                  <a:pt x="0" y="88011"/>
                </a:moveTo>
                <a:lnTo>
                  <a:pt x="1155953" y="88011"/>
                </a:lnTo>
                <a:lnTo>
                  <a:pt x="1155953" y="0"/>
                </a:lnTo>
                <a:lnTo>
                  <a:pt x="1331976" y="176022"/>
                </a:lnTo>
                <a:lnTo>
                  <a:pt x="1155953" y="352044"/>
                </a:lnTo>
                <a:lnTo>
                  <a:pt x="1155953" y="264033"/>
                </a:lnTo>
                <a:lnTo>
                  <a:pt x="0" y="264033"/>
                </a:lnTo>
                <a:lnTo>
                  <a:pt x="0" y="8801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74536" y="2479549"/>
            <a:ext cx="481965" cy="352425"/>
          </a:xfrm>
          <a:custGeom>
            <a:avLst/>
            <a:gdLst/>
            <a:ahLst/>
            <a:cxnLst/>
            <a:rect l="l" t="t" r="r" b="b"/>
            <a:pathLst>
              <a:path w="481964" h="352425">
                <a:moveTo>
                  <a:pt x="305562" y="0"/>
                </a:moveTo>
                <a:lnTo>
                  <a:pt x="305562" y="88011"/>
                </a:lnTo>
                <a:lnTo>
                  <a:pt x="0" y="88011"/>
                </a:lnTo>
                <a:lnTo>
                  <a:pt x="0" y="264032"/>
                </a:lnTo>
                <a:lnTo>
                  <a:pt x="305562" y="264032"/>
                </a:lnTo>
                <a:lnTo>
                  <a:pt x="305562" y="352043"/>
                </a:lnTo>
                <a:lnTo>
                  <a:pt x="481584" y="176022"/>
                </a:lnTo>
                <a:lnTo>
                  <a:pt x="30556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4536" y="2479549"/>
            <a:ext cx="481965" cy="352425"/>
          </a:xfrm>
          <a:custGeom>
            <a:avLst/>
            <a:gdLst/>
            <a:ahLst/>
            <a:cxnLst/>
            <a:rect l="l" t="t" r="r" b="b"/>
            <a:pathLst>
              <a:path w="481964" h="352425">
                <a:moveTo>
                  <a:pt x="0" y="88011"/>
                </a:moveTo>
                <a:lnTo>
                  <a:pt x="305562" y="88011"/>
                </a:lnTo>
                <a:lnTo>
                  <a:pt x="305562" y="0"/>
                </a:lnTo>
                <a:lnTo>
                  <a:pt x="481584" y="176022"/>
                </a:lnTo>
                <a:lnTo>
                  <a:pt x="305562" y="352043"/>
                </a:lnTo>
                <a:lnTo>
                  <a:pt x="305562" y="264032"/>
                </a:lnTo>
                <a:lnTo>
                  <a:pt x="0" y="264032"/>
                </a:lnTo>
                <a:lnTo>
                  <a:pt x="0" y="8801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38223" y="3755897"/>
            <a:ext cx="428625" cy="2489200"/>
          </a:xfrm>
          <a:custGeom>
            <a:avLst/>
            <a:gdLst/>
            <a:ahLst/>
            <a:cxnLst/>
            <a:rect l="l" t="t" r="r" b="b"/>
            <a:pathLst>
              <a:path w="428625" h="2489200">
                <a:moveTo>
                  <a:pt x="428244" y="0"/>
                </a:moveTo>
                <a:lnTo>
                  <a:pt x="385096" y="4950"/>
                </a:lnTo>
                <a:lnTo>
                  <a:pt x="344906" y="19149"/>
                </a:lnTo>
                <a:lnTo>
                  <a:pt x="308534" y="41616"/>
                </a:lnTo>
                <a:lnTo>
                  <a:pt x="276844" y="71374"/>
                </a:lnTo>
                <a:lnTo>
                  <a:pt x="250695" y="107441"/>
                </a:lnTo>
                <a:lnTo>
                  <a:pt x="230951" y="148840"/>
                </a:lnTo>
                <a:lnTo>
                  <a:pt x="218472" y="194590"/>
                </a:lnTo>
                <a:lnTo>
                  <a:pt x="214122" y="243712"/>
                </a:lnTo>
                <a:lnTo>
                  <a:pt x="214122" y="943482"/>
                </a:lnTo>
                <a:lnTo>
                  <a:pt x="209772" y="992605"/>
                </a:lnTo>
                <a:lnTo>
                  <a:pt x="197296" y="1038355"/>
                </a:lnTo>
                <a:lnTo>
                  <a:pt x="177554" y="1079754"/>
                </a:lnTo>
                <a:lnTo>
                  <a:pt x="151409" y="1115821"/>
                </a:lnTo>
                <a:lnTo>
                  <a:pt x="119720" y="1145579"/>
                </a:lnTo>
                <a:lnTo>
                  <a:pt x="83348" y="1168046"/>
                </a:lnTo>
                <a:lnTo>
                  <a:pt x="43154" y="1182245"/>
                </a:lnTo>
                <a:lnTo>
                  <a:pt x="0" y="1187195"/>
                </a:lnTo>
                <a:lnTo>
                  <a:pt x="43154" y="1192146"/>
                </a:lnTo>
                <a:lnTo>
                  <a:pt x="83348" y="1206345"/>
                </a:lnTo>
                <a:lnTo>
                  <a:pt x="119720" y="1228812"/>
                </a:lnTo>
                <a:lnTo>
                  <a:pt x="151409" y="1258570"/>
                </a:lnTo>
                <a:lnTo>
                  <a:pt x="177554" y="1294637"/>
                </a:lnTo>
                <a:lnTo>
                  <a:pt x="197296" y="1336036"/>
                </a:lnTo>
                <a:lnTo>
                  <a:pt x="209772" y="1381786"/>
                </a:lnTo>
                <a:lnTo>
                  <a:pt x="214122" y="1430908"/>
                </a:lnTo>
                <a:lnTo>
                  <a:pt x="214122" y="2244966"/>
                </a:lnTo>
                <a:lnTo>
                  <a:pt x="218472" y="2294085"/>
                </a:lnTo>
                <a:lnTo>
                  <a:pt x="230951" y="2339835"/>
                </a:lnTo>
                <a:lnTo>
                  <a:pt x="250695" y="2381236"/>
                </a:lnTo>
                <a:lnTo>
                  <a:pt x="276844" y="2417306"/>
                </a:lnTo>
                <a:lnTo>
                  <a:pt x="308534" y="2447067"/>
                </a:lnTo>
                <a:lnTo>
                  <a:pt x="344906" y="2469539"/>
                </a:lnTo>
                <a:lnTo>
                  <a:pt x="385096" y="2483740"/>
                </a:lnTo>
                <a:lnTo>
                  <a:pt x="428244" y="2488691"/>
                </a:lnTo>
              </a:path>
            </a:pathLst>
          </a:custGeom>
          <a:ln w="2895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14677" y="1902715"/>
            <a:ext cx="4960620" cy="428625"/>
          </a:xfrm>
          <a:custGeom>
            <a:avLst/>
            <a:gdLst/>
            <a:ahLst/>
            <a:cxnLst/>
            <a:rect l="l" t="t" r="r" b="b"/>
            <a:pathLst>
              <a:path w="4960620" h="428625">
                <a:moveTo>
                  <a:pt x="4960620" y="428244"/>
                </a:moveTo>
                <a:lnTo>
                  <a:pt x="4955669" y="385096"/>
                </a:lnTo>
                <a:lnTo>
                  <a:pt x="4941470" y="344906"/>
                </a:lnTo>
                <a:lnTo>
                  <a:pt x="4919003" y="308534"/>
                </a:lnTo>
                <a:lnTo>
                  <a:pt x="4889246" y="276844"/>
                </a:lnTo>
                <a:lnTo>
                  <a:pt x="4853178" y="250695"/>
                </a:lnTo>
                <a:lnTo>
                  <a:pt x="4811779" y="230951"/>
                </a:lnTo>
                <a:lnTo>
                  <a:pt x="4766029" y="218472"/>
                </a:lnTo>
                <a:lnTo>
                  <a:pt x="4716907" y="214122"/>
                </a:lnTo>
                <a:lnTo>
                  <a:pt x="2837942" y="214122"/>
                </a:lnTo>
                <a:lnTo>
                  <a:pt x="2788819" y="209771"/>
                </a:lnTo>
                <a:lnTo>
                  <a:pt x="2743069" y="197292"/>
                </a:lnTo>
                <a:lnTo>
                  <a:pt x="2701670" y="177548"/>
                </a:lnTo>
                <a:lnTo>
                  <a:pt x="2665603" y="151399"/>
                </a:lnTo>
                <a:lnTo>
                  <a:pt x="2635845" y="119709"/>
                </a:lnTo>
                <a:lnTo>
                  <a:pt x="2613378" y="83337"/>
                </a:lnTo>
                <a:lnTo>
                  <a:pt x="2599179" y="43147"/>
                </a:lnTo>
                <a:lnTo>
                  <a:pt x="2594229" y="0"/>
                </a:lnTo>
                <a:lnTo>
                  <a:pt x="2589278" y="43147"/>
                </a:lnTo>
                <a:lnTo>
                  <a:pt x="2575079" y="83337"/>
                </a:lnTo>
                <a:lnTo>
                  <a:pt x="2552612" y="119709"/>
                </a:lnTo>
                <a:lnTo>
                  <a:pt x="2522855" y="151399"/>
                </a:lnTo>
                <a:lnTo>
                  <a:pt x="2486787" y="177548"/>
                </a:lnTo>
                <a:lnTo>
                  <a:pt x="2445388" y="197292"/>
                </a:lnTo>
                <a:lnTo>
                  <a:pt x="2399638" y="209771"/>
                </a:lnTo>
                <a:lnTo>
                  <a:pt x="2350516" y="214122"/>
                </a:lnTo>
                <a:lnTo>
                  <a:pt x="243725" y="214122"/>
                </a:lnTo>
                <a:lnTo>
                  <a:pt x="194606" y="218472"/>
                </a:lnTo>
                <a:lnTo>
                  <a:pt x="148856" y="230951"/>
                </a:lnTo>
                <a:lnTo>
                  <a:pt x="107455" y="250695"/>
                </a:lnTo>
                <a:lnTo>
                  <a:pt x="71385" y="276844"/>
                </a:lnTo>
                <a:lnTo>
                  <a:pt x="41624" y="308534"/>
                </a:lnTo>
                <a:lnTo>
                  <a:pt x="19152" y="344906"/>
                </a:lnTo>
                <a:lnTo>
                  <a:pt x="4951" y="385096"/>
                </a:lnTo>
                <a:lnTo>
                  <a:pt x="0" y="428244"/>
                </a:lnTo>
              </a:path>
            </a:pathLst>
          </a:custGeom>
          <a:ln w="2895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06F3F460-AF10-4A60-8D15-2C13B481FA65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249092"/>
            <a:ext cx="8385809" cy="502412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241300" indent="-228600">
              <a:spcBef>
                <a:spcPts val="1800"/>
              </a:spcBef>
              <a:buFont typeface="Arial"/>
              <a:buChar char="•"/>
              <a:tabLst>
                <a:tab pos="241935" algn="l"/>
              </a:tabLst>
            </a:pPr>
            <a:r>
              <a:rPr sz="3200" b="1" spc="-204" dirty="0">
                <a:solidFill>
                  <a:srgbClr val="006FC0"/>
                </a:solidFill>
                <a:latin typeface="Trebuchet MS"/>
                <a:cs typeface="Trebuchet MS"/>
              </a:rPr>
              <a:t>Em</a:t>
            </a:r>
            <a:r>
              <a:rPr sz="3200" b="1" spc="-25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b="1" spc="-210" dirty="0">
                <a:solidFill>
                  <a:srgbClr val="006FC0"/>
                </a:solidFill>
                <a:latin typeface="Trebuchet MS"/>
                <a:cs typeface="Trebuchet MS"/>
              </a:rPr>
              <a:t>Fila</a:t>
            </a:r>
            <a:endParaRPr sz="3200" dirty="0">
              <a:latin typeface="Trebuchet MS"/>
              <a:cs typeface="Trebuchet MS"/>
            </a:endParaRPr>
          </a:p>
          <a:p>
            <a:pPr marL="504825" marR="5080" lvl="1" indent="-271145" algn="just">
              <a:lnSpc>
                <a:spcPct val="90000"/>
              </a:lnSpc>
              <a:spcBef>
                <a:spcPts val="1820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Embora 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divisão </a:t>
            </a:r>
            <a:r>
              <a:rPr sz="2800" spc="-65" dirty="0">
                <a:solidFill>
                  <a:srgbClr val="585858"/>
                </a:solidFill>
                <a:latin typeface="Trebuchet MS"/>
                <a:cs typeface="Trebuchet MS"/>
              </a:rPr>
              <a:t>do </a:t>
            </a:r>
            <a:r>
              <a:rPr sz="2800" spc="-110" dirty="0">
                <a:solidFill>
                  <a:srgbClr val="585858"/>
                </a:solidFill>
                <a:latin typeface="Trebuchet MS"/>
                <a:cs typeface="Trebuchet MS"/>
              </a:rPr>
              <a:t>código 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da </a:t>
            </a:r>
            <a:r>
              <a:rPr sz="2800" spc="-150" dirty="0">
                <a:solidFill>
                  <a:srgbClr val="585858"/>
                </a:solidFill>
                <a:latin typeface="Trebuchet MS"/>
                <a:cs typeface="Trebuchet MS"/>
              </a:rPr>
              <a:t>aplicação 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em 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camadas  </a:t>
            </a:r>
            <a:r>
              <a:rPr sz="2800" spc="-155" dirty="0">
                <a:solidFill>
                  <a:srgbClr val="585858"/>
                </a:solidFill>
                <a:latin typeface="Trebuchet MS"/>
                <a:cs typeface="Trebuchet MS"/>
              </a:rPr>
              <a:t>favoreça 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sz="2800" spc="-155" dirty="0">
                <a:solidFill>
                  <a:srgbClr val="585858"/>
                </a:solidFill>
                <a:latin typeface="Trebuchet MS"/>
                <a:cs typeface="Trebuchet MS"/>
              </a:rPr>
              <a:t>reutilização </a:t>
            </a:r>
            <a:r>
              <a:rPr sz="2800" spc="-65" dirty="0">
                <a:solidFill>
                  <a:srgbClr val="585858"/>
                </a:solidFill>
                <a:latin typeface="Trebuchet MS"/>
                <a:cs typeface="Trebuchet MS"/>
              </a:rPr>
              <a:t>do </a:t>
            </a:r>
            <a:r>
              <a:rPr sz="2800" spc="-145" dirty="0">
                <a:solidFill>
                  <a:srgbClr val="585858"/>
                </a:solidFill>
                <a:latin typeface="Trebuchet MS"/>
                <a:cs typeface="Trebuchet MS"/>
              </a:rPr>
              <a:t>código, </a:t>
            </a:r>
            <a:r>
              <a:rPr sz="2800" spc="-155" dirty="0">
                <a:solidFill>
                  <a:srgbClr val="C00000"/>
                </a:solidFill>
                <a:latin typeface="Trebuchet MS"/>
                <a:cs typeface="Trebuchet MS"/>
              </a:rPr>
              <a:t>ela </a:t>
            </a:r>
            <a:r>
              <a:rPr sz="2800" spc="-80" dirty="0">
                <a:solidFill>
                  <a:srgbClr val="C00000"/>
                </a:solidFill>
                <a:latin typeface="Trebuchet MS"/>
                <a:cs typeface="Trebuchet MS"/>
              </a:rPr>
              <a:t>não </a:t>
            </a:r>
            <a:r>
              <a:rPr sz="2800" spc="-114" dirty="0">
                <a:solidFill>
                  <a:srgbClr val="C00000"/>
                </a:solidFill>
                <a:latin typeface="Trebuchet MS"/>
                <a:cs typeface="Trebuchet MS"/>
              </a:rPr>
              <a:t>torna </a:t>
            </a:r>
            <a:r>
              <a:rPr sz="2800" spc="-135" dirty="0">
                <a:solidFill>
                  <a:srgbClr val="C00000"/>
                </a:solidFill>
                <a:latin typeface="Trebuchet MS"/>
                <a:cs typeface="Trebuchet MS"/>
              </a:rPr>
              <a:t>a  </a:t>
            </a:r>
            <a:r>
              <a:rPr sz="2800" spc="-140" dirty="0">
                <a:solidFill>
                  <a:srgbClr val="C00000"/>
                </a:solidFill>
                <a:latin typeface="Trebuchet MS"/>
                <a:cs typeface="Trebuchet MS"/>
              </a:rPr>
              <a:t>arquitetura</a:t>
            </a:r>
            <a:r>
              <a:rPr sz="2800" spc="-1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C00000"/>
                </a:solidFill>
                <a:latin typeface="Trebuchet MS"/>
                <a:cs typeface="Trebuchet MS"/>
              </a:rPr>
              <a:t>escalável</a:t>
            </a:r>
            <a:r>
              <a:rPr sz="2800" spc="-165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endParaRPr sz="2800" dirty="0">
              <a:latin typeface="Trebuchet MS"/>
              <a:cs typeface="Trebuchet MS"/>
            </a:endParaRPr>
          </a:p>
          <a:p>
            <a:pPr marL="504825" lvl="1" indent="-271145">
              <a:spcBef>
                <a:spcPts val="1460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Deve-se </a:t>
            </a:r>
            <a:r>
              <a:rPr sz="2800" spc="-130" dirty="0">
                <a:solidFill>
                  <a:srgbClr val="006FC0"/>
                </a:solidFill>
                <a:latin typeface="Trebuchet MS"/>
                <a:cs typeface="Trebuchet MS"/>
              </a:rPr>
              <a:t>distribuir </a:t>
            </a:r>
            <a:r>
              <a:rPr sz="2800" spc="-30" dirty="0">
                <a:solidFill>
                  <a:srgbClr val="006FC0"/>
                </a:solidFill>
                <a:latin typeface="Trebuchet MS"/>
                <a:cs typeface="Trebuchet MS"/>
              </a:rPr>
              <a:t>o </a:t>
            </a:r>
            <a:r>
              <a:rPr sz="2800" spc="-110" dirty="0">
                <a:solidFill>
                  <a:srgbClr val="006FC0"/>
                </a:solidFill>
                <a:latin typeface="Trebuchet MS"/>
                <a:cs typeface="Trebuchet MS"/>
              </a:rPr>
              <a:t>código </a:t>
            </a:r>
            <a:r>
              <a:rPr sz="2800" spc="-140" dirty="0">
                <a:solidFill>
                  <a:srgbClr val="006FC0"/>
                </a:solidFill>
                <a:latin typeface="Trebuchet MS"/>
                <a:cs typeface="Trebuchet MS"/>
              </a:rPr>
              <a:t>entre </a:t>
            </a:r>
            <a:r>
              <a:rPr sz="2800" spc="-120" dirty="0">
                <a:solidFill>
                  <a:srgbClr val="006FC0"/>
                </a:solidFill>
                <a:latin typeface="Trebuchet MS"/>
                <a:cs typeface="Trebuchet MS"/>
              </a:rPr>
              <a:t>diversas</a:t>
            </a:r>
            <a:r>
              <a:rPr sz="2800" spc="-6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006FC0"/>
                </a:solidFill>
                <a:latin typeface="Trebuchet MS"/>
                <a:cs typeface="Trebuchet MS"/>
              </a:rPr>
              <a:t>máquinas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endParaRPr sz="2800" dirty="0">
              <a:latin typeface="Trebuchet MS"/>
              <a:cs typeface="Trebuchet MS"/>
            </a:endParaRPr>
          </a:p>
          <a:p>
            <a:pPr marL="504825" marR="5080" lvl="1" indent="-271145" algn="just">
              <a:lnSpc>
                <a:spcPts val="3030"/>
              </a:lnSpc>
              <a:spcBef>
                <a:spcPts val="1839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40" dirty="0">
                <a:solidFill>
                  <a:srgbClr val="585858"/>
                </a:solidFill>
                <a:latin typeface="Trebuchet MS"/>
                <a:cs typeface="Trebuchet MS"/>
              </a:rPr>
              <a:t>As </a:t>
            </a:r>
            <a:r>
              <a:rPr sz="2800" spc="-145" dirty="0">
                <a:solidFill>
                  <a:srgbClr val="585858"/>
                </a:solidFill>
                <a:latin typeface="Trebuchet MS"/>
                <a:cs typeface="Trebuchet MS"/>
              </a:rPr>
              <a:t>filas 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descrevem 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divisão </a:t>
            </a:r>
            <a:r>
              <a:rPr sz="2800" spc="-110" dirty="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trabalho 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de código 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da  </a:t>
            </a:r>
            <a:r>
              <a:rPr sz="2800" spc="-150" dirty="0">
                <a:solidFill>
                  <a:srgbClr val="585858"/>
                </a:solidFill>
                <a:latin typeface="Trebuchet MS"/>
                <a:cs typeface="Trebuchet MS"/>
              </a:rPr>
              <a:t>aplicação 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em </a:t>
            </a:r>
            <a:r>
              <a:rPr sz="2800" spc="-120" dirty="0">
                <a:solidFill>
                  <a:srgbClr val="006FC0"/>
                </a:solidFill>
                <a:latin typeface="Trebuchet MS"/>
                <a:cs typeface="Trebuchet MS"/>
              </a:rPr>
              <a:t>diversas</a:t>
            </a:r>
            <a:r>
              <a:rPr sz="2800" spc="-3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006FC0"/>
                </a:solidFill>
                <a:latin typeface="Trebuchet MS"/>
                <a:cs typeface="Trebuchet MS"/>
              </a:rPr>
              <a:t>máquinas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endParaRPr sz="2800" dirty="0">
              <a:latin typeface="Trebuchet MS"/>
              <a:cs typeface="Trebuchet MS"/>
            </a:endParaRPr>
          </a:p>
          <a:p>
            <a:pPr marL="727710" lvl="2" indent="-273050">
              <a:spcBef>
                <a:spcPts val="26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20" dirty="0">
                <a:solidFill>
                  <a:srgbClr val="6F2F9F"/>
                </a:solidFill>
                <a:latin typeface="Trebuchet MS"/>
                <a:cs typeface="Trebuchet MS"/>
              </a:rPr>
              <a:t>1ª </a:t>
            </a:r>
            <a:r>
              <a:rPr sz="2600" spc="-175" dirty="0">
                <a:solidFill>
                  <a:srgbClr val="6F2F9F"/>
                </a:solidFill>
                <a:latin typeface="Trebuchet MS"/>
                <a:cs typeface="Trebuchet MS"/>
              </a:rPr>
              <a:t>fila:</a:t>
            </a:r>
            <a:r>
              <a:rPr sz="2600" spc="-4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600" spc="-120" dirty="0">
                <a:solidFill>
                  <a:srgbClr val="00AF50"/>
                </a:solidFill>
                <a:latin typeface="Trebuchet MS"/>
                <a:cs typeface="Trebuchet MS"/>
              </a:rPr>
              <a:t>Apresentação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endParaRPr sz="2600" dirty="0">
              <a:latin typeface="Trebuchet MS"/>
              <a:cs typeface="Trebuchet MS"/>
            </a:endParaRPr>
          </a:p>
          <a:p>
            <a:pPr marL="727710" lvl="2" indent="-273050">
              <a:spcBef>
                <a:spcPts val="29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20" dirty="0">
                <a:solidFill>
                  <a:srgbClr val="6F2F9F"/>
                </a:solidFill>
                <a:latin typeface="Trebuchet MS"/>
                <a:cs typeface="Trebuchet MS"/>
              </a:rPr>
              <a:t>2ª </a:t>
            </a:r>
            <a:r>
              <a:rPr sz="2600" spc="-175" dirty="0">
                <a:solidFill>
                  <a:srgbClr val="6F2F9F"/>
                </a:solidFill>
                <a:latin typeface="Trebuchet MS"/>
                <a:cs typeface="Trebuchet MS"/>
              </a:rPr>
              <a:t>fila:</a:t>
            </a:r>
            <a:r>
              <a:rPr sz="2600" spc="-42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600" spc="-140" dirty="0">
                <a:solidFill>
                  <a:srgbClr val="00AF50"/>
                </a:solidFill>
                <a:latin typeface="Trebuchet MS"/>
                <a:cs typeface="Trebuchet MS"/>
              </a:rPr>
              <a:t>Aplicação</a:t>
            </a:r>
            <a:r>
              <a:rPr sz="2600" spc="-140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endParaRPr sz="2600" dirty="0">
              <a:latin typeface="Trebuchet MS"/>
              <a:cs typeface="Trebuchet MS"/>
            </a:endParaRPr>
          </a:p>
          <a:p>
            <a:pPr marL="727710" lvl="2" indent="-273050">
              <a:spcBef>
                <a:spcPts val="29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20" dirty="0">
                <a:solidFill>
                  <a:srgbClr val="6F2F9F"/>
                </a:solidFill>
                <a:latin typeface="Trebuchet MS"/>
                <a:cs typeface="Trebuchet MS"/>
              </a:rPr>
              <a:t>3ª </a:t>
            </a:r>
            <a:r>
              <a:rPr sz="2600" spc="-175" dirty="0">
                <a:solidFill>
                  <a:srgbClr val="6F2F9F"/>
                </a:solidFill>
                <a:latin typeface="Trebuchet MS"/>
                <a:cs typeface="Trebuchet MS"/>
              </a:rPr>
              <a:t>fila: </a:t>
            </a:r>
            <a:r>
              <a:rPr sz="2600" spc="-85" dirty="0">
                <a:solidFill>
                  <a:srgbClr val="00AF50"/>
                </a:solidFill>
                <a:latin typeface="Trebuchet MS"/>
                <a:cs typeface="Trebuchet MS"/>
              </a:rPr>
              <a:t>Base </a:t>
            </a:r>
            <a:r>
              <a:rPr sz="2600" spc="-105" dirty="0">
                <a:solidFill>
                  <a:srgbClr val="00AF50"/>
                </a:solidFill>
                <a:latin typeface="Trebuchet MS"/>
                <a:cs typeface="Trebuchet MS"/>
              </a:rPr>
              <a:t>de</a:t>
            </a:r>
            <a:r>
              <a:rPr sz="2600" spc="-59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00AF50"/>
                </a:solidFill>
                <a:latin typeface="Trebuchet MS"/>
                <a:cs typeface="Trebuchet MS"/>
              </a:rPr>
              <a:t>dados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5276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 </a:t>
            </a:r>
            <a:r>
              <a:rPr sz="3600" spc="-55" dirty="0"/>
              <a:t>: </a:t>
            </a:r>
            <a:r>
              <a:rPr sz="3600" spc="-185" dirty="0"/>
              <a:t>Cliente</a:t>
            </a:r>
            <a:r>
              <a:rPr sz="3600" spc="-635" dirty="0"/>
              <a:t> </a:t>
            </a:r>
            <a:r>
              <a:rPr sz="3600" spc="-195" dirty="0"/>
              <a:t>Servidor</a:t>
            </a:r>
            <a:endParaRPr sz="36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8F1ED08-59CB-4A42-9204-F8C1612C25D9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57401" y="1741107"/>
            <a:ext cx="8385809" cy="4170372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spcBef>
                <a:spcPts val="1800"/>
              </a:spcBef>
              <a:tabLst>
                <a:tab pos="241935" algn="l"/>
              </a:tabLst>
            </a:pPr>
            <a:r>
              <a:rPr lang="pt-BR" sz="3200" dirty="0"/>
              <a:t>O conceito de padrões de </a:t>
            </a:r>
            <a:r>
              <a:rPr lang="pt-BR" sz="3200" b="1" dirty="0"/>
              <a:t>arquitetura escalável</a:t>
            </a:r>
            <a:r>
              <a:rPr lang="pt-BR" sz="3200" dirty="0"/>
              <a:t>, flexível e de alta disponibilidade concebida através de </a:t>
            </a:r>
            <a:r>
              <a:rPr lang="pt-BR" sz="3200" dirty="0" err="1"/>
              <a:t>microserviços</a:t>
            </a:r>
            <a:r>
              <a:rPr lang="pt-BR" sz="3200" dirty="0"/>
              <a:t> é realidade e foi bem recebida pela indústria e comunidade de desenvolvimento de Software. Impulsionada por suas características e paradigmas que resolvem através de seu âmbito conceitual problemas complexos e/ou custosos que soluções monolíticas apresentam.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5276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 </a:t>
            </a:r>
            <a:r>
              <a:rPr sz="3600" spc="-55" dirty="0"/>
              <a:t>: </a:t>
            </a:r>
            <a:r>
              <a:rPr sz="3600" spc="-185" dirty="0"/>
              <a:t>Cliente</a:t>
            </a:r>
            <a:r>
              <a:rPr sz="3600" spc="-635" dirty="0"/>
              <a:t> </a:t>
            </a:r>
            <a:r>
              <a:rPr sz="3600" spc="-195" dirty="0"/>
              <a:t>Servidor</a:t>
            </a:r>
            <a:endParaRPr sz="360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A452977-B416-4FBA-825D-5604F67F2B18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167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249092"/>
            <a:ext cx="8386445" cy="445643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241300" indent="-228600">
              <a:spcBef>
                <a:spcPts val="1800"/>
              </a:spcBef>
              <a:buFont typeface="Arial"/>
              <a:buChar char="•"/>
              <a:tabLst>
                <a:tab pos="241935" algn="l"/>
              </a:tabLst>
            </a:pPr>
            <a:r>
              <a:rPr sz="3200" b="1" spc="-204" dirty="0">
                <a:solidFill>
                  <a:srgbClr val="006FC0"/>
                </a:solidFill>
                <a:latin typeface="Trebuchet MS"/>
                <a:cs typeface="Trebuchet MS"/>
              </a:rPr>
              <a:t>Em</a:t>
            </a:r>
            <a:r>
              <a:rPr sz="3200" b="1" spc="-25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b="1" spc="-210" dirty="0">
                <a:solidFill>
                  <a:srgbClr val="006FC0"/>
                </a:solidFill>
                <a:latin typeface="Trebuchet MS"/>
                <a:cs typeface="Trebuchet MS"/>
              </a:rPr>
              <a:t>Fila</a:t>
            </a:r>
            <a:endParaRPr sz="3200">
              <a:latin typeface="Trebuchet MS"/>
              <a:cs typeface="Trebuchet MS"/>
            </a:endParaRPr>
          </a:p>
          <a:p>
            <a:pPr marL="727710" lvl="1" indent="-273050">
              <a:spcBef>
                <a:spcPts val="148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800" spc="20" dirty="0">
                <a:solidFill>
                  <a:srgbClr val="6F2F9F"/>
                </a:solidFill>
                <a:latin typeface="Trebuchet MS"/>
                <a:cs typeface="Trebuchet MS"/>
              </a:rPr>
              <a:t>1ª </a:t>
            </a:r>
            <a:r>
              <a:rPr sz="2800" spc="-195" dirty="0">
                <a:solidFill>
                  <a:srgbClr val="6F2F9F"/>
                </a:solidFill>
                <a:latin typeface="Trebuchet MS"/>
                <a:cs typeface="Trebuchet MS"/>
              </a:rPr>
              <a:t>fila:</a:t>
            </a:r>
            <a:r>
              <a:rPr sz="2800" spc="-4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00AF50"/>
                </a:solidFill>
                <a:latin typeface="Trebuchet MS"/>
                <a:cs typeface="Trebuchet MS"/>
              </a:rPr>
              <a:t>Apresentação</a:t>
            </a:r>
            <a:endParaRPr sz="2800">
              <a:latin typeface="Trebuchet MS"/>
              <a:cs typeface="Trebuchet MS"/>
            </a:endParaRPr>
          </a:p>
          <a:p>
            <a:pPr marL="992505" lvl="2" indent="-271145">
              <a:spcBef>
                <a:spcPts val="910"/>
              </a:spcBef>
              <a:buFont typeface="Arial"/>
              <a:buChar char="•"/>
              <a:tabLst>
                <a:tab pos="992505" algn="l"/>
                <a:tab pos="993140" algn="l"/>
              </a:tabLst>
            </a:pPr>
            <a:r>
              <a:rPr sz="2600" spc="-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600" spc="-2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0" dirty="0">
                <a:solidFill>
                  <a:srgbClr val="585858"/>
                </a:solidFill>
                <a:latin typeface="Trebuchet MS"/>
                <a:cs typeface="Trebuchet MS"/>
              </a:rPr>
              <a:t>código</a:t>
            </a:r>
            <a:r>
              <a:rPr sz="2600" spc="-2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90" dirty="0">
                <a:solidFill>
                  <a:srgbClr val="585858"/>
                </a:solidFill>
                <a:latin typeface="Trebuchet MS"/>
                <a:cs typeface="Trebuchet MS"/>
              </a:rPr>
              <a:t>que</a:t>
            </a:r>
            <a:r>
              <a:rPr sz="2600" spc="-22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585858"/>
                </a:solidFill>
                <a:latin typeface="Trebuchet MS"/>
                <a:cs typeface="Trebuchet MS"/>
              </a:rPr>
              <a:t>interage</a:t>
            </a:r>
            <a:r>
              <a:rPr sz="2600" spc="-2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95" dirty="0">
                <a:solidFill>
                  <a:srgbClr val="585858"/>
                </a:solidFill>
                <a:latin typeface="Trebuchet MS"/>
                <a:cs typeface="Trebuchet MS"/>
              </a:rPr>
              <a:t>mais</a:t>
            </a:r>
            <a:r>
              <a:rPr sz="2600" spc="-2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próximo</a:t>
            </a:r>
            <a:r>
              <a:rPr sz="26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55" dirty="0">
                <a:solidFill>
                  <a:srgbClr val="585858"/>
                </a:solidFill>
                <a:latin typeface="Trebuchet MS"/>
                <a:cs typeface="Trebuchet MS"/>
              </a:rPr>
              <a:t>do</a:t>
            </a:r>
            <a:r>
              <a:rPr sz="26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usuário;</a:t>
            </a:r>
            <a:endParaRPr sz="2600">
              <a:latin typeface="Trebuchet MS"/>
              <a:cs typeface="Trebuchet MS"/>
            </a:endParaRPr>
          </a:p>
          <a:p>
            <a:pPr marL="727710" lvl="1" indent="-273050">
              <a:spcBef>
                <a:spcPts val="1445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800" spc="20" dirty="0">
                <a:solidFill>
                  <a:srgbClr val="6F2F9F"/>
                </a:solidFill>
                <a:latin typeface="Trebuchet MS"/>
                <a:cs typeface="Trebuchet MS"/>
              </a:rPr>
              <a:t>2ª </a:t>
            </a:r>
            <a:r>
              <a:rPr sz="2800" spc="-195" dirty="0">
                <a:solidFill>
                  <a:srgbClr val="6F2F9F"/>
                </a:solidFill>
                <a:latin typeface="Trebuchet MS"/>
                <a:cs typeface="Trebuchet MS"/>
              </a:rPr>
              <a:t>fila:</a:t>
            </a:r>
            <a:r>
              <a:rPr sz="2800" spc="-43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00AF50"/>
                </a:solidFill>
                <a:latin typeface="Trebuchet MS"/>
                <a:cs typeface="Trebuchet MS"/>
              </a:rPr>
              <a:t>Aplicação</a:t>
            </a:r>
            <a:endParaRPr sz="2800">
              <a:latin typeface="Trebuchet MS"/>
              <a:cs typeface="Trebuchet MS"/>
            </a:endParaRPr>
          </a:p>
          <a:p>
            <a:pPr marL="992505" marR="5080" lvl="2" indent="-271145">
              <a:lnSpc>
                <a:spcPts val="2810"/>
              </a:lnSpc>
              <a:spcBef>
                <a:spcPts val="1260"/>
              </a:spcBef>
              <a:buFont typeface="Arial"/>
              <a:buChar char="•"/>
              <a:tabLst>
                <a:tab pos="992505" algn="l"/>
                <a:tab pos="993140" algn="l"/>
              </a:tabLst>
            </a:pPr>
            <a:r>
              <a:rPr sz="2600" spc="-114" dirty="0">
                <a:solidFill>
                  <a:srgbClr val="585858"/>
                </a:solidFill>
                <a:latin typeface="Trebuchet MS"/>
                <a:cs typeface="Trebuchet MS"/>
              </a:rPr>
              <a:t>Armazena 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lógica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sz="2600" spc="-90" dirty="0">
                <a:solidFill>
                  <a:srgbClr val="585858"/>
                </a:solidFill>
                <a:latin typeface="Trebuchet MS"/>
                <a:cs typeface="Trebuchet MS"/>
              </a:rPr>
              <a:t>negócios 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da </a:t>
            </a:r>
            <a:r>
              <a:rPr sz="2600" spc="-135" dirty="0">
                <a:solidFill>
                  <a:srgbClr val="585858"/>
                </a:solidFill>
                <a:latin typeface="Trebuchet MS"/>
                <a:cs typeface="Trebuchet MS"/>
              </a:rPr>
              <a:t>aplicação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e 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lógica 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sz="2600" spc="-90" dirty="0">
                <a:solidFill>
                  <a:srgbClr val="585858"/>
                </a:solidFill>
                <a:latin typeface="Trebuchet MS"/>
                <a:cs typeface="Trebuchet MS"/>
              </a:rPr>
              <a:t>acesso 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600" spc="-44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dados;</a:t>
            </a:r>
            <a:endParaRPr sz="2600">
              <a:latin typeface="Trebuchet MS"/>
              <a:cs typeface="Trebuchet MS"/>
            </a:endParaRPr>
          </a:p>
          <a:p>
            <a:pPr marL="727710" lvl="1" indent="-273050">
              <a:spcBef>
                <a:spcPts val="1405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800" spc="20" dirty="0">
                <a:solidFill>
                  <a:srgbClr val="6F2F9F"/>
                </a:solidFill>
                <a:latin typeface="Trebuchet MS"/>
                <a:cs typeface="Trebuchet MS"/>
              </a:rPr>
              <a:t>3ª </a:t>
            </a:r>
            <a:r>
              <a:rPr sz="2800" spc="-195" dirty="0">
                <a:solidFill>
                  <a:srgbClr val="6F2F9F"/>
                </a:solidFill>
                <a:latin typeface="Trebuchet MS"/>
                <a:cs typeface="Trebuchet MS"/>
              </a:rPr>
              <a:t>fila: </a:t>
            </a:r>
            <a:r>
              <a:rPr sz="2800" spc="-95" dirty="0">
                <a:solidFill>
                  <a:srgbClr val="00AF50"/>
                </a:solidFill>
                <a:latin typeface="Trebuchet MS"/>
                <a:cs typeface="Trebuchet MS"/>
              </a:rPr>
              <a:t>Base </a:t>
            </a:r>
            <a:r>
              <a:rPr sz="2800" spc="-120" dirty="0">
                <a:solidFill>
                  <a:srgbClr val="00AF50"/>
                </a:solidFill>
                <a:latin typeface="Trebuchet MS"/>
                <a:cs typeface="Trebuchet MS"/>
              </a:rPr>
              <a:t>de</a:t>
            </a:r>
            <a:r>
              <a:rPr sz="2800" spc="-55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00AF50"/>
                </a:solidFill>
                <a:latin typeface="Trebuchet MS"/>
                <a:cs typeface="Trebuchet MS"/>
              </a:rPr>
              <a:t>dados</a:t>
            </a:r>
            <a:endParaRPr sz="2800">
              <a:latin typeface="Trebuchet MS"/>
              <a:cs typeface="Trebuchet MS"/>
            </a:endParaRPr>
          </a:p>
          <a:p>
            <a:pPr marL="992505" lvl="2" indent="-271145">
              <a:spcBef>
                <a:spcPts val="905"/>
              </a:spcBef>
              <a:buFont typeface="Arial"/>
              <a:buChar char="•"/>
              <a:tabLst>
                <a:tab pos="992505" algn="l"/>
                <a:tab pos="993140" algn="l"/>
              </a:tabLst>
            </a:pPr>
            <a:r>
              <a:rPr sz="2600" spc="-100" dirty="0">
                <a:solidFill>
                  <a:srgbClr val="585858"/>
                </a:solidFill>
                <a:latin typeface="Trebuchet MS"/>
                <a:cs typeface="Trebuchet MS"/>
              </a:rPr>
              <a:t>Abriga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6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90" dirty="0">
                <a:solidFill>
                  <a:srgbClr val="585858"/>
                </a:solidFill>
                <a:latin typeface="Trebuchet MS"/>
                <a:cs typeface="Trebuchet MS"/>
              </a:rPr>
              <a:t>próprio</a:t>
            </a:r>
            <a:r>
              <a:rPr sz="26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0" dirty="0">
                <a:solidFill>
                  <a:srgbClr val="585858"/>
                </a:solidFill>
                <a:latin typeface="Trebuchet MS"/>
                <a:cs typeface="Trebuchet MS"/>
              </a:rPr>
              <a:t>banco</a:t>
            </a:r>
            <a:r>
              <a:rPr sz="2600" spc="-2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de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585858"/>
                </a:solidFill>
                <a:latin typeface="Trebuchet MS"/>
                <a:cs typeface="Trebuchet MS"/>
              </a:rPr>
              <a:t>dados</a:t>
            </a:r>
            <a:r>
              <a:rPr sz="26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585858"/>
                </a:solidFill>
                <a:latin typeface="Trebuchet MS"/>
                <a:cs typeface="Trebuchet MS"/>
              </a:rPr>
              <a:t>ou</a:t>
            </a:r>
            <a:r>
              <a:rPr sz="26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0" dirty="0">
                <a:solidFill>
                  <a:srgbClr val="585858"/>
                </a:solidFill>
                <a:latin typeface="Trebuchet MS"/>
                <a:cs typeface="Trebuchet MS"/>
              </a:rPr>
              <a:t>origem</a:t>
            </a:r>
            <a:r>
              <a:rPr sz="26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de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dados.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5276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 </a:t>
            </a:r>
            <a:r>
              <a:rPr sz="3600" spc="-55" dirty="0"/>
              <a:t>: </a:t>
            </a:r>
            <a:r>
              <a:rPr sz="3600" spc="-185" dirty="0"/>
              <a:t>Cliente</a:t>
            </a:r>
            <a:r>
              <a:rPr sz="3600" spc="-635" dirty="0"/>
              <a:t> </a:t>
            </a:r>
            <a:r>
              <a:rPr sz="3600" spc="-195" dirty="0"/>
              <a:t>Servidor</a:t>
            </a:r>
            <a:endParaRPr sz="360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7B9A6A4-6E4D-4640-83EF-FD3203C64022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4" y="454609"/>
            <a:ext cx="70078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50" dirty="0"/>
              <a:t>Exemplo </a:t>
            </a:r>
            <a:r>
              <a:rPr sz="2800" spc="-185" dirty="0"/>
              <a:t>de </a:t>
            </a:r>
            <a:r>
              <a:rPr sz="2800" spc="-114" dirty="0"/>
              <a:t>Arquitetura </a:t>
            </a:r>
            <a:r>
              <a:rPr sz="2800" spc="-120" dirty="0"/>
              <a:t>Cliente/</a:t>
            </a:r>
            <a:r>
              <a:rPr sz="2800" spc="-434" dirty="0"/>
              <a:t> </a:t>
            </a:r>
            <a:r>
              <a:rPr sz="2800" spc="-185" dirty="0"/>
              <a:t>Servidor</a:t>
            </a:r>
          </a:p>
        </p:txBody>
      </p:sp>
      <p:sp>
        <p:nvSpPr>
          <p:cNvPr id="5" name="object 5"/>
          <p:cNvSpPr/>
          <p:nvPr/>
        </p:nvSpPr>
        <p:spPr>
          <a:xfrm>
            <a:off x="3572255" y="1874521"/>
            <a:ext cx="6621780" cy="383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0817" y="1828799"/>
            <a:ext cx="6803135" cy="3977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8164" y="1900428"/>
            <a:ext cx="6515100" cy="3724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76904" y="1925574"/>
            <a:ext cx="6357620" cy="362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Empresa na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Web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faz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queima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estoque</a:t>
            </a:r>
            <a:r>
              <a:rPr sz="2400" spc="5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está recebendo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muitos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acessos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simultâneos, 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tem muitos clientes querendo comprar na 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promoção.</a:t>
            </a:r>
            <a:endParaRPr sz="2400">
              <a:latin typeface="Trebuchet MS"/>
              <a:cs typeface="Trebuchet MS"/>
            </a:endParaRPr>
          </a:p>
          <a:p>
            <a:pPr marL="283845" marR="6985" indent="-271145" algn="just">
              <a:spcBef>
                <a:spcPts val="1200"/>
              </a:spcBef>
              <a:buFont typeface="Arial"/>
              <a:buChar char="•"/>
              <a:tabLst>
                <a:tab pos="284480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 servidor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 aplicação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não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aguenta  responder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processar todas as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solicitações.</a:t>
            </a:r>
            <a:endParaRPr sz="2400">
              <a:latin typeface="Trebuchet MS"/>
              <a:cs typeface="Trebuchet MS"/>
            </a:endParaRPr>
          </a:p>
          <a:p>
            <a:pPr marL="283845" marR="6350" indent="-271145" algn="just">
              <a:spcBef>
                <a:spcPts val="1200"/>
              </a:spcBef>
              <a:buFont typeface="Arial"/>
              <a:buChar char="•"/>
              <a:tabLst>
                <a:tab pos="284480" algn="l"/>
              </a:tabLst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Utilizando uma arquitetura escalável, basta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subir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mais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servidores de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aplicação para  responder as demais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solicitações.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0" y="3107435"/>
            <a:ext cx="2074164" cy="3750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0256DD7-1A4A-433F-9C4D-AC3B93E27851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8801" y="457200"/>
            <a:ext cx="83331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50" dirty="0">
                <a:latin typeface="Arial" panose="020B0604020202020204" pitchFamily="34" charset="0"/>
                <a:cs typeface="Arial" panose="020B0604020202020204" pitchFamily="34" charset="0"/>
              </a:rPr>
              <a:t>Exemplo </a:t>
            </a:r>
            <a:r>
              <a:rPr sz="2800" spc="-18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800" spc="-114" dirty="0">
                <a:latin typeface="Arial" panose="020B0604020202020204" pitchFamily="34" charset="0"/>
                <a:cs typeface="Arial" panose="020B0604020202020204" pitchFamily="34" charset="0"/>
              </a:rPr>
              <a:t>Arquitetura </a:t>
            </a:r>
            <a:r>
              <a:rPr sz="2800" spc="-175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  <a:r>
              <a:rPr sz="2800" spc="-185" dirty="0">
                <a:latin typeface="Arial" panose="020B0604020202020204" pitchFamily="34" charset="0"/>
                <a:cs typeface="Arial" panose="020B0604020202020204" pitchFamily="34" charset="0"/>
              </a:rPr>
              <a:t>Servidor </a:t>
            </a:r>
            <a:r>
              <a:rPr sz="2800" spc="-195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800" spc="-5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4" dirty="0">
                <a:latin typeface="Arial" panose="020B0604020202020204" pitchFamily="34" charset="0"/>
                <a:cs typeface="Arial" panose="020B0604020202020204" pitchFamily="34" charset="0"/>
              </a:rPr>
              <a:t>Filas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D9FD89-855F-4CC1-B28A-3A86E3C6D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12903" r="7011" b="9273"/>
          <a:stretch/>
        </p:blipFill>
        <p:spPr>
          <a:xfrm>
            <a:off x="1752601" y="1383792"/>
            <a:ext cx="8120835" cy="463600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B4ACF61E-8720-4317-8841-DD437791657F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4" y="454610"/>
            <a:ext cx="240324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745" dirty="0"/>
              <a:t>R</a:t>
            </a:r>
            <a:r>
              <a:rPr sz="3200" spc="-240" dirty="0"/>
              <a:t>e</a:t>
            </a:r>
            <a:r>
              <a:rPr sz="3200" spc="-245" dirty="0"/>
              <a:t>s</a:t>
            </a:r>
            <a:r>
              <a:rPr sz="3200" spc="-305" dirty="0"/>
              <a:t>u</a:t>
            </a:r>
            <a:r>
              <a:rPr sz="3200" spc="-195" dirty="0"/>
              <a:t>m</a:t>
            </a:r>
            <a:r>
              <a:rPr sz="3200" spc="-120" dirty="0"/>
              <a:t>o</a:t>
            </a:r>
          </a:p>
        </p:txBody>
      </p:sp>
      <p:sp>
        <p:nvSpPr>
          <p:cNvPr id="5" name="object 5"/>
          <p:cNvSpPr/>
          <p:nvPr/>
        </p:nvSpPr>
        <p:spPr>
          <a:xfrm>
            <a:off x="2278380" y="2144268"/>
            <a:ext cx="8389620" cy="1749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5980" y="2069593"/>
            <a:ext cx="8542020" cy="2008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37817" y="2183893"/>
            <a:ext cx="8330565" cy="1632585"/>
          </a:xfrm>
          <a:custGeom>
            <a:avLst/>
            <a:gdLst/>
            <a:ahLst/>
            <a:cxnLst/>
            <a:rect l="l" t="t" r="r" b="b"/>
            <a:pathLst>
              <a:path w="8330565" h="1632585">
                <a:moveTo>
                  <a:pt x="0" y="1632204"/>
                </a:moveTo>
                <a:lnTo>
                  <a:pt x="8330183" y="1632204"/>
                </a:lnTo>
                <a:lnTo>
                  <a:pt x="8330183" y="0"/>
                </a:lnTo>
                <a:lnTo>
                  <a:pt x="0" y="0"/>
                </a:lnTo>
                <a:lnTo>
                  <a:pt x="0" y="163220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1" y="4325111"/>
            <a:ext cx="8246365" cy="1810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4250435"/>
            <a:ext cx="8427720" cy="20985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1" y="4364736"/>
            <a:ext cx="8187055" cy="1693545"/>
          </a:xfrm>
          <a:custGeom>
            <a:avLst/>
            <a:gdLst/>
            <a:ahLst/>
            <a:cxnLst/>
            <a:rect l="l" t="t" r="r" b="b"/>
            <a:pathLst>
              <a:path w="8187055" h="1693545">
                <a:moveTo>
                  <a:pt x="0" y="1693164"/>
                </a:moveTo>
                <a:lnTo>
                  <a:pt x="8186928" y="1693164"/>
                </a:lnTo>
                <a:lnTo>
                  <a:pt x="8186928" y="0"/>
                </a:lnTo>
                <a:lnTo>
                  <a:pt x="0" y="0"/>
                </a:lnTo>
                <a:lnTo>
                  <a:pt x="0" y="169316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02740" y="2191894"/>
            <a:ext cx="8987155" cy="27424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6769" marR="5080" algn="just">
              <a:spcBef>
                <a:spcPts val="105"/>
              </a:spcBef>
            </a:pPr>
            <a:r>
              <a:rPr sz="3200" spc="-35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capacidade 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adicionar 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mais </a:t>
            </a:r>
            <a:r>
              <a:rPr sz="3200" spc="-114" dirty="0">
                <a:solidFill>
                  <a:srgbClr val="FFFFFF"/>
                </a:solidFill>
                <a:latin typeface="Trebuchet MS"/>
                <a:cs typeface="Trebuchet MS"/>
              </a:rPr>
              <a:t>servidores 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é  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denominada </a:t>
            </a:r>
            <a:r>
              <a:rPr sz="3600" spc="-145" dirty="0">
                <a:solidFill>
                  <a:srgbClr val="FFFFFF"/>
                </a:solidFill>
                <a:latin typeface="Trebuchet MS"/>
                <a:cs typeface="Trebuchet MS"/>
              </a:rPr>
              <a:t>escalonamento </a:t>
            </a:r>
            <a:r>
              <a:rPr sz="3600" spc="-170" dirty="0">
                <a:solidFill>
                  <a:srgbClr val="FFFFFF"/>
                </a:solidFill>
                <a:latin typeface="Trebuchet MS"/>
                <a:cs typeface="Trebuchet MS"/>
              </a:rPr>
              <a:t>horizontal </a:t>
            </a:r>
            <a:r>
              <a:rPr sz="3200" spc="-16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i="1" spc="-165" dirty="0">
                <a:solidFill>
                  <a:srgbClr val="FFFFFF"/>
                </a:solidFill>
                <a:latin typeface="Arial"/>
                <a:cs typeface="Arial"/>
              </a:rPr>
              <a:t>ou  </a:t>
            </a:r>
            <a:r>
              <a:rPr sz="3200" i="1" spc="-145" dirty="0">
                <a:solidFill>
                  <a:srgbClr val="FFFFFF"/>
                </a:solidFill>
                <a:latin typeface="Arial"/>
                <a:cs typeface="Arial"/>
              </a:rPr>
              <a:t>scaling</a:t>
            </a:r>
            <a:r>
              <a:rPr sz="3200" i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135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).</a:t>
            </a:r>
            <a:endParaRPr sz="3200">
              <a:latin typeface="Trebuchet MS"/>
              <a:cs typeface="Trebuchet MS"/>
            </a:endParaRPr>
          </a:p>
          <a:p>
            <a:pPr>
              <a:spcBef>
                <a:spcPts val="5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>
              <a:tabLst>
                <a:tab pos="535305" algn="l"/>
                <a:tab pos="927100" algn="l"/>
                <a:tab pos="2990850" algn="l"/>
                <a:tab pos="3603625" algn="l"/>
                <a:tab pos="5335270" algn="l"/>
                <a:tab pos="7243445" algn="l"/>
              </a:tabLst>
            </a:pPr>
            <a:r>
              <a:rPr sz="3200" spc="-330" dirty="0">
                <a:solidFill>
                  <a:srgbClr val="FFFFFF"/>
                </a:solidFill>
                <a:latin typeface="Trebuchet MS"/>
                <a:cs typeface="Trebuchet MS"/>
              </a:rPr>
              <a:t>Já	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a	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capacidade	</a:t>
            </a:r>
            <a:r>
              <a:rPr sz="3200" spc="-130" dirty="0">
                <a:solidFill>
                  <a:srgbClr val="FFFFFF"/>
                </a:solidFill>
                <a:latin typeface="Trebuchet MS"/>
                <a:cs typeface="Trebuchet MS"/>
              </a:rPr>
              <a:t>de	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adicionar	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servidores	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mais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65417" y="4858003"/>
            <a:ext cx="2867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35" dirty="0">
                <a:solidFill>
                  <a:srgbClr val="FFFFFF"/>
                </a:solidFill>
                <a:latin typeface="Trebuchet MS"/>
                <a:cs typeface="Trebuchet MS"/>
              </a:rPr>
              <a:t>escalona</a:t>
            </a:r>
            <a:r>
              <a:rPr sz="3600" spc="-24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60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spc="-1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spc="-2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spc="-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740" y="4908297"/>
            <a:ext cx="4805045" cy="107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121535" algn="l"/>
                <a:tab pos="2708910" algn="l"/>
              </a:tabLst>
            </a:pPr>
            <a:r>
              <a:rPr sz="3200" spc="-85" dirty="0">
                <a:solidFill>
                  <a:srgbClr val="FFFFFF"/>
                </a:solidFill>
                <a:latin typeface="Trebuchet MS"/>
                <a:cs typeface="Trebuchet MS"/>
              </a:rPr>
              <a:t>poderosos	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é	</a:t>
            </a:r>
            <a:r>
              <a:rPr sz="3200" spc="-110" dirty="0">
                <a:solidFill>
                  <a:srgbClr val="FFFFFF"/>
                </a:solidFill>
                <a:latin typeface="Trebuchet MS"/>
                <a:cs typeface="Trebuchet MS"/>
              </a:rPr>
              <a:t>denominada</a:t>
            </a:r>
            <a:endParaRPr sz="3200">
              <a:latin typeface="Trebuchet MS"/>
              <a:cs typeface="Trebuchet MS"/>
            </a:endParaRPr>
          </a:p>
          <a:p>
            <a:pPr marL="12700">
              <a:spcBef>
                <a:spcPts val="85"/>
              </a:spcBef>
            </a:pPr>
            <a:r>
              <a:rPr sz="3600" spc="-204" dirty="0">
                <a:solidFill>
                  <a:srgbClr val="FFFFFF"/>
                </a:solidFill>
                <a:latin typeface="Trebuchet MS"/>
                <a:cs typeface="Trebuchet MS"/>
              </a:rPr>
              <a:t>vertical 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200" i="1" spc="-155" dirty="0">
                <a:solidFill>
                  <a:srgbClr val="FFFFFF"/>
                </a:solidFill>
                <a:latin typeface="Arial"/>
                <a:cs typeface="Arial"/>
              </a:rPr>
              <a:t>scaling</a:t>
            </a:r>
            <a:r>
              <a:rPr sz="3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21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200" spc="-215" dirty="0">
                <a:solidFill>
                  <a:srgbClr val="FFFFFF"/>
                </a:solidFill>
                <a:latin typeface="Trebuchet MS"/>
                <a:cs typeface="Trebuchet MS"/>
              </a:rPr>
              <a:t>).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354E396B-94B6-4AAC-B002-318C542A5714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3" y="454609"/>
            <a:ext cx="1267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175" dirty="0">
                <a:solidFill>
                  <a:srgbClr val="FFFFFF"/>
                </a:solidFill>
                <a:latin typeface="Arial"/>
                <a:cs typeface="Arial"/>
              </a:rPr>
              <a:t>Roteiro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026" y="3344926"/>
            <a:ext cx="59162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spc="-270" dirty="0">
                <a:solidFill>
                  <a:srgbClr val="00AF50"/>
                </a:solidFill>
                <a:latin typeface="Trebuchet MS"/>
                <a:cs typeface="Trebuchet MS"/>
              </a:rPr>
              <a:t>Arquitetura</a:t>
            </a:r>
            <a:r>
              <a:rPr sz="6000" spc="-52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6000" spc="-335" dirty="0">
                <a:solidFill>
                  <a:srgbClr val="00AF50"/>
                </a:solidFill>
                <a:latin typeface="Trebuchet MS"/>
                <a:cs typeface="Trebuchet MS"/>
              </a:rPr>
              <a:t>Cliente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423731"/>
            <a:ext cx="8385809" cy="32429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3200" b="1" spc="-200" dirty="0">
                <a:solidFill>
                  <a:srgbClr val="006FC0"/>
                </a:solidFill>
                <a:latin typeface="Trebuchet MS"/>
                <a:cs typeface="Trebuchet MS"/>
              </a:rPr>
              <a:t>Características</a:t>
            </a:r>
            <a:endParaRPr sz="3200">
              <a:latin typeface="Trebuchet MS"/>
              <a:cs typeface="Trebuchet MS"/>
            </a:endParaRPr>
          </a:p>
          <a:p>
            <a:pPr marL="504825" marR="5080" lvl="1" indent="-271145">
              <a:lnSpc>
                <a:spcPts val="3020"/>
              </a:lnSpc>
              <a:spcBef>
                <a:spcPts val="665"/>
              </a:spcBef>
              <a:buFont typeface="Arial"/>
              <a:buChar char="•"/>
              <a:tabLst>
                <a:tab pos="505459" algn="l"/>
                <a:tab pos="1338580" algn="l"/>
                <a:tab pos="2887345" algn="l"/>
                <a:tab pos="4091304" algn="l"/>
                <a:tab pos="6344285" algn="l"/>
                <a:tab pos="6948170" algn="l"/>
              </a:tabLst>
            </a:pPr>
            <a:r>
              <a:rPr sz="2800" spc="-50" dirty="0">
                <a:solidFill>
                  <a:srgbClr val="585858"/>
                </a:solidFill>
                <a:latin typeface="Trebuchet MS"/>
                <a:cs typeface="Trebuchet MS"/>
              </a:rPr>
              <a:t>Não	</a:t>
            </a:r>
            <a:r>
              <a:rPr sz="2800" spc="-70" dirty="0">
                <a:solidFill>
                  <a:srgbClr val="585858"/>
                </a:solidFill>
                <a:latin typeface="Trebuchet MS"/>
                <a:cs typeface="Trebuchet MS"/>
              </a:rPr>
              <a:t>p</a:t>
            </a:r>
            <a:r>
              <a:rPr sz="2800" spc="-5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35" dirty="0">
                <a:solidFill>
                  <a:srgbClr val="585858"/>
                </a:solidFill>
                <a:latin typeface="Trebuchet MS"/>
                <a:cs typeface="Trebuchet MS"/>
              </a:rPr>
              <a:t>ss</a:t>
            </a:r>
            <a:r>
              <a:rPr sz="2800" spc="-90" dirty="0">
                <a:solidFill>
                  <a:srgbClr val="585858"/>
                </a:solidFill>
                <a:latin typeface="Trebuchet MS"/>
                <a:cs typeface="Trebuchet MS"/>
              </a:rPr>
              <a:t>ue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m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225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800" spc="-20" dirty="0">
                <a:solidFill>
                  <a:srgbClr val="585858"/>
                </a:solidFill>
                <a:latin typeface="Trebuchet MS"/>
                <a:cs typeface="Trebuchet MS"/>
              </a:rPr>
              <a:t>ó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di</a:t>
            </a:r>
            <a:r>
              <a:rPr sz="2800" spc="-155" dirty="0">
                <a:solidFill>
                  <a:srgbClr val="585858"/>
                </a:solidFill>
                <a:latin typeface="Trebuchet MS"/>
                <a:cs typeface="Trebuchet MS"/>
              </a:rPr>
              <a:t>g</a:t>
            </a:r>
            <a:r>
              <a:rPr sz="2800" spc="-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pe</a:t>
            </a:r>
            <a:r>
              <a:rPr sz="2800" spc="-15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800" spc="-35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800" spc="-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155" dirty="0">
                <a:solidFill>
                  <a:srgbClr val="585858"/>
                </a:solidFill>
                <a:latin typeface="Trebuchet MS"/>
                <a:cs typeface="Trebuchet MS"/>
              </a:rPr>
              <a:t>nal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800" spc="-275" dirty="0">
                <a:solidFill>
                  <a:srgbClr val="585858"/>
                </a:solidFill>
                <a:latin typeface="Trebuchet MS"/>
                <a:cs typeface="Trebuchet MS"/>
              </a:rPr>
              <a:t>z</a:t>
            </a:r>
            <a:r>
              <a:rPr sz="2800" spc="-85" dirty="0">
                <a:solidFill>
                  <a:srgbClr val="585858"/>
                </a:solidFill>
                <a:latin typeface="Trebuchet MS"/>
                <a:cs typeface="Trebuchet MS"/>
              </a:rPr>
              <a:t>ado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2800" spc="-9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60" dirty="0">
                <a:solidFill>
                  <a:srgbClr val="585858"/>
                </a:solidFill>
                <a:latin typeface="Trebuchet MS"/>
                <a:cs typeface="Trebuchet MS"/>
              </a:rPr>
              <a:t>apl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800" spc="-225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800" spc="-17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spc="-180" dirty="0">
                <a:solidFill>
                  <a:srgbClr val="585858"/>
                </a:solidFill>
                <a:latin typeface="Trebuchet MS"/>
                <a:cs typeface="Trebuchet MS"/>
              </a:rPr>
              <a:t>ç</a:t>
            </a:r>
            <a:r>
              <a:rPr sz="2800" spc="-80" dirty="0">
                <a:solidFill>
                  <a:srgbClr val="585858"/>
                </a:solidFill>
                <a:latin typeface="Trebuchet MS"/>
                <a:cs typeface="Trebuchet MS"/>
              </a:rPr>
              <a:t>ã</a:t>
            </a:r>
            <a:r>
              <a:rPr sz="2800" spc="-1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295" dirty="0">
                <a:solidFill>
                  <a:srgbClr val="585858"/>
                </a:solidFill>
                <a:latin typeface="Trebuchet MS"/>
                <a:cs typeface="Trebuchet MS"/>
              </a:rPr>
              <a:t>,  </a:t>
            </a:r>
            <a:r>
              <a:rPr sz="2800" spc="-110" dirty="0">
                <a:solidFill>
                  <a:srgbClr val="6F2F9F"/>
                </a:solidFill>
                <a:latin typeface="Trebuchet MS"/>
                <a:cs typeface="Trebuchet MS"/>
              </a:rPr>
              <a:t>dependem </a:t>
            </a:r>
            <a:r>
              <a:rPr sz="2800" spc="35" dirty="0">
                <a:solidFill>
                  <a:srgbClr val="6F2F9F"/>
                </a:solidFill>
                <a:latin typeface="Trebuchet MS"/>
                <a:cs typeface="Trebuchet MS"/>
              </a:rPr>
              <a:t>100% </a:t>
            </a:r>
            <a:r>
              <a:rPr sz="2800" spc="-65" dirty="0">
                <a:solidFill>
                  <a:srgbClr val="6F2F9F"/>
                </a:solidFill>
                <a:latin typeface="Trebuchet MS"/>
                <a:cs typeface="Trebuchet MS"/>
              </a:rPr>
              <a:t>do</a:t>
            </a:r>
            <a:r>
              <a:rPr sz="2800" spc="-48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6F2F9F"/>
                </a:solidFill>
                <a:latin typeface="Trebuchet MS"/>
                <a:cs typeface="Trebuchet MS"/>
              </a:rPr>
              <a:t>servidor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endParaRPr sz="2800">
              <a:latin typeface="Trebuchet MS"/>
              <a:cs typeface="Trebuchet MS"/>
            </a:endParaRPr>
          </a:p>
          <a:p>
            <a:pPr marL="504825" lvl="1" indent="-271145">
              <a:spcBef>
                <a:spcPts val="225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Funcionam em </a:t>
            </a:r>
            <a:r>
              <a:rPr sz="2800" spc="-114" dirty="0">
                <a:solidFill>
                  <a:srgbClr val="006FC0"/>
                </a:solidFill>
                <a:latin typeface="Trebuchet MS"/>
                <a:cs typeface="Trebuchet MS"/>
              </a:rPr>
              <a:t>qualquer </a:t>
            </a:r>
            <a:r>
              <a:rPr sz="2800" spc="-125" dirty="0">
                <a:solidFill>
                  <a:srgbClr val="006FC0"/>
                </a:solidFill>
                <a:latin typeface="Trebuchet MS"/>
                <a:cs typeface="Trebuchet MS"/>
              </a:rPr>
              <a:t>sistema</a:t>
            </a:r>
            <a:r>
              <a:rPr sz="2800" spc="-40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006FC0"/>
                </a:solidFill>
                <a:latin typeface="Trebuchet MS"/>
                <a:cs typeface="Trebuchet MS"/>
              </a:rPr>
              <a:t>operacional</a:t>
            </a: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endParaRPr sz="2800">
              <a:latin typeface="Trebuchet MS"/>
              <a:cs typeface="Trebuchet MS"/>
            </a:endParaRPr>
          </a:p>
          <a:p>
            <a:pPr marL="504825" lvl="1" indent="-271145">
              <a:spcBef>
                <a:spcPts val="265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14" dirty="0">
                <a:solidFill>
                  <a:srgbClr val="006FC0"/>
                </a:solidFill>
                <a:latin typeface="Trebuchet MS"/>
                <a:cs typeface="Trebuchet MS"/>
              </a:rPr>
              <a:t>Independente </a:t>
            </a:r>
            <a:r>
              <a:rPr sz="2800" spc="-120" dirty="0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sz="2800" spc="-2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006FC0"/>
                </a:solidFill>
                <a:latin typeface="Trebuchet MS"/>
                <a:cs typeface="Trebuchet MS"/>
              </a:rPr>
              <a:t>dispositivo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endParaRPr sz="2800">
              <a:latin typeface="Trebuchet MS"/>
              <a:cs typeface="Trebuchet MS"/>
            </a:endParaRPr>
          </a:p>
          <a:p>
            <a:pPr marL="504825" lvl="1" indent="-271145">
              <a:spcBef>
                <a:spcPts val="265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45" dirty="0">
                <a:solidFill>
                  <a:srgbClr val="585858"/>
                </a:solidFill>
                <a:latin typeface="Trebuchet MS"/>
                <a:cs typeface="Trebuchet MS"/>
              </a:rPr>
              <a:t>Geralmente </a:t>
            </a:r>
            <a:r>
              <a:rPr sz="2800" spc="-120" dirty="0">
                <a:solidFill>
                  <a:srgbClr val="006FC0"/>
                </a:solidFill>
                <a:latin typeface="Trebuchet MS"/>
                <a:cs typeface="Trebuchet MS"/>
              </a:rPr>
              <a:t>acessíveis </a:t>
            </a:r>
            <a:r>
              <a:rPr sz="2800" spc="-145" dirty="0">
                <a:solidFill>
                  <a:srgbClr val="006FC0"/>
                </a:solidFill>
                <a:latin typeface="Trebuchet MS"/>
                <a:cs typeface="Trebuchet MS"/>
              </a:rPr>
              <a:t>através </a:t>
            </a:r>
            <a:r>
              <a:rPr sz="2800" spc="-120" dirty="0">
                <a:solidFill>
                  <a:srgbClr val="006FC0"/>
                </a:solidFill>
                <a:latin typeface="Trebuchet MS"/>
                <a:cs typeface="Trebuchet MS"/>
              </a:rPr>
              <a:t>de </a:t>
            </a:r>
            <a:r>
              <a:rPr sz="2800" spc="-114" dirty="0">
                <a:solidFill>
                  <a:srgbClr val="006FC0"/>
                </a:solidFill>
                <a:latin typeface="Trebuchet MS"/>
                <a:cs typeface="Trebuchet MS"/>
              </a:rPr>
              <a:t>navegadores</a:t>
            </a:r>
            <a:r>
              <a:rPr sz="2800" spc="-50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006FC0"/>
                </a:solidFill>
                <a:latin typeface="Trebuchet MS"/>
                <a:cs typeface="Trebuchet MS"/>
              </a:rPr>
              <a:t>web</a:t>
            </a:r>
            <a:r>
              <a:rPr sz="2800" spc="-155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endParaRPr sz="2800">
              <a:latin typeface="Trebuchet MS"/>
              <a:cs typeface="Trebuchet MS"/>
            </a:endParaRPr>
          </a:p>
          <a:p>
            <a:pPr marL="504825" lvl="1" indent="-271145">
              <a:spcBef>
                <a:spcPts val="265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Conhecidos </a:t>
            </a:r>
            <a:r>
              <a:rPr sz="2800" spc="-95" dirty="0">
                <a:solidFill>
                  <a:srgbClr val="585858"/>
                </a:solidFill>
                <a:latin typeface="Trebuchet MS"/>
                <a:cs typeface="Trebuchet MS"/>
              </a:rPr>
              <a:t>como </a:t>
            </a:r>
            <a:r>
              <a:rPr sz="2800" spc="-140" dirty="0">
                <a:solidFill>
                  <a:srgbClr val="006FC0"/>
                </a:solidFill>
                <a:latin typeface="Trebuchet MS"/>
                <a:cs typeface="Trebuchet MS"/>
              </a:rPr>
              <a:t>aplicativos </a:t>
            </a:r>
            <a:r>
              <a:rPr sz="2800" spc="-80" dirty="0">
                <a:solidFill>
                  <a:srgbClr val="006FC0"/>
                </a:solidFill>
                <a:latin typeface="Trebuchet MS"/>
                <a:cs typeface="Trebuchet MS"/>
              </a:rPr>
              <a:t>Web</a:t>
            </a:r>
            <a:r>
              <a:rPr sz="2800" spc="-4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006FC0"/>
                </a:solidFill>
                <a:latin typeface="Trebuchet MS"/>
                <a:cs typeface="Trebuchet MS"/>
              </a:rPr>
              <a:t>Apps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3" y="436322"/>
            <a:ext cx="2914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20" dirty="0"/>
              <a:t>Clientes</a:t>
            </a:r>
            <a:r>
              <a:rPr sz="3600" spc="-310" dirty="0"/>
              <a:t> </a:t>
            </a:r>
            <a:r>
              <a:rPr sz="3600" spc="-220" dirty="0"/>
              <a:t>Magros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4392167" y="4983480"/>
            <a:ext cx="3390900" cy="1709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F6149C0-1BFC-4313-B091-2FA1179D9CBC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3" y="436322"/>
            <a:ext cx="2914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20" dirty="0"/>
              <a:t>Clientes</a:t>
            </a:r>
            <a:r>
              <a:rPr sz="3600" spc="-310" dirty="0"/>
              <a:t> </a:t>
            </a:r>
            <a:r>
              <a:rPr sz="3600" spc="-220" dirty="0"/>
              <a:t>Magros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3192779" y="1994916"/>
            <a:ext cx="5548884" cy="425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764E87C-517F-45EE-B1CB-2571E910325E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65757" y="1464946"/>
            <a:ext cx="1577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85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3200" spc="-9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3200" spc="-170" dirty="0">
                <a:solidFill>
                  <a:srgbClr val="C00000"/>
                </a:solidFill>
                <a:latin typeface="Trebuchet MS"/>
                <a:cs typeface="Trebuchet MS"/>
              </a:rPr>
              <a:t>fini</a:t>
            </a:r>
            <a:r>
              <a:rPr sz="3200" spc="-245" dirty="0">
                <a:solidFill>
                  <a:srgbClr val="C00000"/>
                </a:solidFill>
                <a:latin typeface="Trebuchet MS"/>
                <a:cs typeface="Trebuchet MS"/>
              </a:rPr>
              <a:t>ç</a:t>
            </a:r>
            <a:r>
              <a:rPr sz="3200" spc="-90" dirty="0">
                <a:solidFill>
                  <a:srgbClr val="C00000"/>
                </a:solidFill>
                <a:latin typeface="Trebuchet MS"/>
                <a:cs typeface="Trebuchet MS"/>
              </a:rPr>
              <a:t>ão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8565" y="2065400"/>
            <a:ext cx="2778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spcBef>
                <a:spcPts val="95"/>
              </a:spcBef>
              <a:buFont typeface="Arial"/>
              <a:buChar char="•"/>
              <a:tabLst>
                <a:tab pos="241300" algn="l"/>
                <a:tab pos="1024255" algn="l"/>
              </a:tabLst>
            </a:pPr>
            <a:r>
              <a:rPr sz="2800" spc="-80" dirty="0">
                <a:solidFill>
                  <a:srgbClr val="585858"/>
                </a:solidFill>
                <a:latin typeface="Trebuchet MS"/>
                <a:cs typeface="Trebuchet MS"/>
              </a:rPr>
              <a:t>São	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comumente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4840" y="2065400"/>
            <a:ext cx="1610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modeladas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9516" y="2065400"/>
            <a:ext cx="4864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em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1891" y="2065400"/>
            <a:ext cx="1052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04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800" spc="-85" dirty="0">
                <a:solidFill>
                  <a:srgbClr val="585858"/>
                </a:solidFill>
                <a:latin typeface="Trebuchet MS"/>
                <a:cs typeface="Trebuchet MS"/>
              </a:rPr>
              <a:t>ermos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8304" y="2449448"/>
            <a:ext cx="1501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019810" algn="l"/>
              </a:tabLst>
            </a:pPr>
            <a:r>
              <a:rPr sz="2800" spc="-5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40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85" dirty="0">
                <a:solidFill>
                  <a:srgbClr val="585858"/>
                </a:solidFill>
                <a:latin typeface="Trebuchet MS"/>
                <a:cs typeface="Trebuchet MS"/>
              </a:rPr>
              <a:t>um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4825" y="2449448"/>
            <a:ext cx="123063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74930" marR="5080" indent="-62865">
              <a:lnSpc>
                <a:spcPts val="3020"/>
              </a:lnSpc>
              <a:spcBef>
                <a:spcPts val="480"/>
              </a:spcBef>
            </a:pPr>
            <a:r>
              <a:rPr sz="2800" spc="-190" dirty="0">
                <a:solidFill>
                  <a:srgbClr val="585858"/>
                </a:solidFill>
                <a:latin typeface="Trebuchet MS"/>
                <a:cs typeface="Trebuchet MS"/>
              </a:rPr>
              <a:t>Cliente/  </a:t>
            </a:r>
            <a:r>
              <a:rPr sz="2800" spc="-254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2800" spc="-100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800" spc="-204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800" spc="-90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2800" spc="-204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800" spc="-90" dirty="0">
                <a:solidFill>
                  <a:srgbClr val="585858"/>
                </a:solidFill>
                <a:latin typeface="Trebuchet MS"/>
                <a:cs typeface="Trebuchet MS"/>
              </a:rPr>
              <a:t>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3382" y="2449448"/>
            <a:ext cx="138557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2550" marR="5080" indent="-70485">
              <a:lnSpc>
                <a:spcPts val="3020"/>
              </a:lnSpc>
              <a:spcBef>
                <a:spcPts val="480"/>
              </a:spcBef>
            </a:pPr>
            <a:r>
              <a:rPr sz="2800" spc="-155" dirty="0">
                <a:solidFill>
                  <a:srgbClr val="585858"/>
                </a:solidFill>
                <a:latin typeface="Trebuchet MS"/>
                <a:cs typeface="Trebuchet MS"/>
              </a:rPr>
              <a:t>Servidor,  </a:t>
            </a:r>
            <a:r>
              <a:rPr sz="2800" spc="-100" dirty="0">
                <a:solidFill>
                  <a:srgbClr val="585858"/>
                </a:solidFill>
                <a:latin typeface="Trebuchet MS"/>
                <a:cs typeface="Trebuchet MS"/>
              </a:rPr>
              <a:t>so</a:t>
            </a:r>
            <a:r>
              <a:rPr sz="2800" spc="-70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2800" spc="-190" dirty="0">
                <a:solidFill>
                  <a:srgbClr val="585858"/>
                </a:solidFill>
                <a:latin typeface="Trebuchet MS"/>
                <a:cs typeface="Trebuchet MS"/>
              </a:rPr>
              <a:t>ic</a:t>
            </a:r>
            <a:r>
              <a:rPr sz="2800" spc="-150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800" spc="-215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spc="-90" dirty="0">
                <a:solidFill>
                  <a:srgbClr val="585858"/>
                </a:solidFill>
                <a:latin typeface="Trebuchet MS"/>
                <a:cs typeface="Trebuchet MS"/>
              </a:rPr>
              <a:t>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5840" y="2833192"/>
            <a:ext cx="1809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informações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05062" y="2065401"/>
            <a:ext cx="1346835" cy="121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>
              <a:lnSpc>
                <a:spcPts val="3190"/>
              </a:lnSpc>
              <a:spcBef>
                <a:spcPts val="95"/>
              </a:spcBef>
              <a:tabLst>
                <a:tab pos="693420" algn="l"/>
              </a:tabLst>
            </a:pP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00" dirty="0">
                <a:solidFill>
                  <a:srgbClr val="585858"/>
                </a:solidFill>
                <a:latin typeface="Trebuchet MS"/>
                <a:cs typeface="Trebuchet MS"/>
              </a:rPr>
              <a:t>uma</a:t>
            </a:r>
            <a:endParaRPr sz="2800">
              <a:latin typeface="Trebuchet MS"/>
              <a:cs typeface="Trebuchet MS"/>
            </a:endParaRPr>
          </a:p>
          <a:p>
            <a:pPr marL="421005" marR="5080" indent="-408940">
              <a:lnSpc>
                <a:spcPts val="3020"/>
              </a:lnSpc>
              <a:spcBef>
                <a:spcPts val="215"/>
              </a:spcBef>
              <a:tabLst>
                <a:tab pos="658495" algn="l"/>
                <a:tab pos="862965" algn="l"/>
              </a:tabLst>
            </a:pPr>
            <a:r>
              <a:rPr sz="2800" spc="-3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45" dirty="0">
                <a:solidFill>
                  <a:srgbClr val="585858"/>
                </a:solidFill>
                <a:latin typeface="Trebuchet MS"/>
                <a:cs typeface="Trebuchet MS"/>
              </a:rPr>
              <a:t>u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	</a:t>
            </a:r>
            <a:r>
              <a:rPr sz="2800" spc="-95" dirty="0">
                <a:solidFill>
                  <a:srgbClr val="585858"/>
                </a:solidFill>
                <a:latin typeface="Trebuchet MS"/>
                <a:cs typeface="Trebuchet MS"/>
              </a:rPr>
              <a:t>mais  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	</a:t>
            </a:r>
            <a:r>
              <a:rPr sz="2800" spc="-85" dirty="0">
                <a:solidFill>
                  <a:srgbClr val="585858"/>
                </a:solidFill>
                <a:latin typeface="Trebuchet MS"/>
                <a:cs typeface="Trebuchet MS"/>
              </a:rPr>
              <a:t>um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7166" y="2449448"/>
            <a:ext cx="171132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arquitetura  </a:t>
            </a: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di</a:t>
            </a:r>
            <a:r>
              <a:rPr sz="2800" spc="-95" dirty="0">
                <a:solidFill>
                  <a:srgbClr val="585858"/>
                </a:solidFill>
                <a:latin typeface="Trebuchet MS"/>
                <a:cs typeface="Trebuchet MS"/>
              </a:rPr>
              <a:t>spos</a:t>
            </a:r>
            <a:r>
              <a:rPr sz="2800" spc="-70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800" spc="-170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800" spc="-100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800" spc="-204" dirty="0">
                <a:solidFill>
                  <a:srgbClr val="585858"/>
                </a:solidFill>
                <a:latin typeface="Trebuchet MS"/>
                <a:cs typeface="Trebuchet MS"/>
              </a:rPr>
              <a:t>v</a:t>
            </a:r>
            <a:r>
              <a:rPr sz="2800" spc="-2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35" dirty="0">
                <a:solidFill>
                  <a:srgbClr val="585858"/>
                </a:solidFill>
                <a:latin typeface="Trebuchet MS"/>
                <a:cs typeface="Trebuchet MS"/>
              </a:rPr>
              <a:t>s  </a:t>
            </a:r>
            <a:r>
              <a:rPr sz="2800" spc="-160" dirty="0">
                <a:solidFill>
                  <a:srgbClr val="585858"/>
                </a:solidFill>
                <a:latin typeface="Trebuchet MS"/>
                <a:cs typeface="Trebuchet MS"/>
              </a:rPr>
              <a:t>Servidor.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787753" y="436322"/>
            <a:ext cx="46075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45" dirty="0"/>
              <a:t>Arquiteturas </a:t>
            </a:r>
            <a:r>
              <a:rPr sz="3600" spc="-190" dirty="0"/>
              <a:t>de</a:t>
            </a:r>
            <a:r>
              <a:rPr sz="3600" spc="-440" dirty="0"/>
              <a:t> </a:t>
            </a:r>
            <a:r>
              <a:rPr sz="3600" spc="-220" dirty="0"/>
              <a:t>aplicação</a:t>
            </a:r>
            <a:endParaRPr sz="3600"/>
          </a:p>
        </p:txBody>
      </p:sp>
      <p:sp>
        <p:nvSpPr>
          <p:cNvPr id="16" name="object 16"/>
          <p:cNvSpPr/>
          <p:nvPr/>
        </p:nvSpPr>
        <p:spPr>
          <a:xfrm>
            <a:off x="3689409" y="3960638"/>
            <a:ext cx="4628489" cy="2561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6" y="1464946"/>
            <a:ext cx="2903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sz="3200" b="1" spc="-195" dirty="0">
                <a:solidFill>
                  <a:srgbClr val="006FC0"/>
                </a:solidFill>
                <a:latin typeface="Trebuchet MS"/>
                <a:cs typeface="Trebuchet MS"/>
              </a:rPr>
              <a:t>Clientes</a:t>
            </a:r>
            <a:r>
              <a:rPr sz="3200" b="1" spc="-3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b="1" spc="-135" dirty="0">
                <a:solidFill>
                  <a:srgbClr val="006FC0"/>
                </a:solidFill>
                <a:latin typeface="Trebuchet MS"/>
                <a:cs typeface="Trebuchet MS"/>
              </a:rPr>
              <a:t>Gordos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6518" y="1996820"/>
            <a:ext cx="62134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861185" algn="l"/>
                <a:tab pos="2447925" algn="l"/>
                <a:tab pos="3685540" algn="l"/>
                <a:tab pos="5455285" algn="l"/>
                <a:tab pos="5866765" algn="l"/>
              </a:tabLst>
            </a:pPr>
            <a:r>
              <a:rPr sz="2500" spc="-120" dirty="0">
                <a:solidFill>
                  <a:srgbClr val="6F2F9F"/>
                </a:solidFill>
                <a:latin typeface="Trebuchet MS"/>
                <a:cs typeface="Trebuchet MS"/>
              </a:rPr>
              <a:t>di</a:t>
            </a:r>
            <a:r>
              <a:rPr sz="2500" spc="-140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2500" spc="-165" dirty="0">
                <a:solidFill>
                  <a:srgbClr val="6F2F9F"/>
                </a:solidFill>
                <a:latin typeface="Trebuchet MS"/>
                <a:cs typeface="Trebuchet MS"/>
              </a:rPr>
              <a:t>e</a:t>
            </a:r>
            <a:r>
              <a:rPr sz="2500" spc="-160" dirty="0">
                <a:solidFill>
                  <a:srgbClr val="6F2F9F"/>
                </a:solidFill>
                <a:latin typeface="Trebuchet MS"/>
                <a:cs typeface="Trebuchet MS"/>
              </a:rPr>
              <a:t>t</a:t>
            </a:r>
            <a:r>
              <a:rPr sz="2500" spc="-114" dirty="0">
                <a:solidFill>
                  <a:srgbClr val="6F2F9F"/>
                </a:solidFill>
                <a:latin typeface="Trebuchet MS"/>
                <a:cs typeface="Trebuchet MS"/>
              </a:rPr>
              <a:t>am</a:t>
            </a:r>
            <a:r>
              <a:rPr sz="2500" spc="-80" dirty="0">
                <a:solidFill>
                  <a:srgbClr val="6F2F9F"/>
                </a:solidFill>
                <a:latin typeface="Trebuchet MS"/>
                <a:cs typeface="Trebuchet MS"/>
              </a:rPr>
              <a:t>e</a:t>
            </a:r>
            <a:r>
              <a:rPr sz="2500" spc="-85" dirty="0">
                <a:solidFill>
                  <a:srgbClr val="6F2F9F"/>
                </a:solidFill>
                <a:latin typeface="Trebuchet MS"/>
                <a:cs typeface="Trebuchet MS"/>
              </a:rPr>
              <a:t>n</a:t>
            </a:r>
            <a:r>
              <a:rPr sz="2500" spc="-180" dirty="0">
                <a:solidFill>
                  <a:srgbClr val="6F2F9F"/>
                </a:solidFill>
                <a:latin typeface="Trebuchet MS"/>
                <a:cs typeface="Trebuchet MS"/>
              </a:rPr>
              <a:t>t</a:t>
            </a:r>
            <a:r>
              <a:rPr sz="2500" spc="-125" dirty="0">
                <a:solidFill>
                  <a:srgbClr val="6F2F9F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6F2F9F"/>
                </a:solidFill>
                <a:latin typeface="Trebuchet MS"/>
                <a:cs typeface="Trebuchet MS"/>
              </a:rPr>
              <a:t>	</a:t>
            </a:r>
            <a:r>
              <a:rPr sz="2500" spc="-60" dirty="0">
                <a:solidFill>
                  <a:srgbClr val="6F2F9F"/>
                </a:solidFill>
                <a:latin typeface="Trebuchet MS"/>
                <a:cs typeface="Trebuchet MS"/>
              </a:rPr>
              <a:t>d</a:t>
            </a:r>
            <a:r>
              <a:rPr sz="2500" spc="-55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2500" dirty="0">
                <a:solidFill>
                  <a:srgbClr val="6F2F9F"/>
                </a:solidFill>
                <a:latin typeface="Trebuchet MS"/>
                <a:cs typeface="Trebuchet MS"/>
              </a:rPr>
              <a:t>	</a:t>
            </a:r>
            <a:r>
              <a:rPr sz="2500" spc="-75" dirty="0">
                <a:solidFill>
                  <a:srgbClr val="6F2F9F"/>
                </a:solidFill>
                <a:latin typeface="Trebuchet MS"/>
                <a:cs typeface="Trebuchet MS"/>
              </a:rPr>
              <a:t>si</a:t>
            </a:r>
            <a:r>
              <a:rPr sz="2500" spc="-114" dirty="0">
                <a:solidFill>
                  <a:srgbClr val="6F2F9F"/>
                </a:solidFill>
                <a:latin typeface="Trebuchet MS"/>
                <a:cs typeface="Trebuchet MS"/>
              </a:rPr>
              <a:t>s</a:t>
            </a:r>
            <a:r>
              <a:rPr sz="2500" spc="-180" dirty="0">
                <a:solidFill>
                  <a:srgbClr val="6F2F9F"/>
                </a:solidFill>
                <a:latin typeface="Trebuchet MS"/>
                <a:cs typeface="Trebuchet MS"/>
              </a:rPr>
              <a:t>t</a:t>
            </a:r>
            <a:r>
              <a:rPr sz="2500" spc="-110" dirty="0">
                <a:solidFill>
                  <a:srgbClr val="6F2F9F"/>
                </a:solidFill>
                <a:latin typeface="Trebuchet MS"/>
                <a:cs typeface="Trebuchet MS"/>
              </a:rPr>
              <a:t>ema</a:t>
            </a:r>
            <a:r>
              <a:rPr sz="2500" dirty="0">
                <a:solidFill>
                  <a:srgbClr val="6F2F9F"/>
                </a:solidFill>
                <a:latin typeface="Trebuchet MS"/>
                <a:cs typeface="Trebuchet MS"/>
              </a:rPr>
              <a:t>	</a:t>
            </a:r>
            <a:r>
              <a:rPr sz="2500" spc="-95" dirty="0">
                <a:solidFill>
                  <a:srgbClr val="6F2F9F"/>
                </a:solidFill>
                <a:latin typeface="Trebuchet MS"/>
                <a:cs typeface="Trebuchet MS"/>
              </a:rPr>
              <a:t>ope</a:t>
            </a:r>
            <a:r>
              <a:rPr sz="2500" spc="-105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2500" spc="-110" dirty="0">
                <a:solidFill>
                  <a:srgbClr val="6F2F9F"/>
                </a:solidFill>
                <a:latin typeface="Trebuchet MS"/>
                <a:cs typeface="Trebuchet MS"/>
              </a:rPr>
              <a:t>aci</a:t>
            </a:r>
            <a:r>
              <a:rPr sz="2500" spc="-135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2500" spc="-140" dirty="0">
                <a:solidFill>
                  <a:srgbClr val="6F2F9F"/>
                </a:solidFill>
                <a:latin typeface="Trebuchet MS"/>
                <a:cs typeface="Trebuchet MS"/>
              </a:rPr>
              <a:t>na</a:t>
            </a:r>
            <a:r>
              <a:rPr sz="2500" spc="-75" dirty="0">
                <a:solidFill>
                  <a:srgbClr val="6F2F9F"/>
                </a:solidFill>
                <a:latin typeface="Trebuchet MS"/>
                <a:cs typeface="Trebuchet MS"/>
              </a:rPr>
              <a:t>l</a:t>
            </a:r>
            <a:r>
              <a:rPr sz="2500" dirty="0">
                <a:solidFill>
                  <a:srgbClr val="6F2F9F"/>
                </a:solidFill>
                <a:latin typeface="Trebuchet MS"/>
                <a:cs typeface="Trebuchet MS"/>
              </a:rPr>
              <a:t>	</a:t>
            </a:r>
            <a:r>
              <a:rPr sz="2500" spc="-125" dirty="0">
                <a:solidFill>
                  <a:srgbClr val="6F2F9F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6F2F9F"/>
                </a:solidFill>
                <a:latin typeface="Trebuchet MS"/>
                <a:cs typeface="Trebuchet MS"/>
              </a:rPr>
              <a:t>	</a:t>
            </a:r>
            <a:r>
              <a:rPr sz="2500" spc="-60" dirty="0">
                <a:solidFill>
                  <a:srgbClr val="6F2F9F"/>
                </a:solidFill>
                <a:latin typeface="Trebuchet MS"/>
                <a:cs typeface="Trebuchet MS"/>
              </a:rPr>
              <a:t>do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</a:t>
            </a:r>
            <a:r>
              <a:rPr sz="3600" spc="-330" dirty="0"/>
              <a:t> </a:t>
            </a:r>
            <a:r>
              <a:rPr sz="3600" spc="-185" dirty="0"/>
              <a:t>Cliente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7743557" y="3495880"/>
            <a:ext cx="3040379" cy="3307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75278" y="3708670"/>
            <a:ext cx="2773413" cy="3086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87042" y="1996820"/>
            <a:ext cx="8161655" cy="24091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3845" marR="6403975" indent="-271145">
              <a:lnSpc>
                <a:spcPts val="2700"/>
              </a:lnSpc>
              <a:spcBef>
                <a:spcPts val="434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2500" spc="-90" dirty="0">
                <a:solidFill>
                  <a:srgbClr val="6F2F9F"/>
                </a:solidFill>
                <a:latin typeface="Trebuchet MS"/>
                <a:cs typeface="Trebuchet MS"/>
              </a:rPr>
              <a:t>Dependem  </a:t>
            </a:r>
            <a:r>
              <a:rPr sz="2500" spc="-100" dirty="0">
                <a:solidFill>
                  <a:srgbClr val="6F2F9F"/>
                </a:solidFill>
                <a:latin typeface="Trebuchet MS"/>
                <a:cs typeface="Trebuchet MS"/>
              </a:rPr>
              <a:t>dispositi</a:t>
            </a:r>
            <a:r>
              <a:rPr sz="2500" spc="-135" dirty="0">
                <a:solidFill>
                  <a:srgbClr val="6F2F9F"/>
                </a:solidFill>
                <a:latin typeface="Trebuchet MS"/>
                <a:cs typeface="Trebuchet MS"/>
              </a:rPr>
              <a:t>v</a:t>
            </a:r>
            <a:r>
              <a:rPr sz="2500" spc="-15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2500" spc="-254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endParaRPr sz="2500">
              <a:latin typeface="Trebuchet MS"/>
              <a:cs typeface="Trebuchet MS"/>
            </a:endParaRPr>
          </a:p>
          <a:p>
            <a:pPr marL="283845" indent="-271145">
              <a:spcBef>
                <a:spcPts val="260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2500" spc="-80" dirty="0">
                <a:solidFill>
                  <a:srgbClr val="585858"/>
                </a:solidFill>
                <a:latin typeface="Trebuchet MS"/>
                <a:cs typeface="Trebuchet MS"/>
              </a:rPr>
              <a:t>Possuem</a:t>
            </a:r>
            <a:r>
              <a:rPr sz="2500" spc="-1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500" spc="-105" dirty="0">
                <a:solidFill>
                  <a:srgbClr val="585858"/>
                </a:solidFill>
                <a:latin typeface="Trebuchet MS"/>
                <a:cs typeface="Trebuchet MS"/>
              </a:rPr>
              <a:t>de</a:t>
            </a:r>
            <a:r>
              <a:rPr sz="2500" spc="-18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500" spc="-90" dirty="0">
                <a:solidFill>
                  <a:srgbClr val="006FC0"/>
                </a:solidFill>
                <a:latin typeface="Trebuchet MS"/>
                <a:cs typeface="Trebuchet MS"/>
              </a:rPr>
              <a:t>uma</a:t>
            </a:r>
            <a:r>
              <a:rPr sz="2500" spc="-19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500" spc="-12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2500" spc="-19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500" spc="-114" dirty="0">
                <a:solidFill>
                  <a:srgbClr val="006FC0"/>
                </a:solidFill>
                <a:latin typeface="Trebuchet MS"/>
                <a:cs typeface="Trebuchet MS"/>
              </a:rPr>
              <a:t>três</a:t>
            </a:r>
            <a:r>
              <a:rPr sz="2500" spc="-17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500" spc="-110" dirty="0">
                <a:solidFill>
                  <a:srgbClr val="006FC0"/>
                </a:solidFill>
                <a:latin typeface="Trebuchet MS"/>
                <a:cs typeface="Trebuchet MS"/>
              </a:rPr>
              <a:t>camadas</a:t>
            </a:r>
            <a:r>
              <a:rPr sz="2500" spc="-1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500" spc="-105" dirty="0">
                <a:solidFill>
                  <a:srgbClr val="585858"/>
                </a:solidFill>
                <a:latin typeface="Trebuchet MS"/>
                <a:cs typeface="Trebuchet MS"/>
              </a:rPr>
              <a:t>de</a:t>
            </a:r>
            <a:r>
              <a:rPr sz="2500" spc="-1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500" spc="-120" dirty="0">
                <a:solidFill>
                  <a:srgbClr val="585858"/>
                </a:solidFill>
                <a:latin typeface="Trebuchet MS"/>
                <a:cs typeface="Trebuchet MS"/>
              </a:rPr>
              <a:t>código;</a:t>
            </a:r>
            <a:endParaRPr sz="2500">
              <a:latin typeface="Trebuchet MS"/>
              <a:cs typeface="Trebuchet MS"/>
            </a:endParaRPr>
          </a:p>
          <a:p>
            <a:pPr marL="283845" marR="5080" indent="-271145">
              <a:lnSpc>
                <a:spcPts val="2700"/>
              </a:lnSpc>
              <a:spcBef>
                <a:spcPts val="640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2500" spc="-105" dirty="0">
                <a:solidFill>
                  <a:srgbClr val="006FC0"/>
                </a:solidFill>
                <a:latin typeface="Trebuchet MS"/>
                <a:cs typeface="Trebuchet MS"/>
              </a:rPr>
              <a:t>Úteis </a:t>
            </a:r>
            <a:r>
              <a:rPr sz="2500" spc="-75" dirty="0">
                <a:solidFill>
                  <a:srgbClr val="585858"/>
                </a:solidFill>
                <a:latin typeface="Trebuchet MS"/>
                <a:cs typeface="Trebuchet MS"/>
              </a:rPr>
              <a:t>quando </a:t>
            </a:r>
            <a:r>
              <a:rPr sz="2500" spc="-70" dirty="0">
                <a:solidFill>
                  <a:srgbClr val="6F2F9F"/>
                </a:solidFill>
                <a:latin typeface="Trebuchet MS"/>
                <a:cs typeface="Trebuchet MS"/>
              </a:rPr>
              <a:t>não </a:t>
            </a:r>
            <a:r>
              <a:rPr sz="2500" spc="-90" dirty="0">
                <a:solidFill>
                  <a:srgbClr val="6F2F9F"/>
                </a:solidFill>
                <a:latin typeface="Trebuchet MS"/>
                <a:cs typeface="Trebuchet MS"/>
              </a:rPr>
              <a:t>há </a:t>
            </a:r>
            <a:r>
              <a:rPr sz="2500" spc="-120" dirty="0">
                <a:solidFill>
                  <a:srgbClr val="6F2F9F"/>
                </a:solidFill>
                <a:latin typeface="Trebuchet MS"/>
                <a:cs typeface="Trebuchet MS"/>
              </a:rPr>
              <a:t>garantias </a:t>
            </a:r>
            <a:r>
              <a:rPr sz="2500" spc="-105" dirty="0">
                <a:solidFill>
                  <a:srgbClr val="6F2F9F"/>
                </a:solidFill>
                <a:latin typeface="Trebuchet MS"/>
                <a:cs typeface="Trebuchet MS"/>
              </a:rPr>
              <a:t>de </a:t>
            </a:r>
            <a:r>
              <a:rPr sz="2500" spc="-114" dirty="0">
                <a:solidFill>
                  <a:srgbClr val="6F2F9F"/>
                </a:solidFill>
                <a:latin typeface="Trebuchet MS"/>
                <a:cs typeface="Trebuchet MS"/>
              </a:rPr>
              <a:t>comunicação </a:t>
            </a:r>
            <a:r>
              <a:rPr sz="2500" spc="-110" dirty="0">
                <a:solidFill>
                  <a:srgbClr val="6F2F9F"/>
                </a:solidFill>
                <a:latin typeface="Trebuchet MS"/>
                <a:cs typeface="Trebuchet MS"/>
              </a:rPr>
              <a:t>permanente  com </a:t>
            </a:r>
            <a:r>
              <a:rPr sz="2500" spc="-30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2500" spc="-27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500" spc="-105" dirty="0">
                <a:solidFill>
                  <a:srgbClr val="6F2F9F"/>
                </a:solidFill>
                <a:latin typeface="Trebuchet MS"/>
                <a:cs typeface="Trebuchet MS"/>
              </a:rPr>
              <a:t>servidor</a:t>
            </a:r>
            <a:r>
              <a:rPr sz="2500" spc="-105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endParaRPr sz="2500">
              <a:latin typeface="Trebuchet MS"/>
              <a:cs typeface="Trebuchet MS"/>
            </a:endParaRPr>
          </a:p>
          <a:p>
            <a:pPr marL="283845" indent="-271145">
              <a:spcBef>
                <a:spcPts val="730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2500" spc="-110" dirty="0">
                <a:solidFill>
                  <a:srgbClr val="585858"/>
                </a:solidFill>
                <a:latin typeface="Trebuchet MS"/>
                <a:cs typeface="Trebuchet MS"/>
              </a:rPr>
              <a:t>Armazenam </a:t>
            </a:r>
            <a:r>
              <a:rPr sz="2500" spc="-75" dirty="0">
                <a:solidFill>
                  <a:srgbClr val="585858"/>
                </a:solidFill>
                <a:latin typeface="Trebuchet MS"/>
                <a:cs typeface="Trebuchet MS"/>
              </a:rPr>
              <a:t>dados </a:t>
            </a:r>
            <a:r>
              <a:rPr sz="2500" spc="-130" dirty="0">
                <a:solidFill>
                  <a:srgbClr val="585858"/>
                </a:solidFill>
                <a:latin typeface="Trebuchet MS"/>
                <a:cs typeface="Trebuchet MS"/>
              </a:rPr>
              <a:t>localmente </a:t>
            </a:r>
            <a:r>
              <a:rPr sz="2500" spc="-145" dirty="0">
                <a:solidFill>
                  <a:srgbClr val="585858"/>
                </a:solidFill>
                <a:latin typeface="Trebuchet MS"/>
                <a:cs typeface="Trebuchet MS"/>
              </a:rPr>
              <a:t>até</a:t>
            </a:r>
            <a:r>
              <a:rPr sz="2500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500" spc="-95" dirty="0">
                <a:solidFill>
                  <a:srgbClr val="585858"/>
                </a:solidFill>
                <a:latin typeface="Trebuchet MS"/>
                <a:cs typeface="Trebuchet MS"/>
              </a:rPr>
              <a:t>que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7042" y="4342638"/>
            <a:ext cx="5460365" cy="24168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3845" marR="92710">
              <a:lnSpc>
                <a:spcPts val="2700"/>
              </a:lnSpc>
              <a:spcBef>
                <a:spcPts val="434"/>
              </a:spcBef>
              <a:tabLst>
                <a:tab pos="1515110" algn="l"/>
                <a:tab pos="2155190" algn="l"/>
                <a:tab pos="4141470" algn="l"/>
                <a:tab pos="4940300" algn="l"/>
              </a:tabLst>
            </a:pPr>
            <a:r>
              <a:rPr sz="2500" spc="-65" dirty="0">
                <a:solidFill>
                  <a:srgbClr val="585858"/>
                </a:solidFill>
                <a:latin typeface="Trebuchet MS"/>
                <a:cs typeface="Trebuchet MS"/>
              </a:rPr>
              <a:t>possa</a:t>
            </a:r>
            <a:r>
              <a:rPr sz="2500" spc="-100" dirty="0">
                <a:solidFill>
                  <a:srgbClr val="585858"/>
                </a:solidFill>
                <a:latin typeface="Trebuchet MS"/>
                <a:cs typeface="Trebuchet MS"/>
              </a:rPr>
              <a:t>m</a:t>
            </a:r>
            <a:r>
              <a:rPr sz="25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500" spc="-75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500" spc="-90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500" spc="-105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5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500" spc="-110" dirty="0">
                <a:solidFill>
                  <a:srgbClr val="585858"/>
                </a:solidFill>
                <a:latin typeface="Trebuchet MS"/>
                <a:cs typeface="Trebuchet MS"/>
              </a:rPr>
              <a:t>sinc</a:t>
            </a:r>
            <a:r>
              <a:rPr sz="2500" spc="-135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500" spc="-110" dirty="0">
                <a:solidFill>
                  <a:srgbClr val="585858"/>
                </a:solidFill>
                <a:latin typeface="Trebuchet MS"/>
                <a:cs typeface="Trebuchet MS"/>
              </a:rPr>
              <a:t>oni</a:t>
            </a:r>
            <a:r>
              <a:rPr sz="2500" spc="-150" dirty="0">
                <a:solidFill>
                  <a:srgbClr val="585858"/>
                </a:solidFill>
                <a:latin typeface="Trebuchet MS"/>
                <a:cs typeface="Trebuchet MS"/>
              </a:rPr>
              <a:t>z</a:t>
            </a:r>
            <a:r>
              <a:rPr sz="2500" spc="-70" dirty="0">
                <a:solidFill>
                  <a:srgbClr val="585858"/>
                </a:solidFill>
                <a:latin typeface="Trebuchet MS"/>
                <a:cs typeface="Trebuchet MS"/>
              </a:rPr>
              <a:t>ados</a:t>
            </a:r>
            <a:r>
              <a:rPr sz="25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500" spc="-21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500" spc="-5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500" spc="-65" dirty="0">
                <a:solidFill>
                  <a:srgbClr val="585858"/>
                </a:solidFill>
                <a:latin typeface="Trebuchet MS"/>
                <a:cs typeface="Trebuchet MS"/>
              </a:rPr>
              <a:t>m</a:t>
            </a:r>
            <a:r>
              <a:rPr sz="25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500" spc="-55" dirty="0">
                <a:solidFill>
                  <a:srgbClr val="585858"/>
                </a:solidFill>
                <a:latin typeface="Trebuchet MS"/>
                <a:cs typeface="Trebuchet MS"/>
              </a:rPr>
              <a:t>um  </a:t>
            </a:r>
            <a:r>
              <a:rPr sz="2500" spc="-105" dirty="0">
                <a:solidFill>
                  <a:srgbClr val="585858"/>
                </a:solidFill>
                <a:latin typeface="Trebuchet MS"/>
                <a:cs typeface="Trebuchet MS"/>
              </a:rPr>
              <a:t>servidor;</a:t>
            </a:r>
            <a:endParaRPr sz="2500">
              <a:latin typeface="Trebuchet MS"/>
              <a:cs typeface="Trebuchet MS"/>
            </a:endParaRPr>
          </a:p>
          <a:p>
            <a:pPr marL="283845" indent="-271145">
              <a:spcBef>
                <a:spcPts val="260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sz="2500" spc="-95" dirty="0">
                <a:solidFill>
                  <a:srgbClr val="585858"/>
                </a:solidFill>
                <a:latin typeface="Trebuchet MS"/>
                <a:cs typeface="Trebuchet MS"/>
              </a:rPr>
              <a:t>Conhecidos </a:t>
            </a:r>
            <a:r>
              <a:rPr sz="2500" spc="-90" dirty="0">
                <a:solidFill>
                  <a:srgbClr val="585858"/>
                </a:solidFill>
                <a:latin typeface="Trebuchet MS"/>
                <a:cs typeface="Trebuchet MS"/>
              </a:rPr>
              <a:t>como </a:t>
            </a:r>
            <a:r>
              <a:rPr sz="2500" spc="-114" dirty="0">
                <a:solidFill>
                  <a:srgbClr val="006FC0"/>
                </a:solidFill>
                <a:latin typeface="Trebuchet MS"/>
                <a:cs typeface="Trebuchet MS"/>
              </a:rPr>
              <a:t>Aplicativos</a:t>
            </a:r>
            <a:r>
              <a:rPr sz="2500" spc="-3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500" spc="-110" dirty="0">
                <a:solidFill>
                  <a:srgbClr val="006FC0"/>
                </a:solidFill>
                <a:latin typeface="Trebuchet MS"/>
                <a:cs typeface="Trebuchet MS"/>
              </a:rPr>
              <a:t>Nativos</a:t>
            </a:r>
            <a:r>
              <a:rPr sz="2500" spc="-110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endParaRPr sz="2500">
              <a:latin typeface="Trebuchet MS"/>
              <a:cs typeface="Trebuchet MS"/>
            </a:endParaRPr>
          </a:p>
          <a:p>
            <a:pPr marL="283845" marR="93345" indent="-271145">
              <a:lnSpc>
                <a:spcPts val="2700"/>
              </a:lnSpc>
              <a:spcBef>
                <a:spcPts val="640"/>
              </a:spcBef>
              <a:buFont typeface="Arial"/>
              <a:buChar char="•"/>
              <a:tabLst>
                <a:tab pos="283845" algn="l"/>
                <a:tab pos="284480" algn="l"/>
                <a:tab pos="1547495" algn="l"/>
                <a:tab pos="2860675" algn="l"/>
                <a:tab pos="3656965" algn="l"/>
              </a:tabLst>
            </a:pPr>
            <a:r>
              <a:rPr sz="2500" spc="-70" dirty="0">
                <a:solidFill>
                  <a:srgbClr val="585858"/>
                </a:solidFill>
                <a:latin typeface="Trebuchet MS"/>
                <a:cs typeface="Trebuchet MS"/>
              </a:rPr>
              <a:t>Alguns	</a:t>
            </a:r>
            <a:r>
              <a:rPr sz="2500" spc="-80" dirty="0">
                <a:solidFill>
                  <a:srgbClr val="585858"/>
                </a:solidFill>
                <a:latin typeface="Trebuchet MS"/>
                <a:cs typeface="Trebuchet MS"/>
              </a:rPr>
              <a:t>p</a:t>
            </a:r>
            <a:r>
              <a:rPr sz="2500" spc="-75" dirty="0">
                <a:solidFill>
                  <a:srgbClr val="585858"/>
                </a:solidFill>
                <a:latin typeface="Trebuchet MS"/>
                <a:cs typeface="Trebuchet MS"/>
              </a:rPr>
              <a:t>ode</a:t>
            </a:r>
            <a:r>
              <a:rPr sz="2500" spc="-105" dirty="0">
                <a:solidFill>
                  <a:srgbClr val="585858"/>
                </a:solidFill>
                <a:latin typeface="Trebuchet MS"/>
                <a:cs typeface="Trebuchet MS"/>
              </a:rPr>
              <a:t>m</a:t>
            </a:r>
            <a:r>
              <a:rPr sz="25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500" spc="-100" dirty="0">
                <a:solidFill>
                  <a:srgbClr val="585858"/>
                </a:solidFill>
                <a:latin typeface="Trebuchet MS"/>
                <a:cs typeface="Trebuchet MS"/>
              </a:rPr>
              <a:t>se</a:t>
            </a:r>
            <a:r>
              <a:rPr sz="2500" spc="-8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5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500" spc="-21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500" spc="-90" dirty="0">
                <a:solidFill>
                  <a:srgbClr val="585858"/>
                </a:solidFill>
                <a:latin typeface="Trebuchet MS"/>
                <a:cs typeface="Trebuchet MS"/>
              </a:rPr>
              <a:t>onside</a:t>
            </a:r>
            <a:r>
              <a:rPr sz="2500" spc="-10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500" spc="-60" dirty="0">
                <a:solidFill>
                  <a:srgbClr val="585858"/>
                </a:solidFill>
                <a:latin typeface="Trebuchet MS"/>
                <a:cs typeface="Trebuchet MS"/>
              </a:rPr>
              <a:t>ados  </a:t>
            </a:r>
            <a:r>
              <a:rPr sz="2500" spc="-114" dirty="0">
                <a:solidFill>
                  <a:srgbClr val="006FC0"/>
                </a:solidFill>
                <a:latin typeface="Trebuchet MS"/>
                <a:cs typeface="Trebuchet MS"/>
              </a:rPr>
              <a:t>Aplicativos</a:t>
            </a:r>
            <a:r>
              <a:rPr sz="2500" spc="-18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500" spc="-110" dirty="0">
                <a:solidFill>
                  <a:srgbClr val="006FC0"/>
                </a:solidFill>
                <a:latin typeface="Trebuchet MS"/>
                <a:cs typeface="Trebuchet MS"/>
              </a:rPr>
              <a:t>híbridos</a:t>
            </a:r>
            <a:r>
              <a:rPr sz="2500" spc="-11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  <a:p>
            <a:pPr marL="2239645">
              <a:spcBef>
                <a:spcPts val="1630"/>
              </a:spcBef>
            </a:pPr>
            <a:r>
              <a:rPr spc="-125" dirty="0">
                <a:solidFill>
                  <a:srgbClr val="68A30D"/>
                </a:solidFill>
                <a:latin typeface="Trebuchet MS"/>
                <a:cs typeface="Trebuchet MS"/>
              </a:rPr>
              <a:t>[LEE; </a:t>
            </a:r>
            <a:r>
              <a:rPr spc="-70" dirty="0">
                <a:solidFill>
                  <a:srgbClr val="68A30D"/>
                </a:solidFill>
                <a:latin typeface="Trebuchet MS"/>
                <a:cs typeface="Trebuchet MS"/>
              </a:rPr>
              <a:t>SCHNEIDER; </a:t>
            </a:r>
            <a:r>
              <a:rPr spc="-45" dirty="0">
                <a:solidFill>
                  <a:srgbClr val="68A30D"/>
                </a:solidFill>
                <a:latin typeface="Trebuchet MS"/>
                <a:cs typeface="Trebuchet MS"/>
              </a:rPr>
              <a:t>&amp; </a:t>
            </a:r>
            <a:r>
              <a:rPr spc="-125" dirty="0">
                <a:solidFill>
                  <a:srgbClr val="68A30D"/>
                </a:solidFill>
                <a:latin typeface="Trebuchet MS"/>
                <a:cs typeface="Trebuchet MS"/>
              </a:rPr>
              <a:t>SCHELL,</a:t>
            </a:r>
            <a:r>
              <a:rPr spc="-300" dirty="0">
                <a:solidFill>
                  <a:srgbClr val="68A30D"/>
                </a:solidFill>
                <a:latin typeface="Trebuchet MS"/>
                <a:cs typeface="Trebuchet MS"/>
              </a:rPr>
              <a:t> </a:t>
            </a:r>
            <a:r>
              <a:rPr spc="-50" dirty="0">
                <a:solidFill>
                  <a:srgbClr val="68A30D"/>
                </a:solidFill>
                <a:latin typeface="Trebuchet MS"/>
                <a:cs typeface="Trebuchet MS"/>
              </a:rPr>
              <a:t>2005]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18B9A37D-F613-4807-8EA5-540388F763EE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</a:t>
            </a:r>
            <a:r>
              <a:rPr sz="3600" spc="-330" dirty="0"/>
              <a:t> </a:t>
            </a:r>
            <a:r>
              <a:rPr sz="3600" spc="-185" dirty="0"/>
              <a:t>Cliente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3214116" y="1996439"/>
            <a:ext cx="6025896" cy="4660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1BE1327-C53B-4BA0-9B06-7571A39A77E5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423730"/>
            <a:ext cx="8383905" cy="18618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3200" b="1" spc="-150" dirty="0">
                <a:solidFill>
                  <a:srgbClr val="006FC0"/>
                </a:solidFill>
                <a:latin typeface="Trebuchet MS"/>
                <a:cs typeface="Trebuchet MS"/>
              </a:rPr>
              <a:t>Hospedagem </a:t>
            </a:r>
            <a:r>
              <a:rPr sz="3200" b="1" spc="-185" dirty="0">
                <a:solidFill>
                  <a:srgbClr val="006FC0"/>
                </a:solidFill>
                <a:latin typeface="Trebuchet MS"/>
                <a:cs typeface="Trebuchet MS"/>
              </a:rPr>
              <a:t>de </a:t>
            </a:r>
            <a:r>
              <a:rPr sz="3200" b="1" spc="-140" dirty="0">
                <a:solidFill>
                  <a:srgbClr val="006FC0"/>
                </a:solidFill>
                <a:latin typeface="Trebuchet MS"/>
                <a:cs typeface="Trebuchet MS"/>
              </a:rPr>
              <a:t>página</a:t>
            </a:r>
            <a:r>
              <a:rPr sz="3200" b="1" spc="-46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b="1" spc="-175" dirty="0">
                <a:solidFill>
                  <a:srgbClr val="006FC0"/>
                </a:solidFill>
                <a:latin typeface="Trebuchet MS"/>
                <a:cs typeface="Trebuchet MS"/>
              </a:rPr>
              <a:t>web</a:t>
            </a:r>
            <a:endParaRPr sz="3200">
              <a:latin typeface="Trebuchet MS"/>
              <a:cs typeface="Trebuchet MS"/>
            </a:endParaRPr>
          </a:p>
          <a:p>
            <a:pPr marL="504825" lvl="1" indent="-271145">
              <a:spcBef>
                <a:spcPts val="280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Disponibilizam </a:t>
            </a:r>
            <a:r>
              <a:rPr sz="2800" spc="-80" dirty="0">
                <a:solidFill>
                  <a:srgbClr val="585858"/>
                </a:solidFill>
                <a:latin typeface="Trebuchet MS"/>
                <a:cs typeface="Trebuchet MS"/>
              </a:rPr>
              <a:t>um </a:t>
            </a:r>
            <a:r>
              <a:rPr sz="2800" spc="-100" dirty="0">
                <a:solidFill>
                  <a:srgbClr val="006FC0"/>
                </a:solidFill>
                <a:latin typeface="Trebuchet MS"/>
                <a:cs typeface="Trebuchet MS"/>
              </a:rPr>
              <a:t>servidor </a:t>
            </a:r>
            <a:r>
              <a:rPr sz="2800" spc="-114" dirty="0">
                <a:solidFill>
                  <a:srgbClr val="006FC0"/>
                </a:solidFill>
                <a:latin typeface="Trebuchet MS"/>
                <a:cs typeface="Trebuchet MS"/>
              </a:rPr>
              <a:t>web </a:t>
            </a:r>
            <a:r>
              <a:rPr sz="2800" spc="-50" dirty="0">
                <a:solidFill>
                  <a:srgbClr val="006FC0"/>
                </a:solidFill>
                <a:latin typeface="Trebuchet MS"/>
                <a:cs typeface="Trebuchet MS"/>
              </a:rPr>
              <a:t>no</a:t>
            </a:r>
            <a:r>
              <a:rPr sz="2800" spc="-5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006FC0"/>
                </a:solidFill>
                <a:latin typeface="Trebuchet MS"/>
                <a:cs typeface="Trebuchet MS"/>
              </a:rPr>
              <a:t>dispositivo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;</a:t>
            </a:r>
            <a:endParaRPr sz="2800">
              <a:latin typeface="Trebuchet MS"/>
              <a:cs typeface="Trebuchet MS"/>
            </a:endParaRPr>
          </a:p>
          <a:p>
            <a:pPr marL="504825" marR="5080" lvl="1" indent="-271145">
              <a:lnSpc>
                <a:spcPts val="3020"/>
              </a:lnSpc>
              <a:spcBef>
                <a:spcPts val="650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00" dirty="0">
                <a:solidFill>
                  <a:srgbClr val="6F2F9F"/>
                </a:solidFill>
                <a:latin typeface="Trebuchet MS"/>
                <a:cs typeface="Trebuchet MS"/>
              </a:rPr>
              <a:t>Dependem </a:t>
            </a:r>
            <a:r>
              <a:rPr sz="2800" spc="-145" dirty="0">
                <a:solidFill>
                  <a:srgbClr val="6F2F9F"/>
                </a:solidFill>
                <a:latin typeface="Trebuchet MS"/>
                <a:cs typeface="Trebuchet MS"/>
              </a:rPr>
              <a:t>parcialmente </a:t>
            </a:r>
            <a:r>
              <a:rPr sz="2800" spc="-65" dirty="0">
                <a:solidFill>
                  <a:srgbClr val="6F2F9F"/>
                </a:solidFill>
                <a:latin typeface="Trebuchet MS"/>
                <a:cs typeface="Trebuchet MS"/>
              </a:rPr>
              <a:t>do </a:t>
            </a:r>
            <a:r>
              <a:rPr sz="2800" spc="-125" dirty="0">
                <a:solidFill>
                  <a:srgbClr val="6F2F9F"/>
                </a:solidFill>
                <a:latin typeface="Trebuchet MS"/>
                <a:cs typeface="Trebuchet MS"/>
              </a:rPr>
              <a:t>sistema operacional </a:t>
            </a:r>
            <a:r>
              <a:rPr sz="2800" spc="-140" dirty="0">
                <a:solidFill>
                  <a:srgbClr val="6F2F9F"/>
                </a:solidFill>
                <a:latin typeface="Trebuchet MS"/>
                <a:cs typeface="Trebuchet MS"/>
              </a:rPr>
              <a:t>e </a:t>
            </a:r>
            <a:r>
              <a:rPr sz="2800" spc="-65" dirty="0">
                <a:solidFill>
                  <a:srgbClr val="6F2F9F"/>
                </a:solidFill>
                <a:latin typeface="Trebuchet MS"/>
                <a:cs typeface="Trebuchet MS"/>
              </a:rPr>
              <a:t>do  </a:t>
            </a:r>
            <a:r>
              <a:rPr sz="2800" spc="-120" dirty="0">
                <a:solidFill>
                  <a:srgbClr val="6F2F9F"/>
                </a:solidFill>
                <a:latin typeface="Trebuchet MS"/>
                <a:cs typeface="Trebuchet MS"/>
              </a:rPr>
              <a:t>dispositivo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; </a:t>
            </a:r>
            <a:r>
              <a:rPr sz="2800" spc="-90" dirty="0">
                <a:solidFill>
                  <a:srgbClr val="585858"/>
                </a:solidFill>
                <a:latin typeface="Trebuchet MS"/>
                <a:cs typeface="Trebuchet MS"/>
              </a:rPr>
              <a:t>Possuem </a:t>
            </a:r>
            <a:r>
              <a:rPr sz="2800" spc="-85" dirty="0">
                <a:solidFill>
                  <a:srgbClr val="585858"/>
                </a:solidFill>
                <a:latin typeface="Trebuchet MS"/>
                <a:cs typeface="Trebuchet MS"/>
              </a:rPr>
              <a:t>as </a:t>
            </a:r>
            <a:r>
              <a:rPr sz="2800" spc="-50" dirty="0">
                <a:solidFill>
                  <a:srgbClr val="006FC0"/>
                </a:solidFill>
                <a:latin typeface="Trebuchet MS"/>
                <a:cs typeface="Trebuchet MS"/>
              </a:rPr>
              <a:t>3</a:t>
            </a:r>
            <a:r>
              <a:rPr sz="2800" spc="-6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006FC0"/>
                </a:solidFill>
                <a:latin typeface="Trebuchet MS"/>
                <a:cs typeface="Trebuchet MS"/>
              </a:rPr>
              <a:t>camadas de </a:t>
            </a:r>
            <a:r>
              <a:rPr sz="2800" spc="-145" dirty="0">
                <a:solidFill>
                  <a:srgbClr val="006FC0"/>
                </a:solidFill>
                <a:latin typeface="Trebuchet MS"/>
                <a:cs typeface="Trebuchet MS"/>
              </a:rPr>
              <a:t>código</a:t>
            </a:r>
            <a:r>
              <a:rPr sz="2800" spc="-145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3455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</a:t>
            </a:r>
            <a:r>
              <a:rPr sz="3600" spc="-330" dirty="0"/>
              <a:t> </a:t>
            </a:r>
            <a:r>
              <a:rPr sz="3600" spc="-185" dirty="0"/>
              <a:t>Cliente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3960876" y="3176017"/>
            <a:ext cx="3451860" cy="3681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52900" y="3368066"/>
            <a:ext cx="3058691" cy="3346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42124" y="4573270"/>
            <a:ext cx="323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68A30D"/>
                </a:solidFill>
                <a:latin typeface="Trebuchet MS"/>
                <a:cs typeface="Trebuchet MS"/>
              </a:rPr>
              <a:t>[LEE; </a:t>
            </a:r>
            <a:r>
              <a:rPr spc="-75" dirty="0">
                <a:solidFill>
                  <a:srgbClr val="68A30D"/>
                </a:solidFill>
                <a:latin typeface="Trebuchet MS"/>
                <a:cs typeface="Trebuchet MS"/>
              </a:rPr>
              <a:t>SCHNEIDER; </a:t>
            </a:r>
            <a:r>
              <a:rPr spc="-45" dirty="0">
                <a:solidFill>
                  <a:srgbClr val="68A30D"/>
                </a:solidFill>
                <a:latin typeface="Trebuchet MS"/>
                <a:cs typeface="Trebuchet MS"/>
              </a:rPr>
              <a:t>&amp; </a:t>
            </a:r>
            <a:r>
              <a:rPr spc="-120" dirty="0">
                <a:solidFill>
                  <a:srgbClr val="68A30D"/>
                </a:solidFill>
                <a:latin typeface="Trebuchet MS"/>
                <a:cs typeface="Trebuchet MS"/>
              </a:rPr>
              <a:t>SCHELL,</a:t>
            </a:r>
            <a:r>
              <a:rPr spc="-270" dirty="0">
                <a:solidFill>
                  <a:srgbClr val="68A30D"/>
                </a:solidFill>
                <a:latin typeface="Trebuchet MS"/>
                <a:cs typeface="Trebuchet MS"/>
              </a:rPr>
              <a:t> </a:t>
            </a:r>
            <a:r>
              <a:rPr spc="-55" dirty="0">
                <a:solidFill>
                  <a:srgbClr val="68A30D"/>
                </a:solidFill>
                <a:latin typeface="Trebuchet MS"/>
                <a:cs typeface="Trebuchet MS"/>
              </a:rPr>
              <a:t>2005]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93D9C62-A8C0-48D3-8079-0A629FA80732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3" y="454609"/>
            <a:ext cx="1267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175" dirty="0">
                <a:solidFill>
                  <a:srgbClr val="FFFFFF"/>
                </a:solidFill>
                <a:latin typeface="Arial"/>
                <a:cs typeface="Arial"/>
              </a:rPr>
              <a:t>Roteiro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0093" y="3344926"/>
            <a:ext cx="63506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spc="-270" dirty="0">
                <a:solidFill>
                  <a:srgbClr val="00AF50"/>
                </a:solidFill>
                <a:latin typeface="Trebuchet MS"/>
                <a:cs typeface="Trebuchet MS"/>
              </a:rPr>
              <a:t>Arquitetura</a:t>
            </a:r>
            <a:r>
              <a:rPr sz="6000" spc="-52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6000" spc="-210" dirty="0">
                <a:solidFill>
                  <a:srgbClr val="00AF50"/>
                </a:solidFill>
                <a:latin typeface="Trebuchet MS"/>
                <a:cs typeface="Trebuchet MS"/>
              </a:rPr>
              <a:t>Servidor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336411"/>
            <a:ext cx="8037195" cy="184658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41300" indent="-228600">
              <a:spcBef>
                <a:spcPts val="1115"/>
              </a:spcBef>
              <a:buFont typeface="Arial"/>
              <a:buChar char="•"/>
              <a:tabLst>
                <a:tab pos="241935" algn="l"/>
              </a:tabLst>
            </a:pPr>
            <a:r>
              <a:rPr sz="3200" spc="-140" dirty="0">
                <a:solidFill>
                  <a:srgbClr val="006FC0"/>
                </a:solidFill>
                <a:latin typeface="Trebuchet MS"/>
                <a:cs typeface="Trebuchet MS"/>
              </a:rPr>
              <a:t>One-tier </a:t>
            </a:r>
            <a:r>
              <a:rPr sz="3200" spc="-229" dirty="0">
                <a:solidFill>
                  <a:srgbClr val="006FC0"/>
                </a:solidFill>
                <a:latin typeface="Trebuchet MS"/>
                <a:cs typeface="Trebuchet MS"/>
              </a:rPr>
              <a:t>(</a:t>
            </a:r>
            <a:r>
              <a:rPr sz="3200" b="1" spc="-229" dirty="0">
                <a:solidFill>
                  <a:srgbClr val="006FC0"/>
                </a:solidFill>
                <a:latin typeface="Trebuchet MS"/>
                <a:cs typeface="Trebuchet MS"/>
              </a:rPr>
              <a:t>1</a:t>
            </a:r>
            <a:r>
              <a:rPr sz="3200" b="1" spc="-3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b="1" spc="-165" dirty="0">
                <a:solidFill>
                  <a:srgbClr val="006FC0"/>
                </a:solidFill>
                <a:latin typeface="Trebuchet MS"/>
                <a:cs typeface="Trebuchet MS"/>
              </a:rPr>
              <a:t>fila</a:t>
            </a:r>
            <a:r>
              <a:rPr sz="3200" spc="-165" dirty="0">
                <a:solidFill>
                  <a:srgbClr val="006FC0"/>
                </a:solidFill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  <a:p>
            <a:pPr marL="504825" lvl="1" indent="-271145">
              <a:spcBef>
                <a:spcPts val="880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40" dirty="0">
                <a:solidFill>
                  <a:srgbClr val="585858"/>
                </a:solidFill>
                <a:latin typeface="Trebuchet MS"/>
                <a:cs typeface="Trebuchet MS"/>
              </a:rPr>
              <a:t>As</a:t>
            </a:r>
            <a:r>
              <a:rPr sz="2800" spc="-2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585858"/>
                </a:solidFill>
                <a:latin typeface="Trebuchet MS"/>
                <a:cs typeface="Trebuchet MS"/>
              </a:rPr>
              <a:t>3</a:t>
            </a:r>
            <a:r>
              <a:rPr sz="28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camadas</a:t>
            </a:r>
            <a:r>
              <a:rPr sz="2800" spc="-1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de</a:t>
            </a:r>
            <a:r>
              <a:rPr sz="28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rgbClr val="585858"/>
                </a:solidFill>
                <a:latin typeface="Trebuchet MS"/>
                <a:cs typeface="Trebuchet MS"/>
              </a:rPr>
              <a:t>código</a:t>
            </a:r>
            <a:r>
              <a:rPr sz="2800" spc="-1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585858"/>
                </a:solidFill>
                <a:latin typeface="Trebuchet MS"/>
                <a:cs typeface="Trebuchet MS"/>
              </a:rPr>
              <a:t>ficam</a:t>
            </a:r>
            <a:r>
              <a:rPr sz="2800" spc="-2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585858"/>
                </a:solidFill>
                <a:latin typeface="Trebuchet MS"/>
                <a:cs typeface="Trebuchet MS"/>
              </a:rPr>
              <a:t>num</a:t>
            </a:r>
            <a:r>
              <a:rPr sz="2800" spc="-18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585858"/>
                </a:solidFill>
                <a:latin typeface="Trebuchet MS"/>
                <a:cs typeface="Trebuchet MS"/>
              </a:rPr>
              <a:t>mesmo</a:t>
            </a:r>
            <a:r>
              <a:rPr sz="28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60" dirty="0">
                <a:solidFill>
                  <a:srgbClr val="585858"/>
                </a:solidFill>
                <a:latin typeface="Trebuchet MS"/>
                <a:cs typeface="Trebuchet MS"/>
              </a:rPr>
              <a:t>servidor.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spcBef>
                <a:spcPts val="1400"/>
              </a:spcBef>
              <a:buFont typeface="Arial"/>
              <a:buChar char="•"/>
              <a:tabLst>
                <a:tab pos="241935" algn="l"/>
              </a:tabLst>
            </a:pPr>
            <a:r>
              <a:rPr sz="3200" spc="-180" dirty="0">
                <a:solidFill>
                  <a:srgbClr val="006FC0"/>
                </a:solidFill>
                <a:latin typeface="Trebuchet MS"/>
                <a:cs typeface="Trebuchet MS"/>
              </a:rPr>
              <a:t>Two-tier </a:t>
            </a:r>
            <a:r>
              <a:rPr sz="3200" spc="-229" dirty="0">
                <a:solidFill>
                  <a:srgbClr val="006FC0"/>
                </a:solidFill>
                <a:latin typeface="Trebuchet MS"/>
                <a:cs typeface="Trebuchet MS"/>
              </a:rPr>
              <a:t>(</a:t>
            </a:r>
            <a:r>
              <a:rPr sz="3200" b="1" spc="-229" dirty="0">
                <a:solidFill>
                  <a:srgbClr val="006FC0"/>
                </a:solidFill>
                <a:latin typeface="Trebuchet MS"/>
                <a:cs typeface="Trebuchet MS"/>
              </a:rPr>
              <a:t>2</a:t>
            </a:r>
            <a:r>
              <a:rPr sz="3200" b="1" spc="-3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b="1" spc="-155" dirty="0">
                <a:solidFill>
                  <a:srgbClr val="006FC0"/>
                </a:solidFill>
                <a:latin typeface="Trebuchet MS"/>
                <a:cs typeface="Trebuchet MS"/>
              </a:rPr>
              <a:t>filas</a:t>
            </a:r>
            <a:r>
              <a:rPr sz="3200" spc="-155" dirty="0">
                <a:solidFill>
                  <a:srgbClr val="006FC0"/>
                </a:solidFill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2273" y="3269741"/>
            <a:ext cx="4345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593090" algn="l"/>
                <a:tab pos="1681480" algn="l"/>
                <a:tab pos="2408555" algn="l"/>
                <a:tab pos="3959860" algn="l"/>
              </a:tabLst>
            </a:pP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800" spc="-10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spc="-65" dirty="0">
                <a:solidFill>
                  <a:srgbClr val="585858"/>
                </a:solidFill>
                <a:latin typeface="Trebuchet MS"/>
                <a:cs typeface="Trebuchet MS"/>
              </a:rPr>
              <a:t>do</a:t>
            </a:r>
            <a:r>
              <a:rPr sz="2800" spc="-45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60" dirty="0">
                <a:solidFill>
                  <a:srgbClr val="585858"/>
                </a:solidFill>
                <a:latin typeface="Trebuchet MS"/>
                <a:cs typeface="Trebuchet MS"/>
              </a:rPr>
              <a:t>fi</a:t>
            </a:r>
            <a:r>
              <a:rPr sz="2800" spc="-265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sepa</a:t>
            </a:r>
            <a:r>
              <a:rPr sz="2800" spc="-145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800" spc="-85" dirty="0">
                <a:solidFill>
                  <a:srgbClr val="585858"/>
                </a:solidFill>
                <a:latin typeface="Trebuchet MS"/>
                <a:cs typeface="Trebuchet MS"/>
              </a:rPr>
              <a:t>ado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65" dirty="0">
                <a:solidFill>
                  <a:srgbClr val="585858"/>
                </a:solidFill>
                <a:latin typeface="Trebuchet MS"/>
                <a:cs typeface="Trebuchet MS"/>
              </a:rPr>
              <a:t>do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5756" y="3269742"/>
            <a:ext cx="3843020" cy="15017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04825" marR="5080" indent="-27114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505459" algn="l"/>
                <a:tab pos="957580" algn="l"/>
                <a:tab pos="2358390" algn="l"/>
                <a:tab pos="2951480" algn="l"/>
              </a:tabLst>
            </a:pPr>
            <a:r>
              <a:rPr sz="2800" spc="-40" dirty="0">
                <a:solidFill>
                  <a:srgbClr val="585858"/>
                </a:solidFill>
                <a:latin typeface="Trebuchet MS"/>
                <a:cs typeface="Trebuchet MS"/>
              </a:rPr>
              <a:t>O	</a:t>
            </a:r>
            <a:r>
              <a:rPr sz="2800" spc="-110" dirty="0">
                <a:solidFill>
                  <a:srgbClr val="585858"/>
                </a:solidFill>
                <a:latin typeface="Trebuchet MS"/>
                <a:cs typeface="Trebuchet MS"/>
              </a:rPr>
              <a:t>se</a:t>
            </a:r>
            <a:r>
              <a:rPr sz="2800" spc="-7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800" spc="-95" dirty="0">
                <a:solidFill>
                  <a:srgbClr val="585858"/>
                </a:solidFill>
                <a:latin typeface="Trebuchet MS"/>
                <a:cs typeface="Trebuchet MS"/>
              </a:rPr>
              <a:t>vid</a:t>
            </a:r>
            <a:r>
              <a:rPr sz="2800" spc="-11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7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800" spc="-6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00" dirty="0">
                <a:solidFill>
                  <a:srgbClr val="585858"/>
                </a:solidFill>
                <a:latin typeface="Trebuchet MS"/>
                <a:cs typeface="Trebuchet MS"/>
              </a:rPr>
              <a:t>ban</a:t>
            </a:r>
            <a:r>
              <a:rPr sz="2800" spc="-225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800" spc="-20" dirty="0">
                <a:solidFill>
                  <a:srgbClr val="585858"/>
                </a:solidFill>
                <a:latin typeface="Trebuchet MS"/>
                <a:cs typeface="Trebuchet MS"/>
              </a:rPr>
              <a:t>o  </a:t>
            </a: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servidor 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da</a:t>
            </a:r>
            <a:r>
              <a:rPr sz="2800" spc="-2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65" dirty="0">
                <a:solidFill>
                  <a:srgbClr val="585858"/>
                </a:solidFill>
                <a:latin typeface="Trebuchet MS"/>
                <a:cs typeface="Trebuchet MS"/>
              </a:rPr>
              <a:t>aplicação.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spcBef>
                <a:spcPts val="1360"/>
              </a:spcBef>
              <a:buFont typeface="Arial"/>
              <a:buChar char="•"/>
              <a:tabLst>
                <a:tab pos="241935" algn="l"/>
              </a:tabLst>
            </a:pPr>
            <a:r>
              <a:rPr sz="3200" spc="-170" dirty="0">
                <a:solidFill>
                  <a:srgbClr val="006FC0"/>
                </a:solidFill>
                <a:latin typeface="Trebuchet MS"/>
                <a:cs typeface="Trebuchet MS"/>
              </a:rPr>
              <a:t>Three-tier </a:t>
            </a:r>
            <a:r>
              <a:rPr sz="3200" spc="-204" dirty="0">
                <a:solidFill>
                  <a:srgbClr val="006FC0"/>
                </a:solidFill>
                <a:latin typeface="Trebuchet MS"/>
                <a:cs typeface="Trebuchet MS"/>
              </a:rPr>
              <a:t>( </a:t>
            </a:r>
            <a:r>
              <a:rPr sz="3200" b="1" spc="-254" dirty="0">
                <a:solidFill>
                  <a:srgbClr val="006FC0"/>
                </a:solidFill>
                <a:latin typeface="Trebuchet MS"/>
                <a:cs typeface="Trebuchet MS"/>
              </a:rPr>
              <a:t>3</a:t>
            </a:r>
            <a:r>
              <a:rPr sz="3200" b="1" spc="-40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b="1" spc="-155" dirty="0">
                <a:solidFill>
                  <a:srgbClr val="006FC0"/>
                </a:solidFill>
                <a:latin typeface="Trebuchet MS"/>
                <a:cs typeface="Trebuchet MS"/>
              </a:rPr>
              <a:t>filas</a:t>
            </a:r>
            <a:r>
              <a:rPr sz="3200" spc="-155" dirty="0">
                <a:solidFill>
                  <a:srgbClr val="006FC0"/>
                </a:solidFill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2931" y="4858003"/>
            <a:ext cx="1877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05765" algn="l"/>
                <a:tab pos="1501775" algn="l"/>
              </a:tabLst>
            </a:pP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e	</a:t>
            </a:r>
            <a:r>
              <a:rPr sz="2800" spc="-130" dirty="0">
                <a:solidFill>
                  <a:srgbClr val="585858"/>
                </a:solidFill>
                <a:latin typeface="Trebuchet MS"/>
                <a:cs typeface="Trebuchet MS"/>
              </a:rPr>
              <a:t>ban</a:t>
            </a: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800" spc="-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de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7041" y="4858003"/>
            <a:ext cx="609219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3845" marR="5080" indent="-27114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84480" algn="l"/>
                <a:tab pos="875030" algn="l"/>
                <a:tab pos="2585085" algn="l"/>
                <a:tab pos="3166110" algn="l"/>
                <a:tab pos="4807585" algn="l"/>
              </a:tabLst>
            </a:pPr>
            <a:r>
              <a:rPr sz="2800" spc="-5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3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10" dirty="0">
                <a:solidFill>
                  <a:srgbClr val="585858"/>
                </a:solidFill>
                <a:latin typeface="Trebuchet MS"/>
                <a:cs typeface="Trebuchet MS"/>
              </a:rPr>
              <a:t>se</a:t>
            </a:r>
            <a:r>
              <a:rPr sz="2800" spc="-7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vi</a:t>
            </a:r>
            <a:r>
              <a:rPr sz="2800" spc="-145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800" spc="-9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10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800" spc="-90" dirty="0">
                <a:solidFill>
                  <a:srgbClr val="585858"/>
                </a:solidFill>
                <a:latin typeface="Trebuchet MS"/>
                <a:cs typeface="Trebuchet MS"/>
              </a:rPr>
              <a:t>es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60" dirty="0">
                <a:solidFill>
                  <a:srgbClr val="585858"/>
                </a:solidFill>
                <a:latin typeface="Trebuchet MS"/>
                <a:cs typeface="Trebuchet MS"/>
              </a:rPr>
              <a:t>apl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800" spc="-225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800" spc="-17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spc="-180" dirty="0">
                <a:solidFill>
                  <a:srgbClr val="585858"/>
                </a:solidFill>
                <a:latin typeface="Trebuchet MS"/>
                <a:cs typeface="Trebuchet MS"/>
              </a:rPr>
              <a:t>ç</a:t>
            </a:r>
            <a:r>
              <a:rPr sz="2800" spc="-80" dirty="0">
                <a:solidFill>
                  <a:srgbClr val="585858"/>
                </a:solidFill>
                <a:latin typeface="Trebuchet MS"/>
                <a:cs typeface="Trebuchet MS"/>
              </a:rPr>
              <a:t>ã</a:t>
            </a:r>
            <a:r>
              <a:rPr sz="2800" spc="-1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335" dirty="0">
                <a:solidFill>
                  <a:srgbClr val="585858"/>
                </a:solidFill>
                <a:latin typeface="Trebuchet MS"/>
                <a:cs typeface="Trebuchet MS"/>
              </a:rPr>
              <a:t>,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ne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g</a:t>
            </a:r>
            <a:r>
              <a:rPr sz="2800" spc="-90" dirty="0">
                <a:solidFill>
                  <a:srgbClr val="585858"/>
                </a:solidFill>
                <a:latin typeface="Trebuchet MS"/>
                <a:cs typeface="Trebuchet MS"/>
              </a:rPr>
              <a:t>ócios  </a:t>
            </a:r>
            <a:r>
              <a:rPr sz="2800" spc="-85" dirty="0">
                <a:solidFill>
                  <a:srgbClr val="585858"/>
                </a:solidFill>
                <a:latin typeface="Trebuchet MS"/>
                <a:cs typeface="Trebuchet MS"/>
              </a:rPr>
              <a:t>dados </a:t>
            </a:r>
            <a:r>
              <a:rPr sz="2800" spc="-165" dirty="0">
                <a:solidFill>
                  <a:srgbClr val="585858"/>
                </a:solidFill>
                <a:latin typeface="Trebuchet MS"/>
                <a:cs typeface="Trebuchet MS"/>
              </a:rPr>
              <a:t>ficam 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em </a:t>
            </a:r>
            <a:r>
              <a:rPr sz="2800" spc="-130" dirty="0">
                <a:solidFill>
                  <a:srgbClr val="585858"/>
                </a:solidFill>
                <a:latin typeface="Trebuchet MS"/>
                <a:cs typeface="Trebuchet MS"/>
              </a:rPr>
              <a:t>locais</a:t>
            </a:r>
            <a:r>
              <a:rPr sz="2800" spc="-43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separados.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3701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</a:t>
            </a:r>
            <a:r>
              <a:rPr sz="3600" spc="-325" dirty="0"/>
              <a:t> </a:t>
            </a:r>
            <a:r>
              <a:rPr sz="3600" spc="-195" dirty="0"/>
              <a:t>Servidor</a:t>
            </a:r>
            <a:endParaRPr sz="360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D06865F9-04ED-4307-8319-4398D5A9ABD0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249092"/>
            <a:ext cx="6293485" cy="422529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241300" indent="-228600">
              <a:spcBef>
                <a:spcPts val="1800"/>
              </a:spcBef>
              <a:buFont typeface="Arial"/>
              <a:buChar char="•"/>
              <a:tabLst>
                <a:tab pos="241935" algn="l"/>
              </a:tabLst>
            </a:pPr>
            <a:r>
              <a:rPr sz="3200" b="1" spc="-185" dirty="0">
                <a:solidFill>
                  <a:srgbClr val="006FC0"/>
                </a:solidFill>
                <a:latin typeface="Trebuchet MS"/>
                <a:cs typeface="Trebuchet MS"/>
              </a:rPr>
              <a:t>One-tier </a:t>
            </a:r>
            <a:r>
              <a:rPr sz="3200" b="1" spc="-220" dirty="0">
                <a:solidFill>
                  <a:srgbClr val="006FC0"/>
                </a:solidFill>
                <a:latin typeface="Trebuchet MS"/>
                <a:cs typeface="Trebuchet MS"/>
              </a:rPr>
              <a:t>(1</a:t>
            </a:r>
            <a:r>
              <a:rPr sz="3200" b="1" spc="-3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b="1" spc="-165" dirty="0">
                <a:solidFill>
                  <a:srgbClr val="006FC0"/>
                </a:solidFill>
                <a:latin typeface="Trebuchet MS"/>
                <a:cs typeface="Trebuchet MS"/>
              </a:rPr>
              <a:t>fila)</a:t>
            </a:r>
            <a:endParaRPr sz="3200">
              <a:latin typeface="Trebuchet MS"/>
              <a:cs typeface="Trebuchet MS"/>
            </a:endParaRPr>
          </a:p>
          <a:p>
            <a:pPr marL="504825" lvl="1" indent="-271145">
              <a:spcBef>
                <a:spcPts val="1480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40" dirty="0">
                <a:solidFill>
                  <a:srgbClr val="006FC0"/>
                </a:solidFill>
                <a:latin typeface="Trebuchet MS"/>
                <a:cs typeface="Trebuchet MS"/>
              </a:rPr>
              <a:t>Vantagem</a:t>
            </a:r>
            <a:endParaRPr sz="2800">
              <a:latin typeface="Trebuchet MS"/>
              <a:cs typeface="Trebuchet MS"/>
            </a:endParaRPr>
          </a:p>
          <a:p>
            <a:pPr marL="727710" lvl="2" indent="-273050">
              <a:spcBef>
                <a:spcPts val="151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-5" dirty="0">
                <a:solidFill>
                  <a:srgbClr val="585858"/>
                </a:solidFill>
                <a:latin typeface="Trebuchet MS"/>
                <a:cs typeface="Trebuchet MS"/>
              </a:rPr>
              <a:t>Muito</a:t>
            </a:r>
            <a:r>
              <a:rPr sz="2600" spc="-2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585858"/>
                </a:solidFill>
                <a:latin typeface="Trebuchet MS"/>
                <a:cs typeface="Trebuchet MS"/>
              </a:rPr>
              <a:t>conveniente;</a:t>
            </a:r>
            <a:endParaRPr sz="2600">
              <a:latin typeface="Trebuchet MS"/>
              <a:cs typeface="Trebuchet MS"/>
            </a:endParaRPr>
          </a:p>
          <a:p>
            <a:pPr marL="727710" lvl="2" indent="-273050">
              <a:spcBef>
                <a:spcPts val="149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-95" dirty="0">
                <a:solidFill>
                  <a:srgbClr val="585858"/>
                </a:solidFill>
                <a:latin typeface="Trebuchet MS"/>
                <a:cs typeface="Trebuchet MS"/>
              </a:rPr>
              <a:t>Rápido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desenvolver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600" spc="-5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65" dirty="0">
                <a:solidFill>
                  <a:srgbClr val="585858"/>
                </a:solidFill>
                <a:latin typeface="Trebuchet MS"/>
                <a:cs typeface="Trebuchet MS"/>
              </a:rPr>
              <a:t>implantar.</a:t>
            </a:r>
            <a:endParaRPr sz="2600">
              <a:latin typeface="Trebuchet MS"/>
              <a:cs typeface="Trebuchet MS"/>
            </a:endParaRPr>
          </a:p>
          <a:p>
            <a:pPr marL="504825" lvl="1" indent="-271145">
              <a:spcBef>
                <a:spcPts val="1445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20" dirty="0">
                <a:solidFill>
                  <a:srgbClr val="D9469A"/>
                </a:solidFill>
                <a:latin typeface="Trebuchet MS"/>
                <a:cs typeface="Trebuchet MS"/>
              </a:rPr>
              <a:t>Desvantagem</a:t>
            </a:r>
            <a:endParaRPr sz="2800">
              <a:latin typeface="Trebuchet MS"/>
              <a:cs typeface="Trebuchet MS"/>
            </a:endParaRPr>
          </a:p>
          <a:p>
            <a:pPr marL="727710" lvl="2" indent="-273050">
              <a:spcBef>
                <a:spcPts val="151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30" dirty="0">
                <a:solidFill>
                  <a:srgbClr val="585858"/>
                </a:solidFill>
                <a:latin typeface="Trebuchet MS"/>
                <a:cs typeface="Trebuchet MS"/>
              </a:rPr>
              <a:t>Menos</a:t>
            </a:r>
            <a:r>
              <a:rPr sz="2600" spc="-22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solidFill>
                  <a:srgbClr val="585858"/>
                </a:solidFill>
                <a:latin typeface="Trebuchet MS"/>
                <a:cs typeface="Trebuchet MS"/>
              </a:rPr>
              <a:t>escalável;</a:t>
            </a:r>
            <a:endParaRPr sz="2600">
              <a:latin typeface="Trebuchet MS"/>
              <a:cs typeface="Trebuchet MS"/>
            </a:endParaRPr>
          </a:p>
          <a:p>
            <a:pPr marL="727710" lvl="2" indent="-273050">
              <a:spcBef>
                <a:spcPts val="89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-140" dirty="0">
                <a:solidFill>
                  <a:srgbClr val="585858"/>
                </a:solidFill>
                <a:latin typeface="Trebuchet MS"/>
                <a:cs typeface="Trebuchet MS"/>
              </a:rPr>
              <a:t>Difícil</a:t>
            </a:r>
            <a:r>
              <a:rPr sz="26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lidar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com</a:t>
            </a:r>
            <a:r>
              <a:rPr sz="26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6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segurança</a:t>
            </a:r>
            <a:r>
              <a:rPr sz="2600" spc="-2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da</a:t>
            </a:r>
            <a:r>
              <a:rPr sz="26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solidFill>
                  <a:srgbClr val="585858"/>
                </a:solidFill>
                <a:latin typeface="Trebuchet MS"/>
                <a:cs typeface="Trebuchet MS"/>
              </a:rPr>
              <a:t>aplicação.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3701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</a:t>
            </a:r>
            <a:r>
              <a:rPr sz="3600" spc="-325" dirty="0"/>
              <a:t> </a:t>
            </a:r>
            <a:r>
              <a:rPr sz="3600" spc="-195" dirty="0"/>
              <a:t>Servidor</a:t>
            </a:r>
            <a:endParaRPr sz="360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9530FBD-933A-464B-AC4B-0B2ED16B47EC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4" y="436322"/>
            <a:ext cx="3701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Arquitetura</a:t>
            </a:r>
            <a:r>
              <a:rPr sz="36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95" dirty="0">
                <a:solidFill>
                  <a:srgbClr val="FFFFFF"/>
                </a:solidFill>
                <a:latin typeface="Arial"/>
                <a:cs typeface="Arial"/>
              </a:rPr>
              <a:t>Servidor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1815083"/>
            <a:ext cx="8610600" cy="5036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8404" y="2010155"/>
            <a:ext cx="8033004" cy="444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56376" y="1559814"/>
            <a:ext cx="323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68A30D"/>
                </a:solidFill>
                <a:latin typeface="Trebuchet MS"/>
                <a:cs typeface="Trebuchet MS"/>
              </a:rPr>
              <a:t>[LEE; </a:t>
            </a:r>
            <a:r>
              <a:rPr spc="-75" dirty="0">
                <a:solidFill>
                  <a:srgbClr val="68A30D"/>
                </a:solidFill>
                <a:latin typeface="Trebuchet MS"/>
                <a:cs typeface="Trebuchet MS"/>
              </a:rPr>
              <a:t>SCHNEIDER; </a:t>
            </a:r>
            <a:r>
              <a:rPr spc="-45" dirty="0">
                <a:solidFill>
                  <a:srgbClr val="68A30D"/>
                </a:solidFill>
                <a:latin typeface="Trebuchet MS"/>
                <a:cs typeface="Trebuchet MS"/>
              </a:rPr>
              <a:t>&amp; </a:t>
            </a:r>
            <a:r>
              <a:rPr spc="-120" dirty="0">
                <a:solidFill>
                  <a:srgbClr val="68A30D"/>
                </a:solidFill>
                <a:latin typeface="Trebuchet MS"/>
                <a:cs typeface="Trebuchet MS"/>
              </a:rPr>
              <a:t>SCHELL,</a:t>
            </a:r>
            <a:r>
              <a:rPr spc="-270" dirty="0">
                <a:solidFill>
                  <a:srgbClr val="68A30D"/>
                </a:solidFill>
                <a:latin typeface="Trebuchet MS"/>
                <a:cs typeface="Trebuchet MS"/>
              </a:rPr>
              <a:t> </a:t>
            </a:r>
            <a:r>
              <a:rPr spc="-55" dirty="0">
                <a:solidFill>
                  <a:srgbClr val="68A30D"/>
                </a:solidFill>
                <a:latin typeface="Trebuchet MS"/>
                <a:cs typeface="Trebuchet MS"/>
              </a:rPr>
              <a:t>2005]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029194D-C0B7-4DD9-B610-3713AD6B4159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6" y="1249093"/>
            <a:ext cx="8387080" cy="4505325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241300" indent="-228600">
              <a:spcBef>
                <a:spcPts val="1800"/>
              </a:spcBef>
              <a:buFont typeface="Arial"/>
              <a:buChar char="•"/>
              <a:tabLst>
                <a:tab pos="241935" algn="l"/>
              </a:tabLst>
            </a:pPr>
            <a:r>
              <a:rPr sz="3200" b="1" spc="-210" dirty="0">
                <a:solidFill>
                  <a:srgbClr val="006FC0"/>
                </a:solidFill>
                <a:latin typeface="Trebuchet MS"/>
                <a:cs typeface="Trebuchet MS"/>
              </a:rPr>
              <a:t>Two-tier </a:t>
            </a:r>
            <a:r>
              <a:rPr sz="3200" b="1" spc="-220" dirty="0">
                <a:solidFill>
                  <a:srgbClr val="006FC0"/>
                </a:solidFill>
                <a:latin typeface="Trebuchet MS"/>
                <a:cs typeface="Trebuchet MS"/>
              </a:rPr>
              <a:t>(2</a:t>
            </a:r>
            <a:r>
              <a:rPr sz="3200" b="1" spc="-29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b="1" spc="-155" dirty="0">
                <a:solidFill>
                  <a:srgbClr val="006FC0"/>
                </a:solidFill>
                <a:latin typeface="Trebuchet MS"/>
                <a:cs typeface="Trebuchet MS"/>
              </a:rPr>
              <a:t>filas)</a:t>
            </a:r>
            <a:endParaRPr sz="3200">
              <a:latin typeface="Trebuchet MS"/>
              <a:cs typeface="Trebuchet MS"/>
            </a:endParaRPr>
          </a:p>
          <a:p>
            <a:pPr marL="504825" lvl="1" indent="-271145">
              <a:spcBef>
                <a:spcPts val="1480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40" dirty="0">
                <a:solidFill>
                  <a:srgbClr val="006FC0"/>
                </a:solidFill>
                <a:latin typeface="Trebuchet MS"/>
                <a:cs typeface="Trebuchet MS"/>
              </a:rPr>
              <a:t>Vantagem</a:t>
            </a:r>
            <a:endParaRPr sz="2800">
              <a:latin typeface="Trebuchet MS"/>
              <a:cs typeface="Trebuchet MS"/>
            </a:endParaRPr>
          </a:p>
          <a:p>
            <a:pPr marL="727710" marR="5080" lvl="2" indent="-273050">
              <a:lnSpc>
                <a:spcPts val="2810"/>
              </a:lnSpc>
              <a:spcBef>
                <a:spcPts val="1860"/>
              </a:spcBef>
              <a:buFont typeface="Arial"/>
              <a:buChar char="•"/>
              <a:tabLst>
                <a:tab pos="727075" algn="l"/>
                <a:tab pos="728345" algn="l"/>
                <a:tab pos="1942464" algn="l"/>
                <a:tab pos="3234690" algn="l"/>
                <a:tab pos="4137025" algn="l"/>
                <a:tab pos="4919345" algn="l"/>
                <a:tab pos="5680075" algn="l"/>
                <a:tab pos="8034655" algn="l"/>
              </a:tabLst>
            </a:pPr>
            <a:r>
              <a:rPr sz="2600" spc="-170" dirty="0">
                <a:solidFill>
                  <a:srgbClr val="585858"/>
                </a:solidFill>
                <a:latin typeface="Trebuchet MS"/>
                <a:cs typeface="Trebuchet MS"/>
              </a:rPr>
              <a:t>P</a:t>
            </a:r>
            <a:r>
              <a:rPr sz="2600" spc="-130" dirty="0">
                <a:solidFill>
                  <a:srgbClr val="585858"/>
                </a:solidFill>
                <a:latin typeface="Trebuchet MS"/>
                <a:cs typeface="Trebuchet MS"/>
              </a:rPr>
              <a:t>ermi</a:t>
            </a:r>
            <a:r>
              <a:rPr sz="2600" spc="-140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6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600" spc="-140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600" spc="-5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600" spc="-215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olhe</a:t>
            </a:r>
            <a:r>
              <a:rPr sz="2600" spc="-8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6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600" spc="-90" dirty="0">
                <a:solidFill>
                  <a:srgbClr val="585858"/>
                </a:solidFill>
                <a:latin typeface="Trebuchet MS"/>
                <a:cs typeface="Trebuchet MS"/>
              </a:rPr>
              <a:t>ou</a:t>
            </a:r>
            <a:r>
              <a:rPr sz="2600" spc="-75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600" spc="-14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600" spc="-2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6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lo</a:t>
            </a:r>
            <a:r>
              <a:rPr sz="2600" spc="-17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600" spc="-145" dirty="0">
                <a:solidFill>
                  <a:srgbClr val="585858"/>
                </a:solidFill>
                <a:latin typeface="Trebuchet MS"/>
                <a:cs typeface="Trebuchet MS"/>
              </a:rPr>
              <a:t>al</a:t>
            </a:r>
            <a:r>
              <a:rPr sz="26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600" spc="-114" dirty="0">
                <a:solidFill>
                  <a:srgbClr val="585858"/>
                </a:solidFill>
                <a:latin typeface="Trebuchet MS"/>
                <a:cs typeface="Trebuchet MS"/>
              </a:rPr>
              <a:t>pa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6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600" spc="-130" dirty="0">
                <a:solidFill>
                  <a:srgbClr val="585858"/>
                </a:solidFill>
                <a:latin typeface="Trebuchet MS"/>
                <a:cs typeface="Trebuchet MS"/>
              </a:rPr>
              <a:t>arma</a:t>
            </a:r>
            <a:r>
              <a:rPr sz="2600" spc="-175" dirty="0">
                <a:solidFill>
                  <a:srgbClr val="585858"/>
                </a:solidFill>
                <a:latin typeface="Trebuchet MS"/>
                <a:cs typeface="Trebuchet MS"/>
              </a:rPr>
              <a:t>z</a:t>
            </a:r>
            <a:r>
              <a:rPr sz="2600" spc="-85" dirty="0">
                <a:solidFill>
                  <a:srgbClr val="585858"/>
                </a:solidFill>
                <a:latin typeface="Trebuchet MS"/>
                <a:cs typeface="Trebuchet MS"/>
              </a:rPr>
              <a:t>ena</a:t>
            </a:r>
            <a:r>
              <a:rPr sz="2600" spc="-145" dirty="0">
                <a:solidFill>
                  <a:srgbClr val="585858"/>
                </a:solidFill>
                <a:latin typeface="Trebuchet MS"/>
                <a:cs typeface="Trebuchet MS"/>
              </a:rPr>
              <a:t>m</a:t>
            </a:r>
            <a:r>
              <a:rPr sz="2600" spc="-90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600" spc="-114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2600" spc="-185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600" spc="-2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6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600" spc="-80" dirty="0">
                <a:solidFill>
                  <a:srgbClr val="585858"/>
                </a:solidFill>
                <a:latin typeface="Trebuchet MS"/>
                <a:cs typeface="Trebuchet MS"/>
              </a:rPr>
              <a:t>de  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dados.</a:t>
            </a:r>
            <a:endParaRPr sz="2600">
              <a:latin typeface="Trebuchet MS"/>
              <a:cs typeface="Trebuchet MS"/>
            </a:endParaRPr>
          </a:p>
          <a:p>
            <a:pPr marL="504825" lvl="1" indent="-271145">
              <a:spcBef>
                <a:spcPts val="1405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20" dirty="0">
                <a:solidFill>
                  <a:srgbClr val="D9469A"/>
                </a:solidFill>
                <a:latin typeface="Trebuchet MS"/>
                <a:cs typeface="Trebuchet MS"/>
              </a:rPr>
              <a:t>Desvantagem</a:t>
            </a:r>
            <a:endParaRPr sz="2800">
              <a:latin typeface="Trebuchet MS"/>
              <a:cs typeface="Trebuchet MS"/>
            </a:endParaRPr>
          </a:p>
          <a:p>
            <a:pPr marL="727710" lvl="2" indent="-273050">
              <a:spcBef>
                <a:spcPts val="151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20" dirty="0">
                <a:solidFill>
                  <a:srgbClr val="585858"/>
                </a:solidFill>
                <a:latin typeface="Trebuchet MS"/>
                <a:cs typeface="Trebuchet MS"/>
              </a:rPr>
              <a:t>Mais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solidFill>
                  <a:srgbClr val="585858"/>
                </a:solidFill>
                <a:latin typeface="Trebuchet MS"/>
                <a:cs typeface="Trebuchet MS"/>
              </a:rPr>
              <a:t>caro;</a:t>
            </a:r>
            <a:endParaRPr sz="2600">
              <a:latin typeface="Trebuchet MS"/>
              <a:cs typeface="Trebuchet MS"/>
            </a:endParaRPr>
          </a:p>
          <a:p>
            <a:pPr marL="727710" lvl="2" indent="-273050">
              <a:spcBef>
                <a:spcPts val="89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30" dirty="0">
                <a:solidFill>
                  <a:srgbClr val="585858"/>
                </a:solidFill>
                <a:latin typeface="Trebuchet MS"/>
                <a:cs typeface="Trebuchet MS"/>
              </a:rPr>
              <a:t>Menos</a:t>
            </a:r>
            <a:r>
              <a:rPr sz="2600" spc="-22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solidFill>
                  <a:srgbClr val="585858"/>
                </a:solidFill>
                <a:latin typeface="Trebuchet MS"/>
                <a:cs typeface="Trebuchet MS"/>
              </a:rPr>
              <a:t>escalável;</a:t>
            </a:r>
            <a:endParaRPr sz="2600">
              <a:latin typeface="Trebuchet MS"/>
              <a:cs typeface="Trebuchet MS"/>
            </a:endParaRPr>
          </a:p>
          <a:p>
            <a:pPr marL="727710" lvl="2" indent="-273050">
              <a:spcBef>
                <a:spcPts val="885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-140" dirty="0">
                <a:solidFill>
                  <a:srgbClr val="585858"/>
                </a:solidFill>
                <a:latin typeface="Trebuchet MS"/>
                <a:cs typeface="Trebuchet MS"/>
              </a:rPr>
              <a:t>Difícil</a:t>
            </a:r>
            <a:r>
              <a:rPr sz="26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lidar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com</a:t>
            </a:r>
            <a:r>
              <a:rPr sz="26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6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segurança</a:t>
            </a:r>
            <a:r>
              <a:rPr sz="2600" spc="-2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da</a:t>
            </a:r>
            <a:r>
              <a:rPr sz="26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solidFill>
                  <a:srgbClr val="585858"/>
                </a:solidFill>
                <a:latin typeface="Trebuchet MS"/>
                <a:cs typeface="Trebuchet MS"/>
              </a:rPr>
              <a:t>aplicação.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3701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</a:t>
            </a:r>
            <a:r>
              <a:rPr sz="3600" spc="-325" dirty="0"/>
              <a:t> </a:t>
            </a:r>
            <a:r>
              <a:rPr sz="3600" spc="-195" dirty="0"/>
              <a:t>Servidor</a:t>
            </a:r>
            <a:endParaRPr sz="360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E9856C0-6391-47A9-8846-39B4DFDCE56D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4" y="436322"/>
            <a:ext cx="3701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Arquitetura</a:t>
            </a:r>
            <a:r>
              <a:rPr sz="36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95" dirty="0">
                <a:solidFill>
                  <a:srgbClr val="FFFFFF"/>
                </a:solidFill>
                <a:latin typeface="Arial"/>
                <a:cs typeface="Arial"/>
              </a:rPr>
              <a:t>Servidor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6376" y="1559814"/>
            <a:ext cx="323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68A30D"/>
                </a:solidFill>
                <a:latin typeface="Trebuchet MS"/>
                <a:cs typeface="Trebuchet MS"/>
              </a:rPr>
              <a:t>[LEE; </a:t>
            </a:r>
            <a:r>
              <a:rPr spc="-75" dirty="0">
                <a:solidFill>
                  <a:srgbClr val="68A30D"/>
                </a:solidFill>
                <a:latin typeface="Trebuchet MS"/>
                <a:cs typeface="Trebuchet MS"/>
              </a:rPr>
              <a:t>SCHNEIDER; </a:t>
            </a:r>
            <a:r>
              <a:rPr spc="-45" dirty="0">
                <a:solidFill>
                  <a:srgbClr val="68A30D"/>
                </a:solidFill>
                <a:latin typeface="Trebuchet MS"/>
                <a:cs typeface="Trebuchet MS"/>
              </a:rPr>
              <a:t>&amp; </a:t>
            </a:r>
            <a:r>
              <a:rPr spc="-120" dirty="0">
                <a:solidFill>
                  <a:srgbClr val="68A30D"/>
                </a:solidFill>
                <a:latin typeface="Trebuchet MS"/>
                <a:cs typeface="Trebuchet MS"/>
              </a:rPr>
              <a:t>SCHELL,</a:t>
            </a:r>
            <a:r>
              <a:rPr spc="-270" dirty="0">
                <a:solidFill>
                  <a:srgbClr val="68A30D"/>
                </a:solidFill>
                <a:latin typeface="Trebuchet MS"/>
                <a:cs typeface="Trebuchet MS"/>
              </a:rPr>
              <a:t> </a:t>
            </a:r>
            <a:r>
              <a:rPr spc="-55" dirty="0">
                <a:solidFill>
                  <a:srgbClr val="68A30D"/>
                </a:solidFill>
                <a:latin typeface="Trebuchet MS"/>
                <a:cs typeface="Trebuchet MS"/>
              </a:rPr>
              <a:t>2005]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0136" y="1787651"/>
            <a:ext cx="8296656" cy="5007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5208" y="1982723"/>
            <a:ext cx="7708392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2F204F0-CFF0-45EB-A317-F45644488A08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6" y="1249093"/>
            <a:ext cx="8351520" cy="4657725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241300" indent="-228600">
              <a:spcBef>
                <a:spcPts val="1800"/>
              </a:spcBef>
              <a:buFont typeface="Arial"/>
              <a:buChar char="•"/>
              <a:tabLst>
                <a:tab pos="241935" algn="l"/>
              </a:tabLst>
            </a:pPr>
            <a:r>
              <a:rPr sz="3200" b="1" spc="-229" dirty="0">
                <a:solidFill>
                  <a:srgbClr val="006FC0"/>
                </a:solidFill>
                <a:latin typeface="Trebuchet MS"/>
                <a:cs typeface="Trebuchet MS"/>
              </a:rPr>
              <a:t>Three-tier </a:t>
            </a:r>
            <a:r>
              <a:rPr sz="3200" b="1" spc="-180" dirty="0">
                <a:solidFill>
                  <a:srgbClr val="006FC0"/>
                </a:solidFill>
                <a:latin typeface="Trebuchet MS"/>
                <a:cs typeface="Trebuchet MS"/>
              </a:rPr>
              <a:t>( </a:t>
            </a:r>
            <a:r>
              <a:rPr sz="3200" b="1" spc="-254" dirty="0">
                <a:solidFill>
                  <a:srgbClr val="006FC0"/>
                </a:solidFill>
                <a:latin typeface="Trebuchet MS"/>
                <a:cs typeface="Trebuchet MS"/>
              </a:rPr>
              <a:t>3</a:t>
            </a:r>
            <a:r>
              <a:rPr sz="3200" b="1" spc="-3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b="1" spc="-155" dirty="0">
                <a:solidFill>
                  <a:srgbClr val="006FC0"/>
                </a:solidFill>
                <a:latin typeface="Trebuchet MS"/>
                <a:cs typeface="Trebuchet MS"/>
              </a:rPr>
              <a:t>filas)</a:t>
            </a:r>
            <a:endParaRPr sz="3200">
              <a:latin typeface="Trebuchet MS"/>
              <a:cs typeface="Trebuchet MS"/>
            </a:endParaRPr>
          </a:p>
          <a:p>
            <a:pPr marL="504825" lvl="1" indent="-271145">
              <a:spcBef>
                <a:spcPts val="1480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40" dirty="0">
                <a:solidFill>
                  <a:srgbClr val="006FC0"/>
                </a:solidFill>
                <a:latin typeface="Trebuchet MS"/>
                <a:cs typeface="Trebuchet MS"/>
              </a:rPr>
              <a:t>Vantagem</a:t>
            </a:r>
            <a:endParaRPr sz="2800">
              <a:latin typeface="Trebuchet MS"/>
              <a:cs typeface="Trebuchet MS"/>
            </a:endParaRPr>
          </a:p>
          <a:p>
            <a:pPr marL="727710" lvl="2" indent="-273050">
              <a:spcBef>
                <a:spcPts val="151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-150" dirty="0">
                <a:solidFill>
                  <a:srgbClr val="585858"/>
                </a:solidFill>
                <a:latin typeface="Trebuchet MS"/>
                <a:cs typeface="Trebuchet MS"/>
              </a:rPr>
              <a:t>Escalável;</a:t>
            </a:r>
            <a:endParaRPr sz="2600">
              <a:latin typeface="Trebuchet MS"/>
              <a:cs typeface="Trebuchet MS"/>
            </a:endParaRPr>
          </a:p>
          <a:p>
            <a:pPr marL="727710" lvl="2" indent="-273050">
              <a:spcBef>
                <a:spcPts val="89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-114" dirty="0">
                <a:solidFill>
                  <a:srgbClr val="585858"/>
                </a:solidFill>
                <a:latin typeface="Trebuchet MS"/>
                <a:cs typeface="Trebuchet MS"/>
              </a:rPr>
              <a:t>Protegida </a:t>
            </a:r>
            <a:r>
              <a:rPr sz="2600" spc="-75" dirty="0">
                <a:solidFill>
                  <a:srgbClr val="585858"/>
                </a:solidFill>
                <a:latin typeface="Trebuchet MS"/>
                <a:cs typeface="Trebuchet MS"/>
              </a:rPr>
              <a:t>por</a:t>
            </a:r>
            <a:r>
              <a:rPr sz="2600" spc="-3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45" dirty="0">
                <a:solidFill>
                  <a:srgbClr val="585858"/>
                </a:solidFill>
                <a:latin typeface="Trebuchet MS"/>
                <a:cs typeface="Trebuchet MS"/>
              </a:rPr>
              <a:t>Firewalls;</a:t>
            </a:r>
            <a:endParaRPr sz="2600">
              <a:latin typeface="Trebuchet MS"/>
              <a:cs typeface="Trebuchet MS"/>
            </a:endParaRPr>
          </a:p>
          <a:p>
            <a:pPr marL="727710" lvl="2" indent="-273050">
              <a:spcBef>
                <a:spcPts val="89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-130" dirty="0">
                <a:solidFill>
                  <a:srgbClr val="585858"/>
                </a:solidFill>
                <a:latin typeface="Trebuchet MS"/>
                <a:cs typeface="Trebuchet MS"/>
              </a:rPr>
              <a:t>Permite</a:t>
            </a:r>
            <a:r>
              <a:rPr sz="2600" spc="-2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6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35" dirty="0">
                <a:solidFill>
                  <a:srgbClr val="585858"/>
                </a:solidFill>
                <a:latin typeface="Trebuchet MS"/>
                <a:cs typeface="Trebuchet MS"/>
              </a:rPr>
              <a:t>especialização</a:t>
            </a:r>
            <a:r>
              <a:rPr sz="2600" spc="-229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de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90" dirty="0">
                <a:solidFill>
                  <a:srgbClr val="585858"/>
                </a:solidFill>
                <a:latin typeface="Trebuchet MS"/>
                <a:cs typeface="Trebuchet MS"/>
              </a:rPr>
              <a:t>Servidor</a:t>
            </a:r>
            <a:r>
              <a:rPr sz="26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55" dirty="0">
                <a:solidFill>
                  <a:srgbClr val="585858"/>
                </a:solidFill>
                <a:latin typeface="Trebuchet MS"/>
                <a:cs typeface="Trebuchet MS"/>
              </a:rPr>
              <a:t>do</a:t>
            </a:r>
            <a:r>
              <a:rPr sz="26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95" dirty="0">
                <a:solidFill>
                  <a:srgbClr val="585858"/>
                </a:solidFill>
                <a:latin typeface="Trebuchet MS"/>
                <a:cs typeface="Trebuchet MS"/>
              </a:rPr>
              <a:t>Banco</a:t>
            </a:r>
            <a:r>
              <a:rPr sz="2600" spc="-2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de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95" dirty="0">
                <a:solidFill>
                  <a:srgbClr val="585858"/>
                </a:solidFill>
                <a:latin typeface="Trebuchet MS"/>
                <a:cs typeface="Trebuchet MS"/>
              </a:rPr>
              <a:t>Dados.</a:t>
            </a:r>
            <a:endParaRPr sz="2600">
              <a:latin typeface="Trebuchet MS"/>
              <a:cs typeface="Trebuchet MS"/>
            </a:endParaRPr>
          </a:p>
          <a:p>
            <a:pPr marL="504825" lvl="1" indent="-271145">
              <a:spcBef>
                <a:spcPts val="1445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20" dirty="0">
                <a:solidFill>
                  <a:srgbClr val="D9469A"/>
                </a:solidFill>
                <a:latin typeface="Trebuchet MS"/>
                <a:cs typeface="Trebuchet MS"/>
              </a:rPr>
              <a:t>Desvantagem</a:t>
            </a:r>
            <a:endParaRPr sz="2800">
              <a:latin typeface="Trebuchet MS"/>
              <a:cs typeface="Trebuchet MS"/>
            </a:endParaRPr>
          </a:p>
          <a:p>
            <a:pPr marL="727710" lvl="2" indent="-273050">
              <a:spcBef>
                <a:spcPts val="151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20" dirty="0">
                <a:solidFill>
                  <a:srgbClr val="585858"/>
                </a:solidFill>
                <a:latin typeface="Trebuchet MS"/>
                <a:cs typeface="Trebuchet MS"/>
              </a:rPr>
              <a:t>Mais</a:t>
            </a:r>
            <a:r>
              <a:rPr sz="26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55" dirty="0">
                <a:solidFill>
                  <a:srgbClr val="585858"/>
                </a:solidFill>
                <a:latin typeface="Trebuchet MS"/>
                <a:cs typeface="Trebuchet MS"/>
              </a:rPr>
              <a:t>difícil</a:t>
            </a:r>
            <a:r>
              <a:rPr sz="26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de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90" dirty="0">
                <a:solidFill>
                  <a:srgbClr val="585858"/>
                </a:solidFill>
                <a:latin typeface="Trebuchet MS"/>
                <a:cs typeface="Trebuchet MS"/>
              </a:rPr>
              <a:t>ser</a:t>
            </a:r>
            <a:r>
              <a:rPr sz="2600" spc="-2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desenvolvida</a:t>
            </a:r>
            <a:r>
              <a:rPr sz="2600" spc="-2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35" dirty="0">
                <a:solidFill>
                  <a:srgbClr val="585858"/>
                </a:solidFill>
                <a:latin typeface="Trebuchet MS"/>
                <a:cs typeface="Trebuchet MS"/>
              </a:rPr>
              <a:t>gerenciada;</a:t>
            </a:r>
            <a:endParaRPr sz="2600">
              <a:latin typeface="Trebuchet MS"/>
              <a:cs typeface="Trebuchet MS"/>
            </a:endParaRPr>
          </a:p>
          <a:p>
            <a:pPr marL="727710" lvl="2" indent="-273050">
              <a:spcBef>
                <a:spcPts val="885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spc="20" dirty="0">
                <a:solidFill>
                  <a:srgbClr val="585858"/>
                </a:solidFill>
                <a:latin typeface="Trebuchet MS"/>
                <a:cs typeface="Trebuchet MS"/>
              </a:rPr>
              <a:t>Mais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80" dirty="0">
                <a:solidFill>
                  <a:srgbClr val="585858"/>
                </a:solidFill>
                <a:latin typeface="Trebuchet MS"/>
                <a:cs typeface="Trebuchet MS"/>
              </a:rPr>
              <a:t>cara.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3701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</a:t>
            </a:r>
            <a:r>
              <a:rPr sz="3600" spc="-325" dirty="0"/>
              <a:t> </a:t>
            </a:r>
            <a:r>
              <a:rPr sz="3600" spc="-195" dirty="0"/>
              <a:t>Servidor</a:t>
            </a:r>
            <a:endParaRPr sz="360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5D5E060-551C-4958-8AC6-4D208C7F5D93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3" y="454609"/>
            <a:ext cx="1267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175" dirty="0">
                <a:solidFill>
                  <a:srgbClr val="FFFFFF"/>
                </a:solidFill>
                <a:latin typeface="Arial"/>
                <a:cs typeface="Arial"/>
              </a:rPr>
              <a:t>Roteiro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3097" y="3346451"/>
            <a:ext cx="866902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5800" spc="-265" dirty="0">
                <a:solidFill>
                  <a:srgbClr val="00AF50"/>
                </a:solidFill>
                <a:latin typeface="Trebuchet MS"/>
                <a:cs typeface="Trebuchet MS"/>
              </a:rPr>
              <a:t>Arquitetura </a:t>
            </a:r>
            <a:r>
              <a:rPr sz="5800" spc="-385" dirty="0">
                <a:solidFill>
                  <a:srgbClr val="00AF50"/>
                </a:solidFill>
                <a:latin typeface="Trebuchet MS"/>
                <a:cs typeface="Trebuchet MS"/>
              </a:rPr>
              <a:t>Cliente/</a:t>
            </a:r>
            <a:r>
              <a:rPr sz="5800" spc="-60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5800" spc="-210" dirty="0">
                <a:solidFill>
                  <a:srgbClr val="00AF50"/>
                </a:solidFill>
                <a:latin typeface="Trebuchet MS"/>
                <a:cs typeface="Trebuchet MS"/>
              </a:rPr>
              <a:t>Servidor</a:t>
            </a:r>
            <a:endParaRPr sz="5800"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3D989F8-2178-4CD7-8B2F-393ACB8A57EB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2655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4" y="436322"/>
            <a:ext cx="3701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Arquitetura</a:t>
            </a:r>
            <a:r>
              <a:rPr sz="36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95" dirty="0">
                <a:solidFill>
                  <a:srgbClr val="FFFFFF"/>
                </a:solidFill>
                <a:latin typeface="Arial"/>
                <a:cs typeface="Arial"/>
              </a:rPr>
              <a:t>Servidor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6376" y="1559814"/>
            <a:ext cx="323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68A30D"/>
                </a:solidFill>
                <a:latin typeface="Trebuchet MS"/>
                <a:cs typeface="Trebuchet MS"/>
              </a:rPr>
              <a:t>[LEE; </a:t>
            </a:r>
            <a:r>
              <a:rPr spc="-75" dirty="0">
                <a:solidFill>
                  <a:srgbClr val="68A30D"/>
                </a:solidFill>
                <a:latin typeface="Trebuchet MS"/>
                <a:cs typeface="Trebuchet MS"/>
              </a:rPr>
              <a:t>SCHNEIDER; </a:t>
            </a:r>
            <a:r>
              <a:rPr spc="-45" dirty="0">
                <a:solidFill>
                  <a:srgbClr val="68A30D"/>
                </a:solidFill>
                <a:latin typeface="Trebuchet MS"/>
                <a:cs typeface="Trebuchet MS"/>
              </a:rPr>
              <a:t>&amp; </a:t>
            </a:r>
            <a:r>
              <a:rPr spc="-120" dirty="0">
                <a:solidFill>
                  <a:srgbClr val="68A30D"/>
                </a:solidFill>
                <a:latin typeface="Trebuchet MS"/>
                <a:cs typeface="Trebuchet MS"/>
              </a:rPr>
              <a:t>SCHELL,</a:t>
            </a:r>
            <a:r>
              <a:rPr spc="-270" dirty="0">
                <a:solidFill>
                  <a:srgbClr val="68A30D"/>
                </a:solidFill>
                <a:latin typeface="Trebuchet MS"/>
                <a:cs typeface="Trebuchet MS"/>
              </a:rPr>
              <a:t> </a:t>
            </a:r>
            <a:r>
              <a:rPr spc="-55" dirty="0">
                <a:solidFill>
                  <a:srgbClr val="68A30D"/>
                </a:solidFill>
                <a:latin typeface="Trebuchet MS"/>
                <a:cs typeface="Trebuchet MS"/>
              </a:rPr>
              <a:t>2005]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6879" y="1758696"/>
            <a:ext cx="8426196" cy="5099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1952" y="1953767"/>
            <a:ext cx="7837932" cy="4689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272DD10-1792-4268-A4C4-D880B7F9DB73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3" y="454609"/>
            <a:ext cx="1267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175" dirty="0">
                <a:solidFill>
                  <a:srgbClr val="FFFFFF"/>
                </a:solidFill>
                <a:latin typeface="Arial"/>
                <a:cs typeface="Arial"/>
              </a:rPr>
              <a:t>Roteiro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5917" y="2925521"/>
            <a:ext cx="611949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spcBef>
                <a:spcPts val="100"/>
              </a:spcBef>
            </a:pPr>
            <a:r>
              <a:rPr sz="6000" spc="-275" dirty="0">
                <a:solidFill>
                  <a:srgbClr val="00AF50"/>
                </a:solidFill>
                <a:latin typeface="Trebuchet MS"/>
                <a:cs typeface="Trebuchet MS"/>
              </a:rPr>
              <a:t>Sincronização </a:t>
            </a:r>
            <a:r>
              <a:rPr sz="6000" spc="-114" dirty="0">
                <a:solidFill>
                  <a:srgbClr val="00AF50"/>
                </a:solidFill>
                <a:latin typeface="Trebuchet MS"/>
                <a:cs typeface="Trebuchet MS"/>
              </a:rPr>
              <a:t>dos  </a:t>
            </a:r>
            <a:r>
              <a:rPr sz="6000" spc="-190" dirty="0">
                <a:solidFill>
                  <a:srgbClr val="00AF50"/>
                </a:solidFill>
                <a:latin typeface="Trebuchet MS"/>
                <a:cs typeface="Trebuchet MS"/>
              </a:rPr>
              <a:t>Dispositivos</a:t>
            </a:r>
            <a:r>
              <a:rPr sz="6000" spc="-490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6000" spc="-40" dirty="0">
                <a:solidFill>
                  <a:srgbClr val="00AF50"/>
                </a:solidFill>
                <a:latin typeface="Trebuchet MS"/>
                <a:cs typeface="Trebuchet MS"/>
              </a:rPr>
              <a:t>Móveis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6" y="1336412"/>
            <a:ext cx="8384540" cy="355917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114" dirty="0">
                <a:solidFill>
                  <a:srgbClr val="C00000"/>
                </a:solidFill>
                <a:latin typeface="Trebuchet MS"/>
                <a:cs typeface="Trebuchet MS"/>
              </a:rPr>
              <a:t>Fundamentos</a:t>
            </a:r>
            <a:endParaRPr sz="3200">
              <a:latin typeface="Trebuchet MS"/>
              <a:cs typeface="Trebuchet MS"/>
            </a:endParaRPr>
          </a:p>
          <a:p>
            <a:pPr marL="463550" marR="5080" indent="-228600" algn="just">
              <a:lnSpc>
                <a:spcPts val="3020"/>
              </a:lnSpc>
              <a:spcBef>
                <a:spcPts val="1265"/>
              </a:spcBef>
              <a:buFont typeface="Arial"/>
              <a:buChar char="•"/>
              <a:tabLst>
                <a:tab pos="464184" algn="l"/>
              </a:tabLst>
            </a:pPr>
            <a:r>
              <a:rPr sz="2800" spc="-40" dirty="0">
                <a:solidFill>
                  <a:srgbClr val="585858"/>
                </a:solidFill>
                <a:latin typeface="Trebuchet MS"/>
                <a:cs typeface="Trebuchet MS"/>
              </a:rPr>
              <a:t>O 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tipo 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conexão </a:t>
            </a:r>
            <a:r>
              <a:rPr sz="2800" spc="-180" dirty="0">
                <a:solidFill>
                  <a:srgbClr val="585858"/>
                </a:solidFill>
                <a:latin typeface="Trebuchet MS"/>
                <a:cs typeface="Trebuchet MS"/>
              </a:rPr>
              <a:t>afeta 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sz="2800" spc="-130" dirty="0">
                <a:solidFill>
                  <a:srgbClr val="585858"/>
                </a:solidFill>
                <a:latin typeface="Trebuchet MS"/>
                <a:cs typeface="Trebuchet MS"/>
              </a:rPr>
              <a:t>maneira </a:t>
            </a:r>
            <a:r>
              <a:rPr sz="2800" spc="-100" dirty="0">
                <a:solidFill>
                  <a:srgbClr val="585858"/>
                </a:solidFill>
                <a:latin typeface="Trebuchet MS"/>
                <a:cs typeface="Trebuchet MS"/>
              </a:rPr>
              <a:t>como </a:t>
            </a:r>
            <a:r>
              <a:rPr sz="2800" spc="-95" dirty="0">
                <a:solidFill>
                  <a:srgbClr val="585858"/>
                </a:solidFill>
                <a:latin typeface="Trebuchet MS"/>
                <a:cs typeface="Trebuchet MS"/>
              </a:rPr>
              <a:t>se </a:t>
            </a:r>
            <a:r>
              <a:rPr sz="2800" spc="-90" dirty="0">
                <a:solidFill>
                  <a:srgbClr val="585858"/>
                </a:solidFill>
                <a:latin typeface="Trebuchet MS"/>
                <a:cs typeface="Trebuchet MS"/>
              </a:rPr>
              <a:t>pode  </a:t>
            </a:r>
            <a:r>
              <a:rPr sz="2800" spc="-130" dirty="0">
                <a:solidFill>
                  <a:srgbClr val="585858"/>
                </a:solidFill>
                <a:latin typeface="Trebuchet MS"/>
                <a:cs typeface="Trebuchet MS"/>
              </a:rPr>
              <a:t>sincronizar </a:t>
            </a:r>
            <a:r>
              <a:rPr sz="2800" spc="-80" dirty="0">
                <a:solidFill>
                  <a:srgbClr val="585858"/>
                </a:solidFill>
                <a:latin typeface="Trebuchet MS"/>
                <a:cs typeface="Trebuchet MS"/>
              </a:rPr>
              <a:t>dados </a:t>
            </a: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entre </a:t>
            </a:r>
            <a:r>
              <a:rPr sz="2800" spc="-30" dirty="0">
                <a:solidFill>
                  <a:srgbClr val="585858"/>
                </a:solidFill>
                <a:latin typeface="Trebuchet MS"/>
                <a:cs typeface="Trebuchet MS"/>
              </a:rPr>
              <a:t>o </a:t>
            </a: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dispositivo 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móvel </a:t>
            </a: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e 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sistemas  </a:t>
            </a:r>
            <a:r>
              <a:rPr sz="2800" spc="-150" dirty="0">
                <a:solidFill>
                  <a:srgbClr val="585858"/>
                </a:solidFill>
                <a:latin typeface="Trebuchet MS"/>
                <a:cs typeface="Trebuchet MS"/>
              </a:rPr>
              <a:t>back-end;</a:t>
            </a:r>
            <a:endParaRPr sz="2800">
              <a:latin typeface="Trebuchet MS"/>
              <a:cs typeface="Trebuchet MS"/>
            </a:endParaRPr>
          </a:p>
          <a:p>
            <a:pPr marL="463550" indent="-228600">
              <a:spcBef>
                <a:spcPts val="830"/>
              </a:spcBef>
              <a:buFont typeface="Arial"/>
              <a:buChar char="•"/>
              <a:tabLst>
                <a:tab pos="464184" algn="l"/>
              </a:tabLst>
            </a:pPr>
            <a:r>
              <a:rPr sz="2800" spc="-3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sincronização</a:t>
            </a:r>
            <a:r>
              <a:rPr sz="2800" spc="-18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95" dirty="0">
                <a:solidFill>
                  <a:srgbClr val="585858"/>
                </a:solidFill>
                <a:latin typeface="Trebuchet MS"/>
                <a:cs typeface="Trebuchet MS"/>
              </a:rPr>
              <a:t>pode</a:t>
            </a:r>
            <a:r>
              <a:rPr sz="2800" spc="-18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solidFill>
                  <a:srgbClr val="585858"/>
                </a:solidFill>
                <a:latin typeface="Trebuchet MS"/>
                <a:cs typeface="Trebuchet MS"/>
              </a:rPr>
              <a:t>ser</a:t>
            </a:r>
            <a:r>
              <a:rPr sz="2800" spc="-2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585858"/>
                </a:solidFill>
                <a:latin typeface="Trebuchet MS"/>
                <a:cs typeface="Trebuchet MS"/>
              </a:rPr>
              <a:t>efetuada</a:t>
            </a:r>
            <a:r>
              <a:rPr sz="28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de</a:t>
            </a:r>
            <a:r>
              <a:rPr sz="28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585858"/>
                </a:solidFill>
                <a:latin typeface="Trebuchet MS"/>
                <a:cs typeface="Trebuchet MS"/>
              </a:rPr>
              <a:t>duas</a:t>
            </a:r>
            <a:r>
              <a:rPr sz="28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maneiras:</a:t>
            </a:r>
            <a:endParaRPr sz="2800">
              <a:latin typeface="Trebuchet MS"/>
              <a:cs typeface="Trebuchet MS"/>
            </a:endParaRPr>
          </a:p>
          <a:p>
            <a:pPr marL="728980" lvl="1" indent="-228600">
              <a:spcBef>
                <a:spcPts val="865"/>
              </a:spcBef>
              <a:buFont typeface="Arial"/>
              <a:buChar char="•"/>
              <a:tabLst>
                <a:tab pos="729615" algn="l"/>
              </a:tabLst>
            </a:pPr>
            <a:r>
              <a:rPr sz="2800" spc="-125" dirty="0">
                <a:solidFill>
                  <a:srgbClr val="006FC0"/>
                </a:solidFill>
                <a:latin typeface="Trebuchet MS"/>
                <a:cs typeface="Trebuchet MS"/>
              </a:rPr>
              <a:t>Comunicação</a:t>
            </a:r>
            <a:r>
              <a:rPr sz="2800" spc="-19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006FC0"/>
                </a:solidFill>
                <a:latin typeface="Trebuchet MS"/>
                <a:cs typeface="Trebuchet MS"/>
              </a:rPr>
              <a:t>contínua;</a:t>
            </a:r>
            <a:endParaRPr sz="2800">
              <a:latin typeface="Trebuchet MS"/>
              <a:cs typeface="Trebuchet MS"/>
            </a:endParaRPr>
          </a:p>
          <a:p>
            <a:pPr marL="728980" lvl="1" indent="-228600">
              <a:spcBef>
                <a:spcPts val="865"/>
              </a:spcBef>
              <a:buFont typeface="Arial"/>
              <a:buChar char="•"/>
              <a:tabLst>
                <a:tab pos="729615" algn="l"/>
              </a:tabLst>
            </a:pPr>
            <a:r>
              <a:rPr sz="2800" spc="-20" dirty="0">
                <a:solidFill>
                  <a:srgbClr val="006FC0"/>
                </a:solidFill>
                <a:latin typeface="Trebuchet MS"/>
                <a:cs typeface="Trebuchet MS"/>
              </a:rPr>
              <a:t>Método </a:t>
            </a:r>
            <a:r>
              <a:rPr sz="2800" spc="-120" dirty="0">
                <a:solidFill>
                  <a:srgbClr val="006FC0"/>
                </a:solidFill>
                <a:latin typeface="Trebuchet MS"/>
                <a:cs typeface="Trebuchet MS"/>
              </a:rPr>
              <a:t>de Armazenamento </a:t>
            </a:r>
            <a:r>
              <a:rPr sz="2800" spc="-140" dirty="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sz="2800" spc="-5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800" spc="-135" dirty="0">
                <a:solidFill>
                  <a:srgbClr val="006FC0"/>
                </a:solidFill>
                <a:latin typeface="Trebuchet MS"/>
                <a:cs typeface="Trebuchet MS"/>
              </a:rPr>
              <a:t>Encaminhamento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68554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54" dirty="0"/>
              <a:t>Sincronização </a:t>
            </a:r>
            <a:r>
              <a:rPr sz="3600" spc="-245" dirty="0"/>
              <a:t>dos </a:t>
            </a:r>
            <a:r>
              <a:rPr sz="3600" spc="-204" dirty="0"/>
              <a:t>Dispositivos</a:t>
            </a:r>
            <a:r>
              <a:rPr sz="3600" spc="-275" dirty="0"/>
              <a:t> </a:t>
            </a:r>
            <a:r>
              <a:rPr sz="3600" spc="-190" dirty="0"/>
              <a:t>Móveis</a:t>
            </a:r>
            <a:endParaRPr sz="360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61F8283-8647-44A8-96E8-5A913195B73C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336411"/>
            <a:ext cx="8385175" cy="419227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140" dirty="0">
                <a:solidFill>
                  <a:srgbClr val="C00000"/>
                </a:solidFill>
                <a:latin typeface="Trebuchet MS"/>
                <a:cs typeface="Trebuchet MS"/>
              </a:rPr>
              <a:t>Comunicação</a:t>
            </a:r>
            <a:r>
              <a:rPr sz="3200" spc="-2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C00000"/>
                </a:solidFill>
                <a:latin typeface="Trebuchet MS"/>
                <a:cs typeface="Trebuchet MS"/>
              </a:rPr>
              <a:t>contínua</a:t>
            </a:r>
            <a:endParaRPr sz="3200">
              <a:latin typeface="Trebuchet MS"/>
              <a:cs typeface="Trebuchet MS"/>
            </a:endParaRPr>
          </a:p>
          <a:p>
            <a:pPr marL="463550" marR="5715" indent="-228600">
              <a:lnSpc>
                <a:spcPts val="3020"/>
              </a:lnSpc>
              <a:spcBef>
                <a:spcPts val="1265"/>
              </a:spcBef>
              <a:buFont typeface="Arial"/>
              <a:buChar char="•"/>
              <a:tabLst>
                <a:tab pos="464184" algn="l"/>
              </a:tabLst>
            </a:pPr>
            <a:r>
              <a:rPr sz="2800" spc="-40" dirty="0">
                <a:solidFill>
                  <a:srgbClr val="585858"/>
                </a:solidFill>
                <a:latin typeface="Trebuchet MS"/>
                <a:cs typeface="Trebuchet MS"/>
              </a:rPr>
              <a:t>As 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sincronizações 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sz="2800" spc="-80" dirty="0">
                <a:solidFill>
                  <a:srgbClr val="585858"/>
                </a:solidFill>
                <a:latin typeface="Trebuchet MS"/>
                <a:cs typeface="Trebuchet MS"/>
              </a:rPr>
              <a:t>dados </a:t>
            </a: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entre </a:t>
            </a:r>
            <a:r>
              <a:rPr sz="2800" spc="-165" dirty="0">
                <a:solidFill>
                  <a:srgbClr val="585858"/>
                </a:solidFill>
                <a:latin typeface="Trebuchet MS"/>
                <a:cs typeface="Trebuchet MS"/>
              </a:rPr>
              <a:t>cliente </a:t>
            </a: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e </a:t>
            </a: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servidores  </a:t>
            </a:r>
            <a:r>
              <a:rPr sz="2800" spc="-70" dirty="0">
                <a:solidFill>
                  <a:srgbClr val="585858"/>
                </a:solidFill>
                <a:latin typeface="Trebuchet MS"/>
                <a:cs typeface="Trebuchet MS"/>
              </a:rPr>
              <a:t>são</a:t>
            </a:r>
            <a:r>
              <a:rPr sz="28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contínuas</a:t>
            </a:r>
            <a:r>
              <a:rPr sz="2800" spc="-1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8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95" dirty="0">
                <a:solidFill>
                  <a:srgbClr val="585858"/>
                </a:solidFill>
                <a:latin typeface="Trebuchet MS"/>
                <a:cs typeface="Trebuchet MS"/>
              </a:rPr>
              <a:t>podem</a:t>
            </a:r>
            <a:r>
              <a:rPr sz="28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solidFill>
                  <a:srgbClr val="585858"/>
                </a:solidFill>
                <a:latin typeface="Trebuchet MS"/>
                <a:cs typeface="Trebuchet MS"/>
              </a:rPr>
              <a:t>ser</a:t>
            </a:r>
            <a:r>
              <a:rPr sz="28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00AF50"/>
                </a:solidFill>
                <a:latin typeface="Trebuchet MS"/>
                <a:cs typeface="Trebuchet MS"/>
              </a:rPr>
              <a:t>Síncrona</a:t>
            </a:r>
            <a:r>
              <a:rPr sz="2800" spc="-17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585858"/>
                </a:solidFill>
                <a:latin typeface="Trebuchet MS"/>
                <a:cs typeface="Trebuchet MS"/>
              </a:rPr>
              <a:t>ou</a:t>
            </a:r>
            <a:r>
              <a:rPr sz="28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00AF50"/>
                </a:solidFill>
                <a:latin typeface="Trebuchet MS"/>
                <a:cs typeface="Trebuchet MS"/>
              </a:rPr>
              <a:t>Assíncrona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463550" indent="-228600">
              <a:spcBef>
                <a:spcPts val="825"/>
              </a:spcBef>
              <a:buFont typeface="Arial"/>
              <a:buChar char="•"/>
              <a:tabLst>
                <a:tab pos="464184" algn="l"/>
              </a:tabLst>
            </a:pPr>
            <a:r>
              <a:rPr sz="2800" spc="-114" dirty="0">
                <a:solidFill>
                  <a:srgbClr val="00AF50"/>
                </a:solidFill>
                <a:latin typeface="Trebuchet MS"/>
                <a:cs typeface="Trebuchet MS"/>
              </a:rPr>
              <a:t>Síncrona</a:t>
            </a:r>
            <a:endParaRPr sz="2800">
              <a:latin typeface="Trebuchet MS"/>
              <a:cs typeface="Trebuchet MS"/>
            </a:endParaRPr>
          </a:p>
          <a:p>
            <a:pPr marL="728980" marR="5080" lvl="1" indent="-228600" algn="just">
              <a:lnSpc>
                <a:spcPts val="2810"/>
              </a:lnSpc>
              <a:spcBef>
                <a:spcPts val="1260"/>
              </a:spcBef>
              <a:buFont typeface="Arial"/>
              <a:buChar char="•"/>
              <a:tabLst>
                <a:tab pos="729615" algn="l"/>
              </a:tabLst>
            </a:pPr>
            <a:r>
              <a:rPr sz="2600" spc="-75" dirty="0">
                <a:solidFill>
                  <a:srgbClr val="585858"/>
                </a:solidFill>
                <a:latin typeface="Trebuchet MS"/>
                <a:cs typeface="Trebuchet MS"/>
              </a:rPr>
              <a:t>Uma </a:t>
            </a:r>
            <a:r>
              <a:rPr sz="2600" spc="-130" dirty="0">
                <a:solidFill>
                  <a:srgbClr val="585858"/>
                </a:solidFill>
                <a:latin typeface="Trebuchet MS"/>
                <a:cs typeface="Trebuchet MS"/>
              </a:rPr>
              <a:t>solicitação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para 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armazenar </a:t>
            </a:r>
            <a:r>
              <a:rPr sz="2600" spc="-75" dirty="0">
                <a:solidFill>
                  <a:srgbClr val="585858"/>
                </a:solidFill>
                <a:latin typeface="Trebuchet MS"/>
                <a:cs typeface="Trebuchet MS"/>
              </a:rPr>
              <a:t>dados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é </a:t>
            </a:r>
            <a:r>
              <a:rPr sz="2600" spc="-114" dirty="0">
                <a:solidFill>
                  <a:srgbClr val="585858"/>
                </a:solidFill>
                <a:latin typeface="Trebuchet MS"/>
                <a:cs typeface="Trebuchet MS"/>
              </a:rPr>
              <a:t>enviada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para </a:t>
            </a:r>
            <a:r>
              <a:rPr sz="2600" spc="-25" dirty="0">
                <a:solidFill>
                  <a:srgbClr val="585858"/>
                </a:solidFill>
                <a:latin typeface="Trebuchet MS"/>
                <a:cs typeface="Trebuchet MS"/>
              </a:rPr>
              <a:t>o  </a:t>
            </a:r>
            <a:r>
              <a:rPr sz="2600" spc="-90" dirty="0">
                <a:solidFill>
                  <a:srgbClr val="585858"/>
                </a:solidFill>
                <a:latin typeface="Trebuchet MS"/>
                <a:cs typeface="Trebuchet MS"/>
              </a:rPr>
              <a:t>servidor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95" dirty="0">
                <a:solidFill>
                  <a:srgbClr val="585858"/>
                </a:solidFill>
                <a:latin typeface="Trebuchet MS"/>
                <a:cs typeface="Trebuchet MS"/>
              </a:rPr>
              <a:t>seguida</a:t>
            </a:r>
            <a:r>
              <a:rPr sz="2600" spc="-2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90" dirty="0">
                <a:solidFill>
                  <a:srgbClr val="585858"/>
                </a:solidFill>
                <a:latin typeface="Trebuchet MS"/>
                <a:cs typeface="Trebuchet MS"/>
              </a:rPr>
              <a:t>pelos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585858"/>
                </a:solidFill>
                <a:latin typeface="Trebuchet MS"/>
                <a:cs typeface="Trebuchet MS"/>
              </a:rPr>
              <a:t>dados</a:t>
            </a:r>
            <a:r>
              <a:rPr sz="26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600" spc="-2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serem</a:t>
            </a:r>
            <a:r>
              <a:rPr sz="2600" spc="-22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rgbClr val="585858"/>
                </a:solidFill>
                <a:latin typeface="Trebuchet MS"/>
                <a:cs typeface="Trebuchet MS"/>
              </a:rPr>
              <a:t>armazenados;</a:t>
            </a:r>
            <a:endParaRPr sz="2600">
              <a:latin typeface="Trebuchet MS"/>
              <a:cs typeface="Trebuchet MS"/>
            </a:endParaRPr>
          </a:p>
          <a:p>
            <a:pPr marL="728980" marR="5080" lvl="1" indent="-228600" algn="just">
              <a:lnSpc>
                <a:spcPts val="2810"/>
              </a:lnSpc>
              <a:spcBef>
                <a:spcPts val="1200"/>
              </a:spcBef>
              <a:buFont typeface="Arial"/>
              <a:buChar char="•"/>
              <a:tabLst>
                <a:tab pos="729615" algn="l"/>
              </a:tabLst>
            </a:pPr>
            <a:r>
              <a:rPr sz="2600" spc="-35" dirty="0">
                <a:solidFill>
                  <a:srgbClr val="585858"/>
                </a:solidFill>
                <a:latin typeface="Trebuchet MS"/>
                <a:cs typeface="Trebuchet MS"/>
              </a:rPr>
              <a:t>Os </a:t>
            </a:r>
            <a:r>
              <a:rPr sz="2600" spc="-75" dirty="0">
                <a:solidFill>
                  <a:srgbClr val="585858"/>
                </a:solidFill>
                <a:latin typeface="Trebuchet MS"/>
                <a:cs typeface="Trebuchet MS"/>
              </a:rPr>
              <a:t>dados </a:t>
            </a:r>
            <a:r>
              <a:rPr sz="2600" spc="-65" dirty="0">
                <a:solidFill>
                  <a:srgbClr val="585858"/>
                </a:solidFill>
                <a:latin typeface="Trebuchet MS"/>
                <a:cs typeface="Trebuchet MS"/>
              </a:rPr>
              <a:t>são </a:t>
            </a:r>
            <a:r>
              <a:rPr sz="2600" spc="-130" dirty="0">
                <a:solidFill>
                  <a:srgbClr val="585858"/>
                </a:solidFill>
                <a:latin typeface="Trebuchet MS"/>
                <a:cs typeface="Trebuchet MS"/>
              </a:rPr>
              <a:t>completamente </a:t>
            </a:r>
            <a:r>
              <a:rPr sz="2600" spc="-105" dirty="0">
                <a:solidFill>
                  <a:srgbClr val="585858"/>
                </a:solidFill>
                <a:latin typeface="Trebuchet MS"/>
                <a:cs typeface="Trebuchet MS"/>
              </a:rPr>
              <a:t>armazenados 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antes </a:t>
            </a:r>
            <a:r>
              <a:rPr sz="2600" spc="-95" dirty="0">
                <a:solidFill>
                  <a:srgbClr val="585858"/>
                </a:solidFill>
                <a:latin typeface="Trebuchet MS"/>
                <a:cs typeface="Trebuchet MS"/>
              </a:rPr>
              <a:t>que </a:t>
            </a:r>
            <a:r>
              <a:rPr sz="2600" spc="-25" dirty="0">
                <a:solidFill>
                  <a:srgbClr val="585858"/>
                </a:solidFill>
                <a:latin typeface="Trebuchet MS"/>
                <a:cs typeface="Trebuchet MS"/>
              </a:rPr>
              <a:t>o  </a:t>
            </a:r>
            <a:r>
              <a:rPr sz="2600" spc="-90" dirty="0">
                <a:solidFill>
                  <a:srgbClr val="585858"/>
                </a:solidFill>
                <a:latin typeface="Trebuchet MS"/>
                <a:cs typeface="Trebuchet MS"/>
              </a:rPr>
              <a:t>servidor 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confirme </a:t>
            </a:r>
            <a:r>
              <a:rPr sz="2600" spc="-25" dirty="0">
                <a:solidFill>
                  <a:srgbClr val="585858"/>
                </a:solidFill>
                <a:latin typeface="Trebuchet MS"/>
                <a:cs typeface="Trebuchet MS"/>
              </a:rPr>
              <a:t>o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recebimento </a:t>
            </a:r>
            <a:r>
              <a:rPr sz="2600" spc="-114" dirty="0">
                <a:solidFill>
                  <a:srgbClr val="585858"/>
                </a:solidFill>
                <a:latin typeface="Trebuchet MS"/>
                <a:cs typeface="Trebuchet MS"/>
              </a:rPr>
              <a:t>deles</a:t>
            </a:r>
            <a:r>
              <a:rPr sz="2600" spc="5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e </a:t>
            </a:r>
            <a:r>
              <a:rPr sz="2600" spc="-135" dirty="0">
                <a:solidFill>
                  <a:srgbClr val="585858"/>
                </a:solidFill>
                <a:latin typeface="Trebuchet MS"/>
                <a:cs typeface="Trebuchet MS"/>
              </a:rPr>
              <a:t>libere 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a  </a:t>
            </a:r>
            <a:r>
              <a:rPr sz="2600" spc="-145" dirty="0">
                <a:solidFill>
                  <a:srgbClr val="585858"/>
                </a:solidFill>
                <a:latin typeface="Trebuchet MS"/>
                <a:cs typeface="Trebuchet MS"/>
              </a:rPr>
              <a:t>interface 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com </a:t>
            </a:r>
            <a:r>
              <a:rPr sz="2600" spc="-2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600" spc="-38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65" dirty="0">
                <a:solidFill>
                  <a:srgbClr val="585858"/>
                </a:solidFill>
                <a:latin typeface="Trebuchet MS"/>
                <a:cs typeface="Trebuchet MS"/>
              </a:rPr>
              <a:t>cliente.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68554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54" dirty="0"/>
              <a:t>Sincronização </a:t>
            </a:r>
            <a:r>
              <a:rPr sz="3600" spc="-245" dirty="0"/>
              <a:t>dos </a:t>
            </a:r>
            <a:r>
              <a:rPr sz="3600" spc="-204" dirty="0"/>
              <a:t>Dispositivos</a:t>
            </a:r>
            <a:r>
              <a:rPr sz="3600" spc="-275" dirty="0"/>
              <a:t> </a:t>
            </a:r>
            <a:r>
              <a:rPr sz="3600" spc="-190" dirty="0"/>
              <a:t>Móveis</a:t>
            </a:r>
            <a:endParaRPr sz="360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D77497A-5256-400E-BD1C-EEC909FB8420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336411"/>
            <a:ext cx="3783329" cy="118110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140" dirty="0">
                <a:solidFill>
                  <a:srgbClr val="C00000"/>
                </a:solidFill>
                <a:latin typeface="Trebuchet MS"/>
                <a:cs typeface="Trebuchet MS"/>
              </a:rPr>
              <a:t>Comunicação</a:t>
            </a:r>
            <a:r>
              <a:rPr sz="3200" spc="-2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C00000"/>
                </a:solidFill>
                <a:latin typeface="Trebuchet MS"/>
                <a:cs typeface="Trebuchet MS"/>
              </a:rPr>
              <a:t>contínua</a:t>
            </a:r>
            <a:endParaRPr sz="3200">
              <a:latin typeface="Trebuchet MS"/>
              <a:cs typeface="Trebuchet MS"/>
            </a:endParaRPr>
          </a:p>
          <a:p>
            <a:pPr marL="463550" indent="-228600">
              <a:spcBef>
                <a:spcPts val="880"/>
              </a:spcBef>
              <a:buFont typeface="Arial"/>
              <a:buChar char="•"/>
              <a:tabLst>
                <a:tab pos="464184" algn="l"/>
              </a:tabLst>
            </a:pPr>
            <a:r>
              <a:rPr sz="2800" spc="-114" dirty="0">
                <a:solidFill>
                  <a:srgbClr val="00AF50"/>
                </a:solidFill>
                <a:latin typeface="Trebuchet MS"/>
                <a:cs typeface="Trebuchet MS"/>
              </a:rPr>
              <a:t>Síncrona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68554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54" dirty="0"/>
              <a:t>Sincronização </a:t>
            </a:r>
            <a:r>
              <a:rPr sz="3600" spc="-245" dirty="0"/>
              <a:t>dos </a:t>
            </a:r>
            <a:r>
              <a:rPr sz="3600" spc="-204" dirty="0"/>
              <a:t>Dispositivos</a:t>
            </a:r>
            <a:r>
              <a:rPr sz="3600" spc="-275" dirty="0"/>
              <a:t> </a:t>
            </a:r>
            <a:r>
              <a:rPr sz="3600" spc="-190" dirty="0"/>
              <a:t>Móveis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2028444" y="2790444"/>
            <a:ext cx="8243316" cy="3675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3516" y="2985516"/>
            <a:ext cx="7655052" cy="3087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93154" y="2513203"/>
            <a:ext cx="323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68A30D"/>
                </a:solidFill>
                <a:latin typeface="Trebuchet MS"/>
                <a:cs typeface="Trebuchet MS"/>
              </a:rPr>
              <a:t>[LEE; </a:t>
            </a:r>
            <a:r>
              <a:rPr spc="-75" dirty="0">
                <a:solidFill>
                  <a:srgbClr val="68A30D"/>
                </a:solidFill>
                <a:latin typeface="Trebuchet MS"/>
                <a:cs typeface="Trebuchet MS"/>
              </a:rPr>
              <a:t>SCHNEIDER; </a:t>
            </a:r>
            <a:r>
              <a:rPr spc="-45" dirty="0">
                <a:solidFill>
                  <a:srgbClr val="68A30D"/>
                </a:solidFill>
                <a:latin typeface="Trebuchet MS"/>
                <a:cs typeface="Trebuchet MS"/>
              </a:rPr>
              <a:t>&amp; </a:t>
            </a:r>
            <a:r>
              <a:rPr spc="-120" dirty="0">
                <a:solidFill>
                  <a:srgbClr val="68A30D"/>
                </a:solidFill>
                <a:latin typeface="Trebuchet MS"/>
                <a:cs typeface="Trebuchet MS"/>
              </a:rPr>
              <a:t>SCHELL,</a:t>
            </a:r>
            <a:r>
              <a:rPr spc="-270" dirty="0">
                <a:solidFill>
                  <a:srgbClr val="68A30D"/>
                </a:solidFill>
                <a:latin typeface="Trebuchet MS"/>
                <a:cs typeface="Trebuchet MS"/>
              </a:rPr>
              <a:t> </a:t>
            </a:r>
            <a:r>
              <a:rPr spc="-55" dirty="0">
                <a:solidFill>
                  <a:srgbClr val="68A30D"/>
                </a:solidFill>
                <a:latin typeface="Trebuchet MS"/>
                <a:cs typeface="Trebuchet MS"/>
              </a:rPr>
              <a:t>2005]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84BB52A-A76D-4ECF-B465-82799FCF41BC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45623" y="5931408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9600" y="436302"/>
            <a:ext cx="68554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54" dirty="0"/>
              <a:t>Sincronização </a:t>
            </a:r>
            <a:r>
              <a:rPr sz="3600" spc="-245" dirty="0"/>
              <a:t>dos </a:t>
            </a:r>
            <a:r>
              <a:rPr sz="3600" spc="-204" dirty="0"/>
              <a:t>Dispositivos</a:t>
            </a:r>
            <a:r>
              <a:rPr sz="3600" spc="-275" dirty="0"/>
              <a:t> </a:t>
            </a:r>
            <a:r>
              <a:rPr sz="3600" spc="-190" dirty="0"/>
              <a:t>Móveis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09600" y="1358472"/>
            <a:ext cx="11049000" cy="4889928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37795">
              <a:spcBef>
                <a:spcPts val="1115"/>
              </a:spcBef>
            </a:pPr>
            <a:r>
              <a:rPr spc="-140" dirty="0">
                <a:solidFill>
                  <a:schemeClr val="tx1"/>
                </a:solidFill>
              </a:rPr>
              <a:t>Comunicação</a:t>
            </a:r>
            <a:r>
              <a:rPr spc="-250" dirty="0">
                <a:solidFill>
                  <a:schemeClr val="tx1"/>
                </a:solidFill>
              </a:rPr>
              <a:t> </a:t>
            </a:r>
            <a:r>
              <a:rPr spc="-135" dirty="0">
                <a:solidFill>
                  <a:schemeClr val="tx1"/>
                </a:solidFill>
              </a:rPr>
              <a:t>contínua</a:t>
            </a:r>
          </a:p>
          <a:p>
            <a:pPr marL="588645" indent="-228600">
              <a:spcBef>
                <a:spcPts val="880"/>
              </a:spcBef>
              <a:buFont typeface="Arial"/>
              <a:buChar char="•"/>
              <a:tabLst>
                <a:tab pos="589280" algn="l"/>
              </a:tabLst>
            </a:pPr>
            <a:r>
              <a:rPr sz="2800" spc="-100" dirty="0">
                <a:solidFill>
                  <a:srgbClr val="00AF50"/>
                </a:solidFill>
              </a:rPr>
              <a:t>Assíncrona</a:t>
            </a:r>
            <a:endParaRPr sz="2800" dirty="0"/>
          </a:p>
          <a:p>
            <a:pPr marL="854075" marR="5080" lvl="1" indent="-228600">
              <a:lnSpc>
                <a:spcPts val="2810"/>
              </a:lnSpc>
              <a:spcBef>
                <a:spcPts val="1055"/>
              </a:spcBef>
              <a:buFont typeface="Arial"/>
              <a:buChar char="•"/>
              <a:tabLst>
                <a:tab pos="854710" algn="l"/>
              </a:tabLst>
            </a:pPr>
            <a:r>
              <a:rPr sz="2600" spc="-75" dirty="0">
                <a:solidFill>
                  <a:schemeClr val="tx1"/>
                </a:solidFill>
                <a:latin typeface="Trebuchet MS"/>
                <a:cs typeface="Trebuchet MS"/>
              </a:rPr>
              <a:t>Uma </a:t>
            </a:r>
            <a:r>
              <a:rPr sz="2600" spc="-130" dirty="0">
                <a:solidFill>
                  <a:schemeClr val="tx1"/>
                </a:solidFill>
                <a:latin typeface="Trebuchet MS"/>
                <a:cs typeface="Trebuchet MS"/>
              </a:rPr>
              <a:t>solicitação </a:t>
            </a:r>
            <a:r>
              <a:rPr sz="2600" spc="-120" dirty="0">
                <a:solidFill>
                  <a:schemeClr val="tx1"/>
                </a:solidFill>
                <a:latin typeface="Trebuchet MS"/>
                <a:cs typeface="Trebuchet MS"/>
              </a:rPr>
              <a:t>para armazenar </a:t>
            </a:r>
            <a:r>
              <a:rPr sz="2600" spc="-70" dirty="0">
                <a:solidFill>
                  <a:schemeClr val="tx1"/>
                </a:solidFill>
                <a:latin typeface="Trebuchet MS"/>
                <a:cs typeface="Trebuchet MS"/>
              </a:rPr>
              <a:t>dados </a:t>
            </a:r>
            <a:r>
              <a:rPr sz="2600" spc="-125" dirty="0">
                <a:solidFill>
                  <a:schemeClr val="tx1"/>
                </a:solidFill>
                <a:latin typeface="Trebuchet MS"/>
                <a:cs typeface="Trebuchet MS"/>
              </a:rPr>
              <a:t>é </a:t>
            </a:r>
            <a:r>
              <a:rPr sz="2600" spc="-114" dirty="0">
                <a:solidFill>
                  <a:schemeClr val="tx1"/>
                </a:solidFill>
                <a:latin typeface="Trebuchet MS"/>
                <a:cs typeface="Trebuchet MS"/>
              </a:rPr>
              <a:t>enviada </a:t>
            </a:r>
            <a:r>
              <a:rPr sz="2600" spc="-120" dirty="0">
                <a:solidFill>
                  <a:schemeClr val="tx1"/>
                </a:solidFill>
                <a:latin typeface="Trebuchet MS"/>
                <a:cs typeface="Trebuchet MS"/>
              </a:rPr>
              <a:t>para </a:t>
            </a:r>
            <a:r>
              <a:rPr sz="2600" spc="-25" dirty="0">
                <a:solidFill>
                  <a:schemeClr val="tx1"/>
                </a:solidFill>
                <a:latin typeface="Trebuchet MS"/>
                <a:cs typeface="Trebuchet MS"/>
              </a:rPr>
              <a:t>o  </a:t>
            </a:r>
            <a:r>
              <a:rPr sz="2600" spc="-90" dirty="0">
                <a:solidFill>
                  <a:schemeClr val="tx1"/>
                </a:solidFill>
                <a:latin typeface="Trebuchet MS"/>
                <a:cs typeface="Trebuchet MS"/>
              </a:rPr>
              <a:t>servidor</a:t>
            </a:r>
            <a:r>
              <a:rPr sz="2600" spc="-2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95" dirty="0">
                <a:solidFill>
                  <a:schemeClr val="tx1"/>
                </a:solidFill>
                <a:latin typeface="Trebuchet MS"/>
                <a:cs typeface="Trebuchet MS"/>
              </a:rPr>
              <a:t>seguida</a:t>
            </a:r>
            <a:r>
              <a:rPr sz="2600" spc="-21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chemeClr val="tx1"/>
                </a:solidFill>
                <a:latin typeface="Trebuchet MS"/>
                <a:cs typeface="Trebuchet MS"/>
              </a:rPr>
              <a:t>pelo</a:t>
            </a:r>
            <a:r>
              <a:rPr sz="2600" spc="-204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chemeClr val="tx1"/>
                </a:solidFill>
                <a:latin typeface="Trebuchet MS"/>
                <a:cs typeface="Trebuchet MS"/>
              </a:rPr>
              <a:t>armazenamento</a:t>
            </a:r>
            <a:r>
              <a:rPr sz="2600" spc="-229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chemeClr val="tx1"/>
                </a:solidFill>
                <a:latin typeface="Trebuchet MS"/>
                <a:cs typeface="Trebuchet MS"/>
              </a:rPr>
              <a:t>de</a:t>
            </a:r>
            <a:r>
              <a:rPr sz="2600" spc="-21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solidFill>
                  <a:schemeClr val="tx1"/>
                </a:solidFill>
                <a:latin typeface="Trebuchet MS"/>
                <a:cs typeface="Trebuchet MS"/>
              </a:rPr>
              <a:t>dados;</a:t>
            </a:r>
            <a:endParaRPr sz="26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854075" marR="5080" lvl="1" indent="-228600">
              <a:lnSpc>
                <a:spcPts val="2810"/>
              </a:lnSpc>
              <a:spcBef>
                <a:spcPts val="805"/>
              </a:spcBef>
              <a:buFont typeface="Arial"/>
              <a:buChar char="•"/>
              <a:tabLst>
                <a:tab pos="854710" algn="l"/>
                <a:tab pos="1593215" algn="l"/>
                <a:tab pos="2792730" algn="l"/>
                <a:tab pos="3646804" algn="l"/>
                <a:tab pos="5372100" algn="l"/>
                <a:tab pos="6190615" algn="l"/>
                <a:tab pos="7178040" algn="l"/>
                <a:tab pos="8161020" algn="l"/>
              </a:tabLst>
            </a:pPr>
            <a:r>
              <a:rPr sz="2600" spc="-35" dirty="0">
                <a:solidFill>
                  <a:schemeClr val="tx1"/>
                </a:solidFill>
                <a:latin typeface="Trebuchet MS"/>
                <a:cs typeface="Trebuchet MS"/>
              </a:rPr>
              <a:t>Os	</a:t>
            </a:r>
            <a:r>
              <a:rPr sz="2600" spc="-100" dirty="0">
                <a:solidFill>
                  <a:schemeClr val="tx1"/>
                </a:solidFill>
                <a:latin typeface="Trebuchet MS"/>
                <a:cs typeface="Trebuchet MS"/>
              </a:rPr>
              <a:t>da</a:t>
            </a:r>
            <a:r>
              <a:rPr sz="2600" spc="-90" dirty="0">
                <a:solidFill>
                  <a:schemeClr val="tx1"/>
                </a:solidFill>
                <a:latin typeface="Trebuchet MS"/>
                <a:cs typeface="Trebuchet MS"/>
              </a:rPr>
              <a:t>d</a:t>
            </a:r>
            <a:r>
              <a:rPr sz="2600" spc="-40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2600" spc="-25" dirty="0">
                <a:solidFill>
                  <a:schemeClr val="tx1"/>
                </a:solidFill>
                <a:latin typeface="Trebuchet MS"/>
                <a:cs typeface="Trebuchet MS"/>
              </a:rPr>
              <a:t>s</a:t>
            </a:r>
            <a:r>
              <a:rPr sz="2600" dirty="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sz="2600" spc="-65" dirty="0">
                <a:solidFill>
                  <a:schemeClr val="tx1"/>
                </a:solidFill>
                <a:latin typeface="Trebuchet MS"/>
                <a:cs typeface="Trebuchet MS"/>
              </a:rPr>
              <a:t>são</a:t>
            </a:r>
            <a:r>
              <a:rPr sz="2600" dirty="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sz="2600" spc="-215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600" spc="-105" dirty="0">
                <a:solidFill>
                  <a:schemeClr val="tx1"/>
                </a:solidFill>
                <a:latin typeface="Trebuchet MS"/>
                <a:cs typeface="Trebuchet MS"/>
              </a:rPr>
              <a:t>olo</a:t>
            </a:r>
            <a:r>
              <a:rPr sz="2600" spc="-140" dirty="0">
                <a:solidFill>
                  <a:schemeClr val="tx1"/>
                </a:solidFill>
                <a:latin typeface="Trebuchet MS"/>
                <a:cs typeface="Trebuchet MS"/>
              </a:rPr>
              <a:t>c</a:t>
            </a:r>
            <a:r>
              <a:rPr sz="2600" spc="-65" dirty="0">
                <a:solidFill>
                  <a:schemeClr val="tx1"/>
                </a:solidFill>
                <a:latin typeface="Trebuchet MS"/>
                <a:cs typeface="Trebuchet MS"/>
              </a:rPr>
              <a:t>ados</a:t>
            </a:r>
            <a:r>
              <a:rPr sz="2600" dirty="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sz="2600" spc="-105" dirty="0">
                <a:solidFill>
                  <a:schemeClr val="tx1"/>
                </a:solidFill>
                <a:latin typeface="Trebuchet MS"/>
                <a:cs typeface="Trebuchet MS"/>
              </a:rPr>
              <a:t>em</a:t>
            </a:r>
            <a:r>
              <a:rPr sz="2600" dirty="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sz="2600" spc="-100" dirty="0">
                <a:solidFill>
                  <a:schemeClr val="tx1"/>
                </a:solidFill>
                <a:latin typeface="Trebuchet MS"/>
                <a:cs typeface="Trebuchet MS"/>
              </a:rPr>
              <a:t>um</a:t>
            </a:r>
            <a:r>
              <a:rPr sz="2600" spc="-70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2600" dirty="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sz="2600" spc="-130" dirty="0">
                <a:solidFill>
                  <a:schemeClr val="tx1"/>
                </a:solidFill>
                <a:latin typeface="Trebuchet MS"/>
                <a:cs typeface="Trebuchet MS"/>
              </a:rPr>
              <a:t>ár</a:t>
            </a:r>
            <a:r>
              <a:rPr sz="2600" spc="-125" dirty="0">
                <a:solidFill>
                  <a:schemeClr val="tx1"/>
                </a:solidFill>
                <a:latin typeface="Trebuchet MS"/>
                <a:cs typeface="Trebuchet MS"/>
              </a:rPr>
              <a:t>ea</a:t>
            </a:r>
            <a:r>
              <a:rPr sz="2600" dirty="0">
                <a:solidFill>
                  <a:schemeClr val="tx1"/>
                </a:solidFill>
                <a:latin typeface="Trebuchet MS"/>
                <a:cs typeface="Trebuchet MS"/>
              </a:rPr>
              <a:t>	</a:t>
            </a:r>
            <a:r>
              <a:rPr sz="2600" spc="-90" dirty="0">
                <a:solidFill>
                  <a:schemeClr val="tx1"/>
                </a:solidFill>
                <a:latin typeface="Trebuchet MS"/>
                <a:cs typeface="Trebuchet MS"/>
              </a:rPr>
              <a:t>de  </a:t>
            </a:r>
            <a:r>
              <a:rPr sz="2600" spc="-114" dirty="0">
                <a:solidFill>
                  <a:schemeClr val="tx1"/>
                </a:solidFill>
                <a:latin typeface="Trebuchet MS"/>
                <a:cs typeface="Trebuchet MS"/>
              </a:rPr>
              <a:t>armazenamento </a:t>
            </a:r>
            <a:r>
              <a:rPr sz="2600" spc="-160" dirty="0">
                <a:solidFill>
                  <a:schemeClr val="tx1"/>
                </a:solidFill>
                <a:latin typeface="Trebuchet MS"/>
                <a:cs typeface="Trebuchet MS"/>
              </a:rPr>
              <a:t>- </a:t>
            </a:r>
            <a:r>
              <a:rPr sz="2600" spc="-140" dirty="0">
                <a:solidFill>
                  <a:schemeClr val="tx1"/>
                </a:solidFill>
                <a:latin typeface="Trebuchet MS"/>
                <a:cs typeface="Trebuchet MS"/>
              </a:rPr>
              <a:t>BD, </a:t>
            </a:r>
            <a:r>
              <a:rPr sz="2600" spc="-40" dirty="0">
                <a:solidFill>
                  <a:schemeClr val="tx1"/>
                </a:solidFill>
                <a:latin typeface="Trebuchet MS"/>
                <a:cs typeface="Trebuchet MS"/>
              </a:rPr>
              <a:t>no</a:t>
            </a:r>
            <a:r>
              <a:rPr sz="2600" spc="-42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2600" spc="-110" dirty="0" err="1">
                <a:solidFill>
                  <a:schemeClr val="tx1"/>
                </a:solidFill>
                <a:latin typeface="Trebuchet MS"/>
                <a:cs typeface="Trebuchet MS"/>
              </a:rPr>
              <a:t>servidor</a:t>
            </a:r>
            <a:r>
              <a:rPr sz="2600" spc="-110" dirty="0">
                <a:solidFill>
                  <a:schemeClr val="tx1"/>
                </a:solidFill>
                <a:latin typeface="Trebuchet MS"/>
                <a:cs typeface="Trebuchet MS"/>
              </a:rPr>
              <a:t>;</a:t>
            </a:r>
            <a:endParaRPr lang="pt-BR" sz="2600" spc="-11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854075" marR="5080" lvl="1" indent="-228600">
              <a:lnSpc>
                <a:spcPts val="2810"/>
              </a:lnSpc>
              <a:spcBef>
                <a:spcPts val="805"/>
              </a:spcBef>
              <a:buFont typeface="Arial"/>
              <a:buChar char="•"/>
              <a:tabLst>
                <a:tab pos="854710" algn="l"/>
                <a:tab pos="1593215" algn="l"/>
                <a:tab pos="2792730" algn="l"/>
                <a:tab pos="3646804" algn="l"/>
                <a:tab pos="5372100" algn="l"/>
                <a:tab pos="6190615" algn="l"/>
                <a:tab pos="7178040" algn="l"/>
                <a:tab pos="8161020" algn="l"/>
              </a:tabLst>
            </a:pPr>
            <a:r>
              <a:rPr lang="pt-BR" sz="2600" dirty="0">
                <a:solidFill>
                  <a:schemeClr val="tx1"/>
                </a:solidFill>
                <a:latin typeface="Trebuchet MS"/>
                <a:cs typeface="Trebuchet MS"/>
              </a:rPr>
              <a:t>Os dados não precisam ser armazenados completamente antes que o	servidor realize a confirmação ao cliente;</a:t>
            </a:r>
          </a:p>
          <a:p>
            <a:pPr marL="854075" marR="5080" lvl="1" indent="-228600" algn="just">
              <a:lnSpc>
                <a:spcPts val="2810"/>
              </a:lnSpc>
              <a:spcBef>
                <a:spcPts val="805"/>
              </a:spcBef>
              <a:buFont typeface="Arial"/>
              <a:buChar char="•"/>
              <a:tabLst>
                <a:tab pos="854710" algn="l"/>
                <a:tab pos="1593215" algn="l"/>
                <a:tab pos="2792730" algn="l"/>
                <a:tab pos="3646804" algn="l"/>
                <a:tab pos="5372100" algn="l"/>
                <a:tab pos="6190615" algn="l"/>
                <a:tab pos="7178040" algn="l"/>
                <a:tab pos="8161020" algn="l"/>
              </a:tabLst>
            </a:pPr>
            <a:r>
              <a:rPr lang="pt-BR" sz="2600" spc="-60" dirty="0">
                <a:solidFill>
                  <a:schemeClr val="tx1"/>
                </a:solidFill>
                <a:latin typeface="Trebuchet MS"/>
                <a:cs typeface="Trebuchet MS"/>
              </a:rPr>
              <a:t>Quando </a:t>
            </a:r>
            <a:r>
              <a:rPr lang="pt-BR" sz="2600" spc="-120" dirty="0">
                <a:solidFill>
                  <a:schemeClr val="tx1"/>
                </a:solidFill>
                <a:latin typeface="Trebuchet MS"/>
                <a:cs typeface="Trebuchet MS"/>
              </a:rPr>
              <a:t>a </a:t>
            </a:r>
            <a:r>
              <a:rPr lang="pt-BR" sz="2600" spc="-130" dirty="0">
                <a:solidFill>
                  <a:schemeClr val="tx1"/>
                </a:solidFill>
                <a:latin typeface="Trebuchet MS"/>
                <a:cs typeface="Trebuchet MS"/>
              </a:rPr>
              <a:t>solicitação </a:t>
            </a:r>
            <a:r>
              <a:rPr lang="pt-BR" sz="2600" spc="-105" dirty="0">
                <a:solidFill>
                  <a:schemeClr val="tx1"/>
                </a:solidFill>
                <a:latin typeface="Trebuchet MS"/>
                <a:cs typeface="Trebuchet MS"/>
              </a:rPr>
              <a:t>de </a:t>
            </a:r>
            <a:r>
              <a:rPr lang="pt-BR" sz="2600" spc="-120" dirty="0">
                <a:solidFill>
                  <a:schemeClr val="tx1"/>
                </a:solidFill>
                <a:latin typeface="Trebuchet MS"/>
                <a:cs typeface="Trebuchet MS"/>
              </a:rPr>
              <a:t>armazenamento </a:t>
            </a:r>
            <a:r>
              <a:rPr lang="pt-BR" sz="2600" spc="-125" dirty="0">
                <a:solidFill>
                  <a:schemeClr val="tx1"/>
                </a:solidFill>
                <a:latin typeface="Trebuchet MS"/>
                <a:cs typeface="Trebuchet MS"/>
              </a:rPr>
              <a:t>estiver  </a:t>
            </a:r>
            <a:r>
              <a:rPr lang="pt-BR" sz="2600" spc="-150" dirty="0">
                <a:solidFill>
                  <a:schemeClr val="tx1"/>
                </a:solidFill>
                <a:latin typeface="Trebuchet MS"/>
                <a:cs typeface="Trebuchet MS"/>
              </a:rPr>
              <a:t>completa, </a:t>
            </a:r>
            <a:r>
              <a:rPr lang="pt-BR" sz="2600" spc="-135" dirty="0">
                <a:solidFill>
                  <a:schemeClr val="tx1"/>
                </a:solidFill>
                <a:latin typeface="Trebuchet MS"/>
                <a:cs typeface="Trebuchet MS"/>
              </a:rPr>
              <a:t>iniciará </a:t>
            </a:r>
            <a:r>
              <a:rPr lang="pt-BR" sz="2600" spc="-90" dirty="0">
                <a:solidFill>
                  <a:schemeClr val="tx1"/>
                </a:solidFill>
                <a:latin typeface="Trebuchet MS"/>
                <a:cs typeface="Trebuchet MS"/>
              </a:rPr>
              <a:t>uma </a:t>
            </a:r>
            <a:r>
              <a:rPr lang="pt-BR" sz="2600" spc="-114" dirty="0">
                <a:solidFill>
                  <a:schemeClr val="tx1"/>
                </a:solidFill>
                <a:latin typeface="Trebuchet MS"/>
                <a:cs typeface="Trebuchet MS"/>
              </a:rPr>
              <a:t>conversa </a:t>
            </a:r>
            <a:r>
              <a:rPr lang="pt-BR" sz="2600" spc="-120" dirty="0">
                <a:solidFill>
                  <a:schemeClr val="tx1"/>
                </a:solidFill>
                <a:latin typeface="Trebuchet MS"/>
                <a:cs typeface="Trebuchet MS"/>
              </a:rPr>
              <a:t>para </a:t>
            </a:r>
            <a:r>
              <a:rPr lang="pt-BR" sz="2600" spc="-114" dirty="0">
                <a:solidFill>
                  <a:schemeClr val="tx1"/>
                </a:solidFill>
                <a:latin typeface="Trebuchet MS"/>
                <a:cs typeface="Trebuchet MS"/>
              </a:rPr>
              <a:t>informar </a:t>
            </a:r>
            <a:r>
              <a:rPr lang="pt-BR" sz="2600" spc="-75" dirty="0">
                <a:solidFill>
                  <a:schemeClr val="tx1"/>
                </a:solidFill>
                <a:latin typeface="Trebuchet MS"/>
                <a:cs typeface="Trebuchet MS"/>
              </a:rPr>
              <a:t>ao</a:t>
            </a:r>
            <a:r>
              <a:rPr lang="pt-BR" sz="2600" spc="-3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pt-BR" sz="2600" spc="-145" dirty="0">
                <a:solidFill>
                  <a:schemeClr val="tx1"/>
                </a:solidFill>
                <a:latin typeface="Trebuchet MS"/>
                <a:cs typeface="Trebuchet MS"/>
              </a:rPr>
              <a:t>cliente  </a:t>
            </a:r>
            <a:r>
              <a:rPr lang="pt-BR" sz="2600" spc="-90" dirty="0">
                <a:solidFill>
                  <a:schemeClr val="tx1"/>
                </a:solidFill>
                <a:latin typeface="Trebuchet MS"/>
                <a:cs typeface="Trebuchet MS"/>
              </a:rPr>
              <a:t>que </a:t>
            </a:r>
            <a:r>
              <a:rPr lang="pt-BR" sz="2600" spc="-125" dirty="0">
                <a:solidFill>
                  <a:schemeClr val="tx1"/>
                </a:solidFill>
                <a:latin typeface="Trebuchet MS"/>
                <a:cs typeface="Trebuchet MS"/>
              </a:rPr>
              <a:t>está</a:t>
            </a:r>
            <a:r>
              <a:rPr lang="pt-BR" sz="2600" spc="-3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pt-BR" sz="2600" spc="-125" dirty="0">
                <a:solidFill>
                  <a:schemeClr val="tx1"/>
                </a:solidFill>
                <a:latin typeface="Trebuchet MS"/>
                <a:cs typeface="Trebuchet MS"/>
              </a:rPr>
              <a:t>pronto.</a:t>
            </a:r>
            <a:endParaRPr lang="pt-BR" sz="26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854075" marR="5080" lvl="1" indent="-228600">
              <a:lnSpc>
                <a:spcPts val="2810"/>
              </a:lnSpc>
              <a:spcBef>
                <a:spcPts val="805"/>
              </a:spcBef>
              <a:buFont typeface="Arial"/>
              <a:buChar char="•"/>
              <a:tabLst>
                <a:tab pos="854710" algn="l"/>
                <a:tab pos="1593215" algn="l"/>
                <a:tab pos="2792730" algn="l"/>
                <a:tab pos="3646804" algn="l"/>
                <a:tab pos="5372100" algn="l"/>
                <a:tab pos="6190615" algn="l"/>
                <a:tab pos="7178040" algn="l"/>
                <a:tab pos="8161020" algn="l"/>
              </a:tabLst>
            </a:pP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336411"/>
            <a:ext cx="3783329" cy="118110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3200" spc="-140" dirty="0">
                <a:solidFill>
                  <a:srgbClr val="C00000"/>
                </a:solidFill>
                <a:latin typeface="Trebuchet MS"/>
                <a:cs typeface="Trebuchet MS"/>
              </a:rPr>
              <a:t>Comunicação</a:t>
            </a:r>
            <a:r>
              <a:rPr sz="3200" spc="-2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C00000"/>
                </a:solidFill>
                <a:latin typeface="Trebuchet MS"/>
                <a:cs typeface="Trebuchet MS"/>
              </a:rPr>
              <a:t>contínua</a:t>
            </a:r>
            <a:endParaRPr sz="3200">
              <a:latin typeface="Trebuchet MS"/>
              <a:cs typeface="Trebuchet MS"/>
            </a:endParaRPr>
          </a:p>
          <a:p>
            <a:pPr marL="463550" indent="-228600">
              <a:spcBef>
                <a:spcPts val="880"/>
              </a:spcBef>
              <a:buFont typeface="Arial"/>
              <a:buChar char="•"/>
              <a:tabLst>
                <a:tab pos="464184" algn="l"/>
              </a:tabLst>
            </a:pPr>
            <a:r>
              <a:rPr sz="2800" spc="-100" dirty="0">
                <a:solidFill>
                  <a:srgbClr val="00AF50"/>
                </a:solidFill>
                <a:latin typeface="Trebuchet MS"/>
                <a:cs typeface="Trebuchet MS"/>
              </a:rPr>
              <a:t>Assíncrona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68554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54" dirty="0"/>
              <a:t>Sincronização </a:t>
            </a:r>
            <a:r>
              <a:rPr sz="3600" spc="-245" dirty="0"/>
              <a:t>dos </a:t>
            </a:r>
            <a:r>
              <a:rPr sz="3600" spc="-204" dirty="0"/>
              <a:t>Dispositivos</a:t>
            </a:r>
            <a:r>
              <a:rPr sz="3600" spc="-275" dirty="0"/>
              <a:t> </a:t>
            </a:r>
            <a:r>
              <a:rPr sz="3600" spc="-190" dirty="0"/>
              <a:t>Móveis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6664579" y="2730500"/>
            <a:ext cx="323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68A30D"/>
                </a:solidFill>
                <a:latin typeface="Trebuchet MS"/>
                <a:cs typeface="Trebuchet MS"/>
              </a:rPr>
              <a:t>[LEE; </a:t>
            </a:r>
            <a:r>
              <a:rPr spc="-75" dirty="0">
                <a:solidFill>
                  <a:srgbClr val="68A30D"/>
                </a:solidFill>
                <a:latin typeface="Trebuchet MS"/>
                <a:cs typeface="Trebuchet MS"/>
              </a:rPr>
              <a:t>SCHNEIDER; </a:t>
            </a:r>
            <a:r>
              <a:rPr spc="-45" dirty="0">
                <a:solidFill>
                  <a:srgbClr val="68A30D"/>
                </a:solidFill>
                <a:latin typeface="Trebuchet MS"/>
                <a:cs typeface="Trebuchet MS"/>
              </a:rPr>
              <a:t>&amp; </a:t>
            </a:r>
            <a:r>
              <a:rPr spc="-120" dirty="0">
                <a:solidFill>
                  <a:srgbClr val="68A30D"/>
                </a:solidFill>
                <a:latin typeface="Trebuchet MS"/>
                <a:cs typeface="Trebuchet MS"/>
              </a:rPr>
              <a:t>SCHELL,</a:t>
            </a:r>
            <a:r>
              <a:rPr spc="-270" dirty="0">
                <a:solidFill>
                  <a:srgbClr val="68A30D"/>
                </a:solidFill>
                <a:latin typeface="Trebuchet MS"/>
                <a:cs typeface="Trebuchet MS"/>
              </a:rPr>
              <a:t> </a:t>
            </a:r>
            <a:r>
              <a:rPr spc="-55" dirty="0">
                <a:solidFill>
                  <a:srgbClr val="68A30D"/>
                </a:solidFill>
                <a:latin typeface="Trebuchet MS"/>
                <a:cs typeface="Trebuchet MS"/>
              </a:rPr>
              <a:t>2005]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5019" y="2996183"/>
            <a:ext cx="8167116" cy="3712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0091" y="3191255"/>
            <a:ext cx="7578852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AEBBB4F-B47C-41A5-8A39-99741682770A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68554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54" dirty="0"/>
              <a:t>Sincronização </a:t>
            </a:r>
            <a:r>
              <a:rPr sz="3600" spc="-245" dirty="0"/>
              <a:t>dos </a:t>
            </a:r>
            <a:r>
              <a:rPr sz="3600" spc="-204" dirty="0"/>
              <a:t>Dispositivos</a:t>
            </a:r>
            <a:r>
              <a:rPr sz="3600" spc="-275" dirty="0"/>
              <a:t> </a:t>
            </a:r>
            <a:r>
              <a:rPr sz="3600" spc="-190" dirty="0"/>
              <a:t>Móveis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3686" y="1408833"/>
            <a:ext cx="10450238" cy="2374368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37795">
              <a:spcBef>
                <a:spcPts val="1115"/>
              </a:spcBef>
            </a:pPr>
            <a:r>
              <a:rPr spc="-20" dirty="0"/>
              <a:t>Método </a:t>
            </a:r>
            <a:r>
              <a:rPr spc="-130" dirty="0"/>
              <a:t>de </a:t>
            </a:r>
            <a:r>
              <a:rPr spc="-135" dirty="0"/>
              <a:t>Armazenamento </a:t>
            </a:r>
            <a:r>
              <a:rPr spc="-155" dirty="0"/>
              <a:t>e</a:t>
            </a:r>
            <a:r>
              <a:rPr spc="-665" dirty="0"/>
              <a:t> </a:t>
            </a:r>
            <a:r>
              <a:rPr spc="-135" dirty="0"/>
              <a:t>Encaminhamento</a:t>
            </a:r>
          </a:p>
          <a:p>
            <a:pPr marL="408940" indent="-228600">
              <a:spcBef>
                <a:spcPts val="880"/>
              </a:spcBef>
              <a:buFont typeface="Arial"/>
              <a:buChar char="•"/>
              <a:tabLst>
                <a:tab pos="409575" algn="l"/>
              </a:tabLst>
            </a:pPr>
            <a:r>
              <a:rPr sz="2800" spc="-125" dirty="0">
                <a:solidFill>
                  <a:srgbClr val="006FC0"/>
                </a:solidFill>
              </a:rPr>
              <a:t>Fundamentação</a:t>
            </a:r>
            <a:endParaRPr sz="2800" dirty="0"/>
          </a:p>
          <a:p>
            <a:pPr marL="581025" lvl="1" indent="-172085">
              <a:spcBef>
                <a:spcPts val="925"/>
              </a:spcBef>
              <a:buFont typeface="Arial"/>
              <a:buChar char="•"/>
              <a:tabLst>
                <a:tab pos="581660" algn="l"/>
                <a:tab pos="1768475" algn="l"/>
                <a:tab pos="2408555" algn="l"/>
                <a:tab pos="2844800" algn="l"/>
                <a:tab pos="3893820" algn="l"/>
                <a:tab pos="4199890" algn="l"/>
                <a:tab pos="6150610" algn="l"/>
                <a:tab pos="7000240" algn="l"/>
                <a:tab pos="7321550" algn="l"/>
                <a:tab pos="8339455" algn="l"/>
              </a:tabLst>
            </a:pPr>
            <a:r>
              <a:rPr sz="2500" spc="-60" dirty="0">
                <a:solidFill>
                  <a:srgbClr val="585858"/>
                </a:solidFill>
                <a:latin typeface="Trebuchet MS"/>
                <a:cs typeface="Trebuchet MS"/>
              </a:rPr>
              <a:t>Quando	</a:t>
            </a:r>
            <a:r>
              <a:rPr sz="2500" spc="-70" dirty="0">
                <a:solidFill>
                  <a:srgbClr val="585858"/>
                </a:solidFill>
                <a:latin typeface="Trebuchet MS"/>
                <a:cs typeface="Trebuchet MS"/>
              </a:rPr>
              <a:t>nã</a:t>
            </a:r>
            <a:r>
              <a:rPr sz="2500" spc="-6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5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500" spc="-8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500" spc="-90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500" spc="-130" dirty="0">
                <a:solidFill>
                  <a:srgbClr val="585858"/>
                </a:solidFill>
                <a:latin typeface="Trebuchet MS"/>
                <a:cs typeface="Trebuchet MS"/>
              </a:rPr>
              <a:t>g</a:t>
            </a:r>
            <a:r>
              <a:rPr sz="2500" spc="-12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500" spc="-135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500" spc="-8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500" spc="-130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2500" spc="-150" dirty="0">
                <a:solidFill>
                  <a:srgbClr val="585858"/>
                </a:solidFill>
                <a:latin typeface="Trebuchet MS"/>
                <a:cs typeface="Trebuchet MS"/>
              </a:rPr>
              <a:t>ti</a:t>
            </a:r>
            <a:r>
              <a:rPr sz="25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500" spc="-12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5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500" spc="-21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500" spc="-114" dirty="0">
                <a:solidFill>
                  <a:srgbClr val="585858"/>
                </a:solidFill>
                <a:latin typeface="Trebuchet MS"/>
                <a:cs typeface="Trebuchet MS"/>
              </a:rPr>
              <a:t>onectividad</a:t>
            </a:r>
            <a:r>
              <a:rPr sz="2500" spc="-12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500" spc="-90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500" spc="-114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2500" spc="-145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500" spc="-14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500" spc="-12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500" spc="-2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5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500" spc="-125" dirty="0">
                <a:solidFill>
                  <a:srgbClr val="585858"/>
                </a:solidFill>
                <a:latin typeface="Trebuchet MS"/>
                <a:cs typeface="Trebuchet MS"/>
              </a:rPr>
              <a:t>clie</a:t>
            </a:r>
            <a:r>
              <a:rPr sz="2500" spc="-195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2500" spc="-175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500" spc="-12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5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500" spc="-12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lang="pt-BR" sz="2500" spc="-125" dirty="0">
                <a:solidFill>
                  <a:srgbClr val="585858"/>
                </a:solidFill>
                <a:latin typeface="Trebuchet MS"/>
                <a:cs typeface="Trebuchet MS"/>
              </a:rPr>
              <a:t> servidor, é possível ainda armazenar e transmitir as informações usando método chamado "Armazenar e Encaminhar".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0967" y="4311396"/>
            <a:ext cx="7466076" cy="2229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34768" y="4273297"/>
            <a:ext cx="7616952" cy="2369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6875" y="4337303"/>
            <a:ext cx="7359650" cy="212344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 marR="82550" algn="just">
              <a:spcBef>
                <a:spcPts val="300"/>
              </a:spcBef>
            </a:pPr>
            <a:r>
              <a:rPr sz="2200" b="1" spc="-5" dirty="0">
                <a:latin typeface="Trebuchet MS"/>
                <a:cs typeface="Trebuchet MS"/>
              </a:rPr>
              <a:t>Situação: </a:t>
            </a:r>
            <a:r>
              <a:rPr sz="2200" spc="-10" dirty="0">
                <a:latin typeface="Trebuchet MS"/>
                <a:cs typeface="Trebuchet MS"/>
              </a:rPr>
              <a:t>Usuário móvel queira inserir dados enquanto </a:t>
            </a:r>
            <a:r>
              <a:rPr sz="2200" spc="-5" dirty="0">
                <a:latin typeface="Trebuchet MS"/>
                <a:cs typeface="Trebuchet MS"/>
              </a:rPr>
              <a:t>o  seu </a:t>
            </a:r>
            <a:r>
              <a:rPr sz="2200" spc="-10" dirty="0">
                <a:latin typeface="Trebuchet MS"/>
                <a:cs typeface="Trebuchet MS"/>
              </a:rPr>
              <a:t>dispositivo móvel não </a:t>
            </a:r>
            <a:r>
              <a:rPr sz="2200" spc="-5" dirty="0">
                <a:latin typeface="Trebuchet MS"/>
                <a:cs typeface="Trebuchet MS"/>
              </a:rPr>
              <a:t>esteja </a:t>
            </a:r>
            <a:r>
              <a:rPr sz="2200" spc="-10" dirty="0">
                <a:latin typeface="Trebuchet MS"/>
                <a:cs typeface="Trebuchet MS"/>
              </a:rPr>
              <a:t>conectado </a:t>
            </a:r>
            <a:r>
              <a:rPr sz="2200" spc="-5" dirty="0">
                <a:latin typeface="Trebuchet MS"/>
                <a:cs typeface="Trebuchet MS"/>
              </a:rPr>
              <a:t>a um  </a:t>
            </a:r>
            <a:r>
              <a:rPr sz="2200" spc="-40" dirty="0">
                <a:latin typeface="Trebuchet MS"/>
                <a:cs typeface="Trebuchet MS"/>
              </a:rPr>
              <a:t>servidor, </a:t>
            </a:r>
            <a:r>
              <a:rPr sz="2200" spc="-10" dirty="0">
                <a:latin typeface="Trebuchet MS"/>
                <a:cs typeface="Trebuchet MS"/>
              </a:rPr>
              <a:t>inicialmente </a:t>
            </a:r>
            <a:r>
              <a:rPr sz="2200" spc="-5" dirty="0">
                <a:latin typeface="Trebuchet MS"/>
                <a:cs typeface="Trebuchet MS"/>
              </a:rPr>
              <a:t>esta </a:t>
            </a:r>
            <a:r>
              <a:rPr sz="2200" spc="-10" dirty="0">
                <a:latin typeface="Trebuchet MS"/>
                <a:cs typeface="Trebuchet MS"/>
              </a:rPr>
              <a:t>aplicação </a:t>
            </a:r>
            <a:r>
              <a:rPr sz="2200" spc="-5" dirty="0">
                <a:latin typeface="Trebuchet MS"/>
                <a:cs typeface="Trebuchet MS"/>
              </a:rPr>
              <a:t>armazena os </a:t>
            </a:r>
            <a:r>
              <a:rPr sz="2200" spc="-10" dirty="0">
                <a:latin typeface="Trebuchet MS"/>
                <a:cs typeface="Trebuchet MS"/>
              </a:rPr>
              <a:t>dados  </a:t>
            </a:r>
            <a:r>
              <a:rPr sz="2200" spc="-5" dirty="0">
                <a:latin typeface="Trebuchet MS"/>
                <a:cs typeface="Trebuchet MS"/>
              </a:rPr>
              <a:t>em um </a:t>
            </a:r>
            <a:r>
              <a:rPr sz="2200" spc="5" dirty="0">
                <a:latin typeface="Trebuchet MS"/>
                <a:cs typeface="Trebuchet MS"/>
              </a:rPr>
              <a:t>BD </a:t>
            </a:r>
            <a:r>
              <a:rPr sz="2200" spc="-5" dirty="0">
                <a:latin typeface="Trebuchet MS"/>
                <a:cs typeface="Trebuchet MS"/>
              </a:rPr>
              <a:t>local. </a:t>
            </a:r>
            <a:r>
              <a:rPr sz="2200" dirty="0">
                <a:latin typeface="Trebuchet MS"/>
                <a:cs typeface="Trebuchet MS"/>
              </a:rPr>
              <a:t>Quando </a:t>
            </a:r>
            <a:r>
              <a:rPr sz="2200" spc="-5" dirty="0">
                <a:latin typeface="Trebuchet MS"/>
                <a:cs typeface="Trebuchet MS"/>
              </a:rPr>
              <a:t>a conexão for estabelecida, a  </a:t>
            </a:r>
            <a:r>
              <a:rPr sz="2200" spc="-10" dirty="0">
                <a:latin typeface="Trebuchet MS"/>
                <a:cs typeface="Trebuchet MS"/>
              </a:rPr>
              <a:t>aplicação móvel encaminhará </a:t>
            </a:r>
            <a:r>
              <a:rPr sz="2200" spc="-5" dirty="0">
                <a:latin typeface="Trebuchet MS"/>
                <a:cs typeface="Trebuchet MS"/>
              </a:rPr>
              <a:t>os </a:t>
            </a:r>
            <a:r>
              <a:rPr sz="2200" spc="-10" dirty="0">
                <a:latin typeface="Trebuchet MS"/>
                <a:cs typeface="Trebuchet MS"/>
              </a:rPr>
              <a:t>dados </a:t>
            </a:r>
            <a:r>
              <a:rPr sz="2200" spc="-5" dirty="0">
                <a:latin typeface="Trebuchet MS"/>
                <a:cs typeface="Trebuchet MS"/>
              </a:rPr>
              <a:t>do </a:t>
            </a:r>
            <a:r>
              <a:rPr sz="2200" dirty="0">
                <a:latin typeface="Trebuchet MS"/>
                <a:cs typeface="Trebuchet MS"/>
              </a:rPr>
              <a:t>BD local </a:t>
            </a:r>
            <a:r>
              <a:rPr sz="2200" spc="-10" dirty="0">
                <a:latin typeface="Trebuchet MS"/>
                <a:cs typeface="Trebuchet MS"/>
              </a:rPr>
              <a:t>para  </a:t>
            </a:r>
            <a:r>
              <a:rPr sz="2200" spc="-5" dirty="0">
                <a:latin typeface="Trebuchet MS"/>
                <a:cs typeface="Trebuchet MS"/>
              </a:rPr>
              <a:t>o </a:t>
            </a:r>
            <a:r>
              <a:rPr sz="2200" dirty="0">
                <a:latin typeface="Trebuchet MS"/>
                <a:cs typeface="Trebuchet MS"/>
              </a:rPr>
              <a:t>BD </a:t>
            </a:r>
            <a:r>
              <a:rPr sz="2200" spc="-5" dirty="0">
                <a:latin typeface="Trebuchet MS"/>
                <a:cs typeface="Trebuchet MS"/>
              </a:rPr>
              <a:t>no</a:t>
            </a:r>
            <a:r>
              <a:rPr sz="2200" spc="-1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servidor.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9783D308-72D6-45AE-B8FC-9E3610802D42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3" y="454609"/>
            <a:ext cx="82321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90" dirty="0">
                <a:solidFill>
                  <a:srgbClr val="FFFFFF"/>
                </a:solidFill>
                <a:latin typeface="Arial"/>
                <a:cs typeface="Arial"/>
              </a:rPr>
              <a:t>Método </a:t>
            </a:r>
            <a:r>
              <a:rPr sz="3400" spc="-18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3400" spc="-210" dirty="0">
                <a:solidFill>
                  <a:srgbClr val="FFFFFF"/>
                </a:solidFill>
                <a:latin typeface="Arial"/>
                <a:cs typeface="Arial"/>
              </a:rPr>
              <a:t>Armazenamento </a:t>
            </a:r>
            <a:r>
              <a:rPr sz="3400" spc="-2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400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-204" dirty="0">
                <a:solidFill>
                  <a:srgbClr val="FFFFFF"/>
                </a:solidFill>
                <a:latin typeface="Arial"/>
                <a:cs typeface="Arial"/>
              </a:rPr>
              <a:t>Encaminhamento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2390" y="1349502"/>
            <a:ext cx="3232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68A30D"/>
                </a:solidFill>
                <a:latin typeface="Trebuchet MS"/>
                <a:cs typeface="Trebuchet MS"/>
              </a:rPr>
              <a:t>[LEE; </a:t>
            </a:r>
            <a:r>
              <a:rPr spc="-75" dirty="0">
                <a:solidFill>
                  <a:srgbClr val="68A30D"/>
                </a:solidFill>
                <a:latin typeface="Trebuchet MS"/>
                <a:cs typeface="Trebuchet MS"/>
              </a:rPr>
              <a:t>SCHNEIDER; </a:t>
            </a:r>
            <a:r>
              <a:rPr spc="-45" dirty="0">
                <a:solidFill>
                  <a:srgbClr val="68A30D"/>
                </a:solidFill>
                <a:latin typeface="Trebuchet MS"/>
                <a:cs typeface="Trebuchet MS"/>
              </a:rPr>
              <a:t>&amp; </a:t>
            </a:r>
            <a:r>
              <a:rPr spc="-120" dirty="0">
                <a:solidFill>
                  <a:srgbClr val="68A30D"/>
                </a:solidFill>
                <a:latin typeface="Trebuchet MS"/>
                <a:cs typeface="Trebuchet MS"/>
              </a:rPr>
              <a:t>SCHELL,</a:t>
            </a:r>
            <a:r>
              <a:rPr spc="-270" dirty="0">
                <a:solidFill>
                  <a:srgbClr val="68A30D"/>
                </a:solidFill>
                <a:latin typeface="Trebuchet MS"/>
                <a:cs typeface="Trebuchet MS"/>
              </a:rPr>
              <a:t> </a:t>
            </a:r>
            <a:r>
              <a:rPr spc="-55" dirty="0">
                <a:solidFill>
                  <a:srgbClr val="68A30D"/>
                </a:solidFill>
                <a:latin typeface="Trebuchet MS"/>
                <a:cs typeface="Trebuchet MS"/>
              </a:rPr>
              <a:t>2005]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17291" y="1551432"/>
            <a:ext cx="6586728" cy="2695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9316" y="1743455"/>
            <a:ext cx="6202680" cy="2311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7291" y="4186426"/>
            <a:ext cx="6586728" cy="2671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9316" y="4378452"/>
            <a:ext cx="6202680" cy="2316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2A56254-1120-4B1D-8029-3B09451928B2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3" y="454609"/>
            <a:ext cx="1267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400" spc="-175" dirty="0">
                <a:solidFill>
                  <a:srgbClr val="FFFFFF"/>
                </a:solidFill>
                <a:latin typeface="Arial"/>
                <a:cs typeface="Arial"/>
              </a:rPr>
              <a:t>Roteiro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2742" y="3377945"/>
            <a:ext cx="3589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spc="-310" dirty="0">
                <a:solidFill>
                  <a:srgbClr val="00AF50"/>
                </a:solidFill>
                <a:latin typeface="Trebuchet MS"/>
                <a:cs typeface="Trebuchet MS"/>
              </a:rPr>
              <a:t>Referências</a:t>
            </a:r>
            <a:endParaRPr sz="6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302995"/>
            <a:ext cx="8385809" cy="288544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spcBef>
                <a:spcPts val="1380"/>
              </a:spcBef>
            </a:pPr>
            <a:r>
              <a:rPr sz="3200" spc="-170" dirty="0">
                <a:solidFill>
                  <a:srgbClr val="C00000"/>
                </a:solidFill>
                <a:latin typeface="Trebuchet MS"/>
                <a:cs typeface="Trebuchet MS"/>
              </a:rPr>
              <a:t>Características</a:t>
            </a:r>
            <a:endParaRPr sz="3200">
              <a:latin typeface="Trebuchet MS"/>
              <a:cs typeface="Trebuchet MS"/>
            </a:endParaRPr>
          </a:p>
          <a:p>
            <a:pPr marL="463550" marR="7620" indent="-228600" algn="just">
              <a:lnSpc>
                <a:spcPts val="2590"/>
              </a:lnSpc>
              <a:spcBef>
                <a:spcPts val="1280"/>
              </a:spcBef>
              <a:buFont typeface="Arial"/>
              <a:buChar char="•"/>
              <a:tabLst>
                <a:tab pos="464184" algn="l"/>
              </a:tabLst>
            </a:pPr>
            <a:r>
              <a:rPr sz="2400" spc="-130" dirty="0">
                <a:solidFill>
                  <a:srgbClr val="585858"/>
                </a:solidFill>
                <a:latin typeface="Trebuchet MS"/>
                <a:cs typeface="Trebuchet MS"/>
              </a:rPr>
              <a:t>Refere‐se </a:t>
            </a:r>
            <a:r>
              <a:rPr sz="2400" spc="-70" dirty="0">
                <a:solidFill>
                  <a:srgbClr val="585858"/>
                </a:solidFill>
                <a:latin typeface="Trebuchet MS"/>
                <a:cs typeface="Trebuchet MS"/>
              </a:rPr>
              <a:t>ao </a:t>
            </a:r>
            <a:r>
              <a:rPr sz="2400" spc="-90" dirty="0">
                <a:solidFill>
                  <a:srgbClr val="585858"/>
                </a:solidFill>
                <a:latin typeface="Trebuchet MS"/>
                <a:cs typeface="Trebuchet MS"/>
              </a:rPr>
              <a:t>método </a:t>
            </a:r>
            <a:r>
              <a:rPr sz="2400" spc="-100" dirty="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sz="2400" spc="-105" dirty="0">
                <a:solidFill>
                  <a:srgbClr val="585858"/>
                </a:solidFill>
                <a:latin typeface="Trebuchet MS"/>
                <a:cs typeface="Trebuchet MS"/>
              </a:rPr>
              <a:t>distribuição </a:t>
            </a:r>
            <a:r>
              <a:rPr sz="2400" spc="-100" dirty="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sz="2400" spc="-120" dirty="0">
                <a:solidFill>
                  <a:srgbClr val="585858"/>
                </a:solidFill>
                <a:latin typeface="Trebuchet MS"/>
                <a:cs typeface="Trebuchet MS"/>
              </a:rPr>
              <a:t>aplicações  </a:t>
            </a:r>
            <a:r>
              <a:rPr sz="2400" spc="-105" dirty="0">
                <a:solidFill>
                  <a:srgbClr val="585858"/>
                </a:solidFill>
                <a:latin typeface="Trebuchet MS"/>
                <a:cs typeface="Trebuchet MS"/>
              </a:rPr>
              <a:t>computacionais </a:t>
            </a:r>
            <a:r>
              <a:rPr sz="2400" spc="-125" dirty="0">
                <a:solidFill>
                  <a:srgbClr val="585858"/>
                </a:solidFill>
                <a:latin typeface="Trebuchet MS"/>
                <a:cs typeface="Trebuchet MS"/>
              </a:rPr>
              <a:t>através </a:t>
            </a:r>
            <a:r>
              <a:rPr sz="2400" spc="-100" dirty="0">
                <a:solidFill>
                  <a:srgbClr val="585858"/>
                </a:solidFill>
                <a:latin typeface="Trebuchet MS"/>
                <a:cs typeface="Trebuchet MS"/>
              </a:rPr>
              <a:t>de muitas</a:t>
            </a:r>
            <a:r>
              <a:rPr sz="2400" spc="-4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585858"/>
                </a:solidFill>
                <a:latin typeface="Trebuchet MS"/>
                <a:cs typeface="Trebuchet MS"/>
              </a:rPr>
              <a:t>plataformas;</a:t>
            </a:r>
            <a:endParaRPr sz="2400">
              <a:latin typeface="Trebuchet MS"/>
              <a:cs typeface="Trebuchet MS"/>
            </a:endParaRPr>
          </a:p>
          <a:p>
            <a:pPr marL="463550" marR="5080" indent="-228600" algn="just">
              <a:lnSpc>
                <a:spcPct val="90000"/>
              </a:lnSpc>
              <a:spcBef>
                <a:spcPts val="565"/>
              </a:spcBef>
              <a:buFont typeface="Arial"/>
              <a:buChar char="•"/>
              <a:tabLst>
                <a:tab pos="464184" algn="l"/>
              </a:tabLst>
            </a:pPr>
            <a:r>
              <a:rPr sz="2400" spc="-135" dirty="0">
                <a:solidFill>
                  <a:srgbClr val="585858"/>
                </a:solidFill>
                <a:latin typeface="Trebuchet MS"/>
                <a:cs typeface="Trebuchet MS"/>
              </a:rPr>
              <a:t>Tipicamente</a:t>
            </a:r>
            <a:r>
              <a:rPr sz="2400" spc="-1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rebuchet MS"/>
                <a:cs typeface="Trebuchet MS"/>
              </a:rPr>
              <a:t>essas</a:t>
            </a:r>
            <a:r>
              <a:rPr sz="2400" spc="-1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585858"/>
                </a:solidFill>
                <a:latin typeface="Trebuchet MS"/>
                <a:cs typeface="Trebuchet MS"/>
              </a:rPr>
              <a:t>aplicações</a:t>
            </a:r>
            <a:r>
              <a:rPr sz="2400" spc="-1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Trebuchet MS"/>
                <a:cs typeface="Trebuchet MS"/>
              </a:rPr>
              <a:t>estão</a:t>
            </a:r>
            <a:r>
              <a:rPr sz="2400" spc="-1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Trebuchet MS"/>
                <a:cs typeface="Trebuchet MS"/>
              </a:rPr>
              <a:t>divididas</a:t>
            </a:r>
            <a:r>
              <a:rPr sz="24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Trebuchet MS"/>
                <a:cs typeface="Trebuchet MS"/>
              </a:rPr>
              <a:t>entre</a:t>
            </a:r>
            <a:r>
              <a:rPr sz="2400" spc="-1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Trebuchet MS"/>
                <a:cs typeface="Trebuchet MS"/>
              </a:rPr>
              <a:t>um</a:t>
            </a:r>
            <a:r>
              <a:rPr sz="2400" spc="-1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Trebuchet MS"/>
                <a:cs typeface="Trebuchet MS"/>
              </a:rPr>
              <a:t>provedor  </a:t>
            </a:r>
            <a:r>
              <a:rPr sz="2400" spc="-100" dirty="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sz="2400" spc="-85" dirty="0">
                <a:solidFill>
                  <a:srgbClr val="585858"/>
                </a:solidFill>
                <a:latin typeface="Trebuchet MS"/>
                <a:cs typeface="Trebuchet MS"/>
              </a:rPr>
              <a:t>acesso </a:t>
            </a:r>
            <a:r>
              <a:rPr sz="2400" spc="-114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400" spc="4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Trebuchet MS"/>
                <a:cs typeface="Trebuchet MS"/>
              </a:rPr>
              <a:t>uma </a:t>
            </a:r>
            <a:r>
              <a:rPr sz="2400" spc="-135" dirty="0">
                <a:solidFill>
                  <a:srgbClr val="585858"/>
                </a:solidFill>
                <a:latin typeface="Trebuchet MS"/>
                <a:cs typeface="Trebuchet MS"/>
              </a:rPr>
              <a:t>central </a:t>
            </a:r>
            <a:r>
              <a:rPr sz="2400" spc="-100" dirty="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sz="2400" spc="-70" dirty="0">
                <a:solidFill>
                  <a:srgbClr val="585858"/>
                </a:solidFill>
                <a:latin typeface="Trebuchet MS"/>
                <a:cs typeface="Trebuchet MS"/>
              </a:rPr>
              <a:t>dados </a:t>
            </a:r>
            <a:r>
              <a:rPr sz="2400" spc="-114" dirty="0">
                <a:solidFill>
                  <a:srgbClr val="585858"/>
                </a:solidFill>
                <a:latin typeface="Trebuchet MS"/>
                <a:cs typeface="Trebuchet MS"/>
              </a:rPr>
              <a:t>e  </a:t>
            </a:r>
            <a:r>
              <a:rPr sz="2400" spc="-65" dirty="0">
                <a:solidFill>
                  <a:srgbClr val="585858"/>
                </a:solidFill>
                <a:latin typeface="Trebuchet MS"/>
                <a:cs typeface="Trebuchet MS"/>
              </a:rPr>
              <a:t>numerosos </a:t>
            </a:r>
            <a:r>
              <a:rPr sz="2400" spc="-125" dirty="0">
                <a:solidFill>
                  <a:srgbClr val="585858"/>
                </a:solidFill>
                <a:latin typeface="Trebuchet MS"/>
                <a:cs typeface="Trebuchet MS"/>
              </a:rPr>
              <a:t>clientes  </a:t>
            </a:r>
            <a:r>
              <a:rPr sz="2400" spc="-95" dirty="0">
                <a:solidFill>
                  <a:srgbClr val="585858"/>
                </a:solidFill>
                <a:latin typeface="Trebuchet MS"/>
                <a:cs typeface="Trebuchet MS"/>
              </a:rPr>
              <a:t>contendo </a:t>
            </a:r>
            <a:r>
              <a:rPr sz="2400" spc="-85" dirty="0">
                <a:solidFill>
                  <a:srgbClr val="585858"/>
                </a:solidFill>
                <a:latin typeface="Trebuchet MS"/>
                <a:cs typeface="Trebuchet MS"/>
              </a:rPr>
              <a:t>uma </a:t>
            </a:r>
            <a:r>
              <a:rPr sz="2400" spc="-135" dirty="0">
                <a:solidFill>
                  <a:srgbClr val="585858"/>
                </a:solidFill>
                <a:latin typeface="Trebuchet MS"/>
                <a:cs typeface="Trebuchet MS"/>
              </a:rPr>
              <a:t>interface </a:t>
            </a:r>
            <a:r>
              <a:rPr sz="2400" spc="-140" dirty="0">
                <a:solidFill>
                  <a:srgbClr val="585858"/>
                </a:solidFill>
                <a:latin typeface="Trebuchet MS"/>
                <a:cs typeface="Trebuchet MS"/>
              </a:rPr>
              <a:t>gráfica </a:t>
            </a:r>
            <a:r>
              <a:rPr sz="2400" spc="-114" dirty="0">
                <a:solidFill>
                  <a:srgbClr val="585858"/>
                </a:solidFill>
                <a:latin typeface="Trebuchet MS"/>
                <a:cs typeface="Trebuchet MS"/>
              </a:rPr>
              <a:t>para </a:t>
            </a:r>
            <a:r>
              <a:rPr sz="2400" spc="-75" dirty="0">
                <a:solidFill>
                  <a:srgbClr val="585858"/>
                </a:solidFill>
                <a:latin typeface="Trebuchet MS"/>
                <a:cs typeface="Trebuchet MS"/>
              </a:rPr>
              <a:t>usuários </a:t>
            </a:r>
            <a:r>
              <a:rPr sz="2400" spc="-114" dirty="0">
                <a:solidFill>
                  <a:srgbClr val="585858"/>
                </a:solidFill>
                <a:latin typeface="Trebuchet MS"/>
                <a:cs typeface="Trebuchet MS"/>
              </a:rPr>
              <a:t>para </a:t>
            </a:r>
            <a:r>
              <a:rPr sz="2400" spc="-105" dirty="0">
                <a:solidFill>
                  <a:srgbClr val="585858"/>
                </a:solidFill>
                <a:latin typeface="Trebuchet MS"/>
                <a:cs typeface="Trebuchet MS"/>
              </a:rPr>
              <a:t>acessar </a:t>
            </a:r>
            <a:r>
              <a:rPr sz="2400" spc="-114" dirty="0">
                <a:solidFill>
                  <a:srgbClr val="585858"/>
                </a:solidFill>
                <a:latin typeface="Trebuchet MS"/>
                <a:cs typeface="Trebuchet MS"/>
              </a:rPr>
              <a:t>e  </a:t>
            </a:r>
            <a:r>
              <a:rPr sz="2400" spc="-100" dirty="0">
                <a:solidFill>
                  <a:srgbClr val="585858"/>
                </a:solidFill>
                <a:latin typeface="Trebuchet MS"/>
                <a:cs typeface="Trebuchet MS"/>
              </a:rPr>
              <a:t>manipular</a:t>
            </a:r>
            <a:r>
              <a:rPr sz="24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Trebuchet MS"/>
                <a:cs typeface="Trebuchet MS"/>
              </a:rPr>
              <a:t>dados.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3" y="436322"/>
            <a:ext cx="5439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 </a:t>
            </a:r>
            <a:r>
              <a:rPr sz="3600" spc="-55" dirty="0"/>
              <a:t>: </a:t>
            </a:r>
            <a:r>
              <a:rPr sz="3600" spc="-130" dirty="0"/>
              <a:t>Cliente/</a:t>
            </a:r>
            <a:r>
              <a:rPr sz="3600" spc="-605" dirty="0"/>
              <a:t> </a:t>
            </a:r>
            <a:r>
              <a:rPr sz="3600" spc="-195" dirty="0"/>
              <a:t>Servidor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3480816" y="4166615"/>
            <a:ext cx="5297424" cy="2648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02DEF23-C0D5-4990-BE21-84C8831C8E06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38934" y="2691461"/>
            <a:ext cx="8413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0" dirty="0">
                <a:solidFill>
                  <a:srgbClr val="585858"/>
                </a:solidFill>
                <a:latin typeface="Trebuchet MS"/>
                <a:cs typeface="Trebuchet MS"/>
              </a:rPr>
              <a:t>LEE, </a:t>
            </a:r>
            <a:r>
              <a:rPr sz="2400" spc="-125" dirty="0">
                <a:solidFill>
                  <a:srgbClr val="585858"/>
                </a:solidFill>
                <a:latin typeface="Trebuchet MS"/>
                <a:cs typeface="Trebuchet MS"/>
              </a:rPr>
              <a:t>Valentino; </a:t>
            </a:r>
            <a:r>
              <a:rPr sz="2400" spc="-100" dirty="0">
                <a:solidFill>
                  <a:srgbClr val="585858"/>
                </a:solidFill>
                <a:latin typeface="Trebuchet MS"/>
                <a:cs typeface="Trebuchet MS"/>
              </a:rPr>
              <a:t>SCHNEIDER, </a:t>
            </a:r>
            <a:r>
              <a:rPr sz="2400" spc="-125" dirty="0">
                <a:solidFill>
                  <a:srgbClr val="585858"/>
                </a:solidFill>
                <a:latin typeface="Trebuchet MS"/>
                <a:cs typeface="Trebuchet MS"/>
              </a:rPr>
              <a:t>Heather; </a:t>
            </a:r>
            <a:r>
              <a:rPr sz="2400" spc="-160" dirty="0">
                <a:solidFill>
                  <a:srgbClr val="585858"/>
                </a:solidFill>
                <a:latin typeface="Trebuchet MS"/>
                <a:cs typeface="Trebuchet MS"/>
              </a:rPr>
              <a:t>SCHELL, </a:t>
            </a:r>
            <a:r>
              <a:rPr sz="2400" spc="-125" dirty="0">
                <a:solidFill>
                  <a:srgbClr val="585858"/>
                </a:solidFill>
                <a:latin typeface="Trebuchet MS"/>
                <a:cs typeface="Trebuchet MS"/>
              </a:rPr>
              <a:t>Robbie.</a:t>
            </a:r>
            <a:r>
              <a:rPr sz="2400" spc="-2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585858"/>
                </a:solidFill>
                <a:latin typeface="Trebuchet MS"/>
                <a:cs typeface="Trebuchet MS"/>
              </a:rPr>
              <a:t>Aplicações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7535" y="3021329"/>
            <a:ext cx="8184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8245" algn="l"/>
                <a:tab pos="2891790" algn="l"/>
                <a:tab pos="4001770" algn="l"/>
                <a:tab pos="4333875" algn="l"/>
                <a:tab pos="6776084" algn="l"/>
                <a:tab pos="7402195" algn="l"/>
              </a:tabLst>
            </a:pPr>
            <a:r>
              <a:rPr sz="2400" b="1" spc="30" dirty="0">
                <a:solidFill>
                  <a:srgbClr val="585858"/>
                </a:solidFill>
                <a:latin typeface="Trebuchet MS"/>
                <a:cs typeface="Trebuchet MS"/>
              </a:rPr>
              <a:t>Mó</a:t>
            </a:r>
            <a:r>
              <a:rPr sz="2400" b="1" spc="5" dirty="0">
                <a:solidFill>
                  <a:srgbClr val="585858"/>
                </a:solidFill>
                <a:latin typeface="Trebuchet MS"/>
                <a:cs typeface="Trebuchet MS"/>
              </a:rPr>
              <a:t>v</a:t>
            </a:r>
            <a:r>
              <a:rPr sz="2400" b="1" spc="-135" dirty="0">
                <a:solidFill>
                  <a:srgbClr val="585858"/>
                </a:solidFill>
                <a:latin typeface="Trebuchet MS"/>
                <a:cs typeface="Trebuchet MS"/>
              </a:rPr>
              <a:t>ei</a:t>
            </a:r>
            <a:r>
              <a:rPr sz="2400" b="1" spc="-120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400" b="1" spc="-22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r>
              <a:rPr sz="240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400" b="1" spc="-15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400" b="1" spc="-145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400" b="1" spc="-125" dirty="0">
                <a:solidFill>
                  <a:srgbClr val="585858"/>
                </a:solidFill>
                <a:latin typeface="Trebuchet MS"/>
                <a:cs typeface="Trebuchet MS"/>
              </a:rPr>
              <a:t>q</a:t>
            </a:r>
            <a:r>
              <a:rPr sz="2400" b="1" spc="-135" dirty="0">
                <a:solidFill>
                  <a:srgbClr val="585858"/>
                </a:solidFill>
                <a:latin typeface="Trebuchet MS"/>
                <a:cs typeface="Trebuchet MS"/>
              </a:rPr>
              <a:t>u</a:t>
            </a:r>
            <a:r>
              <a:rPr sz="2400" b="1" spc="-110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400" b="1" spc="-180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400" b="1" spc="-18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400" b="1" spc="-150" dirty="0">
                <a:solidFill>
                  <a:srgbClr val="585858"/>
                </a:solidFill>
                <a:latin typeface="Trebuchet MS"/>
                <a:cs typeface="Trebuchet MS"/>
              </a:rPr>
              <a:t>tu</a:t>
            </a:r>
            <a:r>
              <a:rPr sz="2400" b="1" spc="-175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400" b="1" spc="-180" dirty="0">
                <a:solidFill>
                  <a:srgbClr val="585858"/>
                </a:solidFill>
                <a:latin typeface="Trebuchet MS"/>
                <a:cs typeface="Trebuchet MS"/>
              </a:rPr>
              <a:t>a,</a:t>
            </a:r>
            <a:r>
              <a:rPr sz="240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400" b="1" spc="-165" dirty="0">
                <a:solidFill>
                  <a:srgbClr val="585858"/>
                </a:solidFill>
                <a:latin typeface="Trebuchet MS"/>
                <a:cs typeface="Trebuchet MS"/>
              </a:rPr>
              <a:t>p</a:t>
            </a:r>
            <a:r>
              <a:rPr sz="2400" b="1" spc="-15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400" b="1" spc="-170" dirty="0">
                <a:solidFill>
                  <a:srgbClr val="585858"/>
                </a:solidFill>
                <a:latin typeface="Trebuchet MS"/>
                <a:cs typeface="Trebuchet MS"/>
              </a:rPr>
              <a:t>ojet</a:t>
            </a:r>
            <a:r>
              <a:rPr sz="2400" b="1" spc="-7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40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400" b="1" spc="-17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40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400" b="1" spc="-130" dirty="0">
                <a:solidFill>
                  <a:srgbClr val="585858"/>
                </a:solidFill>
                <a:latin typeface="Trebuchet MS"/>
                <a:cs typeface="Trebuchet MS"/>
              </a:rPr>
              <a:t>des</a:t>
            </a:r>
            <a:r>
              <a:rPr sz="2400" b="1" spc="-13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400" b="1" spc="-170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2400" b="1" spc="-155" dirty="0">
                <a:solidFill>
                  <a:srgbClr val="585858"/>
                </a:solidFill>
                <a:latin typeface="Trebuchet MS"/>
                <a:cs typeface="Trebuchet MS"/>
              </a:rPr>
              <a:t>v</a:t>
            </a:r>
            <a:r>
              <a:rPr sz="2400" b="1" spc="-100" dirty="0">
                <a:solidFill>
                  <a:srgbClr val="585858"/>
                </a:solidFill>
                <a:latin typeface="Trebuchet MS"/>
                <a:cs typeface="Trebuchet MS"/>
              </a:rPr>
              <a:t>ol</a:t>
            </a:r>
            <a:r>
              <a:rPr sz="2400" b="1" spc="-120" dirty="0">
                <a:solidFill>
                  <a:srgbClr val="585858"/>
                </a:solidFill>
                <a:latin typeface="Trebuchet MS"/>
                <a:cs typeface="Trebuchet MS"/>
              </a:rPr>
              <a:t>v</a:t>
            </a:r>
            <a:r>
              <a:rPr sz="2400" b="1" spc="-140" dirty="0">
                <a:solidFill>
                  <a:srgbClr val="585858"/>
                </a:solidFill>
                <a:latin typeface="Trebuchet MS"/>
                <a:cs typeface="Trebuchet MS"/>
              </a:rPr>
              <a:t>im</a:t>
            </a:r>
            <a:r>
              <a:rPr sz="2400" b="1" spc="-13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400" b="1" spc="-160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2400" b="1" spc="-150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400" b="1" spc="-6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400" b="1" spc="-245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r>
              <a:rPr sz="2400" b="1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400" spc="-65" dirty="0">
                <a:solidFill>
                  <a:srgbClr val="585858"/>
                </a:solidFill>
                <a:latin typeface="Trebuchet MS"/>
                <a:cs typeface="Trebuchet MS"/>
              </a:rPr>
              <a:t>São</a:t>
            </a:r>
            <a:r>
              <a:rPr sz="24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400" spc="-155" dirty="0">
                <a:solidFill>
                  <a:srgbClr val="585858"/>
                </a:solidFill>
                <a:latin typeface="Trebuchet MS"/>
                <a:cs typeface="Trebuchet MS"/>
              </a:rPr>
              <a:t>P</a:t>
            </a:r>
            <a:r>
              <a:rPr sz="2400" spc="-85" dirty="0">
                <a:solidFill>
                  <a:srgbClr val="585858"/>
                </a:solidFill>
                <a:latin typeface="Trebuchet MS"/>
                <a:cs typeface="Trebuchet MS"/>
              </a:rPr>
              <a:t>aul</a:t>
            </a:r>
            <a:r>
              <a:rPr sz="2400" spc="-10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400" spc="-24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8934" y="3158490"/>
            <a:ext cx="6477000" cy="169926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241300">
              <a:spcBef>
                <a:spcPts val="1610"/>
              </a:spcBef>
            </a:pPr>
            <a:r>
              <a:rPr sz="2400" spc="-90" dirty="0">
                <a:solidFill>
                  <a:srgbClr val="585858"/>
                </a:solidFill>
                <a:latin typeface="Trebuchet MS"/>
                <a:cs typeface="Trebuchet MS"/>
              </a:rPr>
              <a:t>Pearson </a:t>
            </a:r>
            <a:r>
              <a:rPr sz="2400" spc="-110" dirty="0">
                <a:solidFill>
                  <a:srgbClr val="585858"/>
                </a:solidFill>
                <a:latin typeface="Trebuchet MS"/>
                <a:cs typeface="Trebuchet MS"/>
              </a:rPr>
              <a:t>Education </a:t>
            </a:r>
            <a:r>
              <a:rPr sz="2400" spc="-55" dirty="0">
                <a:solidFill>
                  <a:srgbClr val="585858"/>
                </a:solidFill>
                <a:latin typeface="Trebuchet MS"/>
                <a:cs typeface="Trebuchet MS"/>
              </a:rPr>
              <a:t>do </a:t>
            </a:r>
            <a:r>
              <a:rPr sz="2400" spc="-135" dirty="0">
                <a:solidFill>
                  <a:srgbClr val="585858"/>
                </a:solidFill>
                <a:latin typeface="Trebuchet MS"/>
                <a:cs typeface="Trebuchet MS"/>
              </a:rPr>
              <a:t>Brasil,</a:t>
            </a:r>
            <a:r>
              <a:rPr sz="2400" spc="-5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Trebuchet MS"/>
                <a:cs typeface="Trebuchet MS"/>
              </a:rPr>
              <a:t>2005.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spcBef>
                <a:spcPts val="15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75" dirty="0">
                <a:solidFill>
                  <a:srgbClr val="585858"/>
                </a:solidFill>
                <a:latin typeface="Trebuchet MS"/>
                <a:cs typeface="Trebuchet MS"/>
              </a:rPr>
              <a:t>AQUINO, </a:t>
            </a:r>
            <a:r>
              <a:rPr sz="2400" spc="-125" dirty="0">
                <a:solidFill>
                  <a:srgbClr val="585858"/>
                </a:solidFill>
                <a:latin typeface="Trebuchet MS"/>
                <a:cs typeface="Trebuchet MS"/>
              </a:rPr>
              <a:t>Fabíula </a:t>
            </a:r>
            <a:r>
              <a:rPr sz="2400" spc="-160" dirty="0">
                <a:solidFill>
                  <a:srgbClr val="585858"/>
                </a:solidFill>
                <a:latin typeface="Trebuchet MS"/>
                <a:cs typeface="Trebuchet MS"/>
              </a:rPr>
              <a:t>de. </a:t>
            </a:r>
            <a:r>
              <a:rPr sz="2400" b="1" spc="-145" dirty="0">
                <a:solidFill>
                  <a:srgbClr val="585858"/>
                </a:solidFill>
                <a:latin typeface="Trebuchet MS"/>
                <a:cs typeface="Trebuchet MS"/>
              </a:rPr>
              <a:t>Arquitetura </a:t>
            </a:r>
            <a:r>
              <a:rPr sz="2400" b="1" spc="-160" dirty="0">
                <a:solidFill>
                  <a:srgbClr val="585858"/>
                </a:solidFill>
                <a:latin typeface="Trebuchet MS"/>
                <a:cs typeface="Trebuchet MS"/>
              </a:rPr>
              <a:t>Cliente</a:t>
            </a:r>
            <a:r>
              <a:rPr sz="2400" b="1" spc="-4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b="1" spc="-145" dirty="0">
                <a:solidFill>
                  <a:srgbClr val="585858"/>
                </a:solidFill>
                <a:latin typeface="Trebuchet MS"/>
                <a:cs typeface="Trebuchet MS"/>
              </a:rPr>
              <a:t>Servidor</a:t>
            </a:r>
            <a:r>
              <a:rPr sz="2400" spc="-145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spcBef>
                <a:spcPts val="15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25" dirty="0">
                <a:solidFill>
                  <a:srgbClr val="585858"/>
                </a:solidFill>
                <a:latin typeface="Trebuchet MS"/>
                <a:cs typeface="Trebuchet MS"/>
              </a:rPr>
              <a:t>TEIXEIRA, </a:t>
            </a:r>
            <a:r>
              <a:rPr sz="2400" spc="-150" dirty="0">
                <a:solidFill>
                  <a:srgbClr val="585858"/>
                </a:solidFill>
                <a:latin typeface="Trebuchet MS"/>
                <a:cs typeface="Trebuchet MS"/>
              </a:rPr>
              <a:t>Iury. </a:t>
            </a:r>
            <a:r>
              <a:rPr sz="2400" b="1" spc="-150" dirty="0">
                <a:solidFill>
                  <a:srgbClr val="585858"/>
                </a:solidFill>
                <a:latin typeface="Trebuchet MS"/>
                <a:cs typeface="Trebuchet MS"/>
              </a:rPr>
              <a:t>Tecnologias</a:t>
            </a:r>
            <a:r>
              <a:rPr sz="2400" b="1" spc="-30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b="1" spc="-85" dirty="0">
                <a:solidFill>
                  <a:srgbClr val="585858"/>
                </a:solidFill>
                <a:latin typeface="Trebuchet MS"/>
                <a:cs typeface="Trebuchet MS"/>
              </a:rPr>
              <a:t>Móveis</a:t>
            </a:r>
            <a:r>
              <a:rPr sz="2400" spc="-85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87754" y="436322"/>
            <a:ext cx="2101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65" dirty="0"/>
              <a:t>Referências</a:t>
            </a:r>
            <a:endParaRPr sz="360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0842B4F-D978-4EC5-A6E2-C7299A8901DB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87753" y="454609"/>
            <a:ext cx="126746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pt-BR" sz="3400" spc="-175" dirty="0">
                <a:solidFill>
                  <a:srgbClr val="FFFFFF"/>
                </a:solidFill>
                <a:latin typeface="Arial"/>
                <a:cs typeface="Arial"/>
              </a:rPr>
              <a:t>Aviso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0300" y="2133600"/>
            <a:ext cx="7391400" cy="2390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pt-BR" sz="3600" spc="-310" dirty="0">
                <a:latin typeface="Arial" panose="020B0604020202020204" pitchFamily="34" charset="0"/>
                <a:cs typeface="Arial" panose="020B0604020202020204" pitchFamily="34" charset="0"/>
              </a:rPr>
              <a:t>Todo material ficará disponível  no endereço:</a:t>
            </a:r>
            <a:endParaRPr lang="pt-BR" sz="3600" spc="-310" dirty="0">
              <a:solidFill>
                <a:srgbClr val="00AF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ctr">
              <a:spcBef>
                <a:spcPts val="100"/>
              </a:spcBef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ctr">
              <a:spcBef>
                <a:spcPts val="100"/>
              </a:spcBef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ctr">
              <a:spcBef>
                <a:spcPts val="100"/>
              </a:spcBef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https://rildoprof.blogspot.com/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CADB529-1393-4100-B579-86609C27FFFE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76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6" y="1415066"/>
            <a:ext cx="8387080" cy="21475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spcBef>
                <a:spcPts val="495"/>
              </a:spcBef>
            </a:pPr>
            <a:r>
              <a:rPr sz="3200" spc="-170" dirty="0">
                <a:solidFill>
                  <a:srgbClr val="C00000"/>
                </a:solidFill>
                <a:latin typeface="Trebuchet MS"/>
                <a:cs typeface="Trebuchet MS"/>
              </a:rPr>
              <a:t>Características</a:t>
            </a:r>
            <a:endParaRPr sz="3200">
              <a:latin typeface="Trebuchet MS"/>
              <a:cs typeface="Trebuchet MS"/>
            </a:endParaRPr>
          </a:p>
          <a:p>
            <a:pPr marL="241300" marR="5080" indent="-228600" algn="just">
              <a:lnSpc>
                <a:spcPts val="281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0" dirty="0">
                <a:solidFill>
                  <a:srgbClr val="585858"/>
                </a:solidFill>
                <a:latin typeface="Trebuchet MS"/>
                <a:cs typeface="Trebuchet MS"/>
              </a:rPr>
              <a:t>Um </a:t>
            </a:r>
            <a:r>
              <a:rPr sz="2600" spc="-45" dirty="0">
                <a:solidFill>
                  <a:srgbClr val="585858"/>
                </a:solidFill>
                <a:latin typeface="Trebuchet MS"/>
                <a:cs typeface="Trebuchet MS"/>
              </a:rPr>
              <a:t>ou </a:t>
            </a:r>
            <a:r>
              <a:rPr sz="2600" spc="-95" dirty="0">
                <a:solidFill>
                  <a:srgbClr val="585858"/>
                </a:solidFill>
                <a:latin typeface="Trebuchet MS"/>
                <a:cs typeface="Trebuchet MS"/>
              </a:rPr>
              <a:t>mais dispositivos</a:t>
            </a:r>
            <a:r>
              <a:rPr sz="2600" spc="-5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35" dirty="0">
                <a:solidFill>
                  <a:srgbClr val="585858"/>
                </a:solidFill>
                <a:latin typeface="Trebuchet MS"/>
                <a:cs typeface="Trebuchet MS"/>
              </a:rPr>
              <a:t>clientes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solicitam 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informações 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sz="2600" spc="-75" dirty="0">
                <a:solidFill>
                  <a:srgbClr val="585858"/>
                </a:solidFill>
                <a:latin typeface="Trebuchet MS"/>
                <a:cs typeface="Trebuchet MS"/>
              </a:rPr>
              <a:t>um  </a:t>
            </a:r>
            <a:r>
              <a:rPr sz="2600" spc="-140" dirty="0">
                <a:solidFill>
                  <a:srgbClr val="585858"/>
                </a:solidFill>
                <a:latin typeface="Trebuchet MS"/>
                <a:cs typeface="Trebuchet MS"/>
              </a:rPr>
              <a:t>servidor, </a:t>
            </a:r>
            <a:r>
              <a:rPr sz="2600" spc="-75" dirty="0">
                <a:solidFill>
                  <a:srgbClr val="585858"/>
                </a:solidFill>
                <a:latin typeface="Trebuchet MS"/>
                <a:cs typeface="Trebuchet MS"/>
              </a:rPr>
              <a:t>onde </a:t>
            </a:r>
            <a:r>
              <a:rPr sz="2600" spc="-135" dirty="0">
                <a:solidFill>
                  <a:srgbClr val="585858"/>
                </a:solidFill>
                <a:latin typeface="Trebuchet MS"/>
                <a:cs typeface="Trebuchet MS"/>
              </a:rPr>
              <a:t>este 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em </a:t>
            </a:r>
            <a:r>
              <a:rPr sz="2600" spc="-135" dirty="0">
                <a:solidFill>
                  <a:srgbClr val="585858"/>
                </a:solidFill>
                <a:latin typeface="Trebuchet MS"/>
                <a:cs typeface="Trebuchet MS"/>
              </a:rPr>
              <a:t>geral </a:t>
            </a:r>
            <a:r>
              <a:rPr sz="2600" spc="-90" dirty="0">
                <a:solidFill>
                  <a:srgbClr val="585858"/>
                </a:solidFill>
                <a:latin typeface="Trebuchet MS"/>
                <a:cs typeface="Trebuchet MS"/>
              </a:rPr>
              <a:t>responde 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com </a:t>
            </a:r>
            <a:r>
              <a:rPr sz="2600" spc="-80" dirty="0">
                <a:solidFill>
                  <a:srgbClr val="585858"/>
                </a:solidFill>
                <a:latin typeface="Trebuchet MS"/>
                <a:cs typeface="Trebuchet MS"/>
              </a:rPr>
              <a:t>as </a:t>
            </a:r>
            <a:r>
              <a:rPr sz="2600" spc="-110" dirty="0">
                <a:solidFill>
                  <a:srgbClr val="585858"/>
                </a:solidFill>
                <a:latin typeface="Trebuchet MS"/>
                <a:cs typeface="Trebuchet MS"/>
              </a:rPr>
              <a:t>informações  </a:t>
            </a:r>
            <a:r>
              <a:rPr sz="2600" spc="-130" dirty="0">
                <a:solidFill>
                  <a:srgbClr val="585858"/>
                </a:solidFill>
                <a:latin typeface="Trebuchet MS"/>
                <a:cs typeface="Trebuchet MS"/>
              </a:rPr>
              <a:t>solicitadas;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spcBef>
                <a:spcPts val="24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40" dirty="0">
                <a:solidFill>
                  <a:srgbClr val="585858"/>
                </a:solidFill>
                <a:latin typeface="Trebuchet MS"/>
                <a:cs typeface="Trebuchet MS"/>
              </a:rPr>
              <a:t>As </a:t>
            </a:r>
            <a:r>
              <a:rPr sz="2600" spc="-130" dirty="0">
                <a:solidFill>
                  <a:srgbClr val="585858"/>
                </a:solidFill>
                <a:latin typeface="Trebuchet MS"/>
                <a:cs typeface="Trebuchet MS"/>
              </a:rPr>
              <a:t>arquitetura </a:t>
            </a:r>
            <a:r>
              <a:rPr sz="2600" spc="-150" dirty="0">
                <a:solidFill>
                  <a:srgbClr val="585858"/>
                </a:solidFill>
                <a:latin typeface="Trebuchet MS"/>
                <a:cs typeface="Trebuchet MS"/>
              </a:rPr>
              <a:t>Cliente </a:t>
            </a:r>
            <a:r>
              <a:rPr sz="2600" spc="-95" dirty="0">
                <a:solidFill>
                  <a:srgbClr val="585858"/>
                </a:solidFill>
                <a:latin typeface="Trebuchet MS"/>
                <a:cs typeface="Trebuchet MS"/>
              </a:rPr>
              <a:t>Servidor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e </a:t>
            </a:r>
            <a:r>
              <a:rPr sz="2600" spc="-120" dirty="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sz="2600" spc="-114" dirty="0">
                <a:solidFill>
                  <a:srgbClr val="585858"/>
                </a:solidFill>
                <a:latin typeface="Trebuchet MS"/>
                <a:cs typeface="Trebuchet MS"/>
              </a:rPr>
              <a:t>Comunicação</a:t>
            </a:r>
            <a:r>
              <a:rPr sz="2600" spc="-4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55" dirty="0">
                <a:solidFill>
                  <a:srgbClr val="585858"/>
                </a:solidFill>
                <a:latin typeface="Trebuchet MS"/>
                <a:cs typeface="Trebuchet MS"/>
              </a:rPr>
              <a:t>utilizam: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4661" y="3496818"/>
            <a:ext cx="22326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spc="-110" dirty="0">
                <a:solidFill>
                  <a:srgbClr val="006FC0"/>
                </a:solidFill>
                <a:latin typeface="Trebuchet MS"/>
                <a:cs typeface="Trebuchet MS"/>
              </a:rPr>
              <a:t>Camadas </a:t>
            </a:r>
            <a:r>
              <a:rPr sz="2600" spc="-12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600" spc="-34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006FC0"/>
                </a:solidFill>
                <a:latin typeface="Trebuchet MS"/>
                <a:cs typeface="Trebuchet MS"/>
              </a:rPr>
              <a:t>Filas</a:t>
            </a:r>
            <a:r>
              <a:rPr sz="2600" spc="-16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7753" y="436322"/>
            <a:ext cx="5439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 </a:t>
            </a:r>
            <a:r>
              <a:rPr sz="3600" spc="-55" dirty="0"/>
              <a:t>: </a:t>
            </a:r>
            <a:r>
              <a:rPr sz="3600" spc="-130" dirty="0"/>
              <a:t>Cliente/</a:t>
            </a:r>
            <a:r>
              <a:rPr sz="3600" spc="-605" dirty="0"/>
              <a:t> </a:t>
            </a:r>
            <a:r>
              <a:rPr sz="3600" spc="-195" dirty="0"/>
              <a:t>Servidor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3189732" y="3919726"/>
            <a:ext cx="6112764" cy="2938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1755" y="4111750"/>
            <a:ext cx="5728716" cy="2645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06771" y="3704335"/>
            <a:ext cx="3232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25" dirty="0">
                <a:solidFill>
                  <a:srgbClr val="68A30D"/>
                </a:solidFill>
                <a:latin typeface="Trebuchet MS"/>
                <a:cs typeface="Trebuchet MS"/>
              </a:rPr>
              <a:t>[LEE; </a:t>
            </a:r>
            <a:r>
              <a:rPr spc="-75" dirty="0">
                <a:solidFill>
                  <a:srgbClr val="68A30D"/>
                </a:solidFill>
                <a:latin typeface="Trebuchet MS"/>
                <a:cs typeface="Trebuchet MS"/>
              </a:rPr>
              <a:t>SCHNEIDER; </a:t>
            </a:r>
            <a:r>
              <a:rPr spc="-45" dirty="0">
                <a:solidFill>
                  <a:srgbClr val="68A30D"/>
                </a:solidFill>
                <a:latin typeface="Trebuchet MS"/>
                <a:cs typeface="Trebuchet MS"/>
              </a:rPr>
              <a:t>&amp; </a:t>
            </a:r>
            <a:r>
              <a:rPr spc="-120" dirty="0">
                <a:solidFill>
                  <a:srgbClr val="68A30D"/>
                </a:solidFill>
                <a:latin typeface="Trebuchet MS"/>
                <a:cs typeface="Trebuchet MS"/>
              </a:rPr>
              <a:t>SCHELL,</a:t>
            </a:r>
            <a:r>
              <a:rPr spc="-275" dirty="0">
                <a:solidFill>
                  <a:srgbClr val="68A30D"/>
                </a:solidFill>
                <a:latin typeface="Trebuchet MS"/>
                <a:cs typeface="Trebuchet MS"/>
              </a:rPr>
              <a:t> </a:t>
            </a:r>
            <a:r>
              <a:rPr spc="-55" dirty="0">
                <a:solidFill>
                  <a:srgbClr val="68A30D"/>
                </a:solidFill>
                <a:latin typeface="Trebuchet MS"/>
                <a:cs typeface="Trebuchet MS"/>
              </a:rPr>
              <a:t>2005]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FFC0CA7-C284-410C-8309-A65EC1760AF4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3" y="436322"/>
            <a:ext cx="5439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 </a:t>
            </a:r>
            <a:r>
              <a:rPr sz="3600" spc="-55" dirty="0"/>
              <a:t>: </a:t>
            </a:r>
            <a:r>
              <a:rPr sz="3600" spc="-130" dirty="0"/>
              <a:t>Cliente/</a:t>
            </a:r>
            <a:r>
              <a:rPr sz="3600" spc="-605" dirty="0"/>
              <a:t> </a:t>
            </a:r>
            <a:r>
              <a:rPr sz="3600" spc="-195" dirty="0"/>
              <a:t>Servidor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3194304" y="4361686"/>
            <a:ext cx="5926836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6328" y="4553711"/>
            <a:ext cx="5542787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65757" y="1423730"/>
            <a:ext cx="8385175" cy="30086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3200" b="1" spc="-204" dirty="0">
                <a:solidFill>
                  <a:srgbClr val="006FC0"/>
                </a:solidFill>
                <a:latin typeface="Trebuchet MS"/>
                <a:cs typeface="Trebuchet MS"/>
              </a:rPr>
              <a:t>Em</a:t>
            </a:r>
            <a:r>
              <a:rPr sz="3200" b="1" spc="-25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b="1" spc="-150" dirty="0">
                <a:solidFill>
                  <a:srgbClr val="006FC0"/>
                </a:solidFill>
                <a:latin typeface="Trebuchet MS"/>
                <a:cs typeface="Trebuchet MS"/>
              </a:rPr>
              <a:t>Camadas</a:t>
            </a:r>
            <a:endParaRPr sz="3200">
              <a:latin typeface="Trebuchet MS"/>
              <a:cs typeface="Trebuchet MS"/>
            </a:endParaRPr>
          </a:p>
          <a:p>
            <a:pPr marL="504825" marR="5080" lvl="1" indent="-271145">
              <a:lnSpc>
                <a:spcPts val="3020"/>
              </a:lnSpc>
              <a:spcBef>
                <a:spcPts val="665"/>
              </a:spcBef>
              <a:buFont typeface="Arial"/>
              <a:buChar char="•"/>
              <a:tabLst>
                <a:tab pos="505459" algn="l"/>
                <a:tab pos="1600835" algn="l"/>
                <a:tab pos="1980564" algn="l"/>
                <a:tab pos="3390265" algn="l"/>
                <a:tab pos="4553585" algn="l"/>
                <a:tab pos="5118735" algn="l"/>
                <a:tab pos="6348730" algn="l"/>
                <a:tab pos="8060690" algn="l"/>
              </a:tabLst>
            </a:pPr>
            <a:r>
              <a:rPr sz="2800" spc="-11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800" spc="-65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vide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45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800" spc="-21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abalho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de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2800" spc="-170" dirty="0">
                <a:solidFill>
                  <a:srgbClr val="585858"/>
                </a:solidFill>
                <a:latin typeface="Trebuchet MS"/>
                <a:cs typeface="Trebuchet MS"/>
              </a:rPr>
              <a:t>tr</a:t>
            </a:r>
            <a:r>
              <a:rPr sz="2800" spc="-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7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800" spc="-6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225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800" spc="-65" dirty="0">
                <a:solidFill>
                  <a:srgbClr val="585858"/>
                </a:solidFill>
                <a:latin typeface="Trebuchet MS"/>
                <a:cs typeface="Trebuchet MS"/>
              </a:rPr>
              <a:t>ó</a:t>
            </a:r>
            <a:r>
              <a:rPr sz="2800" spc="-6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800" spc="-90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800" spc="-190" dirty="0">
                <a:solidFill>
                  <a:srgbClr val="585858"/>
                </a:solidFill>
                <a:latin typeface="Trebuchet MS"/>
                <a:cs typeface="Trebuchet MS"/>
              </a:rPr>
              <a:t>g</a:t>
            </a:r>
            <a:r>
              <a:rPr sz="2800" spc="-8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335" dirty="0">
                <a:solidFill>
                  <a:srgbClr val="585858"/>
                </a:solidFill>
                <a:latin typeface="Trebuchet MS"/>
                <a:cs typeface="Trebuchet MS"/>
              </a:rPr>
              <a:t>,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sepa</a:t>
            </a:r>
            <a:r>
              <a:rPr sz="2800" spc="-150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800" spc="-9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spc="-90" dirty="0">
                <a:solidFill>
                  <a:srgbClr val="585858"/>
                </a:solidFill>
                <a:latin typeface="Trebuchet MS"/>
                <a:cs typeface="Trebuchet MS"/>
              </a:rPr>
              <a:t>n</a:t>
            </a:r>
            <a:r>
              <a:rPr sz="2800" spc="-7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800" spc="-6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70" dirty="0">
                <a:solidFill>
                  <a:srgbClr val="585858"/>
                </a:solidFill>
                <a:latin typeface="Trebuchet MS"/>
                <a:cs typeface="Trebuchet MS"/>
              </a:rPr>
              <a:t>as  </a:t>
            </a:r>
            <a:r>
              <a:rPr sz="2800" spc="-155" dirty="0">
                <a:solidFill>
                  <a:srgbClr val="585858"/>
                </a:solidFill>
                <a:latin typeface="Trebuchet MS"/>
                <a:cs typeface="Trebuchet MS"/>
              </a:rPr>
              <a:t>tarefas</a:t>
            </a:r>
            <a:r>
              <a:rPr sz="28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pertinentes;</a:t>
            </a:r>
            <a:endParaRPr sz="2800">
              <a:latin typeface="Trebuchet MS"/>
              <a:cs typeface="Trebuchet MS"/>
            </a:endParaRPr>
          </a:p>
          <a:p>
            <a:pPr marL="504825" marR="5080" lvl="1" indent="-271145">
              <a:lnSpc>
                <a:spcPts val="3030"/>
              </a:lnSpc>
              <a:spcBef>
                <a:spcPts val="600"/>
              </a:spcBef>
              <a:buFont typeface="Arial"/>
              <a:buChar char="•"/>
              <a:tabLst>
                <a:tab pos="505459" algn="l"/>
                <a:tab pos="1988185" algn="l"/>
                <a:tab pos="2374900" algn="l"/>
                <a:tab pos="3423920" algn="l"/>
                <a:tab pos="3997325" algn="l"/>
                <a:tab pos="5638800" algn="l"/>
                <a:tab pos="7752715" algn="l"/>
              </a:tabLst>
            </a:pP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Sepa</a:t>
            </a:r>
            <a:r>
              <a:rPr sz="2800" spc="-155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800" spc="-110" dirty="0">
                <a:solidFill>
                  <a:srgbClr val="585858"/>
                </a:solidFill>
                <a:latin typeface="Trebuchet MS"/>
                <a:cs typeface="Trebuchet MS"/>
              </a:rPr>
              <a:t>am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lóg</a:t>
            </a:r>
            <a:r>
              <a:rPr sz="2800" spc="-95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800" spc="-24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800" spc="-11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60" dirty="0">
                <a:solidFill>
                  <a:srgbClr val="585858"/>
                </a:solidFill>
                <a:latin typeface="Trebuchet MS"/>
                <a:cs typeface="Trebuchet MS"/>
              </a:rPr>
              <a:t>ap</a:t>
            </a:r>
            <a:r>
              <a:rPr sz="2800" spc="-100" dirty="0">
                <a:solidFill>
                  <a:srgbClr val="585858"/>
                </a:solidFill>
                <a:latin typeface="Trebuchet MS"/>
                <a:cs typeface="Trebuchet MS"/>
              </a:rPr>
              <a:t>l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800" spc="-260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800" spc="-17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spc="-185" dirty="0">
                <a:solidFill>
                  <a:srgbClr val="585858"/>
                </a:solidFill>
                <a:latin typeface="Trebuchet MS"/>
                <a:cs typeface="Trebuchet MS"/>
              </a:rPr>
              <a:t>ç</a:t>
            </a:r>
            <a:r>
              <a:rPr sz="2800" spc="-80" dirty="0">
                <a:solidFill>
                  <a:srgbClr val="585858"/>
                </a:solidFill>
                <a:latin typeface="Trebuchet MS"/>
                <a:cs typeface="Trebuchet MS"/>
              </a:rPr>
              <a:t>ã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330" dirty="0">
                <a:solidFill>
                  <a:srgbClr val="585858"/>
                </a:solidFill>
                <a:latin typeface="Trebuchet MS"/>
                <a:cs typeface="Trebuchet MS"/>
              </a:rPr>
              <a:t>,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225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800" spc="-95" dirty="0">
                <a:solidFill>
                  <a:srgbClr val="585858"/>
                </a:solidFill>
                <a:latin typeface="Trebuchet MS"/>
                <a:cs typeface="Trebuchet MS"/>
              </a:rPr>
              <a:t>omun</a:t>
            </a:r>
            <a:r>
              <a:rPr sz="2800" spc="-55" dirty="0">
                <a:solidFill>
                  <a:srgbClr val="585858"/>
                </a:solidFill>
                <a:latin typeface="Trebuchet MS"/>
                <a:cs typeface="Trebuchet MS"/>
              </a:rPr>
              <a:t>i</a:t>
            </a:r>
            <a:r>
              <a:rPr sz="2800" spc="-225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800" spc="-17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spc="-185" dirty="0">
                <a:solidFill>
                  <a:srgbClr val="585858"/>
                </a:solidFill>
                <a:latin typeface="Trebuchet MS"/>
                <a:cs typeface="Trebuchet MS"/>
              </a:rPr>
              <a:t>ç</a:t>
            </a:r>
            <a:r>
              <a:rPr sz="2800" spc="-80" dirty="0">
                <a:solidFill>
                  <a:srgbClr val="585858"/>
                </a:solidFill>
                <a:latin typeface="Trebuchet MS"/>
                <a:cs typeface="Trebuchet MS"/>
              </a:rPr>
              <a:t>ão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225" dirty="0">
                <a:solidFill>
                  <a:srgbClr val="585858"/>
                </a:solidFill>
                <a:latin typeface="Trebuchet MS"/>
                <a:cs typeface="Trebuchet MS"/>
              </a:rPr>
              <a:t>c</a:t>
            </a:r>
            <a:r>
              <a:rPr sz="2800" spc="-50" dirty="0">
                <a:solidFill>
                  <a:srgbClr val="585858"/>
                </a:solidFill>
                <a:latin typeface="Trebuchet MS"/>
                <a:cs typeface="Trebuchet MS"/>
              </a:rPr>
              <a:t>om  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banco</a:t>
            </a:r>
            <a:r>
              <a:rPr sz="28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de</a:t>
            </a:r>
            <a:r>
              <a:rPr sz="28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585858"/>
                </a:solidFill>
                <a:latin typeface="Trebuchet MS"/>
                <a:cs typeface="Trebuchet MS"/>
              </a:rPr>
              <a:t>dados</a:t>
            </a:r>
            <a:r>
              <a:rPr sz="2800" spc="-1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8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spc="-2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60" dirty="0">
                <a:solidFill>
                  <a:srgbClr val="585858"/>
                </a:solidFill>
                <a:latin typeface="Trebuchet MS"/>
                <a:cs typeface="Trebuchet MS"/>
              </a:rPr>
              <a:t>interface</a:t>
            </a:r>
            <a:r>
              <a:rPr sz="28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com</a:t>
            </a:r>
            <a:r>
              <a:rPr sz="28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2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usuário;</a:t>
            </a:r>
            <a:endParaRPr sz="2800">
              <a:latin typeface="Trebuchet MS"/>
              <a:cs typeface="Trebuchet MS"/>
            </a:endParaRPr>
          </a:p>
          <a:p>
            <a:pPr marL="504825" lvl="1" indent="-271145">
              <a:spcBef>
                <a:spcPts val="215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80" dirty="0">
                <a:solidFill>
                  <a:srgbClr val="585858"/>
                </a:solidFill>
                <a:latin typeface="Trebuchet MS"/>
                <a:cs typeface="Trebuchet MS"/>
              </a:rPr>
              <a:t>São</a:t>
            </a:r>
            <a:r>
              <a:rPr sz="2800" spc="-204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60" dirty="0">
                <a:solidFill>
                  <a:srgbClr val="585858"/>
                </a:solidFill>
                <a:latin typeface="Trebuchet MS"/>
                <a:cs typeface="Trebuchet MS"/>
              </a:rPr>
              <a:t>elas:</a:t>
            </a:r>
            <a:endParaRPr sz="2800">
              <a:latin typeface="Trebuchet MS"/>
              <a:cs typeface="Trebuchet MS"/>
            </a:endParaRPr>
          </a:p>
          <a:p>
            <a:pPr marL="3753485">
              <a:spcBef>
                <a:spcPts val="220"/>
              </a:spcBef>
            </a:pPr>
            <a:r>
              <a:rPr spc="-125" dirty="0">
                <a:solidFill>
                  <a:srgbClr val="68A30D"/>
                </a:solidFill>
                <a:latin typeface="Trebuchet MS"/>
                <a:cs typeface="Trebuchet MS"/>
              </a:rPr>
              <a:t>[LEE; </a:t>
            </a:r>
            <a:r>
              <a:rPr spc="-70" dirty="0">
                <a:solidFill>
                  <a:srgbClr val="68A30D"/>
                </a:solidFill>
                <a:latin typeface="Trebuchet MS"/>
                <a:cs typeface="Trebuchet MS"/>
              </a:rPr>
              <a:t>SCHNEIDER; </a:t>
            </a:r>
            <a:r>
              <a:rPr spc="-45" dirty="0">
                <a:solidFill>
                  <a:srgbClr val="68A30D"/>
                </a:solidFill>
                <a:latin typeface="Trebuchet MS"/>
                <a:cs typeface="Trebuchet MS"/>
              </a:rPr>
              <a:t>&amp; </a:t>
            </a:r>
            <a:r>
              <a:rPr spc="-125" dirty="0">
                <a:solidFill>
                  <a:srgbClr val="68A30D"/>
                </a:solidFill>
                <a:latin typeface="Trebuchet MS"/>
                <a:cs typeface="Trebuchet MS"/>
              </a:rPr>
              <a:t>SCHELL,</a:t>
            </a:r>
            <a:r>
              <a:rPr spc="-254" dirty="0">
                <a:solidFill>
                  <a:srgbClr val="68A30D"/>
                </a:solidFill>
                <a:latin typeface="Trebuchet MS"/>
                <a:cs typeface="Trebuchet MS"/>
              </a:rPr>
              <a:t> </a:t>
            </a:r>
            <a:r>
              <a:rPr spc="-50" dirty="0">
                <a:solidFill>
                  <a:srgbClr val="68A30D"/>
                </a:solidFill>
                <a:latin typeface="Trebuchet MS"/>
                <a:cs typeface="Trebuchet MS"/>
              </a:rPr>
              <a:t>2005]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B5DE9C7-A6A6-405B-A8B0-C67B445CC721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6" y="1423730"/>
            <a:ext cx="8384540" cy="27063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3200" b="1" spc="-204" dirty="0">
                <a:solidFill>
                  <a:srgbClr val="006FC0"/>
                </a:solidFill>
                <a:latin typeface="Trebuchet MS"/>
                <a:cs typeface="Trebuchet MS"/>
              </a:rPr>
              <a:t>Em</a:t>
            </a:r>
            <a:r>
              <a:rPr sz="3200" b="1" spc="-25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b="1" spc="-150" dirty="0">
                <a:solidFill>
                  <a:srgbClr val="006FC0"/>
                </a:solidFill>
                <a:latin typeface="Trebuchet MS"/>
                <a:cs typeface="Trebuchet MS"/>
              </a:rPr>
              <a:t>Camadas</a:t>
            </a:r>
            <a:endParaRPr sz="3200">
              <a:latin typeface="Trebuchet MS"/>
              <a:cs typeface="Trebuchet MS"/>
            </a:endParaRPr>
          </a:p>
          <a:p>
            <a:pPr marL="504825" marR="5080" lvl="1" indent="-271145">
              <a:lnSpc>
                <a:spcPts val="3020"/>
              </a:lnSpc>
              <a:spcBef>
                <a:spcPts val="665"/>
              </a:spcBef>
              <a:buFont typeface="Arial"/>
              <a:buChar char="•"/>
              <a:tabLst>
                <a:tab pos="505459" algn="l"/>
                <a:tab pos="2852420" algn="l"/>
                <a:tab pos="3721100" algn="l"/>
                <a:tab pos="4669155" algn="l"/>
                <a:tab pos="6115685" algn="l"/>
                <a:tab pos="6763384" algn="l"/>
                <a:tab pos="8194675" algn="l"/>
              </a:tabLst>
            </a:pPr>
            <a:r>
              <a:rPr sz="2800" spc="-90" dirty="0">
                <a:solidFill>
                  <a:srgbClr val="6F2F9F"/>
                </a:solidFill>
                <a:latin typeface="Trebuchet MS"/>
                <a:cs typeface="Trebuchet MS"/>
              </a:rPr>
              <a:t>Ap</a:t>
            </a:r>
            <a:r>
              <a:rPr sz="2800" spc="-110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2800" spc="-135" dirty="0">
                <a:solidFill>
                  <a:srgbClr val="6F2F9F"/>
                </a:solidFill>
                <a:latin typeface="Trebuchet MS"/>
                <a:cs typeface="Trebuchet MS"/>
              </a:rPr>
              <a:t>e</a:t>
            </a:r>
            <a:r>
              <a:rPr sz="2800" spc="-85" dirty="0">
                <a:solidFill>
                  <a:srgbClr val="6F2F9F"/>
                </a:solidFill>
                <a:latin typeface="Trebuchet MS"/>
                <a:cs typeface="Trebuchet MS"/>
              </a:rPr>
              <a:t>se</a:t>
            </a:r>
            <a:r>
              <a:rPr sz="2800" spc="-125" dirty="0">
                <a:solidFill>
                  <a:srgbClr val="6F2F9F"/>
                </a:solidFill>
                <a:latin typeface="Trebuchet MS"/>
                <a:cs typeface="Trebuchet MS"/>
              </a:rPr>
              <a:t>n</a:t>
            </a:r>
            <a:r>
              <a:rPr sz="2800" spc="-215" dirty="0">
                <a:solidFill>
                  <a:srgbClr val="6F2F9F"/>
                </a:solidFill>
                <a:latin typeface="Trebuchet MS"/>
                <a:cs typeface="Trebuchet MS"/>
              </a:rPr>
              <a:t>t</a:t>
            </a:r>
            <a:r>
              <a:rPr sz="2800" spc="-125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2800" spc="-225" dirty="0">
                <a:solidFill>
                  <a:srgbClr val="6F2F9F"/>
                </a:solidFill>
                <a:latin typeface="Trebuchet MS"/>
                <a:cs typeface="Trebuchet MS"/>
              </a:rPr>
              <a:t>ç</a:t>
            </a:r>
            <a:r>
              <a:rPr sz="2800" spc="-80" dirty="0">
                <a:solidFill>
                  <a:srgbClr val="6F2F9F"/>
                </a:solidFill>
                <a:latin typeface="Trebuchet MS"/>
                <a:cs typeface="Trebuchet MS"/>
              </a:rPr>
              <a:t>ã</a:t>
            </a:r>
            <a:r>
              <a:rPr sz="2800" spc="-75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2800" spc="-280" dirty="0">
                <a:solidFill>
                  <a:srgbClr val="6F2F9F"/>
                </a:solidFill>
                <a:latin typeface="Trebuchet MS"/>
                <a:cs typeface="Trebuchet MS"/>
              </a:rPr>
              <a:t>:</a:t>
            </a:r>
            <a:r>
              <a:rPr sz="2800" dirty="0">
                <a:solidFill>
                  <a:srgbClr val="6F2F9F"/>
                </a:solidFill>
                <a:latin typeface="Trebuchet MS"/>
                <a:cs typeface="Trebuchet MS"/>
              </a:rPr>
              <a:t>	</a:t>
            </a: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e</a:t>
            </a:r>
            <a:r>
              <a:rPr sz="2800" spc="-114" dirty="0">
                <a:solidFill>
                  <a:srgbClr val="585858"/>
                </a:solidFill>
                <a:latin typeface="Trebuchet MS"/>
                <a:cs typeface="Trebuchet MS"/>
              </a:rPr>
              <a:t>s</a:t>
            </a:r>
            <a:r>
              <a:rPr sz="2800" spc="-215" dirty="0">
                <a:solidFill>
                  <a:srgbClr val="585858"/>
                </a:solidFill>
                <a:latin typeface="Trebuchet MS"/>
                <a:cs typeface="Trebuchet MS"/>
              </a:rPr>
              <a:t>t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á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05" dirty="0">
                <a:solidFill>
                  <a:srgbClr val="585858"/>
                </a:solidFill>
                <a:latin typeface="Trebuchet MS"/>
                <a:cs typeface="Trebuchet MS"/>
              </a:rPr>
              <a:t>mais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30" dirty="0">
                <a:solidFill>
                  <a:srgbClr val="585858"/>
                </a:solidFill>
                <a:latin typeface="Trebuchet MS"/>
                <a:cs typeface="Trebuchet MS"/>
              </a:rPr>
              <a:t>p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r</a:t>
            </a:r>
            <a:r>
              <a:rPr sz="2800" spc="-90" dirty="0">
                <a:solidFill>
                  <a:srgbClr val="585858"/>
                </a:solidFill>
                <a:latin typeface="Trebuchet MS"/>
                <a:cs typeface="Trebuchet MS"/>
              </a:rPr>
              <a:t>ó</a:t>
            </a:r>
            <a:r>
              <a:rPr sz="2800" spc="-150" dirty="0">
                <a:solidFill>
                  <a:srgbClr val="585858"/>
                </a:solidFill>
                <a:latin typeface="Trebuchet MS"/>
                <a:cs typeface="Trebuchet MS"/>
              </a:rPr>
              <a:t>xim</a:t>
            </a:r>
            <a:r>
              <a:rPr sz="2800" spc="-145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70" dirty="0">
                <a:solidFill>
                  <a:srgbClr val="585858"/>
                </a:solidFill>
                <a:latin typeface="Trebuchet MS"/>
                <a:cs typeface="Trebuchet MS"/>
              </a:rPr>
              <a:t>d</a:t>
            </a:r>
            <a:r>
              <a:rPr sz="2800" spc="-6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90" dirty="0">
                <a:solidFill>
                  <a:srgbClr val="585858"/>
                </a:solidFill>
                <a:latin typeface="Trebuchet MS"/>
                <a:cs typeface="Trebuchet MS"/>
              </a:rPr>
              <a:t>usuári</a:t>
            </a:r>
            <a:r>
              <a:rPr sz="2800" spc="-145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335" dirty="0">
                <a:solidFill>
                  <a:srgbClr val="585858"/>
                </a:solidFill>
                <a:latin typeface="Trebuchet MS"/>
                <a:cs typeface="Trebuchet MS"/>
              </a:rPr>
              <a:t>,</a:t>
            </a:r>
            <a:r>
              <a:rPr sz="28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2800" spc="-100" dirty="0">
                <a:solidFill>
                  <a:srgbClr val="585858"/>
                </a:solidFill>
                <a:latin typeface="Trebuchet MS"/>
                <a:cs typeface="Trebuchet MS"/>
              </a:rPr>
              <a:t>é  </a:t>
            </a:r>
            <a:r>
              <a:rPr sz="2800" spc="-160" dirty="0">
                <a:solidFill>
                  <a:srgbClr val="585858"/>
                </a:solidFill>
                <a:latin typeface="Trebuchet MS"/>
                <a:cs typeface="Trebuchet MS"/>
              </a:rPr>
              <a:t>utilizada </a:t>
            </a: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para </a:t>
            </a:r>
            <a:r>
              <a:rPr sz="2800" spc="-155" dirty="0">
                <a:solidFill>
                  <a:srgbClr val="585858"/>
                </a:solidFill>
                <a:latin typeface="Trebuchet MS"/>
                <a:cs typeface="Trebuchet MS"/>
              </a:rPr>
              <a:t>exibir 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sz="2800" spc="-160" dirty="0">
                <a:solidFill>
                  <a:srgbClr val="585858"/>
                </a:solidFill>
                <a:latin typeface="Trebuchet MS"/>
                <a:cs typeface="Trebuchet MS"/>
              </a:rPr>
              <a:t>interface 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com </a:t>
            </a:r>
            <a:r>
              <a:rPr sz="2800" spc="-30" dirty="0">
                <a:solidFill>
                  <a:srgbClr val="585858"/>
                </a:solidFill>
                <a:latin typeface="Trebuchet MS"/>
                <a:cs typeface="Trebuchet MS"/>
              </a:rPr>
              <a:t>o</a:t>
            </a:r>
            <a:r>
              <a:rPr sz="2800" spc="-54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usuário.</a:t>
            </a:r>
            <a:endParaRPr sz="2800">
              <a:latin typeface="Trebuchet MS"/>
              <a:cs typeface="Trebuchet MS"/>
            </a:endParaRPr>
          </a:p>
          <a:p>
            <a:pPr marL="504825" lvl="1" indent="-271145">
              <a:spcBef>
                <a:spcPts val="225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110" dirty="0">
                <a:solidFill>
                  <a:srgbClr val="6F2F9F"/>
                </a:solidFill>
                <a:latin typeface="Trebuchet MS"/>
                <a:cs typeface="Trebuchet MS"/>
              </a:rPr>
              <a:t>Negócios: </a:t>
            </a:r>
            <a:r>
              <a:rPr sz="2800" spc="-130" dirty="0">
                <a:solidFill>
                  <a:srgbClr val="585858"/>
                </a:solidFill>
                <a:latin typeface="Trebuchet MS"/>
                <a:cs typeface="Trebuchet MS"/>
              </a:rPr>
              <a:t>contém 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sz="2800" spc="-140" dirty="0">
                <a:solidFill>
                  <a:srgbClr val="585858"/>
                </a:solidFill>
                <a:latin typeface="Trebuchet MS"/>
                <a:cs typeface="Trebuchet MS"/>
              </a:rPr>
              <a:t>lógica </a:t>
            </a:r>
            <a:r>
              <a:rPr sz="2800" spc="-150" dirty="0">
                <a:solidFill>
                  <a:srgbClr val="585858"/>
                </a:solidFill>
                <a:latin typeface="Trebuchet MS"/>
                <a:cs typeface="Trebuchet MS"/>
              </a:rPr>
              <a:t>comercial </a:t>
            </a:r>
            <a:r>
              <a:rPr sz="2800" spc="-65" dirty="0">
                <a:solidFill>
                  <a:srgbClr val="585858"/>
                </a:solidFill>
                <a:latin typeface="Trebuchet MS"/>
                <a:cs typeface="Trebuchet MS"/>
              </a:rPr>
              <a:t>do</a:t>
            </a:r>
            <a:r>
              <a:rPr sz="2800" spc="-5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585858"/>
                </a:solidFill>
                <a:latin typeface="Trebuchet MS"/>
                <a:cs typeface="Trebuchet MS"/>
              </a:rPr>
              <a:t>software.</a:t>
            </a:r>
            <a:endParaRPr sz="2800">
              <a:latin typeface="Trebuchet MS"/>
              <a:cs typeface="Trebuchet MS"/>
            </a:endParaRPr>
          </a:p>
          <a:p>
            <a:pPr marL="504825" marR="6350" lvl="1" indent="-271145">
              <a:lnSpc>
                <a:spcPts val="3020"/>
              </a:lnSpc>
              <a:spcBef>
                <a:spcPts val="650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85" dirty="0">
                <a:solidFill>
                  <a:srgbClr val="6F2F9F"/>
                </a:solidFill>
                <a:latin typeface="Trebuchet MS"/>
                <a:cs typeface="Trebuchet MS"/>
              </a:rPr>
              <a:t>Acesso </a:t>
            </a:r>
            <a:r>
              <a:rPr sz="2800" spc="-135" dirty="0">
                <a:solidFill>
                  <a:srgbClr val="6F2F9F"/>
                </a:solidFill>
                <a:latin typeface="Trebuchet MS"/>
                <a:cs typeface="Trebuchet MS"/>
              </a:rPr>
              <a:t>a </a:t>
            </a:r>
            <a:r>
              <a:rPr sz="2800" spc="-114" dirty="0">
                <a:solidFill>
                  <a:srgbClr val="6F2F9F"/>
                </a:solidFill>
                <a:latin typeface="Trebuchet MS"/>
                <a:cs typeface="Trebuchet MS"/>
              </a:rPr>
              <a:t>dados: </a:t>
            </a:r>
            <a:r>
              <a:rPr sz="2800" spc="-170" dirty="0">
                <a:solidFill>
                  <a:srgbClr val="585858"/>
                </a:solidFill>
                <a:latin typeface="Trebuchet MS"/>
                <a:cs typeface="Trebuchet MS"/>
              </a:rPr>
              <a:t>trata </a:t>
            </a:r>
            <a:r>
              <a:rPr sz="2800" spc="-135" dirty="0">
                <a:solidFill>
                  <a:srgbClr val="585858"/>
                </a:solidFill>
                <a:latin typeface="Trebuchet MS"/>
                <a:cs typeface="Trebuchet MS"/>
              </a:rPr>
              <a:t>a </a:t>
            </a:r>
            <a:r>
              <a:rPr sz="2800" spc="-130" dirty="0">
                <a:solidFill>
                  <a:srgbClr val="585858"/>
                </a:solidFill>
                <a:latin typeface="Trebuchet MS"/>
                <a:cs typeface="Trebuchet MS"/>
              </a:rPr>
              <a:t>comunicação 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com </a:t>
            </a:r>
            <a:r>
              <a:rPr sz="2800" spc="-30" dirty="0">
                <a:solidFill>
                  <a:srgbClr val="585858"/>
                </a:solidFill>
                <a:latin typeface="Trebuchet MS"/>
                <a:cs typeface="Trebuchet MS"/>
              </a:rPr>
              <a:t>o </a:t>
            </a:r>
            <a:r>
              <a:rPr sz="2800" spc="-110" dirty="0">
                <a:solidFill>
                  <a:srgbClr val="585858"/>
                </a:solidFill>
                <a:latin typeface="Trebuchet MS"/>
                <a:cs typeface="Trebuchet MS"/>
              </a:rPr>
              <a:t>banco </a:t>
            </a:r>
            <a:r>
              <a:rPr sz="2800" spc="-120" dirty="0">
                <a:solidFill>
                  <a:srgbClr val="585858"/>
                </a:solidFill>
                <a:latin typeface="Trebuchet MS"/>
                <a:cs typeface="Trebuchet MS"/>
              </a:rPr>
              <a:t>de  </a:t>
            </a:r>
            <a:r>
              <a:rPr sz="2800" spc="-125" dirty="0">
                <a:solidFill>
                  <a:srgbClr val="585858"/>
                </a:solidFill>
                <a:latin typeface="Trebuchet MS"/>
                <a:cs typeface="Trebuchet MS"/>
              </a:rPr>
              <a:t>dados.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3" y="436322"/>
            <a:ext cx="5439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 </a:t>
            </a:r>
            <a:r>
              <a:rPr sz="3600" spc="-55" dirty="0"/>
              <a:t>: </a:t>
            </a:r>
            <a:r>
              <a:rPr sz="3600" spc="-130" dirty="0"/>
              <a:t>Cliente/</a:t>
            </a:r>
            <a:r>
              <a:rPr sz="3600" spc="-605" dirty="0"/>
              <a:t> </a:t>
            </a:r>
            <a:r>
              <a:rPr sz="3600" spc="-195" dirty="0"/>
              <a:t>Servidor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2594611" y="4397493"/>
            <a:ext cx="6953343" cy="2280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10FE0AB-E497-4BB5-A828-2560E72570C4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5757" y="1249093"/>
            <a:ext cx="8386445" cy="5180905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241300" indent="-228600">
              <a:spcBef>
                <a:spcPts val="1800"/>
              </a:spcBef>
              <a:buFont typeface="Arial"/>
              <a:buChar char="•"/>
              <a:tabLst>
                <a:tab pos="241935" algn="l"/>
              </a:tabLst>
            </a:pPr>
            <a:r>
              <a:rPr sz="3200" b="1" spc="-204" dirty="0">
                <a:solidFill>
                  <a:srgbClr val="006FC0"/>
                </a:solidFill>
                <a:latin typeface="Trebuchet MS"/>
                <a:cs typeface="Trebuchet MS"/>
              </a:rPr>
              <a:t>Em</a:t>
            </a:r>
            <a:r>
              <a:rPr sz="3200" b="1" spc="-25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b="1" spc="-150" dirty="0">
                <a:solidFill>
                  <a:srgbClr val="006FC0"/>
                </a:solidFill>
                <a:latin typeface="Trebuchet MS"/>
                <a:cs typeface="Trebuchet MS"/>
              </a:rPr>
              <a:t>Camadas</a:t>
            </a:r>
            <a:endParaRPr sz="3200">
              <a:latin typeface="Trebuchet MS"/>
              <a:cs typeface="Trebuchet MS"/>
            </a:endParaRPr>
          </a:p>
          <a:p>
            <a:pPr marL="504825" lvl="1" indent="-271145">
              <a:spcBef>
                <a:spcPts val="1480"/>
              </a:spcBef>
              <a:buFont typeface="Arial"/>
              <a:buChar char="•"/>
              <a:tabLst>
                <a:tab pos="505459" algn="l"/>
              </a:tabLst>
            </a:pPr>
            <a:r>
              <a:rPr sz="2800" spc="-45" dirty="0">
                <a:solidFill>
                  <a:srgbClr val="585858"/>
                </a:solidFill>
                <a:latin typeface="Trebuchet MS"/>
                <a:cs typeface="Trebuchet MS"/>
              </a:rPr>
              <a:t>Os</a:t>
            </a:r>
            <a:r>
              <a:rPr sz="2800" spc="-2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50" dirty="0">
                <a:solidFill>
                  <a:srgbClr val="585858"/>
                </a:solidFill>
                <a:latin typeface="Trebuchet MS"/>
                <a:cs typeface="Trebuchet MS"/>
              </a:rPr>
              <a:t>clientes</a:t>
            </a:r>
            <a:r>
              <a:rPr sz="28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585858"/>
                </a:solidFill>
                <a:latin typeface="Trebuchet MS"/>
                <a:cs typeface="Trebuchet MS"/>
              </a:rPr>
              <a:t>também</a:t>
            </a:r>
            <a:r>
              <a:rPr sz="2800" spc="-2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95" dirty="0">
                <a:solidFill>
                  <a:srgbClr val="585858"/>
                </a:solidFill>
                <a:latin typeface="Trebuchet MS"/>
                <a:cs typeface="Trebuchet MS"/>
              </a:rPr>
              <a:t>podem</a:t>
            </a:r>
            <a:r>
              <a:rPr sz="2800" spc="-1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solidFill>
                  <a:srgbClr val="585858"/>
                </a:solidFill>
                <a:latin typeface="Trebuchet MS"/>
                <a:cs typeface="Trebuchet MS"/>
              </a:rPr>
              <a:t>ser</a:t>
            </a:r>
            <a:r>
              <a:rPr sz="2800" spc="-19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95" dirty="0">
                <a:solidFill>
                  <a:srgbClr val="00AF50"/>
                </a:solidFill>
                <a:latin typeface="Trebuchet MS"/>
                <a:cs typeface="Trebuchet MS"/>
              </a:rPr>
              <a:t>magros</a:t>
            </a:r>
            <a:r>
              <a:rPr sz="2800" spc="-204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585858"/>
                </a:solidFill>
                <a:latin typeface="Trebuchet MS"/>
                <a:cs typeface="Trebuchet MS"/>
              </a:rPr>
              <a:t>ou</a:t>
            </a:r>
            <a:r>
              <a:rPr sz="2800" spc="-20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rgbClr val="00AF50"/>
                </a:solidFill>
                <a:latin typeface="Trebuchet MS"/>
                <a:cs typeface="Trebuchet MS"/>
              </a:rPr>
              <a:t>gordos</a:t>
            </a:r>
            <a:r>
              <a:rPr sz="2800" spc="-110" dirty="0">
                <a:solidFill>
                  <a:srgbClr val="585858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727710" lvl="2" indent="-273050">
              <a:spcBef>
                <a:spcPts val="1510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b="1" spc="-175" dirty="0">
                <a:solidFill>
                  <a:srgbClr val="BE0000"/>
                </a:solidFill>
                <a:latin typeface="Trebuchet MS"/>
                <a:cs typeface="Trebuchet MS"/>
              </a:rPr>
              <a:t>Cliente </a:t>
            </a:r>
            <a:r>
              <a:rPr sz="2600" b="1" spc="-30" dirty="0">
                <a:solidFill>
                  <a:srgbClr val="BE0000"/>
                </a:solidFill>
                <a:latin typeface="Trebuchet MS"/>
                <a:cs typeface="Trebuchet MS"/>
              </a:rPr>
              <a:t>Magro</a:t>
            </a:r>
            <a:endParaRPr sz="2600">
              <a:latin typeface="Trebuchet MS"/>
              <a:cs typeface="Trebuchet MS"/>
            </a:endParaRPr>
          </a:p>
          <a:p>
            <a:pPr marL="992505" marR="5080" lvl="3" indent="-271145">
              <a:lnSpc>
                <a:spcPts val="2590"/>
              </a:lnSpc>
              <a:spcBef>
                <a:spcPts val="650"/>
              </a:spcBef>
              <a:buFont typeface="Arial"/>
              <a:buChar char="•"/>
              <a:tabLst>
                <a:tab pos="992505" algn="l"/>
                <a:tab pos="993140" algn="l"/>
              </a:tabLst>
            </a:pPr>
            <a:r>
              <a:rPr sz="2400" spc="-50" dirty="0">
                <a:solidFill>
                  <a:srgbClr val="585858"/>
                </a:solidFill>
                <a:latin typeface="Trebuchet MS"/>
                <a:cs typeface="Trebuchet MS"/>
              </a:rPr>
              <a:t>Um </a:t>
            </a:r>
            <a:r>
              <a:rPr sz="2400" spc="-140" dirty="0">
                <a:solidFill>
                  <a:srgbClr val="585858"/>
                </a:solidFill>
                <a:latin typeface="Trebuchet MS"/>
                <a:cs typeface="Trebuchet MS"/>
              </a:rPr>
              <a:t>cliente </a:t>
            </a:r>
            <a:r>
              <a:rPr sz="2400" spc="-80" dirty="0">
                <a:solidFill>
                  <a:srgbClr val="585858"/>
                </a:solidFill>
                <a:latin typeface="Trebuchet MS"/>
                <a:cs typeface="Trebuchet MS"/>
              </a:rPr>
              <a:t>sem </a:t>
            </a:r>
            <a:r>
              <a:rPr sz="2400" spc="-114" dirty="0">
                <a:solidFill>
                  <a:srgbClr val="585858"/>
                </a:solidFill>
                <a:latin typeface="Trebuchet MS"/>
                <a:cs typeface="Trebuchet MS"/>
              </a:rPr>
              <a:t>camada </a:t>
            </a:r>
            <a:r>
              <a:rPr sz="2400" spc="-100" dirty="0">
                <a:solidFill>
                  <a:srgbClr val="585858"/>
                </a:solidFill>
                <a:latin typeface="Trebuchet MS"/>
                <a:cs typeface="Trebuchet MS"/>
              </a:rPr>
              <a:t>de </a:t>
            </a:r>
            <a:r>
              <a:rPr sz="2400" spc="-130" dirty="0">
                <a:solidFill>
                  <a:srgbClr val="585858"/>
                </a:solidFill>
                <a:latin typeface="Trebuchet MS"/>
                <a:cs typeface="Trebuchet MS"/>
              </a:rPr>
              <a:t>código, </a:t>
            </a:r>
            <a:r>
              <a:rPr sz="2400" spc="-45" dirty="0">
                <a:solidFill>
                  <a:srgbClr val="585858"/>
                </a:solidFill>
                <a:latin typeface="Trebuchet MS"/>
                <a:cs typeface="Trebuchet MS"/>
              </a:rPr>
              <a:t>ou </a:t>
            </a:r>
            <a:r>
              <a:rPr sz="2400" spc="-175" dirty="0">
                <a:solidFill>
                  <a:srgbClr val="585858"/>
                </a:solidFill>
                <a:latin typeface="Trebuchet MS"/>
                <a:cs typeface="Trebuchet MS"/>
              </a:rPr>
              <a:t>seja, </a:t>
            </a:r>
            <a:r>
              <a:rPr sz="2400" spc="-65" dirty="0">
                <a:solidFill>
                  <a:srgbClr val="585858"/>
                </a:solidFill>
                <a:latin typeface="Trebuchet MS"/>
                <a:cs typeface="Trebuchet MS"/>
              </a:rPr>
              <a:t>não </a:t>
            </a:r>
            <a:r>
              <a:rPr sz="2400" spc="-125" dirty="0">
                <a:solidFill>
                  <a:srgbClr val="585858"/>
                </a:solidFill>
                <a:latin typeface="Trebuchet MS"/>
                <a:cs typeface="Trebuchet MS"/>
              </a:rPr>
              <a:t>tem</a:t>
            </a:r>
            <a:r>
              <a:rPr sz="2400" spc="-3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Trebuchet MS"/>
                <a:cs typeface="Trebuchet MS"/>
              </a:rPr>
              <a:t>código  </a:t>
            </a:r>
            <a:r>
              <a:rPr sz="2400" spc="-100" dirty="0">
                <a:solidFill>
                  <a:srgbClr val="585858"/>
                </a:solidFill>
                <a:latin typeface="Trebuchet MS"/>
                <a:cs typeface="Trebuchet MS"/>
              </a:rPr>
              <a:t>da </a:t>
            </a:r>
            <a:r>
              <a:rPr sz="2400" spc="-125" dirty="0">
                <a:solidFill>
                  <a:srgbClr val="585858"/>
                </a:solidFill>
                <a:latin typeface="Trebuchet MS"/>
                <a:cs typeface="Trebuchet MS"/>
              </a:rPr>
              <a:t>aplicação</a:t>
            </a:r>
            <a:r>
              <a:rPr sz="2400" spc="-2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Trebuchet MS"/>
                <a:cs typeface="Trebuchet MS"/>
              </a:rPr>
              <a:t>personalizado;</a:t>
            </a:r>
            <a:endParaRPr sz="2400">
              <a:latin typeface="Trebuchet MS"/>
              <a:cs typeface="Trebuchet MS"/>
            </a:endParaRPr>
          </a:p>
          <a:p>
            <a:pPr marL="992505" lvl="3" indent="-271145">
              <a:spcBef>
                <a:spcPts val="275"/>
              </a:spcBef>
              <a:buFont typeface="Arial"/>
              <a:buChar char="•"/>
              <a:tabLst>
                <a:tab pos="992505" algn="l"/>
                <a:tab pos="993140" algn="l"/>
              </a:tabLst>
            </a:pPr>
            <a:r>
              <a:rPr sz="2400" spc="-80" dirty="0">
                <a:solidFill>
                  <a:srgbClr val="585858"/>
                </a:solidFill>
                <a:latin typeface="Trebuchet MS"/>
                <a:cs typeface="Trebuchet MS"/>
              </a:rPr>
              <a:t>Abordagens </a:t>
            </a:r>
            <a:r>
              <a:rPr sz="2400" spc="-300" dirty="0">
                <a:solidFill>
                  <a:srgbClr val="585858"/>
                </a:solidFill>
                <a:latin typeface="Trebuchet MS"/>
                <a:cs typeface="Trebuchet MS"/>
              </a:rPr>
              <a:t>“a”, </a:t>
            </a:r>
            <a:r>
              <a:rPr sz="2400" spc="-200" dirty="0">
                <a:solidFill>
                  <a:srgbClr val="585858"/>
                </a:solidFill>
                <a:latin typeface="Trebuchet MS"/>
                <a:cs typeface="Trebuchet MS"/>
              </a:rPr>
              <a:t>“b” </a:t>
            </a:r>
            <a:r>
              <a:rPr sz="2400" spc="-114" dirty="0">
                <a:solidFill>
                  <a:srgbClr val="585858"/>
                </a:solidFill>
                <a:latin typeface="Trebuchet MS"/>
                <a:cs typeface="Trebuchet MS"/>
              </a:rPr>
              <a:t>e </a:t>
            </a:r>
            <a:r>
              <a:rPr sz="2400" spc="-260" dirty="0">
                <a:solidFill>
                  <a:srgbClr val="585858"/>
                </a:solidFill>
                <a:latin typeface="Trebuchet MS"/>
                <a:cs typeface="Trebuchet MS"/>
              </a:rPr>
              <a:t>“c”: </a:t>
            </a:r>
            <a:r>
              <a:rPr sz="2400" spc="-90" dirty="0">
                <a:solidFill>
                  <a:srgbClr val="6F2F9F"/>
                </a:solidFill>
                <a:latin typeface="Trebuchet MS"/>
                <a:cs typeface="Trebuchet MS"/>
              </a:rPr>
              <a:t>mais </a:t>
            </a:r>
            <a:r>
              <a:rPr sz="2400" spc="-130" dirty="0">
                <a:solidFill>
                  <a:srgbClr val="6F2F9F"/>
                </a:solidFill>
                <a:latin typeface="Trebuchet MS"/>
                <a:cs typeface="Trebuchet MS"/>
              </a:rPr>
              <a:t>fáceis </a:t>
            </a:r>
            <a:r>
              <a:rPr sz="2400" spc="-100" dirty="0">
                <a:solidFill>
                  <a:srgbClr val="6F2F9F"/>
                </a:solidFill>
                <a:latin typeface="Trebuchet MS"/>
                <a:cs typeface="Trebuchet MS"/>
              </a:rPr>
              <a:t>de</a:t>
            </a:r>
            <a:r>
              <a:rPr sz="2400" spc="-37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6F2F9F"/>
                </a:solidFill>
                <a:latin typeface="Trebuchet MS"/>
                <a:cs typeface="Trebuchet MS"/>
              </a:rPr>
              <a:t>gerenciar</a:t>
            </a:r>
            <a:r>
              <a:rPr sz="2400" spc="-155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727710" lvl="2" indent="-273050">
              <a:spcBef>
                <a:spcPts val="1485"/>
              </a:spcBef>
              <a:buFont typeface="Arial"/>
              <a:buChar char="•"/>
              <a:tabLst>
                <a:tab pos="727075" algn="l"/>
                <a:tab pos="728345" algn="l"/>
              </a:tabLst>
            </a:pPr>
            <a:r>
              <a:rPr sz="2600" b="1" spc="-175" dirty="0">
                <a:solidFill>
                  <a:srgbClr val="00AF50"/>
                </a:solidFill>
                <a:latin typeface="Trebuchet MS"/>
                <a:cs typeface="Trebuchet MS"/>
              </a:rPr>
              <a:t>Cliente </a:t>
            </a:r>
            <a:r>
              <a:rPr sz="2600" b="1" spc="-120" dirty="0">
                <a:solidFill>
                  <a:srgbClr val="00AF50"/>
                </a:solidFill>
                <a:latin typeface="Trebuchet MS"/>
                <a:cs typeface="Trebuchet MS"/>
              </a:rPr>
              <a:t>Gordo</a:t>
            </a:r>
            <a:endParaRPr sz="2600">
              <a:latin typeface="Trebuchet MS"/>
              <a:cs typeface="Trebuchet MS"/>
            </a:endParaRPr>
          </a:p>
          <a:p>
            <a:pPr marL="992505" marR="5080" lvl="3" indent="-271145" algn="just">
              <a:lnSpc>
                <a:spcPts val="2590"/>
              </a:lnSpc>
              <a:spcBef>
                <a:spcPts val="645"/>
              </a:spcBef>
              <a:buFont typeface="Arial"/>
              <a:buChar char="•"/>
              <a:tabLst>
                <a:tab pos="993140" algn="l"/>
              </a:tabLst>
            </a:pPr>
            <a:r>
              <a:rPr sz="2400" spc="-85" dirty="0">
                <a:solidFill>
                  <a:srgbClr val="585858"/>
                </a:solidFill>
                <a:latin typeface="Trebuchet MS"/>
                <a:cs typeface="Trebuchet MS"/>
              </a:rPr>
              <a:t>Servidor </a:t>
            </a:r>
            <a:r>
              <a:rPr sz="2400" spc="-114" dirty="0">
                <a:solidFill>
                  <a:srgbClr val="585858"/>
                </a:solidFill>
                <a:latin typeface="Trebuchet MS"/>
                <a:cs typeface="Trebuchet MS"/>
              </a:rPr>
              <a:t>armazena </a:t>
            </a:r>
            <a:r>
              <a:rPr sz="2400" spc="-80" dirty="0">
                <a:solidFill>
                  <a:srgbClr val="585858"/>
                </a:solidFill>
                <a:latin typeface="Trebuchet MS"/>
                <a:cs typeface="Trebuchet MS"/>
              </a:rPr>
              <a:t>todo </a:t>
            </a:r>
            <a:r>
              <a:rPr sz="2400" spc="-25" dirty="0">
                <a:solidFill>
                  <a:srgbClr val="585858"/>
                </a:solidFill>
                <a:latin typeface="Trebuchet MS"/>
                <a:cs typeface="Trebuchet MS"/>
              </a:rPr>
              <a:t>o </a:t>
            </a:r>
            <a:r>
              <a:rPr sz="2400" spc="-95" dirty="0">
                <a:solidFill>
                  <a:srgbClr val="585858"/>
                </a:solidFill>
                <a:latin typeface="Trebuchet MS"/>
                <a:cs typeface="Trebuchet MS"/>
              </a:rPr>
              <a:t>código </a:t>
            </a:r>
            <a:r>
              <a:rPr sz="2400" spc="-105" dirty="0">
                <a:solidFill>
                  <a:srgbClr val="585858"/>
                </a:solidFill>
                <a:latin typeface="Trebuchet MS"/>
                <a:cs typeface="Trebuchet MS"/>
              </a:rPr>
              <a:t>personalizado </a:t>
            </a:r>
            <a:r>
              <a:rPr sz="2400" spc="-95" dirty="0">
                <a:solidFill>
                  <a:srgbClr val="585858"/>
                </a:solidFill>
                <a:latin typeface="Trebuchet MS"/>
                <a:cs typeface="Trebuchet MS"/>
              </a:rPr>
              <a:t>da  </a:t>
            </a:r>
            <a:r>
              <a:rPr sz="2400" spc="-145" dirty="0">
                <a:solidFill>
                  <a:srgbClr val="585858"/>
                </a:solidFill>
                <a:latin typeface="Trebuchet MS"/>
                <a:cs typeface="Trebuchet MS"/>
              </a:rPr>
              <a:t>aplicação,</a:t>
            </a:r>
            <a:r>
              <a:rPr sz="2400" spc="-1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585858"/>
                </a:solidFill>
                <a:latin typeface="Trebuchet MS"/>
                <a:cs typeface="Trebuchet MS"/>
              </a:rPr>
              <a:t>um</a:t>
            </a:r>
            <a:r>
              <a:rPr sz="2400" spc="-1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585858"/>
                </a:solidFill>
                <a:latin typeface="Trebuchet MS"/>
                <a:cs typeface="Trebuchet MS"/>
              </a:rPr>
              <a:t>cliente</a:t>
            </a:r>
            <a:r>
              <a:rPr sz="2400" spc="-1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Trebuchet MS"/>
                <a:cs typeface="Trebuchet MS"/>
              </a:rPr>
              <a:t>com</a:t>
            </a:r>
            <a:r>
              <a:rPr sz="2400" spc="-1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585858"/>
                </a:solidFill>
                <a:latin typeface="Trebuchet MS"/>
                <a:cs typeface="Trebuchet MS"/>
              </a:rPr>
              <a:t>uma</a:t>
            </a:r>
            <a:r>
              <a:rPr sz="2400" spc="-1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2400" spc="-18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Trebuchet MS"/>
                <a:cs typeface="Trebuchet MS"/>
              </a:rPr>
              <a:t>três</a:t>
            </a:r>
            <a:r>
              <a:rPr sz="2400" spc="-1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Trebuchet MS"/>
                <a:cs typeface="Trebuchet MS"/>
              </a:rPr>
              <a:t>camadas</a:t>
            </a:r>
            <a:r>
              <a:rPr sz="2400" spc="-1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585858"/>
                </a:solidFill>
                <a:latin typeface="Trebuchet MS"/>
                <a:cs typeface="Trebuchet MS"/>
              </a:rPr>
              <a:t>de</a:t>
            </a:r>
            <a:r>
              <a:rPr sz="2400" spc="-1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Trebuchet MS"/>
                <a:cs typeface="Trebuchet MS"/>
              </a:rPr>
              <a:t>código</a:t>
            </a:r>
            <a:r>
              <a:rPr sz="2400" spc="-1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585858"/>
                </a:solidFill>
                <a:latin typeface="Trebuchet MS"/>
                <a:cs typeface="Trebuchet MS"/>
              </a:rPr>
              <a:t>da  </a:t>
            </a:r>
            <a:r>
              <a:rPr sz="2400" spc="-135" dirty="0">
                <a:solidFill>
                  <a:srgbClr val="585858"/>
                </a:solidFill>
                <a:latin typeface="Trebuchet MS"/>
                <a:cs typeface="Trebuchet MS"/>
              </a:rPr>
              <a:t>aplicação;</a:t>
            </a:r>
            <a:endParaRPr sz="2400">
              <a:latin typeface="Trebuchet MS"/>
              <a:cs typeface="Trebuchet MS"/>
            </a:endParaRPr>
          </a:p>
          <a:p>
            <a:pPr marL="992505" lvl="3" indent="-271145">
              <a:spcBef>
                <a:spcPts val="284"/>
              </a:spcBef>
              <a:buFont typeface="Arial"/>
              <a:buChar char="•"/>
              <a:tabLst>
                <a:tab pos="992505" algn="l"/>
                <a:tab pos="993140" algn="l"/>
              </a:tabLst>
            </a:pPr>
            <a:r>
              <a:rPr sz="2400" spc="-80" dirty="0">
                <a:solidFill>
                  <a:srgbClr val="585858"/>
                </a:solidFill>
                <a:latin typeface="Trebuchet MS"/>
                <a:cs typeface="Trebuchet MS"/>
              </a:rPr>
              <a:t>Abordagens </a:t>
            </a:r>
            <a:r>
              <a:rPr sz="2400" spc="-235" dirty="0">
                <a:solidFill>
                  <a:srgbClr val="585858"/>
                </a:solidFill>
                <a:latin typeface="Trebuchet MS"/>
                <a:cs typeface="Trebuchet MS"/>
              </a:rPr>
              <a:t>“d” </a:t>
            </a:r>
            <a:r>
              <a:rPr sz="2400" spc="-114" dirty="0">
                <a:solidFill>
                  <a:srgbClr val="585858"/>
                </a:solidFill>
                <a:latin typeface="Trebuchet MS"/>
                <a:cs typeface="Trebuchet MS"/>
              </a:rPr>
              <a:t>e </a:t>
            </a:r>
            <a:r>
              <a:rPr sz="2400" spc="-240" dirty="0">
                <a:solidFill>
                  <a:srgbClr val="585858"/>
                </a:solidFill>
                <a:latin typeface="Trebuchet MS"/>
                <a:cs typeface="Trebuchet MS"/>
              </a:rPr>
              <a:t>“e”:</a:t>
            </a:r>
            <a:r>
              <a:rPr sz="2400" spc="-35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6F2F9F"/>
                </a:solidFill>
                <a:latin typeface="Trebuchet MS"/>
                <a:cs typeface="Trebuchet MS"/>
              </a:rPr>
              <a:t>evitar</a:t>
            </a:r>
            <a:r>
              <a:rPr sz="2400" spc="-180" dirty="0">
                <a:solidFill>
                  <a:srgbClr val="585858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87753" y="436322"/>
            <a:ext cx="5439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 </a:t>
            </a:r>
            <a:r>
              <a:rPr sz="3600" spc="-55" dirty="0"/>
              <a:t>: </a:t>
            </a:r>
            <a:r>
              <a:rPr sz="3600" spc="-130" dirty="0"/>
              <a:t>Cliente/</a:t>
            </a:r>
            <a:r>
              <a:rPr sz="3600" spc="-605" dirty="0"/>
              <a:t> </a:t>
            </a:r>
            <a:r>
              <a:rPr sz="3600" spc="-195" dirty="0"/>
              <a:t>Servidor</a:t>
            </a:r>
            <a:endParaRPr sz="360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FEC6D6B-2E7F-4DDF-B89B-DC13EEC09FA2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753" y="436322"/>
            <a:ext cx="5439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20" dirty="0"/>
              <a:t>Arquitetura </a:t>
            </a:r>
            <a:r>
              <a:rPr sz="3600" spc="-55" dirty="0"/>
              <a:t>: </a:t>
            </a:r>
            <a:r>
              <a:rPr sz="3600" spc="-130" dirty="0"/>
              <a:t>Cliente/</a:t>
            </a:r>
            <a:r>
              <a:rPr sz="3600" spc="-605" dirty="0"/>
              <a:t> </a:t>
            </a:r>
            <a:r>
              <a:rPr sz="3600" spc="-195" dirty="0"/>
              <a:t>Servidor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708404" y="1900427"/>
            <a:ext cx="8819388" cy="3930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7101" y="2157983"/>
            <a:ext cx="1671955" cy="3228340"/>
          </a:xfrm>
          <a:custGeom>
            <a:avLst/>
            <a:gdLst/>
            <a:ahLst/>
            <a:cxnLst/>
            <a:rect l="l" t="t" r="r" b="b"/>
            <a:pathLst>
              <a:path w="1671954" h="3228340">
                <a:moveTo>
                  <a:pt x="0" y="3227831"/>
                </a:moveTo>
                <a:lnTo>
                  <a:pt x="1671827" y="3227831"/>
                </a:lnTo>
                <a:lnTo>
                  <a:pt x="1671827" y="0"/>
                </a:lnTo>
                <a:lnTo>
                  <a:pt x="0" y="0"/>
                </a:lnTo>
                <a:lnTo>
                  <a:pt x="0" y="3227831"/>
                </a:lnTo>
                <a:close/>
              </a:path>
            </a:pathLst>
          </a:custGeom>
          <a:ln w="57911">
            <a:solidFill>
              <a:srgbClr val="B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5732" y="2157983"/>
            <a:ext cx="1671955" cy="3228340"/>
          </a:xfrm>
          <a:custGeom>
            <a:avLst/>
            <a:gdLst/>
            <a:ahLst/>
            <a:cxnLst/>
            <a:rect l="l" t="t" r="r" b="b"/>
            <a:pathLst>
              <a:path w="1671955" h="3228340">
                <a:moveTo>
                  <a:pt x="0" y="3227831"/>
                </a:moveTo>
                <a:lnTo>
                  <a:pt x="1671827" y="3227831"/>
                </a:lnTo>
                <a:lnTo>
                  <a:pt x="1671827" y="0"/>
                </a:lnTo>
                <a:lnTo>
                  <a:pt x="0" y="0"/>
                </a:lnTo>
                <a:lnTo>
                  <a:pt x="0" y="3227831"/>
                </a:lnTo>
                <a:close/>
              </a:path>
            </a:pathLst>
          </a:custGeom>
          <a:ln w="57911">
            <a:solidFill>
              <a:srgbClr val="B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5744" y="2157983"/>
            <a:ext cx="3418840" cy="3228340"/>
          </a:xfrm>
          <a:custGeom>
            <a:avLst/>
            <a:gdLst/>
            <a:ahLst/>
            <a:cxnLst/>
            <a:rect l="l" t="t" r="r" b="b"/>
            <a:pathLst>
              <a:path w="3418840" h="3228340">
                <a:moveTo>
                  <a:pt x="0" y="3227831"/>
                </a:moveTo>
                <a:lnTo>
                  <a:pt x="3418332" y="3227831"/>
                </a:lnTo>
                <a:lnTo>
                  <a:pt x="3418332" y="0"/>
                </a:lnTo>
                <a:lnTo>
                  <a:pt x="0" y="0"/>
                </a:lnTo>
                <a:lnTo>
                  <a:pt x="0" y="3227831"/>
                </a:lnTo>
                <a:close/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B15D97A8-9F36-46BF-B7B3-F9C8C4CE2D04}"/>
              </a:ext>
            </a:extLst>
          </p:cNvPr>
          <p:cNvSpPr/>
          <p:nvPr/>
        </p:nvSpPr>
        <p:spPr>
          <a:xfrm>
            <a:off x="11583924" y="6035040"/>
            <a:ext cx="608076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seginfo - Plano de Discipl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00seginfo - Plano de Disciplina</Template>
  <TotalTime>144</TotalTime>
  <Words>1107</Words>
  <Application>Microsoft Office PowerPoint</Application>
  <PresentationFormat>Widescreen</PresentationFormat>
  <Paragraphs>208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Trebuchet MS</vt:lpstr>
      <vt:lpstr>00seginfo - Plano de Disciplina</vt:lpstr>
      <vt:lpstr>Personalizar design</vt:lpstr>
      <vt:lpstr>Apresentação do PowerPoint</vt:lpstr>
      <vt:lpstr>Arquiteturas de aplicação</vt:lpstr>
      <vt:lpstr>Apresentação do PowerPoint</vt:lpstr>
      <vt:lpstr>Arquitetura : Cliente/ Servidor</vt:lpstr>
      <vt:lpstr>Arquitetura : Cliente/ Servidor</vt:lpstr>
      <vt:lpstr>Arquitetura : Cliente/ Servidor</vt:lpstr>
      <vt:lpstr>Arquitetura : Cliente/ Servidor</vt:lpstr>
      <vt:lpstr>Arquitetura : Cliente/ Servidor</vt:lpstr>
      <vt:lpstr>Arquitetura : Cliente/ Servidor</vt:lpstr>
      <vt:lpstr>Exemplo de Arquitetura Cliente/ Servidor em  Camadas</vt:lpstr>
      <vt:lpstr>Arquitetura : Cliente Servidor</vt:lpstr>
      <vt:lpstr>Arquitetura : Cliente Servidor</vt:lpstr>
      <vt:lpstr>Arquitetura : Cliente Servidor</vt:lpstr>
      <vt:lpstr>Exemplo de Arquitetura Cliente/ Servidor</vt:lpstr>
      <vt:lpstr>Exemplo de Arquitetura Cliente Servidor em Filas</vt:lpstr>
      <vt:lpstr>Resumo</vt:lpstr>
      <vt:lpstr>Apresentação do PowerPoint</vt:lpstr>
      <vt:lpstr>Clientes Magros</vt:lpstr>
      <vt:lpstr>Clientes Magros</vt:lpstr>
      <vt:lpstr>Arquitetura Cliente</vt:lpstr>
      <vt:lpstr>Arquitetura Cliente</vt:lpstr>
      <vt:lpstr>Arquitetura Cliente</vt:lpstr>
      <vt:lpstr>Apresentação do PowerPoint</vt:lpstr>
      <vt:lpstr>Arquitetura Servidor</vt:lpstr>
      <vt:lpstr>Arquitetura Servidor</vt:lpstr>
      <vt:lpstr>Apresentação do PowerPoint</vt:lpstr>
      <vt:lpstr>Arquitetura Servidor</vt:lpstr>
      <vt:lpstr>Apresentação do PowerPoint</vt:lpstr>
      <vt:lpstr>Arquitetura Servidor</vt:lpstr>
      <vt:lpstr>Apresentação do PowerPoint</vt:lpstr>
      <vt:lpstr>Apresentação do PowerPoint</vt:lpstr>
      <vt:lpstr>Sincronização dos Dispositivos Móveis</vt:lpstr>
      <vt:lpstr>Sincronização dos Dispositivos Móveis</vt:lpstr>
      <vt:lpstr>Sincronização dos Dispositivos Móveis</vt:lpstr>
      <vt:lpstr>Sincronização dos Dispositivos Móveis</vt:lpstr>
      <vt:lpstr>Sincronização dos Dispositivos Móveis</vt:lpstr>
      <vt:lpstr>Sincronização dos Dispositivos Móveis</vt:lpstr>
      <vt:lpstr>Apresentação do PowerPoint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</dc:creator>
  <cp:lastModifiedBy>Rildo Oliveira</cp:lastModifiedBy>
  <cp:revision>7</cp:revision>
  <dcterms:created xsi:type="dcterms:W3CDTF">2019-08-19T12:20:46Z</dcterms:created>
  <dcterms:modified xsi:type="dcterms:W3CDTF">2019-08-30T15:04:59Z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2019-08-19T00:00:00Z</vt:filetime>
  </property>
</Properties>
</file>