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2.jpg" ContentType="image/jpeg"/>
  <Override PartName="/ppt/media/image5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57" r:id="rId3"/>
    <p:sldId id="258" r:id="rId4"/>
    <p:sldId id="31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9" r:id="rId31"/>
    <p:sldId id="314" r:id="rId32"/>
    <p:sldId id="311" r:id="rId33"/>
    <p:sldId id="310" r:id="rId34"/>
    <p:sldId id="315" r:id="rId35"/>
    <p:sldId id="284" r:id="rId36"/>
    <p:sldId id="285" r:id="rId37"/>
    <p:sldId id="307" r:id="rId38"/>
    <p:sldId id="308" r:id="rId39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208" y="20828"/>
            <a:ext cx="1180558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856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1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1428"/>
            <a:ext cx="12192000" cy="457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92608"/>
            <a:ext cx="12192000" cy="205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756" y="362203"/>
            <a:ext cx="1199448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0844" y="1674114"/>
            <a:ext cx="59080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1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10" Type="http://schemas.openxmlformats.org/officeDocument/2006/relationships/image" Target="../media/image4.png"/><Relationship Id="rId4" Type="http://schemas.openxmlformats.org/officeDocument/2006/relationships/image" Target="../media/image48.png"/><Relationship Id="rId9" Type="http://schemas.openxmlformats.org/officeDocument/2006/relationships/image" Target="../media/image5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upositivo.com.br/doseujeito/tecnologia/descubra-qual-e-a-" TargetMode="External"/><Relationship Id="rId2" Type="http://schemas.openxmlformats.org/officeDocument/2006/relationships/hyperlink" Target="http://developer.android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16492" y="3407899"/>
            <a:ext cx="7848600" cy="2804133"/>
          </a:xfrm>
          <a:prstGeom prst="rect">
            <a:avLst/>
          </a:prstGeom>
        </p:spPr>
        <p:txBody>
          <a:bodyPr vert="horz" wrap="square" lIns="0" tIns="71914" rIns="0" bIns="0" rtlCol="0">
            <a:spAutoFit/>
          </a:bodyPr>
          <a:lstStyle/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r>
              <a:rPr sz="4800" spc="-203" dirty="0">
                <a:solidFill>
                  <a:srgbClr val="FFFFFF"/>
                </a:solidFill>
                <a:latin typeface="Trebuchet MS"/>
                <a:cs typeface="Trebuchet MS"/>
              </a:rPr>
              <a:t>Programação </a:t>
            </a:r>
            <a:r>
              <a:rPr sz="4800" spc="-21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4800" spc="-5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BR" sz="4800" spc="-158" dirty="0">
                <a:solidFill>
                  <a:srgbClr val="FFFFFF"/>
                </a:solidFill>
                <a:latin typeface="Trebuchet MS"/>
                <a:cs typeface="Trebuchet MS"/>
              </a:rPr>
              <a:t>Dispositivos </a:t>
            </a:r>
            <a:r>
              <a:rPr lang="pt-BR" sz="4800" spc="-71" dirty="0">
                <a:solidFill>
                  <a:srgbClr val="FFFFFF"/>
                </a:solidFill>
                <a:latin typeface="Trebuchet MS"/>
                <a:cs typeface="Trebuchet MS"/>
              </a:rPr>
              <a:t>Móveis</a:t>
            </a:r>
            <a:endParaRPr lang="pt-BR" sz="4800" dirty="0">
              <a:latin typeface="Trebuchet MS"/>
              <a:cs typeface="Trebuchet MS"/>
            </a:endParaRPr>
          </a:p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endParaRPr lang="pt-BR" sz="4800" spc="-180" dirty="0">
              <a:solidFill>
                <a:srgbClr val="68A30D"/>
              </a:solidFill>
              <a:latin typeface="Trebuchet MS"/>
              <a:cs typeface="Trebuchet MS"/>
            </a:endParaRPr>
          </a:p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endParaRPr lang="pt-BR" sz="4800" spc="-180" dirty="0">
              <a:solidFill>
                <a:srgbClr val="68A30D"/>
              </a:solidFill>
              <a:latin typeface="Trebuchet MS"/>
              <a:cs typeface="Trebuchet MS"/>
            </a:endParaRPr>
          </a:p>
          <a:p>
            <a:pPr marL="2114074" marR="3810" indent="-2105025" algn="ctr">
              <a:lnSpc>
                <a:spcPts val="3885"/>
              </a:lnSpc>
              <a:spcBef>
                <a:spcPts val="566"/>
              </a:spcBef>
            </a:pPr>
            <a:r>
              <a:rPr lang="pt-BR" sz="3600" spc="-180" dirty="0">
                <a:solidFill>
                  <a:srgbClr val="68A30D"/>
                </a:solidFill>
                <a:latin typeface="Trebuchet MS"/>
                <a:cs typeface="Trebuchet MS"/>
              </a:rPr>
              <a:t>Introdução ao Android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0" y="942797"/>
            <a:ext cx="3021234" cy="50456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25" marR="3810" indent="184309">
              <a:lnSpc>
                <a:spcPct val="101400"/>
              </a:lnSpc>
              <a:spcBef>
                <a:spcPts val="45"/>
              </a:spcBef>
            </a:pPr>
            <a:r>
              <a:rPr b="1" spc="-139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b="1" spc="-49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9525" marR="3810" indent="184309" algn="r">
              <a:lnSpc>
                <a:spcPct val="101400"/>
              </a:lnSpc>
              <a:spcBef>
                <a:spcPts val="45"/>
              </a:spcBef>
            </a:pPr>
            <a:r>
              <a:rPr lang="pt-BR" sz="1500" i="1" spc="-90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1470"/>
            <a:ext cx="3271901" cy="15456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4" y="362204"/>
            <a:ext cx="5126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45" dirty="0">
                <a:solidFill>
                  <a:srgbClr val="FFFFFF"/>
                </a:solidFill>
                <a:latin typeface="Arial"/>
                <a:cs typeface="Arial"/>
              </a:rPr>
              <a:t>Arquitetura </a:t>
            </a:r>
            <a:r>
              <a:rPr sz="4400" spc="-17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4400" spc="-5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195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5563" y="1110997"/>
            <a:ext cx="8241792" cy="5747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587" y="1303019"/>
            <a:ext cx="7857744" cy="555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E0C1A46-ADEA-434A-B89C-6FF4BB451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2447" y="2196782"/>
            <a:ext cx="60471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445" dirty="0">
                <a:solidFill>
                  <a:srgbClr val="00AF50"/>
                </a:solidFill>
                <a:latin typeface="Arial"/>
                <a:cs typeface="Arial"/>
              </a:rPr>
              <a:t>Versões </a:t>
            </a:r>
            <a:r>
              <a:rPr sz="6000" spc="-180" dirty="0">
                <a:solidFill>
                  <a:srgbClr val="00AF50"/>
                </a:solidFill>
                <a:latin typeface="Arial"/>
                <a:cs typeface="Arial"/>
              </a:rPr>
              <a:t>do</a:t>
            </a:r>
            <a:r>
              <a:rPr sz="6000" spc="-25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6000" spc="-180" dirty="0">
                <a:solidFill>
                  <a:srgbClr val="00AF50"/>
                </a:solidFill>
                <a:latin typeface="Arial"/>
                <a:cs typeface="Arial"/>
              </a:rPr>
              <a:t>Android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4191000"/>
            <a:ext cx="11215940" cy="257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6800" y="1336411"/>
            <a:ext cx="10363200" cy="15646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160" dirty="0">
                <a:solidFill>
                  <a:srgbClr val="C00000"/>
                </a:solidFill>
                <a:latin typeface="Arial"/>
                <a:cs typeface="Arial"/>
              </a:rPr>
              <a:t>Fundamentos</a:t>
            </a:r>
            <a:endParaRPr sz="3200" dirty="0">
              <a:latin typeface="Arial"/>
              <a:cs typeface="Arial"/>
            </a:endParaRPr>
          </a:p>
          <a:p>
            <a:pPr marL="463550" marR="5080" indent="-228600">
              <a:lnSpc>
                <a:spcPts val="3020"/>
              </a:lnSpc>
              <a:spcBef>
                <a:spcPts val="1265"/>
              </a:spcBef>
              <a:buChar char="•"/>
              <a:tabLst>
                <a:tab pos="464184" algn="l"/>
                <a:tab pos="1349375" algn="l"/>
                <a:tab pos="2218055" algn="l"/>
                <a:tab pos="3335020" algn="l"/>
                <a:tab pos="3879850" algn="l"/>
                <a:tab pos="5203825" algn="l"/>
                <a:tab pos="6360795" algn="l"/>
                <a:tab pos="7002780" algn="l"/>
                <a:tab pos="8007350" algn="l"/>
              </a:tabLst>
            </a:pPr>
            <a:r>
              <a:rPr sz="2800" spc="-275" dirty="0">
                <a:solidFill>
                  <a:srgbClr val="585858"/>
                </a:solidFill>
                <a:latin typeface="Arial"/>
                <a:cs typeface="Arial"/>
              </a:rPr>
              <a:t>Cad</a:t>
            </a:r>
            <a:r>
              <a:rPr sz="2800" spc="-25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800" spc="-204" dirty="0">
                <a:solidFill>
                  <a:srgbClr val="585858"/>
                </a:solidFill>
                <a:latin typeface="Arial"/>
                <a:cs typeface="Arial"/>
              </a:rPr>
              <a:t>sã</a:t>
            </a:r>
            <a:r>
              <a:rPr sz="2800" spc="-21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24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nd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800" spc="-50" dirty="0">
                <a:solidFill>
                  <a:srgbClr val="585858"/>
                </a:solidFill>
                <a:latin typeface="Arial"/>
                <a:cs typeface="Arial"/>
              </a:rPr>
              <a:t>oi</a:t>
            </a:r>
            <a:r>
              <a:rPr sz="2800" spc="-6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r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ecebe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nom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de  </a:t>
            </a:r>
            <a:r>
              <a:rPr sz="2800" spc="-155" dirty="0">
                <a:solidFill>
                  <a:srgbClr val="006FC0"/>
                </a:solidFill>
                <a:latin typeface="Arial"/>
                <a:cs typeface="Arial"/>
              </a:rPr>
              <a:t>sobremesa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inglês, </a:t>
            </a:r>
            <a:r>
              <a:rPr sz="2800" spc="-135" dirty="0">
                <a:solidFill>
                  <a:srgbClr val="006FC0"/>
                </a:solidFill>
                <a:latin typeface="Arial"/>
                <a:cs typeface="Arial"/>
              </a:rPr>
              <a:t>em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ordem</a:t>
            </a:r>
            <a:r>
              <a:rPr sz="28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alfabética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6" name="object 6"/>
          <p:cNvSpPr/>
          <p:nvPr/>
        </p:nvSpPr>
        <p:spPr>
          <a:xfrm>
            <a:off x="2231136" y="3005327"/>
            <a:ext cx="5433060" cy="365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3160" y="3197351"/>
            <a:ext cx="5049012" cy="3272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98623" y="6541719"/>
            <a:ext cx="24377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95" dirty="0">
                <a:solidFill>
                  <a:srgbClr val="6F2F9F"/>
                </a:solidFill>
                <a:latin typeface="Arial"/>
                <a:cs typeface="Arial"/>
              </a:rPr>
              <a:t>Figura </a:t>
            </a:r>
            <a:r>
              <a:rPr sz="1600" spc="-70" dirty="0">
                <a:solidFill>
                  <a:srgbClr val="6F2F9F"/>
                </a:solidFill>
                <a:latin typeface="Arial"/>
                <a:cs typeface="Arial"/>
              </a:rPr>
              <a:t>1.5 </a:t>
            </a:r>
            <a:r>
              <a:rPr sz="1600" spc="-150" dirty="0">
                <a:solidFill>
                  <a:srgbClr val="6F2F9F"/>
                </a:solidFill>
                <a:latin typeface="Arial"/>
                <a:cs typeface="Arial"/>
              </a:rPr>
              <a:t>[DEITEL, </a:t>
            </a:r>
            <a:r>
              <a:rPr sz="1600" spc="-80" dirty="0">
                <a:solidFill>
                  <a:srgbClr val="6F2F9F"/>
                </a:solidFill>
                <a:latin typeface="Arial"/>
                <a:cs typeface="Arial"/>
              </a:rPr>
              <a:t>2015,</a:t>
            </a:r>
            <a:r>
              <a:rPr sz="1600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6F2F9F"/>
                </a:solidFill>
                <a:latin typeface="Arial"/>
                <a:cs typeface="Arial"/>
              </a:rPr>
              <a:t>p.7]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47433" y="3686555"/>
            <a:ext cx="2929127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82484" y="3721608"/>
            <a:ext cx="2804160" cy="1905000"/>
          </a:xfrm>
          <a:custGeom>
            <a:avLst/>
            <a:gdLst/>
            <a:ahLst/>
            <a:cxnLst/>
            <a:rect l="l" t="t" r="r" b="b"/>
            <a:pathLst>
              <a:path w="2804159" h="1905000">
                <a:moveTo>
                  <a:pt x="2640457" y="0"/>
                </a:moveTo>
                <a:lnTo>
                  <a:pt x="163702" y="0"/>
                </a:lnTo>
                <a:lnTo>
                  <a:pt x="120179" y="5846"/>
                </a:lnTo>
                <a:lnTo>
                  <a:pt x="81073" y="22347"/>
                </a:lnTo>
                <a:lnTo>
                  <a:pt x="47942" y="47942"/>
                </a:lnTo>
                <a:lnTo>
                  <a:pt x="22347" y="81073"/>
                </a:lnTo>
                <a:lnTo>
                  <a:pt x="5846" y="120179"/>
                </a:lnTo>
                <a:lnTo>
                  <a:pt x="0" y="163703"/>
                </a:lnTo>
                <a:lnTo>
                  <a:pt x="0" y="1741297"/>
                </a:lnTo>
                <a:lnTo>
                  <a:pt x="5846" y="1784820"/>
                </a:lnTo>
                <a:lnTo>
                  <a:pt x="22347" y="1823926"/>
                </a:lnTo>
                <a:lnTo>
                  <a:pt x="47942" y="1857057"/>
                </a:lnTo>
                <a:lnTo>
                  <a:pt x="81073" y="1882652"/>
                </a:lnTo>
                <a:lnTo>
                  <a:pt x="120179" y="1899153"/>
                </a:lnTo>
                <a:lnTo>
                  <a:pt x="163702" y="1905000"/>
                </a:lnTo>
                <a:lnTo>
                  <a:pt x="2640457" y="1905000"/>
                </a:lnTo>
                <a:lnTo>
                  <a:pt x="2683980" y="1899153"/>
                </a:lnTo>
                <a:lnTo>
                  <a:pt x="2723086" y="1882652"/>
                </a:lnTo>
                <a:lnTo>
                  <a:pt x="2756217" y="1857057"/>
                </a:lnTo>
                <a:lnTo>
                  <a:pt x="2781812" y="1823926"/>
                </a:lnTo>
                <a:lnTo>
                  <a:pt x="2798313" y="1784820"/>
                </a:lnTo>
                <a:lnTo>
                  <a:pt x="2804160" y="1741297"/>
                </a:lnTo>
                <a:lnTo>
                  <a:pt x="2804160" y="163703"/>
                </a:lnTo>
                <a:lnTo>
                  <a:pt x="2798313" y="120179"/>
                </a:lnTo>
                <a:lnTo>
                  <a:pt x="2781812" y="81073"/>
                </a:lnTo>
                <a:lnTo>
                  <a:pt x="2756217" y="47942"/>
                </a:lnTo>
                <a:lnTo>
                  <a:pt x="2723086" y="22347"/>
                </a:lnTo>
                <a:lnTo>
                  <a:pt x="2683980" y="5846"/>
                </a:lnTo>
                <a:lnTo>
                  <a:pt x="2640457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2484" y="3721608"/>
            <a:ext cx="2804160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77912" y="3717036"/>
            <a:ext cx="2813685" cy="1914525"/>
          </a:xfrm>
          <a:custGeom>
            <a:avLst/>
            <a:gdLst/>
            <a:ahLst/>
            <a:cxnLst/>
            <a:rect l="l" t="t" r="r" b="b"/>
            <a:pathLst>
              <a:path w="2813684" h="1914525">
                <a:moveTo>
                  <a:pt x="168275" y="0"/>
                </a:moveTo>
                <a:lnTo>
                  <a:pt x="2645537" y="0"/>
                </a:lnTo>
                <a:lnTo>
                  <a:pt x="2679191" y="3301"/>
                </a:lnTo>
                <a:lnTo>
                  <a:pt x="2739263" y="28956"/>
                </a:lnTo>
                <a:lnTo>
                  <a:pt x="2784474" y="74168"/>
                </a:lnTo>
                <a:lnTo>
                  <a:pt x="2810256" y="134619"/>
                </a:lnTo>
                <a:lnTo>
                  <a:pt x="2813431" y="168275"/>
                </a:lnTo>
                <a:lnTo>
                  <a:pt x="2813431" y="1746250"/>
                </a:lnTo>
                <a:lnTo>
                  <a:pt x="2800477" y="1811782"/>
                </a:lnTo>
                <a:lnTo>
                  <a:pt x="2764155" y="1865249"/>
                </a:lnTo>
                <a:lnTo>
                  <a:pt x="2710688" y="1901101"/>
                </a:lnTo>
                <a:lnTo>
                  <a:pt x="2645537" y="1914144"/>
                </a:lnTo>
                <a:lnTo>
                  <a:pt x="168275" y="1914144"/>
                </a:lnTo>
                <a:lnTo>
                  <a:pt x="102742" y="1901101"/>
                </a:lnTo>
                <a:lnTo>
                  <a:pt x="49402" y="1865249"/>
                </a:lnTo>
                <a:lnTo>
                  <a:pt x="13080" y="1811782"/>
                </a:lnTo>
                <a:lnTo>
                  <a:pt x="0" y="1746250"/>
                </a:lnTo>
                <a:lnTo>
                  <a:pt x="0" y="168275"/>
                </a:lnTo>
                <a:lnTo>
                  <a:pt x="13080" y="102743"/>
                </a:lnTo>
                <a:lnTo>
                  <a:pt x="49402" y="49402"/>
                </a:lnTo>
                <a:lnTo>
                  <a:pt x="102742" y="13081"/>
                </a:lnTo>
                <a:lnTo>
                  <a:pt x="168275" y="0"/>
                </a:lnTo>
                <a:close/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A0E8D6A9-7AB7-4C79-97C1-20F00902508F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380" dirty="0">
                <a:solidFill>
                  <a:srgbClr val="FFFFFF"/>
                </a:solidFill>
                <a:latin typeface="Arial"/>
                <a:cs typeface="Arial"/>
              </a:rPr>
              <a:t>Versões </a:t>
            </a:r>
            <a:r>
              <a:rPr sz="4400" spc="-17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44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195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79993" y="3790188"/>
            <a:ext cx="1588007" cy="2836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106167"/>
            <a:ext cx="7748017" cy="3666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3728" y="2298192"/>
            <a:ext cx="7446264" cy="328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254A062-9BCC-4FF5-BE9A-0500B954747F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971288" y="3742944"/>
            <a:ext cx="2310384" cy="3108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0" y="1336412"/>
            <a:ext cx="10287000" cy="2340513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254" dirty="0">
                <a:solidFill>
                  <a:srgbClr val="C00000"/>
                </a:solidFill>
                <a:latin typeface="Arial"/>
                <a:cs typeface="Arial"/>
              </a:rPr>
              <a:t>Cupcake</a:t>
            </a:r>
            <a:r>
              <a:rPr sz="3200" spc="-2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C00000"/>
                </a:solidFill>
                <a:latin typeface="Arial"/>
                <a:cs typeface="Arial"/>
              </a:rPr>
              <a:t>(1.5)</a:t>
            </a:r>
            <a:endParaRPr sz="3200" dirty="0">
              <a:latin typeface="Arial"/>
              <a:cs typeface="Arial"/>
            </a:endParaRPr>
          </a:p>
          <a:p>
            <a:pPr marL="463550" marR="5080" indent="-228600" algn="just">
              <a:lnSpc>
                <a:spcPct val="90000"/>
              </a:lnSpc>
              <a:spcBef>
                <a:spcPts val="1215"/>
              </a:spcBef>
              <a:buChar char="•"/>
              <a:tabLst>
                <a:tab pos="464184" algn="l"/>
              </a:tabLst>
            </a:pP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Primeira </a:t>
            </a:r>
            <a:r>
              <a:rPr sz="2800" spc="-160" dirty="0">
                <a:solidFill>
                  <a:srgbClr val="006FC0"/>
                </a:solidFill>
                <a:latin typeface="Arial"/>
                <a:cs typeface="Arial"/>
              </a:rPr>
              <a:t>versão </a:t>
            </a:r>
            <a:r>
              <a:rPr sz="2800" spc="-60" dirty="0">
                <a:solidFill>
                  <a:srgbClr val="006FC0"/>
                </a:solidFill>
                <a:latin typeface="Arial"/>
                <a:cs typeface="Arial"/>
              </a:rPr>
              <a:t>oficial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do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sistema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; </a:t>
            </a:r>
            <a:r>
              <a:rPr sz="2800" spc="-330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1.5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era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super  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básico,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comparado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com </a:t>
            </a:r>
            <a:r>
              <a:rPr sz="2800" spc="-265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2800" spc="-175" dirty="0">
                <a:solidFill>
                  <a:srgbClr val="585858"/>
                </a:solidFill>
                <a:latin typeface="Arial"/>
                <a:cs typeface="Arial"/>
              </a:rPr>
              <a:t>versões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agora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50" dirty="0">
                <a:solidFill>
                  <a:srgbClr val="585858"/>
                </a:solidFill>
                <a:latin typeface="Arial"/>
                <a:cs typeface="Arial"/>
              </a:rPr>
              <a:t>tinha </a:t>
            </a:r>
            <a:r>
              <a:rPr sz="2800" spc="-265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2800" spc="-2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Arial"/>
                <a:cs typeface="Arial"/>
              </a:rPr>
              <a:t>funções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de </a:t>
            </a:r>
            <a:r>
              <a:rPr sz="2800" spc="-100" dirty="0">
                <a:solidFill>
                  <a:srgbClr val="006FC0"/>
                </a:solidFill>
                <a:latin typeface="Arial"/>
                <a:cs typeface="Arial"/>
              </a:rPr>
              <a:t>copiar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colar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textos,  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usar </a:t>
            </a:r>
            <a:r>
              <a:rPr sz="2800" spc="-95" dirty="0">
                <a:solidFill>
                  <a:srgbClr val="006FC0"/>
                </a:solidFill>
                <a:latin typeface="Arial"/>
                <a:cs typeface="Arial"/>
              </a:rPr>
              <a:t>widgets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006FC0"/>
                </a:solidFill>
                <a:latin typeface="Arial"/>
                <a:cs typeface="Arial"/>
              </a:rPr>
              <a:t>Youtube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algumas 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animações </a:t>
            </a:r>
            <a:r>
              <a:rPr sz="2800" spc="-185" dirty="0">
                <a:solidFill>
                  <a:srgbClr val="585858"/>
                </a:solidFill>
                <a:latin typeface="Arial"/>
                <a:cs typeface="Arial"/>
              </a:rPr>
              <a:t>básicas,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além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gravar  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vídeos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com 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câmera.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130748C-6AA8-4727-BEEE-F0FBB92AFCF6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336412"/>
            <a:ext cx="10667999" cy="195271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Donut</a:t>
            </a:r>
            <a:r>
              <a:rPr sz="3200" spc="-2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C00000"/>
                </a:solidFill>
                <a:latin typeface="Arial"/>
                <a:cs typeface="Arial"/>
              </a:rPr>
              <a:t>(1.6)</a:t>
            </a:r>
            <a:endParaRPr sz="3200" dirty="0">
              <a:latin typeface="Arial"/>
              <a:cs typeface="Arial"/>
            </a:endParaRPr>
          </a:p>
          <a:p>
            <a:pPr marL="463550" marR="5080" indent="-228600" algn="just">
              <a:lnSpc>
                <a:spcPct val="90000"/>
              </a:lnSpc>
              <a:spcBef>
                <a:spcPts val="1215"/>
              </a:spcBef>
              <a:buChar char="•"/>
              <a:tabLst>
                <a:tab pos="464184" algn="l"/>
              </a:tabLst>
            </a:pPr>
            <a:r>
              <a:rPr sz="2800" spc="-210" dirty="0">
                <a:solidFill>
                  <a:srgbClr val="585858"/>
                </a:solidFill>
                <a:latin typeface="Arial"/>
                <a:cs typeface="Arial"/>
              </a:rPr>
              <a:t>Lançada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no </a:t>
            </a:r>
            <a:r>
              <a:rPr sz="2800" spc="-45" dirty="0">
                <a:solidFill>
                  <a:srgbClr val="585858"/>
                </a:solidFill>
                <a:latin typeface="Arial"/>
                <a:cs typeface="Arial"/>
              </a:rPr>
              <a:t>final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2009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contava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com 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mais </a:t>
            </a:r>
            <a:r>
              <a:rPr sz="2800" spc="-110" dirty="0">
                <a:solidFill>
                  <a:srgbClr val="006FC0"/>
                </a:solidFill>
                <a:latin typeface="Arial"/>
                <a:cs typeface="Arial"/>
              </a:rPr>
              <a:t>telas </a:t>
            </a:r>
            <a:r>
              <a:rPr sz="2800" spc="-17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2800" spc="-220" dirty="0">
                <a:solidFill>
                  <a:srgbClr val="006FC0"/>
                </a:solidFill>
                <a:latin typeface="Arial"/>
                <a:cs typeface="Arial"/>
              </a:rPr>
              <a:t>a  </a:t>
            </a:r>
            <a:r>
              <a:rPr sz="2800" spc="-145" dirty="0">
                <a:solidFill>
                  <a:srgbClr val="006FC0"/>
                </a:solidFill>
                <a:latin typeface="Arial"/>
                <a:cs typeface="Arial"/>
              </a:rPr>
              <a:t>resoluções </a:t>
            </a:r>
            <a:r>
              <a:rPr sz="2800" spc="-120" dirty="0">
                <a:solidFill>
                  <a:srgbClr val="006FC0"/>
                </a:solidFill>
                <a:latin typeface="Arial"/>
                <a:cs typeface="Arial"/>
              </a:rPr>
              <a:t>maiores, </a:t>
            </a:r>
            <a:r>
              <a:rPr sz="2800" spc="-95" dirty="0">
                <a:solidFill>
                  <a:srgbClr val="006FC0"/>
                </a:solidFill>
                <a:latin typeface="Arial"/>
                <a:cs typeface="Arial"/>
              </a:rPr>
              <a:t>até </a:t>
            </a:r>
            <a:r>
              <a:rPr sz="2800" spc="-155" dirty="0">
                <a:solidFill>
                  <a:srgbClr val="006FC0"/>
                </a:solidFill>
                <a:latin typeface="Arial"/>
                <a:cs typeface="Arial"/>
              </a:rPr>
              <a:t>480×800 </a:t>
            </a:r>
            <a:r>
              <a:rPr sz="2800" spc="-120" dirty="0">
                <a:solidFill>
                  <a:srgbClr val="006FC0"/>
                </a:solidFill>
                <a:latin typeface="Arial"/>
                <a:cs typeface="Arial"/>
              </a:rPr>
              <a:t>pixels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; </a:t>
            </a:r>
            <a:r>
              <a:rPr sz="2800" spc="-330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sistema  ganhou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uma 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nova 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interface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2800" spc="-195" dirty="0">
                <a:solidFill>
                  <a:srgbClr val="585858"/>
                </a:solidFill>
                <a:latin typeface="Arial"/>
                <a:cs typeface="Arial"/>
              </a:rPr>
              <a:t>os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aplicativos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de 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câmera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recursos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pesquisa </a:t>
            </a:r>
            <a:r>
              <a:rPr sz="2800" spc="-50" dirty="0">
                <a:solidFill>
                  <a:srgbClr val="585858"/>
                </a:solidFill>
                <a:latin typeface="Arial"/>
                <a:cs typeface="Arial"/>
              </a:rPr>
              <a:t>por</a:t>
            </a:r>
            <a:r>
              <a:rPr sz="2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voz.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6" name="object 6"/>
          <p:cNvSpPr/>
          <p:nvPr/>
        </p:nvSpPr>
        <p:spPr>
          <a:xfrm>
            <a:off x="4773167" y="4026408"/>
            <a:ext cx="2769108" cy="2619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C1AF245-FBF6-4FB6-9A66-B9C02D6A2799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1336412"/>
            <a:ext cx="10515599" cy="2340513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2.0 </a:t>
            </a:r>
            <a:r>
              <a:rPr sz="3200" spc="-190" dirty="0">
                <a:solidFill>
                  <a:srgbClr val="C00000"/>
                </a:solidFill>
                <a:latin typeface="Arial"/>
                <a:cs typeface="Arial"/>
              </a:rPr>
              <a:t>e </a:t>
            </a:r>
            <a:r>
              <a:rPr sz="3200" spc="-145" dirty="0">
                <a:solidFill>
                  <a:srgbClr val="C00000"/>
                </a:solidFill>
                <a:latin typeface="Arial"/>
                <a:cs typeface="Arial"/>
              </a:rPr>
              <a:t>2.01</a:t>
            </a:r>
            <a:r>
              <a:rPr sz="3200" spc="-2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(Eclair)</a:t>
            </a:r>
            <a:endParaRPr sz="3200" dirty="0">
              <a:latin typeface="Arial"/>
              <a:cs typeface="Arial"/>
            </a:endParaRPr>
          </a:p>
          <a:p>
            <a:pPr marL="463550" marR="5080" indent="-228600" algn="just">
              <a:lnSpc>
                <a:spcPct val="90000"/>
              </a:lnSpc>
              <a:spcBef>
                <a:spcPts val="1215"/>
              </a:spcBef>
              <a:buChar char="•"/>
              <a:tabLst>
                <a:tab pos="464184" algn="l"/>
              </a:tabLst>
            </a:pPr>
            <a:r>
              <a:rPr sz="2800" spc="-210" dirty="0">
                <a:solidFill>
                  <a:srgbClr val="585858"/>
                </a:solidFill>
                <a:latin typeface="Arial"/>
                <a:cs typeface="Arial"/>
              </a:rPr>
              <a:t>Lançada 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há </a:t>
            </a:r>
            <a:r>
              <a:rPr sz="2800" spc="-185" dirty="0">
                <a:solidFill>
                  <a:srgbClr val="585858"/>
                </a:solidFill>
                <a:latin typeface="Arial"/>
                <a:cs typeface="Arial"/>
              </a:rPr>
              <a:t>apenas </a:t>
            </a:r>
            <a:r>
              <a:rPr sz="2800" spc="-100" dirty="0">
                <a:solidFill>
                  <a:srgbClr val="006FC0"/>
                </a:solidFill>
                <a:latin typeface="Arial"/>
                <a:cs typeface="Arial"/>
              </a:rPr>
              <a:t>um </a:t>
            </a:r>
            <a:r>
              <a:rPr sz="2800" spc="-190" dirty="0">
                <a:solidFill>
                  <a:srgbClr val="006FC0"/>
                </a:solidFill>
                <a:latin typeface="Arial"/>
                <a:cs typeface="Arial"/>
              </a:rPr>
              <a:t>mês 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do </a:t>
            </a:r>
            <a:r>
              <a:rPr sz="2800" spc="-85" dirty="0">
                <a:solidFill>
                  <a:srgbClr val="006FC0"/>
                </a:solidFill>
                <a:latin typeface="Arial"/>
                <a:cs typeface="Arial"/>
              </a:rPr>
              <a:t>Android Donut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 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trouxe 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muitas 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mudanças, </a:t>
            </a:r>
            <a:r>
              <a:rPr sz="2800" spc="-55" dirty="0">
                <a:solidFill>
                  <a:srgbClr val="585858"/>
                </a:solidFill>
                <a:latin typeface="Arial"/>
                <a:cs typeface="Arial"/>
              </a:rPr>
              <a:t>entre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elas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2800" spc="-45" dirty="0">
                <a:solidFill>
                  <a:srgbClr val="006FC0"/>
                </a:solidFill>
                <a:latin typeface="Arial"/>
                <a:cs typeface="Arial"/>
              </a:rPr>
              <a:t>multi-touch</a:t>
            </a:r>
            <a:r>
              <a:rPr sz="2800" spc="-45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planos </a:t>
            </a:r>
            <a:r>
              <a:rPr sz="2800" spc="-125" dirty="0">
                <a:solidFill>
                  <a:srgbClr val="006FC0"/>
                </a:solidFill>
                <a:latin typeface="Arial"/>
                <a:cs typeface="Arial"/>
              </a:rPr>
              <a:t>de </a:t>
            </a:r>
            <a:r>
              <a:rPr sz="2800" spc="-60" dirty="0">
                <a:solidFill>
                  <a:srgbClr val="006FC0"/>
                </a:solidFill>
                <a:latin typeface="Arial"/>
                <a:cs typeface="Arial"/>
              </a:rPr>
              <a:t>fundo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animados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70" dirty="0">
                <a:solidFill>
                  <a:srgbClr val="585858"/>
                </a:solidFill>
                <a:latin typeface="Arial"/>
                <a:cs typeface="Arial"/>
              </a:rPr>
              <a:t>maior 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contraste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e 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resoluções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tela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claro, </a:t>
            </a:r>
            <a:r>
              <a:rPr sz="2800" spc="-180" dirty="0">
                <a:solidFill>
                  <a:srgbClr val="006FC0"/>
                </a:solidFill>
                <a:latin typeface="Arial"/>
                <a:cs typeface="Arial"/>
              </a:rPr>
              <a:t>novas </a:t>
            </a:r>
            <a:r>
              <a:rPr sz="2800" spc="-105" dirty="0">
                <a:solidFill>
                  <a:srgbClr val="006FC0"/>
                </a:solidFill>
                <a:latin typeface="Arial"/>
                <a:cs typeface="Arial"/>
              </a:rPr>
              <a:t>funcionalidades </a:t>
            </a:r>
            <a:r>
              <a:rPr sz="2800" spc="-160" dirty="0">
                <a:solidFill>
                  <a:srgbClr val="006FC0"/>
                </a:solidFill>
                <a:latin typeface="Arial"/>
                <a:cs typeface="Arial"/>
              </a:rPr>
              <a:t>da  </a:t>
            </a:r>
            <a:r>
              <a:rPr sz="2800" spc="-150" dirty="0">
                <a:solidFill>
                  <a:srgbClr val="006FC0"/>
                </a:solidFill>
                <a:latin typeface="Arial"/>
                <a:cs typeface="Arial"/>
              </a:rPr>
              <a:t>câmera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6" name="object 6"/>
          <p:cNvSpPr/>
          <p:nvPr/>
        </p:nvSpPr>
        <p:spPr>
          <a:xfrm>
            <a:off x="4125467" y="3997452"/>
            <a:ext cx="3854196" cy="272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6169FEA-0D2F-4789-AF89-77FC22EB2129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464946"/>
            <a:ext cx="3225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2.2</a:t>
            </a:r>
            <a:r>
              <a:rPr sz="3200" spc="-2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(Froyo)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500" y="2141460"/>
            <a:ext cx="10477500" cy="16069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lang="pt-BR" sz="2800" spc="-105" dirty="0">
                <a:solidFill>
                  <a:srgbClr val="585858"/>
                </a:solidFill>
                <a:latin typeface="Arial"/>
                <a:cs typeface="Arial"/>
              </a:rPr>
              <a:t>Lançado em maio de 2010, introduziu o armazenamento externo, permitindo guardar os aplicativos em um dispositivo de memoria externo, em vez de apenas na memoria interna do aparelho; Introduziu </a:t>
            </a:r>
            <a:r>
              <a:rPr lang="pt-BR" sz="2800" spc="-105" dirty="0" err="1">
                <a:solidFill>
                  <a:srgbClr val="585858"/>
                </a:solidFill>
                <a:latin typeface="Arial"/>
                <a:cs typeface="Arial"/>
              </a:rPr>
              <a:t>tambem</a:t>
            </a:r>
            <a:r>
              <a:rPr lang="pt-BR" sz="2800" spc="-105" dirty="0">
                <a:solidFill>
                  <a:srgbClr val="585858"/>
                </a:solidFill>
                <a:latin typeface="Arial"/>
                <a:cs typeface="Arial"/>
              </a:rPr>
              <a:t> o serviço Android Cloud </a:t>
            </a:r>
            <a:r>
              <a:rPr lang="pt-BR" sz="2800" spc="-105" dirty="0" err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lang="pt-BR" sz="2800" spc="-105" dirty="0">
                <a:solidFill>
                  <a:srgbClr val="585858"/>
                </a:solidFill>
                <a:latin typeface="Arial"/>
                <a:cs typeface="Arial"/>
              </a:rPr>
              <a:t> Device </a:t>
            </a:r>
            <a:r>
              <a:rPr lang="pt-BR" sz="2800" spc="-105" dirty="0" err="1">
                <a:solidFill>
                  <a:srgbClr val="585858"/>
                </a:solidFill>
                <a:latin typeface="Arial"/>
                <a:cs typeface="Arial"/>
              </a:rPr>
              <a:t>Messaging</a:t>
            </a:r>
            <a:r>
              <a:rPr lang="pt-BR" sz="2800" spc="-105" dirty="0">
                <a:solidFill>
                  <a:srgbClr val="585858"/>
                </a:solidFill>
                <a:latin typeface="Arial"/>
                <a:cs typeface="Arial"/>
              </a:rPr>
              <a:t> (C2DM)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13" name="object 13"/>
          <p:cNvSpPr/>
          <p:nvPr/>
        </p:nvSpPr>
        <p:spPr>
          <a:xfrm>
            <a:off x="8686800" y="4114800"/>
            <a:ext cx="2060448" cy="2572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7CFAEE4-9BFE-4849-A5EE-EA40AACA6FA0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464946"/>
            <a:ext cx="4351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2.3</a:t>
            </a:r>
            <a:r>
              <a:rPr sz="3200" spc="-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(Gingerbread)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565" y="2065400"/>
            <a:ext cx="2175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spcBef>
                <a:spcPts val="95"/>
              </a:spcBef>
              <a:buChar char="•"/>
              <a:tabLst>
                <a:tab pos="241300" algn="l"/>
                <a:tab pos="1789430" algn="l"/>
              </a:tabLst>
            </a:pPr>
            <a:r>
              <a:rPr sz="2800" spc="-240" dirty="0">
                <a:solidFill>
                  <a:srgbClr val="585858"/>
                </a:solidFill>
                <a:latin typeface="Arial"/>
                <a:cs typeface="Arial"/>
              </a:rPr>
              <a:t>Lan</a:t>
            </a:r>
            <a:r>
              <a:rPr sz="2800" spc="-229" dirty="0">
                <a:solidFill>
                  <a:srgbClr val="585858"/>
                </a:solidFill>
                <a:latin typeface="Arial"/>
                <a:cs typeface="Arial"/>
              </a:rPr>
              <a:t>ç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ado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0227" y="2065400"/>
            <a:ext cx="3969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73480" algn="l"/>
                <a:tab pos="3281679" algn="l"/>
              </a:tabLst>
            </a:pP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20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229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spc="-204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800" spc="-25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800" spc="-21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ce</a:t>
            </a:r>
            <a:r>
              <a:rPr sz="2800" spc="-18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800" spc="12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mais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6577" y="2065400"/>
            <a:ext cx="143827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71120">
              <a:lnSpc>
                <a:spcPts val="3020"/>
              </a:lnSpc>
              <a:spcBef>
                <a:spcPts val="480"/>
              </a:spcBef>
              <a:tabLst>
                <a:tab pos="931544" algn="l"/>
                <a:tab pos="1062355" algn="l"/>
              </a:tabLst>
            </a:pPr>
            <a:r>
              <a:rPr sz="2800" spc="-50" dirty="0">
                <a:solidFill>
                  <a:srgbClr val="585858"/>
                </a:solidFill>
                <a:latin typeface="Arial"/>
                <a:cs typeface="Arial"/>
              </a:rPr>
              <a:t>fina</a:t>
            </a:r>
            <a:r>
              <a:rPr sz="2800" spc="-25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	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de 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para	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7702" y="2449448"/>
            <a:ext cx="4353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444625" algn="l"/>
                <a:tab pos="2527300" algn="l"/>
                <a:tab pos="3270885" algn="l"/>
              </a:tabLst>
            </a:pP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usuá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800" spc="-2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24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om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12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ec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ado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7166" y="2449448"/>
            <a:ext cx="200088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refinamentos  </a:t>
            </a:r>
            <a:r>
              <a:rPr sz="2800" spc="-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ede</a:t>
            </a:r>
            <a:r>
              <a:rPr sz="2800" spc="-18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2800" spc="-21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625" y="2833192"/>
            <a:ext cx="5731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459230" algn="l"/>
                <a:tab pos="2048510" algn="l"/>
                <a:tab pos="3795395" algn="l"/>
              </a:tabLst>
            </a:pP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recursos	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de	</a:t>
            </a:r>
            <a:r>
              <a:rPr sz="2800" spc="-195" dirty="0">
                <a:solidFill>
                  <a:srgbClr val="585858"/>
                </a:solidFill>
                <a:latin typeface="Arial"/>
                <a:cs typeface="Arial"/>
              </a:rPr>
              <a:t>navegação	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aprimorados,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565" y="3114065"/>
            <a:ext cx="6097270" cy="10858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>
              <a:spcBef>
                <a:spcPts val="910"/>
              </a:spcBef>
            </a:pPr>
            <a:r>
              <a:rPr sz="2800" spc="-70" dirty="0">
                <a:solidFill>
                  <a:srgbClr val="585858"/>
                </a:solidFill>
                <a:latin typeface="Arial"/>
                <a:cs typeface="Arial"/>
              </a:rPr>
              <a:t>maior 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eficiência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no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consumo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800" spc="-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energia;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spcBef>
                <a:spcPts val="815"/>
              </a:spcBef>
              <a:buChar char="•"/>
              <a:tabLst>
                <a:tab pos="241300" algn="l"/>
                <a:tab pos="3557270" algn="l"/>
              </a:tabLst>
            </a:pP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Um  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novo</a:t>
            </a:r>
            <a:r>
              <a:rPr sz="2800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recurso</a:t>
            </a:r>
            <a:r>
              <a:rPr sz="2800" spc="22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585858"/>
                </a:solidFill>
                <a:latin typeface="Arial"/>
                <a:cs typeface="Arial"/>
              </a:rPr>
              <a:t>foi	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o suporte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para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165" y="4131641"/>
            <a:ext cx="5544820" cy="23729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145" dirty="0">
                <a:solidFill>
                  <a:srgbClr val="006FC0"/>
                </a:solidFill>
                <a:latin typeface="Arial"/>
                <a:cs typeface="Arial"/>
              </a:rPr>
              <a:t>comunicação </a:t>
            </a:r>
            <a:r>
              <a:rPr sz="2800" spc="-135" dirty="0">
                <a:solidFill>
                  <a:srgbClr val="006FC0"/>
                </a:solidFill>
                <a:latin typeface="Arial"/>
                <a:cs typeface="Arial"/>
              </a:rPr>
              <a:t>em </a:t>
            </a:r>
            <a:r>
              <a:rPr sz="2800" spc="-145" dirty="0">
                <a:solidFill>
                  <a:srgbClr val="006FC0"/>
                </a:solidFill>
                <a:latin typeface="Arial"/>
                <a:cs typeface="Arial"/>
              </a:rPr>
              <a:t>campo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próximo  </a:t>
            </a:r>
            <a:r>
              <a:rPr sz="2800" spc="-280" dirty="0">
                <a:solidFill>
                  <a:srgbClr val="006FC0"/>
                </a:solidFill>
                <a:latin typeface="Arial"/>
                <a:cs typeface="Arial"/>
              </a:rPr>
              <a:t>(NFC)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–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um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padrão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conectividade  </a:t>
            </a:r>
            <a:r>
              <a:rPr sz="2800" spc="-195" dirty="0">
                <a:solidFill>
                  <a:srgbClr val="585858"/>
                </a:solidFill>
                <a:latin typeface="Arial"/>
                <a:cs typeface="Arial"/>
              </a:rPr>
              <a:t>sem 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fio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45" dirty="0">
                <a:solidFill>
                  <a:srgbClr val="585858"/>
                </a:solidFill>
                <a:latin typeface="Arial"/>
                <a:cs typeface="Arial"/>
              </a:rPr>
              <a:t>curto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alcance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2800" spc="-55" dirty="0">
                <a:solidFill>
                  <a:srgbClr val="585858"/>
                </a:solidFill>
                <a:latin typeface="Arial"/>
                <a:cs typeface="Arial"/>
              </a:rPr>
              <a:t>permite  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comunicação 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entre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dois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dispositivos  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uma</a:t>
            </a:r>
            <a:r>
              <a:rPr sz="2800" spc="4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distância 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poucos 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centímetros.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3693" y="3806953"/>
            <a:ext cx="2388107" cy="2898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B96B7819-781E-4A7A-8B57-FCB7708219C2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336412"/>
            <a:ext cx="8387080" cy="271716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25" dirty="0">
                <a:solidFill>
                  <a:srgbClr val="C00000"/>
                </a:solidFill>
                <a:latin typeface="Arial"/>
                <a:cs typeface="Arial"/>
              </a:rPr>
              <a:t>3.0,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3.1 </a:t>
            </a:r>
            <a:r>
              <a:rPr sz="3200" spc="-190" dirty="0">
                <a:solidFill>
                  <a:srgbClr val="C00000"/>
                </a:solidFill>
                <a:latin typeface="Arial"/>
                <a:cs typeface="Arial"/>
              </a:rPr>
              <a:t>e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3.2</a:t>
            </a:r>
            <a:r>
              <a:rPr sz="3200" spc="-2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(Honeycomb)</a:t>
            </a:r>
            <a:endParaRPr sz="3200">
              <a:latin typeface="Arial"/>
              <a:cs typeface="Arial"/>
            </a:endParaRPr>
          </a:p>
          <a:p>
            <a:pPr marL="463550" marR="5080" indent="-228600" algn="just">
              <a:lnSpc>
                <a:spcPct val="90000"/>
              </a:lnSpc>
              <a:spcBef>
                <a:spcPts val="1215"/>
              </a:spcBef>
              <a:buChar char="•"/>
              <a:tabLst>
                <a:tab pos="464184" algn="l"/>
              </a:tabLst>
            </a:pPr>
            <a:r>
              <a:rPr sz="2800" spc="-75" dirty="0">
                <a:solidFill>
                  <a:srgbClr val="585858"/>
                </a:solidFill>
                <a:latin typeface="Arial"/>
                <a:cs typeface="Arial"/>
              </a:rPr>
              <a:t>Inclui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aprimoramentos 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na 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interface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usuário </a:t>
            </a:r>
            <a:r>
              <a:rPr sz="2800" spc="-70" dirty="0">
                <a:solidFill>
                  <a:srgbClr val="585858"/>
                </a:solidFill>
                <a:latin typeface="Arial"/>
                <a:cs typeface="Arial"/>
              </a:rPr>
              <a:t>feitos  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especificamente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dispositivos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tela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grande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(tais 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como </a:t>
            </a:r>
            <a:r>
              <a:rPr sz="2800" spc="-195" dirty="0">
                <a:solidFill>
                  <a:srgbClr val="585858"/>
                </a:solidFill>
                <a:latin typeface="Arial"/>
                <a:cs typeface="Arial"/>
              </a:rPr>
              <a:t>os </a:t>
            </a:r>
            <a:r>
              <a:rPr sz="2800" spc="-75" dirty="0">
                <a:solidFill>
                  <a:srgbClr val="585858"/>
                </a:solidFill>
                <a:latin typeface="Arial"/>
                <a:cs typeface="Arial"/>
              </a:rPr>
              <a:t>tablets),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como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teclado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redesenhado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para 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digitação 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mais </a:t>
            </a:r>
            <a:r>
              <a:rPr sz="2800" spc="-75" dirty="0">
                <a:solidFill>
                  <a:srgbClr val="585858"/>
                </a:solidFill>
                <a:latin typeface="Arial"/>
                <a:cs typeface="Arial"/>
              </a:rPr>
              <a:t>eficiente, </a:t>
            </a:r>
            <a:r>
              <a:rPr sz="2800" spc="-80" dirty="0">
                <a:solidFill>
                  <a:srgbClr val="006FC0"/>
                </a:solidFill>
                <a:latin typeface="Arial"/>
                <a:cs typeface="Arial"/>
              </a:rPr>
              <a:t>interface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do </a:t>
            </a:r>
            <a:r>
              <a:rPr sz="2800" spc="-110" dirty="0">
                <a:solidFill>
                  <a:srgbClr val="006FC0"/>
                </a:solidFill>
                <a:latin typeface="Arial"/>
                <a:cs typeface="Arial"/>
              </a:rPr>
              <a:t>usuário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em </a:t>
            </a:r>
            <a:r>
              <a:rPr sz="2800" spc="-220" dirty="0">
                <a:solidFill>
                  <a:srgbClr val="006FC0"/>
                </a:solidFill>
                <a:latin typeface="Arial"/>
                <a:cs typeface="Arial"/>
              </a:rPr>
              <a:t>3D 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visualmente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atraente.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6" name="object 6"/>
          <p:cNvSpPr/>
          <p:nvPr/>
        </p:nvSpPr>
        <p:spPr>
          <a:xfrm>
            <a:off x="4439411" y="4303776"/>
            <a:ext cx="2999232" cy="2414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E6845BA-ED5A-4227-95D0-ABA1C8303691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45623" y="5931408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1602" y="3030170"/>
            <a:ext cx="69900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180" dirty="0">
                <a:solidFill>
                  <a:srgbClr val="00AF50"/>
                </a:solidFill>
                <a:latin typeface="Arial"/>
                <a:cs typeface="Arial"/>
              </a:rPr>
              <a:t>Introdução </a:t>
            </a:r>
            <a:r>
              <a:rPr sz="6000" spc="-320" dirty="0">
                <a:solidFill>
                  <a:srgbClr val="00AF50"/>
                </a:solidFill>
                <a:latin typeface="Arial"/>
                <a:cs typeface="Arial"/>
              </a:rPr>
              <a:t>ao</a:t>
            </a:r>
            <a:r>
              <a:rPr sz="6000" spc="-5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6000" spc="-175" dirty="0">
                <a:solidFill>
                  <a:srgbClr val="00AF50"/>
                </a:solidFill>
                <a:latin typeface="Arial"/>
                <a:cs typeface="Arial"/>
              </a:rPr>
              <a:t>Android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80832" y="4021836"/>
            <a:ext cx="1697735" cy="283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336412"/>
            <a:ext cx="8387715" cy="36074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4.0 </a:t>
            </a:r>
            <a:r>
              <a:rPr sz="3200" spc="-24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3200" spc="-130" dirty="0">
                <a:solidFill>
                  <a:srgbClr val="C00000"/>
                </a:solidFill>
                <a:latin typeface="Arial"/>
                <a:cs typeface="Arial"/>
              </a:rPr>
              <a:t>4.0.4 </a:t>
            </a:r>
            <a:r>
              <a:rPr sz="3200" spc="-160" dirty="0">
                <a:solidFill>
                  <a:srgbClr val="C00000"/>
                </a:solidFill>
                <a:latin typeface="Arial"/>
                <a:cs typeface="Arial"/>
              </a:rPr>
              <a:t>(Ice </a:t>
            </a:r>
            <a:r>
              <a:rPr sz="3200" spc="-229" dirty="0">
                <a:solidFill>
                  <a:srgbClr val="C00000"/>
                </a:solidFill>
                <a:latin typeface="Arial"/>
                <a:cs typeface="Arial"/>
              </a:rPr>
              <a:t>Cream</a:t>
            </a:r>
            <a:r>
              <a:rPr sz="3200" spc="-180" dirty="0">
                <a:solidFill>
                  <a:srgbClr val="C00000"/>
                </a:solidFill>
                <a:latin typeface="Arial"/>
                <a:cs typeface="Arial"/>
              </a:rPr>
              <a:t> Sandwich)</a:t>
            </a:r>
            <a:endParaRPr sz="3200">
              <a:latin typeface="Arial"/>
              <a:cs typeface="Arial"/>
            </a:endParaRPr>
          </a:p>
          <a:p>
            <a:pPr marL="463550" marR="5080" indent="-228600" algn="just">
              <a:lnSpc>
                <a:spcPts val="3020"/>
              </a:lnSpc>
              <a:spcBef>
                <a:spcPts val="1265"/>
              </a:spcBef>
              <a:buChar char="•"/>
              <a:tabLst>
                <a:tab pos="464184" algn="l"/>
              </a:tabLst>
            </a:pP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Lançado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2011,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mesclou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o Android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2.3 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(Gingerbread)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Android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3.0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(Honeycomb)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um 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único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sistema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operacional;</a:t>
            </a:r>
            <a:endParaRPr sz="2800">
              <a:latin typeface="Arial"/>
              <a:cs typeface="Arial"/>
            </a:endParaRPr>
          </a:p>
          <a:p>
            <a:pPr marL="463550" marR="6350" indent="-228600" algn="just">
              <a:lnSpc>
                <a:spcPct val="90000"/>
              </a:lnSpc>
              <a:spcBef>
                <a:spcPts val="1785"/>
              </a:spcBef>
              <a:buChar char="•"/>
              <a:tabLst>
                <a:tab pos="464184" algn="l"/>
              </a:tabLst>
            </a:pPr>
            <a:r>
              <a:rPr sz="2600" spc="-300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2600" spc="-140" dirty="0">
                <a:solidFill>
                  <a:srgbClr val="585858"/>
                </a:solidFill>
                <a:latin typeface="Arial"/>
                <a:cs typeface="Arial"/>
              </a:rPr>
              <a:t>Ice </a:t>
            </a:r>
            <a:r>
              <a:rPr sz="2600" spc="-190" dirty="0">
                <a:solidFill>
                  <a:srgbClr val="585858"/>
                </a:solidFill>
                <a:latin typeface="Arial"/>
                <a:cs typeface="Arial"/>
              </a:rPr>
              <a:t>Cream </a:t>
            </a:r>
            <a:r>
              <a:rPr sz="2600" spc="-150" dirty="0">
                <a:solidFill>
                  <a:srgbClr val="585858"/>
                </a:solidFill>
                <a:latin typeface="Arial"/>
                <a:cs typeface="Arial"/>
              </a:rPr>
              <a:t>Sandwich </a:t>
            </a:r>
            <a:r>
              <a:rPr sz="2600" spc="-85" dirty="0">
                <a:solidFill>
                  <a:srgbClr val="585858"/>
                </a:solidFill>
                <a:latin typeface="Arial"/>
                <a:cs typeface="Arial"/>
              </a:rPr>
              <a:t>também adicionou </a:t>
            </a:r>
            <a:r>
              <a:rPr sz="2600" spc="-135" dirty="0">
                <a:solidFill>
                  <a:srgbClr val="585858"/>
                </a:solidFill>
                <a:latin typeface="Arial"/>
                <a:cs typeface="Arial"/>
              </a:rPr>
              <a:t>várias </a:t>
            </a:r>
            <a:r>
              <a:rPr sz="2600" spc="-250" dirty="0">
                <a:solidFill>
                  <a:srgbClr val="585858"/>
                </a:solidFill>
                <a:latin typeface="Arial"/>
                <a:cs typeface="Arial"/>
              </a:rPr>
              <a:t>APIs </a:t>
            </a:r>
            <a:r>
              <a:rPr sz="2600" spc="-125" dirty="0">
                <a:solidFill>
                  <a:srgbClr val="585858"/>
                </a:solidFill>
                <a:latin typeface="Arial"/>
                <a:cs typeface="Arial"/>
              </a:rPr>
              <a:t>para  uma </a:t>
            </a:r>
            <a:r>
              <a:rPr sz="2600" spc="-65" dirty="0">
                <a:solidFill>
                  <a:srgbClr val="006FC0"/>
                </a:solidFill>
                <a:latin typeface="Arial"/>
                <a:cs typeface="Arial"/>
              </a:rPr>
              <a:t>melhor </a:t>
            </a:r>
            <a:r>
              <a:rPr sz="2600" spc="-135" dirty="0">
                <a:solidFill>
                  <a:srgbClr val="006FC0"/>
                </a:solidFill>
                <a:latin typeface="Arial"/>
                <a:cs typeface="Arial"/>
              </a:rPr>
              <a:t>comunicação </a:t>
            </a:r>
            <a:r>
              <a:rPr sz="2600" spc="-55" dirty="0">
                <a:solidFill>
                  <a:srgbClr val="585858"/>
                </a:solidFill>
                <a:latin typeface="Arial"/>
                <a:cs typeface="Arial"/>
              </a:rPr>
              <a:t>entre </a:t>
            </a:r>
            <a:r>
              <a:rPr sz="2600" spc="-185" dirty="0">
                <a:solidFill>
                  <a:srgbClr val="585858"/>
                </a:solidFill>
                <a:latin typeface="Arial"/>
                <a:cs typeface="Arial"/>
              </a:rPr>
              <a:t>os </a:t>
            </a:r>
            <a:r>
              <a:rPr sz="2600" spc="-95" dirty="0">
                <a:solidFill>
                  <a:srgbClr val="585858"/>
                </a:solidFill>
                <a:latin typeface="Arial"/>
                <a:cs typeface="Arial"/>
              </a:rPr>
              <a:t>dispositivos, </a:t>
            </a:r>
            <a:r>
              <a:rPr sz="260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006FC0"/>
                </a:solidFill>
                <a:latin typeface="Arial"/>
                <a:cs typeface="Arial"/>
              </a:rPr>
              <a:t>acessibilidade para usuários </a:t>
            </a:r>
            <a:r>
              <a:rPr sz="2600" spc="-130" dirty="0">
                <a:solidFill>
                  <a:srgbClr val="006FC0"/>
                </a:solidFill>
                <a:latin typeface="Arial"/>
                <a:cs typeface="Arial"/>
              </a:rPr>
              <a:t>com </a:t>
            </a:r>
            <a:r>
              <a:rPr sz="2600" spc="-110" dirty="0">
                <a:solidFill>
                  <a:srgbClr val="006FC0"/>
                </a:solidFill>
                <a:latin typeface="Arial"/>
                <a:cs typeface="Arial"/>
              </a:rPr>
              <a:t>deficiências </a:t>
            </a:r>
            <a:r>
              <a:rPr sz="2600" spc="-130" dirty="0">
                <a:solidFill>
                  <a:srgbClr val="585858"/>
                </a:solidFill>
                <a:latin typeface="Arial"/>
                <a:cs typeface="Arial"/>
              </a:rPr>
              <a:t>(ex. </a:t>
            </a:r>
            <a:r>
              <a:rPr sz="2600" spc="-105" dirty="0">
                <a:solidFill>
                  <a:srgbClr val="585858"/>
                </a:solidFill>
                <a:latin typeface="Arial"/>
                <a:cs typeface="Arial"/>
              </a:rPr>
              <a:t>visual),  </a:t>
            </a:r>
            <a:r>
              <a:rPr sz="2600" spc="-135" dirty="0">
                <a:solidFill>
                  <a:srgbClr val="585858"/>
                </a:solidFill>
                <a:latin typeface="Arial"/>
                <a:cs typeface="Arial"/>
              </a:rPr>
              <a:t>redes </a:t>
            </a:r>
            <a:r>
              <a:rPr sz="2600" spc="-140" dirty="0">
                <a:solidFill>
                  <a:srgbClr val="585858"/>
                </a:solidFill>
                <a:latin typeface="Arial"/>
                <a:cs typeface="Arial"/>
              </a:rPr>
              <a:t>sociais,</a:t>
            </a:r>
            <a:r>
              <a:rPr sz="26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585858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6" name="object 6"/>
          <p:cNvSpPr/>
          <p:nvPr/>
        </p:nvSpPr>
        <p:spPr>
          <a:xfrm>
            <a:off x="5009388" y="4596384"/>
            <a:ext cx="2773680" cy="2261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013D0C5-0904-4CC0-B996-AA5C05543963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400304"/>
            <a:ext cx="8253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75" dirty="0"/>
              <a:t>Android </a:t>
            </a:r>
            <a:r>
              <a:rPr sz="4000" spc="-185" dirty="0"/>
              <a:t>4.0 </a:t>
            </a:r>
            <a:r>
              <a:rPr sz="4000" spc="-345" dirty="0"/>
              <a:t>a </a:t>
            </a:r>
            <a:r>
              <a:rPr sz="4000" spc="-190" dirty="0"/>
              <a:t>4.0.4 </a:t>
            </a:r>
            <a:r>
              <a:rPr sz="4000" spc="-215" dirty="0"/>
              <a:t>(Ice </a:t>
            </a:r>
            <a:r>
              <a:rPr sz="4000" spc="-330" dirty="0"/>
              <a:t>Cream</a:t>
            </a:r>
            <a:r>
              <a:rPr sz="4000" spc="-680" dirty="0"/>
              <a:t> </a:t>
            </a:r>
            <a:r>
              <a:rPr sz="4000" spc="-275" dirty="0"/>
              <a:t>Sandwich)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808732" y="1184148"/>
            <a:ext cx="6672072" cy="567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0755" y="1376170"/>
            <a:ext cx="6288024" cy="5373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5366" y="4341593"/>
            <a:ext cx="205184" cy="2432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100" dirty="0">
                <a:solidFill>
                  <a:srgbClr val="6F2F9F"/>
                </a:solidFill>
                <a:latin typeface="Arial"/>
                <a:cs typeface="Arial"/>
              </a:rPr>
              <a:t>Figura </a:t>
            </a:r>
            <a:r>
              <a:rPr sz="1600" spc="-70" dirty="0">
                <a:solidFill>
                  <a:srgbClr val="6F2F9F"/>
                </a:solidFill>
                <a:latin typeface="Arial"/>
                <a:cs typeface="Arial"/>
              </a:rPr>
              <a:t>1.6 </a:t>
            </a:r>
            <a:r>
              <a:rPr sz="1600" spc="-155" dirty="0">
                <a:solidFill>
                  <a:srgbClr val="6F2F9F"/>
                </a:solidFill>
                <a:latin typeface="Arial"/>
                <a:cs typeface="Arial"/>
              </a:rPr>
              <a:t>[DEITEL, </a:t>
            </a:r>
            <a:r>
              <a:rPr sz="1600" spc="-80" dirty="0">
                <a:solidFill>
                  <a:srgbClr val="6F2F9F"/>
                </a:solidFill>
                <a:latin typeface="Arial"/>
                <a:cs typeface="Arial"/>
              </a:rPr>
              <a:t>2015,</a:t>
            </a:r>
            <a:r>
              <a:rPr sz="16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6F2F9F"/>
                </a:solidFill>
                <a:latin typeface="Arial"/>
                <a:cs typeface="Arial"/>
              </a:rPr>
              <a:t>p.9]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49BC41-313D-4ED5-AE8E-0E9BBECB8457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336411"/>
            <a:ext cx="8386445" cy="31013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25" dirty="0">
                <a:solidFill>
                  <a:srgbClr val="C00000"/>
                </a:solidFill>
                <a:latin typeface="Arial"/>
                <a:cs typeface="Arial"/>
              </a:rPr>
              <a:t>4.1,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4.2 </a:t>
            </a:r>
            <a:r>
              <a:rPr sz="3200" spc="-190" dirty="0">
                <a:solidFill>
                  <a:srgbClr val="C00000"/>
                </a:solidFill>
                <a:latin typeface="Arial"/>
                <a:cs typeface="Arial"/>
              </a:rPr>
              <a:t>e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4.3 </a:t>
            </a:r>
            <a:r>
              <a:rPr sz="3200" spc="-165" dirty="0">
                <a:solidFill>
                  <a:srgbClr val="C00000"/>
                </a:solidFill>
                <a:latin typeface="Arial"/>
                <a:cs typeface="Arial"/>
              </a:rPr>
              <a:t>(Jelly</a:t>
            </a:r>
            <a:r>
              <a:rPr sz="3200" spc="-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204" dirty="0">
                <a:solidFill>
                  <a:srgbClr val="C00000"/>
                </a:solidFill>
                <a:latin typeface="Arial"/>
                <a:cs typeface="Arial"/>
              </a:rPr>
              <a:t>Bean)</a:t>
            </a:r>
            <a:endParaRPr sz="3200">
              <a:latin typeface="Arial"/>
              <a:cs typeface="Arial"/>
            </a:endParaRPr>
          </a:p>
          <a:p>
            <a:pPr marL="463550" marR="5080" indent="-228600" algn="just">
              <a:lnSpc>
                <a:spcPct val="90000"/>
              </a:lnSpc>
              <a:spcBef>
                <a:spcPts val="1215"/>
              </a:spcBef>
              <a:buChar char="•"/>
              <a:tabLst>
                <a:tab pos="464184" algn="l"/>
              </a:tabLst>
            </a:pP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Lançado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2012, 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inclui </a:t>
            </a:r>
            <a:r>
              <a:rPr sz="2800" spc="-80" dirty="0">
                <a:solidFill>
                  <a:srgbClr val="006FC0"/>
                </a:solidFill>
                <a:latin typeface="Arial"/>
                <a:cs typeface="Arial"/>
              </a:rPr>
              <a:t>suporte </a:t>
            </a:r>
            <a:r>
              <a:rPr sz="2800" spc="-145" dirty="0">
                <a:solidFill>
                  <a:srgbClr val="006FC0"/>
                </a:solidFill>
                <a:latin typeface="Arial"/>
                <a:cs typeface="Arial"/>
              </a:rPr>
              <a:t>para </a:t>
            </a:r>
            <a:r>
              <a:rPr sz="2800" spc="-114" dirty="0">
                <a:solidFill>
                  <a:srgbClr val="006FC0"/>
                </a:solidFill>
                <a:latin typeface="Arial"/>
                <a:cs typeface="Arial"/>
              </a:rPr>
              <a:t>telas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de </a:t>
            </a:r>
            <a:r>
              <a:rPr sz="2800" spc="-125" dirty="0">
                <a:solidFill>
                  <a:srgbClr val="006FC0"/>
                </a:solidFill>
                <a:latin typeface="Arial"/>
                <a:cs typeface="Arial"/>
              </a:rPr>
              <a:t>vídeo  externas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180" dirty="0">
                <a:solidFill>
                  <a:srgbClr val="006FC0"/>
                </a:solidFill>
                <a:latin typeface="Arial"/>
                <a:cs typeface="Arial"/>
              </a:rPr>
              <a:t>segurança </a:t>
            </a:r>
            <a:r>
              <a:rPr sz="2800" spc="-100" dirty="0">
                <a:solidFill>
                  <a:srgbClr val="006FC0"/>
                </a:solidFill>
                <a:latin typeface="Arial"/>
                <a:cs typeface="Arial"/>
              </a:rPr>
              <a:t>aprimorada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melhorias 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na 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aparência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(ex. 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widgets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aplicativo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que podem 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ser 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dimensionados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notificações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aplicativo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maiores)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sz="2800" spc="5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desempenho, 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2800" spc="-114" dirty="0">
                <a:solidFill>
                  <a:srgbClr val="006FC0"/>
                </a:solidFill>
                <a:latin typeface="Arial"/>
                <a:cs typeface="Arial"/>
              </a:rPr>
              <a:t>aperfeiçoam  </a:t>
            </a:r>
            <a:r>
              <a:rPr sz="2800" spc="-220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006FC0"/>
                </a:solidFill>
                <a:latin typeface="Arial"/>
                <a:cs typeface="Arial"/>
              </a:rPr>
              <a:t>troca </a:t>
            </a:r>
            <a:r>
              <a:rPr sz="2800" spc="-60" dirty="0">
                <a:solidFill>
                  <a:srgbClr val="006FC0"/>
                </a:solidFill>
                <a:latin typeface="Arial"/>
                <a:cs typeface="Arial"/>
              </a:rPr>
              <a:t>entre  </a:t>
            </a:r>
            <a:r>
              <a:rPr sz="2800" spc="-105" dirty="0">
                <a:solidFill>
                  <a:srgbClr val="006FC0"/>
                </a:solidFill>
                <a:latin typeface="Arial"/>
                <a:cs typeface="Arial"/>
              </a:rPr>
              <a:t>aplicativos </a:t>
            </a:r>
            <a:r>
              <a:rPr sz="2800" spc="-17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2800" spc="-105" dirty="0">
                <a:solidFill>
                  <a:srgbClr val="006FC0"/>
                </a:solidFill>
                <a:latin typeface="Arial"/>
                <a:cs typeface="Arial"/>
              </a:rPr>
              <a:t>telas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6" name="object 6"/>
          <p:cNvSpPr/>
          <p:nvPr/>
        </p:nvSpPr>
        <p:spPr>
          <a:xfrm>
            <a:off x="5216653" y="4215384"/>
            <a:ext cx="1781555" cy="261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B2B7F9E-73B5-4309-B8DD-00FB68A08BAF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400304"/>
            <a:ext cx="5736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75" dirty="0"/>
              <a:t>Android </a:t>
            </a:r>
            <a:r>
              <a:rPr sz="4000" spc="-185" dirty="0"/>
              <a:t>4.1 </a:t>
            </a:r>
            <a:r>
              <a:rPr sz="4000" spc="-110" dirty="0"/>
              <a:t>- </a:t>
            </a:r>
            <a:r>
              <a:rPr sz="4000" spc="-185" dirty="0"/>
              <a:t>4.3 </a:t>
            </a:r>
            <a:r>
              <a:rPr sz="4000" spc="-250" dirty="0"/>
              <a:t>(Jelly</a:t>
            </a:r>
            <a:r>
              <a:rPr sz="4000" spc="-855" dirty="0"/>
              <a:t> </a:t>
            </a:r>
            <a:r>
              <a:rPr sz="4000" spc="-305" dirty="0"/>
              <a:t>Bean)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708906" y="6398158"/>
            <a:ext cx="25342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0" dirty="0">
                <a:solidFill>
                  <a:srgbClr val="6F2F9F"/>
                </a:solidFill>
                <a:latin typeface="Arial"/>
                <a:cs typeface="Arial"/>
              </a:rPr>
              <a:t>Figura </a:t>
            </a:r>
            <a:r>
              <a:rPr sz="1600" spc="-70" dirty="0">
                <a:solidFill>
                  <a:srgbClr val="6F2F9F"/>
                </a:solidFill>
                <a:latin typeface="Arial"/>
                <a:cs typeface="Arial"/>
              </a:rPr>
              <a:t>1.7 </a:t>
            </a:r>
            <a:r>
              <a:rPr sz="1600" spc="-155" dirty="0">
                <a:solidFill>
                  <a:srgbClr val="6F2F9F"/>
                </a:solidFill>
                <a:latin typeface="Arial"/>
                <a:cs typeface="Arial"/>
              </a:rPr>
              <a:t>[DEITEL, </a:t>
            </a:r>
            <a:r>
              <a:rPr sz="1600" spc="-80" dirty="0">
                <a:solidFill>
                  <a:srgbClr val="6F2F9F"/>
                </a:solidFill>
                <a:latin typeface="Arial"/>
                <a:cs typeface="Arial"/>
              </a:rPr>
              <a:t>2015,</a:t>
            </a:r>
            <a:r>
              <a:rPr sz="16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6F2F9F"/>
                </a:solidFill>
                <a:latin typeface="Arial"/>
                <a:cs typeface="Arial"/>
              </a:rPr>
              <a:t>p.10]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6608" y="1365503"/>
            <a:ext cx="8301228" cy="5158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8631" y="1557527"/>
            <a:ext cx="7917180" cy="4774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07FEB2-0632-4E0F-A4B7-DE6CD8C876A0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5" name="object 5"/>
          <p:cNvSpPr/>
          <p:nvPr/>
        </p:nvSpPr>
        <p:spPr>
          <a:xfrm>
            <a:off x="7795260" y="3768850"/>
            <a:ext cx="2092451" cy="297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5756" y="1336412"/>
            <a:ext cx="8384540" cy="40646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4.4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(KitKat)</a:t>
            </a:r>
            <a:endParaRPr sz="3200">
              <a:latin typeface="Arial"/>
              <a:cs typeface="Arial"/>
            </a:endParaRPr>
          </a:p>
          <a:p>
            <a:pPr marL="463550" marR="5080" indent="-228600" algn="just">
              <a:lnSpc>
                <a:spcPts val="3020"/>
              </a:lnSpc>
              <a:spcBef>
                <a:spcPts val="1265"/>
              </a:spcBef>
              <a:buChar char="•"/>
              <a:tabLst>
                <a:tab pos="464184" algn="l"/>
              </a:tabLst>
            </a:pP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Lançado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2013, 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inclui </a:t>
            </a:r>
            <a:r>
              <a:rPr sz="2800" spc="-145" dirty="0">
                <a:solidFill>
                  <a:srgbClr val="006FC0"/>
                </a:solidFill>
                <a:latin typeface="Arial"/>
                <a:cs typeface="Arial"/>
              </a:rPr>
              <a:t>várias </a:t>
            </a:r>
            <a:r>
              <a:rPr sz="2800" spc="-105" dirty="0">
                <a:solidFill>
                  <a:srgbClr val="006FC0"/>
                </a:solidFill>
                <a:latin typeface="Arial"/>
                <a:cs typeface="Arial"/>
              </a:rPr>
              <a:t>melhorias </a:t>
            </a:r>
            <a:r>
              <a:rPr sz="2800" spc="-135" dirty="0">
                <a:solidFill>
                  <a:srgbClr val="006FC0"/>
                </a:solidFill>
                <a:latin typeface="Arial"/>
                <a:cs typeface="Arial"/>
              </a:rPr>
              <a:t>de  </a:t>
            </a:r>
            <a:r>
              <a:rPr sz="2800" spc="-140" dirty="0">
                <a:solidFill>
                  <a:srgbClr val="006FC0"/>
                </a:solidFill>
                <a:latin typeface="Arial"/>
                <a:cs typeface="Arial"/>
              </a:rPr>
              <a:t>desempenho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tornam 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possível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executar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sistema 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operacional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todos </a:t>
            </a:r>
            <a:r>
              <a:rPr sz="2800" spc="-195" dirty="0">
                <a:solidFill>
                  <a:srgbClr val="585858"/>
                </a:solidFill>
                <a:latin typeface="Arial"/>
                <a:cs typeface="Arial"/>
              </a:rPr>
              <a:t>os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aparelhos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Android;</a:t>
            </a:r>
            <a:endParaRPr sz="2800">
              <a:latin typeface="Arial"/>
              <a:cs typeface="Arial"/>
            </a:endParaRPr>
          </a:p>
          <a:p>
            <a:pPr marL="463550" marR="2820670" indent="-228600" algn="just">
              <a:lnSpc>
                <a:spcPct val="90000"/>
              </a:lnSpc>
              <a:spcBef>
                <a:spcPts val="1500"/>
              </a:spcBef>
              <a:buChar char="•"/>
              <a:tabLst>
                <a:tab pos="464184" algn="l"/>
              </a:tabLst>
            </a:pPr>
            <a:r>
              <a:rPr sz="2800" spc="-75" dirty="0">
                <a:solidFill>
                  <a:srgbClr val="585858"/>
                </a:solidFill>
                <a:latin typeface="Arial"/>
                <a:cs typeface="Arial"/>
              </a:rPr>
              <a:t>Inclui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também </a:t>
            </a:r>
            <a:r>
              <a:rPr sz="2800" spc="-95" dirty="0">
                <a:solidFill>
                  <a:srgbClr val="006FC0"/>
                </a:solidFill>
                <a:latin typeface="Arial"/>
                <a:cs typeface="Arial"/>
              </a:rPr>
              <a:t>aprimoramentos </a:t>
            </a:r>
            <a:r>
              <a:rPr sz="2800" spc="-160" dirty="0">
                <a:solidFill>
                  <a:srgbClr val="006FC0"/>
                </a:solidFill>
                <a:latin typeface="Arial"/>
                <a:cs typeface="Arial"/>
              </a:rPr>
              <a:t>na  </a:t>
            </a:r>
            <a:r>
              <a:rPr sz="2800" spc="-180" dirty="0">
                <a:solidFill>
                  <a:srgbClr val="006FC0"/>
                </a:solidFill>
                <a:latin typeface="Arial"/>
                <a:cs typeface="Arial"/>
              </a:rPr>
              <a:t>segurança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na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acessibilidade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006FC0"/>
                </a:solidFill>
                <a:latin typeface="Arial"/>
                <a:cs typeface="Arial"/>
              </a:rPr>
              <a:t>recursos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gráficos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60" dirty="0">
                <a:solidFill>
                  <a:srgbClr val="006FC0"/>
                </a:solidFill>
                <a:latin typeface="Arial"/>
                <a:cs typeface="Arial"/>
              </a:rPr>
              <a:t>multimídia 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melhorados, </a:t>
            </a:r>
            <a:r>
              <a:rPr sz="2800" spc="-105" dirty="0">
                <a:solidFill>
                  <a:srgbClr val="006FC0"/>
                </a:solidFill>
                <a:latin typeface="Arial"/>
                <a:cs typeface="Arial"/>
              </a:rPr>
              <a:t>ferramentas </a:t>
            </a:r>
            <a:r>
              <a:rPr sz="2800" spc="-135" dirty="0">
                <a:solidFill>
                  <a:srgbClr val="006FC0"/>
                </a:solidFill>
                <a:latin typeface="Arial"/>
                <a:cs typeface="Arial"/>
              </a:rPr>
              <a:t>de  </a:t>
            </a:r>
            <a:r>
              <a:rPr sz="2800" spc="-140" dirty="0">
                <a:solidFill>
                  <a:srgbClr val="006FC0"/>
                </a:solidFill>
                <a:latin typeface="Arial"/>
                <a:cs typeface="Arial"/>
              </a:rPr>
              <a:t>análise </a:t>
            </a:r>
            <a:r>
              <a:rPr sz="2800" spc="-135" dirty="0">
                <a:solidFill>
                  <a:srgbClr val="006FC0"/>
                </a:solidFill>
                <a:latin typeface="Arial"/>
                <a:cs typeface="Arial"/>
              </a:rPr>
              <a:t>de </a:t>
            </a:r>
            <a:r>
              <a:rPr sz="2800" spc="-165" dirty="0">
                <a:solidFill>
                  <a:srgbClr val="006FC0"/>
                </a:solidFill>
                <a:latin typeface="Arial"/>
                <a:cs typeface="Arial"/>
              </a:rPr>
              <a:t>uso </a:t>
            </a:r>
            <a:r>
              <a:rPr sz="2800" spc="-160" dirty="0">
                <a:solidFill>
                  <a:srgbClr val="006FC0"/>
                </a:solidFill>
                <a:latin typeface="Arial"/>
                <a:cs typeface="Arial"/>
              </a:rPr>
              <a:t>da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memória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, etc.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AD0EF35-E3B9-418F-9C6F-F353366E8986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400304"/>
            <a:ext cx="3931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75" dirty="0"/>
              <a:t>Android </a:t>
            </a:r>
            <a:r>
              <a:rPr sz="4000" spc="-185" dirty="0"/>
              <a:t>4.4</a:t>
            </a:r>
            <a:r>
              <a:rPr sz="4000" spc="-484" dirty="0"/>
              <a:t> </a:t>
            </a:r>
            <a:r>
              <a:rPr sz="4000" spc="-229" dirty="0"/>
              <a:t>(KitKat)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258568" y="1217675"/>
            <a:ext cx="7687056" cy="5404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4544" y="1437640"/>
            <a:ext cx="7303008" cy="502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08906" y="6514286"/>
            <a:ext cx="25342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0" dirty="0">
                <a:solidFill>
                  <a:srgbClr val="6F2F9F"/>
                </a:solidFill>
                <a:latin typeface="Arial"/>
                <a:cs typeface="Arial"/>
              </a:rPr>
              <a:t>Figura </a:t>
            </a:r>
            <a:r>
              <a:rPr sz="1600" spc="-70" dirty="0">
                <a:solidFill>
                  <a:srgbClr val="6F2F9F"/>
                </a:solidFill>
                <a:latin typeface="Arial"/>
                <a:cs typeface="Arial"/>
              </a:rPr>
              <a:t>1.8 </a:t>
            </a:r>
            <a:r>
              <a:rPr sz="1600" spc="-155" dirty="0">
                <a:solidFill>
                  <a:srgbClr val="6F2F9F"/>
                </a:solidFill>
                <a:latin typeface="Arial"/>
                <a:cs typeface="Arial"/>
              </a:rPr>
              <a:t>[DEITEL, </a:t>
            </a:r>
            <a:r>
              <a:rPr sz="1600" spc="-80" dirty="0">
                <a:solidFill>
                  <a:srgbClr val="6F2F9F"/>
                </a:solidFill>
                <a:latin typeface="Arial"/>
                <a:cs typeface="Arial"/>
              </a:rPr>
              <a:t>2015,</a:t>
            </a:r>
            <a:r>
              <a:rPr sz="16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6F2F9F"/>
                </a:solidFill>
                <a:latin typeface="Arial"/>
                <a:cs typeface="Arial"/>
              </a:rPr>
              <a:t>p.11]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DA55719-E016-4303-8916-CFE60A84A1A1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6800" y="1336412"/>
            <a:ext cx="10517124" cy="2340513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5.0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Arial"/>
                <a:cs typeface="Arial"/>
              </a:rPr>
              <a:t>(Lollipop)</a:t>
            </a:r>
            <a:endParaRPr sz="3200" dirty="0">
              <a:latin typeface="Arial"/>
              <a:cs typeface="Arial"/>
            </a:endParaRPr>
          </a:p>
          <a:p>
            <a:pPr marL="463550" marR="5080" indent="-228600" algn="just">
              <a:lnSpc>
                <a:spcPct val="90000"/>
              </a:lnSpc>
              <a:spcBef>
                <a:spcPts val="1215"/>
              </a:spcBef>
              <a:buChar char="•"/>
              <a:tabLst>
                <a:tab pos="464184" algn="l"/>
              </a:tabLst>
            </a:pP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Lançado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2014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240" dirty="0">
                <a:solidFill>
                  <a:srgbClr val="585858"/>
                </a:solidFill>
                <a:latin typeface="Arial"/>
                <a:cs typeface="Arial"/>
              </a:rPr>
              <a:t>se </a:t>
            </a:r>
            <a:r>
              <a:rPr sz="2800" spc="-30" dirty="0">
                <a:solidFill>
                  <a:srgbClr val="585858"/>
                </a:solidFill>
                <a:latin typeface="Arial"/>
                <a:cs typeface="Arial"/>
              </a:rPr>
              <a:t>tornou </a:t>
            </a:r>
            <a:r>
              <a:rPr sz="2800" spc="-110" dirty="0">
                <a:solidFill>
                  <a:srgbClr val="006FC0"/>
                </a:solidFill>
                <a:latin typeface="Arial"/>
                <a:cs typeface="Arial"/>
              </a:rPr>
              <a:t>compatível </a:t>
            </a:r>
            <a:r>
              <a:rPr sz="2800" spc="-145" dirty="0">
                <a:solidFill>
                  <a:srgbClr val="006FC0"/>
                </a:solidFill>
                <a:latin typeface="Arial"/>
                <a:cs typeface="Arial"/>
              </a:rPr>
              <a:t>com </a:t>
            </a:r>
            <a:r>
              <a:rPr sz="2800" spc="-160" dirty="0">
                <a:solidFill>
                  <a:srgbClr val="006FC0"/>
                </a:solidFill>
                <a:latin typeface="Arial"/>
                <a:cs typeface="Arial"/>
              </a:rPr>
              <a:t>diversas  </a:t>
            </a:r>
            <a:r>
              <a:rPr sz="2800" spc="-100" dirty="0">
                <a:solidFill>
                  <a:srgbClr val="006FC0"/>
                </a:solidFill>
                <a:latin typeface="Arial"/>
                <a:cs typeface="Arial"/>
              </a:rPr>
              <a:t>telas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: 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smartphones, </a:t>
            </a:r>
            <a:r>
              <a:rPr sz="2800" spc="-75" dirty="0">
                <a:solidFill>
                  <a:srgbClr val="585858"/>
                </a:solidFill>
                <a:latin typeface="Arial"/>
                <a:cs typeface="Arial"/>
              </a:rPr>
              <a:t>tablets,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relógios, </a:t>
            </a:r>
            <a:r>
              <a:rPr sz="2800" spc="-315" dirty="0">
                <a:solidFill>
                  <a:srgbClr val="585858"/>
                </a:solidFill>
                <a:latin typeface="Arial"/>
                <a:cs typeface="Arial"/>
              </a:rPr>
              <a:t>Tvs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carros; </a:t>
            </a:r>
            <a:r>
              <a:rPr sz="2800" spc="-250" dirty="0">
                <a:solidFill>
                  <a:srgbClr val="585858"/>
                </a:solidFill>
                <a:latin typeface="Arial"/>
                <a:cs typeface="Arial"/>
              </a:rPr>
              <a:t>A 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aparência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ganhou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destaque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nesta 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versão,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passou </a:t>
            </a:r>
            <a:r>
              <a:rPr sz="2800" spc="3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800" spc="-85" dirty="0">
                <a:solidFill>
                  <a:srgbClr val="006FC0"/>
                </a:solidFill>
                <a:latin typeface="Arial"/>
                <a:cs typeface="Arial"/>
              </a:rPr>
              <a:t>contemplar </a:t>
            </a:r>
            <a:r>
              <a:rPr sz="2800" spc="-165" dirty="0">
                <a:solidFill>
                  <a:srgbClr val="006FC0"/>
                </a:solidFill>
                <a:latin typeface="Arial"/>
                <a:cs typeface="Arial"/>
              </a:rPr>
              <a:t>sombras </a:t>
            </a:r>
            <a:r>
              <a:rPr sz="2800" spc="-17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2800" spc="-80" dirty="0">
                <a:solidFill>
                  <a:srgbClr val="006FC0"/>
                </a:solidFill>
                <a:latin typeface="Arial"/>
                <a:cs typeface="Arial"/>
              </a:rPr>
              <a:t>movimento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além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mostrar </a:t>
            </a:r>
            <a:r>
              <a:rPr sz="2800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006FC0"/>
                </a:solidFill>
                <a:latin typeface="Arial"/>
                <a:cs typeface="Arial"/>
              </a:rPr>
              <a:t>notificações </a:t>
            </a:r>
            <a:r>
              <a:rPr sz="2800" spc="-210" dirty="0">
                <a:solidFill>
                  <a:srgbClr val="006FC0"/>
                </a:solidFill>
                <a:latin typeface="Arial"/>
                <a:cs typeface="Arial"/>
              </a:rPr>
              <a:t>nas </a:t>
            </a:r>
            <a:r>
              <a:rPr sz="2800" spc="-110" dirty="0">
                <a:solidFill>
                  <a:srgbClr val="006FC0"/>
                </a:solidFill>
                <a:latin typeface="Arial"/>
                <a:cs typeface="Arial"/>
              </a:rPr>
              <a:t>telas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2800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006FC0"/>
                </a:solidFill>
                <a:latin typeface="Arial"/>
                <a:cs typeface="Arial"/>
              </a:rPr>
              <a:t>bloqueio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6" name="object 6"/>
          <p:cNvSpPr/>
          <p:nvPr/>
        </p:nvSpPr>
        <p:spPr>
          <a:xfrm>
            <a:off x="7653528" y="3733798"/>
            <a:ext cx="2261286" cy="3110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03615EF-6E5E-45C4-990F-CA38ECD2019F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1336412"/>
            <a:ext cx="9982200" cy="23336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6.0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Arial"/>
                <a:cs typeface="Arial"/>
              </a:rPr>
              <a:t>(Marshmallow)</a:t>
            </a:r>
            <a:endParaRPr sz="3200" dirty="0">
              <a:latin typeface="Arial"/>
              <a:cs typeface="Arial"/>
            </a:endParaRPr>
          </a:p>
          <a:p>
            <a:pPr marL="463550" marR="5080" indent="-228600" algn="just">
              <a:lnSpc>
                <a:spcPct val="90000"/>
              </a:lnSpc>
              <a:spcBef>
                <a:spcPts val="1215"/>
              </a:spcBef>
              <a:buChar char="•"/>
              <a:tabLst>
                <a:tab pos="464184" algn="l"/>
              </a:tabLst>
            </a:pPr>
            <a:r>
              <a:rPr sz="2800" spc="-240" dirty="0">
                <a:solidFill>
                  <a:srgbClr val="585858"/>
                </a:solidFill>
                <a:latin typeface="Arial"/>
                <a:cs typeface="Arial"/>
              </a:rPr>
              <a:t>Esta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versão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Android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traz </a:t>
            </a:r>
            <a:r>
              <a:rPr sz="2800" spc="-145" dirty="0">
                <a:solidFill>
                  <a:srgbClr val="006FC0"/>
                </a:solidFill>
                <a:latin typeface="Arial"/>
                <a:cs typeface="Arial"/>
              </a:rPr>
              <a:t>atualizações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no </a:t>
            </a:r>
            <a:r>
              <a:rPr sz="2800" spc="-280" dirty="0">
                <a:solidFill>
                  <a:srgbClr val="006FC0"/>
                </a:solidFill>
                <a:latin typeface="Arial"/>
                <a:cs typeface="Arial"/>
              </a:rPr>
              <a:t>NOW</a:t>
            </a:r>
            <a:r>
              <a:rPr sz="2800" spc="-28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2800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006FC0"/>
                </a:solidFill>
                <a:latin typeface="Arial"/>
                <a:cs typeface="Arial"/>
              </a:rPr>
              <a:t>executa </a:t>
            </a:r>
            <a:r>
              <a:rPr sz="2800" spc="-150" dirty="0">
                <a:solidFill>
                  <a:srgbClr val="006FC0"/>
                </a:solidFill>
                <a:latin typeface="Arial"/>
                <a:cs typeface="Arial"/>
              </a:rPr>
              <a:t>comandos </a:t>
            </a:r>
            <a:r>
              <a:rPr sz="2800" spc="-195" dirty="0">
                <a:solidFill>
                  <a:srgbClr val="006FC0"/>
                </a:solidFill>
                <a:latin typeface="Arial"/>
                <a:cs typeface="Arial"/>
              </a:rPr>
              <a:t>sem </a:t>
            </a:r>
            <a:r>
              <a:rPr sz="2800" spc="-120" dirty="0">
                <a:solidFill>
                  <a:srgbClr val="006FC0"/>
                </a:solidFill>
                <a:latin typeface="Arial"/>
                <a:cs typeface="Arial"/>
              </a:rPr>
              <a:t>precisar </a:t>
            </a:r>
            <a:r>
              <a:rPr sz="2800" spc="-50" dirty="0">
                <a:solidFill>
                  <a:srgbClr val="006FC0"/>
                </a:solidFill>
                <a:latin typeface="Arial"/>
                <a:cs typeface="Arial"/>
              </a:rPr>
              <a:t>interromper </a:t>
            </a:r>
            <a:r>
              <a:rPr sz="2800" spc="-85" dirty="0">
                <a:solidFill>
                  <a:srgbClr val="006FC0"/>
                </a:solidFill>
                <a:latin typeface="Arial"/>
                <a:cs typeface="Arial"/>
              </a:rPr>
              <a:t>o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uso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; 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Possibilita </a:t>
            </a:r>
            <a:r>
              <a:rPr sz="2800" spc="-120" dirty="0">
                <a:solidFill>
                  <a:srgbClr val="006FC0"/>
                </a:solidFill>
                <a:latin typeface="Arial"/>
                <a:cs typeface="Arial"/>
              </a:rPr>
              <a:t>gerenciar </a:t>
            </a:r>
            <a:r>
              <a:rPr sz="2800" spc="-195" dirty="0">
                <a:solidFill>
                  <a:srgbClr val="006FC0"/>
                </a:solidFill>
                <a:latin typeface="Arial"/>
                <a:cs typeface="Arial"/>
              </a:rPr>
              <a:t>os </a:t>
            </a:r>
            <a:r>
              <a:rPr sz="2800" spc="-190" dirty="0">
                <a:solidFill>
                  <a:srgbClr val="006FC0"/>
                </a:solidFill>
                <a:latin typeface="Arial"/>
                <a:cs typeface="Arial"/>
              </a:rPr>
              <a:t>Apps </a:t>
            </a:r>
            <a:r>
              <a:rPr sz="2800" spc="-120" dirty="0">
                <a:solidFill>
                  <a:srgbClr val="006FC0"/>
                </a:solidFill>
                <a:latin typeface="Arial"/>
                <a:cs typeface="Arial"/>
              </a:rPr>
              <a:t>que </a:t>
            </a:r>
            <a:r>
              <a:rPr sz="2800" spc="-220" dirty="0">
                <a:solidFill>
                  <a:srgbClr val="006FC0"/>
                </a:solidFill>
                <a:latin typeface="Arial"/>
                <a:cs typeface="Arial"/>
              </a:rPr>
              <a:t>acessam </a:t>
            </a:r>
            <a:r>
              <a:rPr sz="2800" spc="-195" dirty="0">
                <a:solidFill>
                  <a:srgbClr val="006FC0"/>
                </a:solidFill>
                <a:latin typeface="Arial"/>
                <a:cs typeface="Arial"/>
              </a:rPr>
              <a:t>os </a:t>
            </a:r>
            <a:r>
              <a:rPr sz="2800" spc="-150" dirty="0">
                <a:solidFill>
                  <a:srgbClr val="006FC0"/>
                </a:solidFill>
                <a:latin typeface="Arial"/>
                <a:cs typeface="Arial"/>
              </a:rPr>
              <a:t>recursos 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do </a:t>
            </a:r>
            <a:r>
              <a:rPr sz="2800" spc="-195" dirty="0">
                <a:solidFill>
                  <a:srgbClr val="006FC0"/>
                </a:solidFill>
                <a:latin typeface="Arial"/>
                <a:cs typeface="Arial"/>
              </a:rPr>
              <a:t>seu </a:t>
            </a:r>
            <a:r>
              <a:rPr sz="2800" spc="-100" dirty="0">
                <a:solidFill>
                  <a:srgbClr val="006FC0"/>
                </a:solidFill>
                <a:latin typeface="Arial"/>
                <a:cs typeface="Arial"/>
              </a:rPr>
              <a:t>smartphone</a:t>
            </a:r>
            <a:r>
              <a:rPr sz="2800" spc="-10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economizando 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mais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bateria.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6" name="object 6"/>
          <p:cNvSpPr/>
          <p:nvPr/>
        </p:nvSpPr>
        <p:spPr>
          <a:xfrm>
            <a:off x="5023104" y="3909060"/>
            <a:ext cx="2315227" cy="2948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0B4890F-D5E0-45DC-A685-B365A2A75026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200" y="1336411"/>
            <a:ext cx="10439399" cy="272831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7.0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(Nougat)</a:t>
            </a:r>
            <a:endParaRPr sz="3200" dirty="0">
              <a:latin typeface="Arial"/>
              <a:cs typeface="Arial"/>
            </a:endParaRPr>
          </a:p>
          <a:p>
            <a:pPr marL="463550" marR="5080" indent="-228600" algn="just">
              <a:lnSpc>
                <a:spcPct val="90000"/>
              </a:lnSpc>
              <a:spcBef>
                <a:spcPts val="1215"/>
              </a:spcBef>
              <a:buChar char="•"/>
              <a:tabLst>
                <a:tab pos="464184" algn="l"/>
              </a:tabLst>
            </a:pP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Lançado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2016,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240" dirty="0">
                <a:solidFill>
                  <a:srgbClr val="585858"/>
                </a:solidFill>
                <a:latin typeface="Arial"/>
                <a:cs typeface="Arial"/>
              </a:rPr>
              <a:t>se </a:t>
            </a:r>
            <a:r>
              <a:rPr sz="2800" spc="-165" dirty="0">
                <a:solidFill>
                  <a:srgbClr val="585858"/>
                </a:solidFill>
                <a:latin typeface="Arial"/>
                <a:cs typeface="Arial"/>
              </a:rPr>
              <a:t>destaca </a:t>
            </a:r>
            <a:r>
              <a:rPr sz="2800" spc="-50" dirty="0">
                <a:solidFill>
                  <a:srgbClr val="585858"/>
                </a:solidFill>
                <a:latin typeface="Arial"/>
                <a:cs typeface="Arial"/>
              </a:rPr>
              <a:t>por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novidades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como 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800" spc="-2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Arial"/>
                <a:cs typeface="Arial"/>
              </a:rPr>
              <a:t>abertura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de </a:t>
            </a:r>
            <a:r>
              <a:rPr sz="2800" spc="-120" dirty="0">
                <a:solidFill>
                  <a:srgbClr val="006FC0"/>
                </a:solidFill>
                <a:latin typeface="Arial"/>
                <a:cs typeface="Arial"/>
              </a:rPr>
              <a:t>dois </a:t>
            </a:r>
            <a:r>
              <a:rPr sz="2800" spc="-105" dirty="0">
                <a:solidFill>
                  <a:srgbClr val="006FC0"/>
                </a:solidFill>
                <a:latin typeface="Arial"/>
                <a:cs typeface="Arial"/>
              </a:rPr>
              <a:t>aplicativos </a:t>
            </a:r>
            <a:r>
              <a:rPr sz="2800" spc="-155" dirty="0">
                <a:solidFill>
                  <a:srgbClr val="006FC0"/>
                </a:solidFill>
                <a:latin typeface="Arial"/>
                <a:cs typeface="Arial"/>
              </a:rPr>
              <a:t>ao mesmo </a:t>
            </a:r>
            <a:r>
              <a:rPr sz="2800" spc="-65" dirty="0">
                <a:solidFill>
                  <a:srgbClr val="006FC0"/>
                </a:solidFill>
                <a:latin typeface="Arial"/>
                <a:cs typeface="Arial"/>
              </a:rPr>
              <a:t>tempo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265" dirty="0">
                <a:solidFill>
                  <a:srgbClr val="585858"/>
                </a:solidFill>
                <a:latin typeface="Arial"/>
                <a:cs typeface="Arial"/>
              </a:rPr>
              <a:t>as  </a:t>
            </a:r>
            <a:r>
              <a:rPr sz="2800" spc="-180" dirty="0">
                <a:solidFill>
                  <a:srgbClr val="585858"/>
                </a:solidFill>
                <a:latin typeface="Arial"/>
                <a:cs typeface="Arial"/>
              </a:rPr>
              <a:t>novas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notificações; 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Características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como </a:t>
            </a:r>
            <a:r>
              <a:rPr sz="2800" spc="-114" dirty="0">
                <a:solidFill>
                  <a:srgbClr val="006FC0"/>
                </a:solidFill>
                <a:latin typeface="Arial"/>
                <a:cs typeface="Arial"/>
              </a:rPr>
              <a:t>otimização </a:t>
            </a:r>
            <a:r>
              <a:rPr sz="2800" spc="-165" dirty="0">
                <a:solidFill>
                  <a:srgbClr val="006FC0"/>
                </a:solidFill>
                <a:latin typeface="Arial"/>
                <a:cs typeface="Arial"/>
              </a:rPr>
              <a:t>da  </a:t>
            </a:r>
            <a:r>
              <a:rPr sz="2800" spc="-195" dirty="0">
                <a:solidFill>
                  <a:srgbClr val="006FC0"/>
                </a:solidFill>
                <a:latin typeface="Arial"/>
                <a:cs typeface="Arial"/>
              </a:rPr>
              <a:t>carga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de </a:t>
            </a:r>
            <a:r>
              <a:rPr sz="2800" spc="-80" dirty="0">
                <a:solidFill>
                  <a:srgbClr val="006FC0"/>
                </a:solidFill>
                <a:latin typeface="Arial"/>
                <a:cs typeface="Arial"/>
              </a:rPr>
              <a:t>bateria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definições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aplicativos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padrões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1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006FC0"/>
                </a:solidFill>
                <a:latin typeface="Arial"/>
                <a:cs typeface="Arial"/>
              </a:rPr>
              <a:t>economia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do </a:t>
            </a:r>
            <a:r>
              <a:rPr sz="2800" spc="-100" dirty="0">
                <a:solidFill>
                  <a:srgbClr val="006FC0"/>
                </a:solidFill>
                <a:latin typeface="Arial"/>
                <a:cs typeface="Arial"/>
              </a:rPr>
              <a:t>plano 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de </a:t>
            </a:r>
            <a:r>
              <a:rPr sz="2800" spc="-160" dirty="0">
                <a:solidFill>
                  <a:srgbClr val="006FC0"/>
                </a:solidFill>
                <a:latin typeface="Arial"/>
                <a:cs typeface="Arial"/>
              </a:rPr>
              <a:t>dados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também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fazem 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parte 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desta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versão.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6" name="object 6"/>
          <p:cNvSpPr/>
          <p:nvPr/>
        </p:nvSpPr>
        <p:spPr>
          <a:xfrm>
            <a:off x="6853429" y="4085842"/>
            <a:ext cx="2926079" cy="277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4FB0E3A-031D-4747-9E59-7D9D5303CD65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6095" y="1598050"/>
            <a:ext cx="10744200" cy="366190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8.0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(Oreo)</a:t>
            </a:r>
            <a:endParaRPr sz="3200" dirty="0">
              <a:latin typeface="Arial"/>
              <a:cs typeface="Arial"/>
            </a:endParaRPr>
          </a:p>
          <a:p>
            <a:pPr marL="3098800" marR="5080">
              <a:lnSpc>
                <a:spcPts val="3020"/>
              </a:lnSpc>
              <a:spcBef>
                <a:spcPts val="1265"/>
              </a:spcBef>
              <a:tabLst>
                <a:tab pos="3328035" algn="l"/>
                <a:tab pos="5806440" algn="l"/>
                <a:tab pos="6817995" algn="l"/>
              </a:tabLst>
            </a:pPr>
            <a:r>
              <a:rPr lang="pt-BR" sz="2800" dirty="0">
                <a:latin typeface="Arial"/>
                <a:cs typeface="Arial"/>
              </a:rPr>
              <a:t>Lançada em 2017 e com recursos e funcionalidades super modernas; </a:t>
            </a:r>
            <a:r>
              <a:rPr lang="pt-BR" sz="2800" dirty="0" err="1">
                <a:latin typeface="Arial"/>
                <a:cs typeface="Arial"/>
              </a:rPr>
              <a:t>Oreo</a:t>
            </a:r>
            <a:r>
              <a:rPr lang="pt-BR" sz="2800" dirty="0">
                <a:latin typeface="Arial"/>
                <a:cs typeface="Arial"/>
              </a:rPr>
              <a:t> garante duas vezes mais velocidade ao ligar, função de preenchimento automático e o </a:t>
            </a:r>
            <a:r>
              <a:rPr lang="pt-BR" sz="2800" dirty="0" err="1">
                <a:latin typeface="Arial"/>
                <a:cs typeface="Arial"/>
              </a:rPr>
              <a:t>picture</a:t>
            </a:r>
            <a:r>
              <a:rPr lang="pt-BR" sz="2800" dirty="0">
                <a:latin typeface="Arial"/>
                <a:cs typeface="Arial"/>
              </a:rPr>
              <a:t> in </a:t>
            </a:r>
            <a:r>
              <a:rPr lang="pt-BR" sz="2800" dirty="0" err="1">
                <a:latin typeface="Arial"/>
                <a:cs typeface="Arial"/>
              </a:rPr>
              <a:t>picture</a:t>
            </a:r>
            <a:r>
              <a:rPr lang="pt-BR" sz="2800" dirty="0">
                <a:latin typeface="Arial"/>
                <a:cs typeface="Arial"/>
              </a:rPr>
              <a:t>, que permite realizar duas funções ao mesmo tempo.</a:t>
            </a:r>
          </a:p>
          <a:p>
            <a:pPr marL="3327400" marR="5080" indent="-228600">
              <a:lnSpc>
                <a:spcPts val="3020"/>
              </a:lnSpc>
              <a:spcBef>
                <a:spcPts val="1265"/>
              </a:spcBef>
              <a:buChar char="•"/>
              <a:tabLst>
                <a:tab pos="3328035" algn="l"/>
                <a:tab pos="5806440" algn="l"/>
                <a:tab pos="6817995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2364350"/>
            <a:ext cx="3474720" cy="4387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17663907-8547-4B89-8802-25BAFF33E42D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9001" y="6043246"/>
            <a:ext cx="76068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46" y="1332534"/>
            <a:ext cx="1644014" cy="6354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170" dirty="0">
                <a:solidFill>
                  <a:srgbClr val="C00000"/>
                </a:solidFill>
                <a:latin typeface="Arial"/>
                <a:cs typeface="Arial"/>
              </a:rPr>
              <a:t>Conceitos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2224853"/>
            <a:ext cx="10439400" cy="4058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>
              <a:spcBef>
                <a:spcPts val="1565"/>
              </a:spcBef>
            </a:pPr>
            <a:r>
              <a:rPr lang="pt-BR" sz="2800" i="1" spc="-130" dirty="0">
                <a:solidFill>
                  <a:srgbClr val="00B050"/>
                </a:solidFill>
                <a:latin typeface="Arial"/>
                <a:cs typeface="Arial"/>
              </a:rPr>
              <a:t>Android </a:t>
            </a:r>
            <a:r>
              <a:rPr lang="pt-BR" sz="2800" i="1" spc="-130" dirty="0">
                <a:latin typeface="Arial"/>
                <a:cs typeface="Arial"/>
              </a:rPr>
              <a:t>é uma plataforma </a:t>
            </a:r>
            <a:r>
              <a:rPr lang="pt-BR" sz="2800" i="1" spc="-130" dirty="0" err="1">
                <a:latin typeface="Arial"/>
                <a:cs typeface="Arial"/>
              </a:rPr>
              <a:t>opensource</a:t>
            </a:r>
            <a:r>
              <a:rPr lang="pt-BR" sz="2800" i="1" spc="-130" dirty="0">
                <a:latin typeface="Arial"/>
                <a:cs typeface="Arial"/>
              </a:rPr>
              <a:t> de desenvolvimento e execução de software que permite criar aplicativos para dispositivos móveis, como smartphones e tablets;</a:t>
            </a:r>
          </a:p>
          <a:p>
            <a:pPr marL="241300">
              <a:spcBef>
                <a:spcPts val="1565"/>
              </a:spcBef>
            </a:pPr>
            <a:r>
              <a:rPr sz="2800" spc="-114" dirty="0" err="1">
                <a:latin typeface="Arial"/>
                <a:cs typeface="Arial"/>
              </a:rPr>
              <a:t>Mais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de </a:t>
            </a:r>
            <a:r>
              <a:rPr sz="2800" spc="-145" dirty="0">
                <a:latin typeface="Arial"/>
                <a:cs typeface="Arial"/>
              </a:rPr>
              <a:t>1 </a:t>
            </a:r>
            <a:r>
              <a:rPr sz="2800" spc="-80" dirty="0">
                <a:latin typeface="Arial"/>
                <a:cs typeface="Arial"/>
              </a:rPr>
              <a:t>bilhão </a:t>
            </a:r>
            <a:r>
              <a:rPr sz="2800" spc="-130" dirty="0">
                <a:latin typeface="Arial"/>
                <a:cs typeface="Arial"/>
              </a:rPr>
              <a:t>de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lang="pt-BR" sz="2800" spc="-105" dirty="0">
                <a:latin typeface="Arial"/>
                <a:cs typeface="Arial"/>
              </a:rPr>
              <a:t>dispositivos</a:t>
            </a:r>
            <a:r>
              <a:rPr sz="2800" spc="-105" dirty="0">
                <a:latin typeface="Arial"/>
                <a:cs typeface="Arial"/>
              </a:rPr>
              <a:t>.</a:t>
            </a:r>
            <a:endParaRPr lang="pt-BR" sz="2800" dirty="0">
              <a:latin typeface="Arial"/>
              <a:cs typeface="Arial"/>
            </a:endParaRPr>
          </a:p>
          <a:p>
            <a:pPr marL="241300">
              <a:spcBef>
                <a:spcPts val="1565"/>
              </a:spcBef>
            </a:pPr>
            <a:r>
              <a:rPr sz="2800" spc="-85" dirty="0">
                <a:latin typeface="Arial"/>
                <a:cs typeface="Arial"/>
              </a:rPr>
              <a:t>Android </a:t>
            </a:r>
            <a:r>
              <a:rPr sz="2800" spc="-20" dirty="0">
                <a:latin typeface="Arial"/>
                <a:cs typeface="Arial"/>
              </a:rPr>
              <a:t>foi </a:t>
            </a:r>
            <a:r>
              <a:rPr sz="2800" spc="-120" dirty="0">
                <a:latin typeface="Arial"/>
                <a:cs typeface="Arial"/>
              </a:rPr>
              <a:t>desenvolvido pela </a:t>
            </a:r>
            <a:r>
              <a:rPr sz="2800" spc="-85" dirty="0">
                <a:latin typeface="Arial"/>
                <a:cs typeface="Arial"/>
              </a:rPr>
              <a:t>Android </a:t>
            </a:r>
            <a:r>
              <a:rPr sz="2800" spc="-114" dirty="0">
                <a:latin typeface="Arial"/>
                <a:cs typeface="Arial"/>
              </a:rPr>
              <a:t>Inc, </a:t>
            </a:r>
            <a:r>
              <a:rPr sz="2800" spc="-120" dirty="0">
                <a:latin typeface="Arial"/>
                <a:cs typeface="Arial"/>
              </a:rPr>
              <a:t>comprado  </a:t>
            </a:r>
            <a:r>
              <a:rPr sz="2800" spc="-90" dirty="0">
                <a:latin typeface="Arial"/>
                <a:cs typeface="Arial"/>
              </a:rPr>
              <a:t>pelo </a:t>
            </a:r>
            <a:r>
              <a:rPr sz="2800" spc="-240" dirty="0">
                <a:latin typeface="Arial"/>
                <a:cs typeface="Arial"/>
              </a:rPr>
              <a:t>Google™, </a:t>
            </a:r>
            <a:r>
              <a:rPr sz="2800" spc="-170" dirty="0">
                <a:latin typeface="Arial"/>
                <a:cs typeface="Arial"/>
              </a:rPr>
              <a:t>e </a:t>
            </a:r>
            <a:r>
              <a:rPr sz="2800" spc="-70" dirty="0">
                <a:latin typeface="Arial"/>
                <a:cs typeface="Arial"/>
              </a:rPr>
              <a:t>posteriormente </a:t>
            </a:r>
            <a:r>
              <a:rPr sz="2800" spc="-125" dirty="0">
                <a:latin typeface="Arial"/>
                <a:cs typeface="Arial"/>
              </a:rPr>
              <a:t>desenvolvido(a) </a:t>
            </a:r>
            <a:r>
              <a:rPr sz="2800" spc="-120" dirty="0">
                <a:latin typeface="Arial"/>
                <a:cs typeface="Arial"/>
              </a:rPr>
              <a:t>pela  </a:t>
            </a:r>
            <a:r>
              <a:rPr sz="2800" spc="-290" dirty="0">
                <a:latin typeface="Arial"/>
                <a:cs typeface="Arial"/>
              </a:rPr>
              <a:t>OHA </a:t>
            </a:r>
            <a:r>
              <a:rPr sz="2800" spc="-180" dirty="0">
                <a:latin typeface="Arial"/>
                <a:cs typeface="Arial"/>
              </a:rPr>
              <a:t>(</a:t>
            </a:r>
            <a:r>
              <a:rPr sz="2800" i="1" spc="-180" dirty="0">
                <a:latin typeface="Arial"/>
                <a:cs typeface="Arial"/>
              </a:rPr>
              <a:t>Open </a:t>
            </a:r>
            <a:r>
              <a:rPr sz="2800" i="1" spc="-150" dirty="0">
                <a:latin typeface="Arial"/>
                <a:cs typeface="Arial"/>
              </a:rPr>
              <a:t>Handset </a:t>
            </a:r>
            <a:r>
              <a:rPr sz="2800" i="1" spc="-110" dirty="0">
                <a:latin typeface="Arial"/>
                <a:cs typeface="Arial"/>
              </a:rPr>
              <a:t>Alliance</a:t>
            </a:r>
            <a:r>
              <a:rPr sz="2800" spc="-110" dirty="0">
                <a:latin typeface="Arial"/>
                <a:cs typeface="Arial"/>
              </a:rPr>
              <a:t>), </a:t>
            </a:r>
            <a:r>
              <a:rPr sz="2800" spc="-140" dirty="0">
                <a:latin typeface="Arial"/>
                <a:cs typeface="Arial"/>
              </a:rPr>
              <a:t>uma </a:t>
            </a:r>
            <a:r>
              <a:rPr lang="pt-BR" sz="2800" spc="-165" dirty="0">
                <a:latin typeface="Arial"/>
                <a:cs typeface="Arial"/>
              </a:rPr>
              <a:t>organização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que</a:t>
            </a:r>
            <a:r>
              <a:rPr lang="pt-BR" sz="2800" spc="-120" dirty="0">
                <a:latin typeface="Arial"/>
                <a:cs typeface="Arial"/>
              </a:rPr>
              <a:t> </a:t>
            </a:r>
            <a:r>
              <a:rPr lang="pt-BR" sz="2800" spc="125" dirty="0">
                <a:latin typeface="Arial"/>
                <a:cs typeface="Arial"/>
              </a:rPr>
              <a:t>t</a:t>
            </a:r>
            <a:r>
              <a:rPr lang="pt-BR" sz="2800" spc="-135" dirty="0">
                <a:latin typeface="Arial"/>
                <a:cs typeface="Arial"/>
              </a:rPr>
              <a:t>em </a:t>
            </a:r>
            <a:r>
              <a:rPr lang="pt-BR" sz="2800" spc="-60" dirty="0">
                <a:latin typeface="Arial"/>
                <a:cs typeface="Arial"/>
              </a:rPr>
              <a:t>ob</a:t>
            </a:r>
            <a:r>
              <a:rPr lang="pt-BR" sz="2800" spc="-20" dirty="0">
                <a:latin typeface="Arial"/>
                <a:cs typeface="Arial"/>
              </a:rPr>
              <a:t>j</a:t>
            </a:r>
            <a:r>
              <a:rPr lang="pt-BR" sz="2800" spc="-180" dirty="0">
                <a:latin typeface="Arial"/>
                <a:cs typeface="Arial"/>
              </a:rPr>
              <a:t>e</a:t>
            </a:r>
            <a:r>
              <a:rPr lang="pt-BR" sz="2800" spc="95" dirty="0">
                <a:latin typeface="Arial"/>
                <a:cs typeface="Arial"/>
              </a:rPr>
              <a:t>t</a:t>
            </a:r>
            <a:r>
              <a:rPr lang="pt-BR" sz="2800" spc="65" dirty="0">
                <a:latin typeface="Arial"/>
                <a:cs typeface="Arial"/>
              </a:rPr>
              <a:t>i</a:t>
            </a:r>
            <a:r>
              <a:rPr lang="pt-BR" sz="2800" spc="-170" dirty="0">
                <a:latin typeface="Arial"/>
                <a:cs typeface="Arial"/>
              </a:rPr>
              <a:t>v</a:t>
            </a:r>
            <a:r>
              <a:rPr lang="pt-BR" sz="2800" spc="-85" dirty="0">
                <a:latin typeface="Arial"/>
                <a:cs typeface="Arial"/>
              </a:rPr>
              <a:t>o </a:t>
            </a:r>
            <a:r>
              <a:rPr lang="pt-BR" sz="2800" spc="-140" dirty="0">
                <a:latin typeface="Arial"/>
                <a:cs typeface="Arial"/>
              </a:rPr>
              <a:t>d</a:t>
            </a:r>
            <a:r>
              <a:rPr lang="pt-BR" sz="2800" spc="-130" dirty="0">
                <a:latin typeface="Arial"/>
                <a:cs typeface="Arial"/>
              </a:rPr>
              <a:t>e </a:t>
            </a:r>
            <a:r>
              <a:rPr lang="pt-BR" sz="2800" spc="-70" dirty="0">
                <a:latin typeface="Arial"/>
                <a:cs typeface="Arial"/>
              </a:rPr>
              <a:t>criar </a:t>
            </a:r>
            <a:r>
              <a:rPr lang="pt-BR" sz="2800" spc="-105" dirty="0">
                <a:latin typeface="Arial"/>
                <a:cs typeface="Arial"/>
              </a:rPr>
              <a:t>pad</a:t>
            </a:r>
            <a:r>
              <a:rPr lang="pt-BR" sz="2800" spc="-110" dirty="0">
                <a:latin typeface="Arial"/>
                <a:cs typeface="Arial"/>
              </a:rPr>
              <a:t>r</a:t>
            </a:r>
            <a:r>
              <a:rPr lang="pt-BR" sz="2800" spc="-200" dirty="0">
                <a:latin typeface="Arial"/>
                <a:cs typeface="Arial"/>
              </a:rPr>
              <a:t>õe</a:t>
            </a:r>
            <a:r>
              <a:rPr lang="pt-BR" sz="2800" spc="-175" dirty="0">
                <a:latin typeface="Arial"/>
                <a:cs typeface="Arial"/>
              </a:rPr>
              <a:t>s </a:t>
            </a:r>
            <a:r>
              <a:rPr lang="pt-BR" sz="2800" spc="-60" dirty="0">
                <a:latin typeface="Arial"/>
                <a:cs typeface="Arial"/>
              </a:rPr>
              <a:t>aber</a:t>
            </a:r>
            <a:r>
              <a:rPr lang="pt-BR" sz="2800" spc="-70" dirty="0">
                <a:latin typeface="Arial"/>
                <a:cs typeface="Arial"/>
              </a:rPr>
              <a:t>t</a:t>
            </a:r>
            <a:r>
              <a:rPr lang="pt-BR" sz="2800" spc="-210" dirty="0">
                <a:latin typeface="Arial"/>
                <a:cs typeface="Arial"/>
              </a:rPr>
              <a:t>o</a:t>
            </a:r>
            <a:r>
              <a:rPr lang="pt-BR" sz="2800" spc="-185" dirty="0">
                <a:latin typeface="Arial"/>
                <a:cs typeface="Arial"/>
              </a:rPr>
              <a:t>s </a:t>
            </a:r>
            <a:r>
              <a:rPr lang="pt-BR" sz="2800" spc="-110" dirty="0">
                <a:latin typeface="Arial"/>
                <a:cs typeface="Arial"/>
              </a:rPr>
              <a:t>pa</a:t>
            </a:r>
            <a:r>
              <a:rPr lang="pt-BR" sz="2800" spc="-130" dirty="0">
                <a:latin typeface="Arial"/>
                <a:cs typeface="Arial"/>
              </a:rPr>
              <a:t>r</a:t>
            </a:r>
            <a:r>
              <a:rPr lang="pt-BR" sz="2800" spc="-145" dirty="0">
                <a:latin typeface="Arial"/>
                <a:cs typeface="Arial"/>
              </a:rPr>
              <a:t>a  </a:t>
            </a:r>
            <a:r>
              <a:rPr lang="pt-BR" sz="2800" spc="-110" dirty="0">
                <a:latin typeface="Arial"/>
                <a:cs typeface="Arial"/>
              </a:rPr>
              <a:t>dispositivos</a:t>
            </a:r>
            <a:r>
              <a:rPr lang="pt-BR" sz="2800" spc="-90" dirty="0">
                <a:latin typeface="Arial"/>
                <a:cs typeface="Arial"/>
              </a:rPr>
              <a:t> </a:t>
            </a:r>
            <a:r>
              <a:rPr lang="pt-BR" sz="2800" spc="-130" dirty="0">
                <a:latin typeface="Arial"/>
                <a:cs typeface="Arial"/>
              </a:rPr>
              <a:t>móveis.</a:t>
            </a:r>
            <a:endParaRPr lang="pt-BR"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5736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15" dirty="0"/>
              <a:t>Java </a:t>
            </a:r>
            <a:r>
              <a:rPr spc="-275" dirty="0"/>
              <a:t>e </a:t>
            </a:r>
            <a:r>
              <a:rPr spc="-235" dirty="0"/>
              <a:t>Plataforma</a:t>
            </a:r>
            <a:r>
              <a:rPr spc="-195" dirty="0"/>
              <a:t> Android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336411"/>
            <a:ext cx="8384540" cy="6354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lang="pt-BR" sz="3200" spc="-135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.0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lang="pt-BR" sz="3200" spc="-140" dirty="0">
                <a:solidFill>
                  <a:srgbClr val="C00000"/>
                </a:solidFill>
                <a:latin typeface="Arial"/>
                <a:cs typeface="Arial"/>
              </a:rPr>
              <a:t>Pie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9944" y="3853182"/>
            <a:ext cx="4113843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A segunda prévia, suporte de qualidade beta, foi lançada em 8 de maio de 2018, durante a cerimônia do Google I/O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EA8280E-47B6-49A0-AF42-44BFD7A9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9318" r="15833" b="18552"/>
          <a:stretch/>
        </p:blipFill>
        <p:spPr>
          <a:xfrm>
            <a:off x="1524000" y="4211904"/>
            <a:ext cx="4456486" cy="2646096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002DBB6A-7712-466C-83C3-46FF1B353CB5}"/>
              </a:ext>
            </a:extLst>
          </p:cNvPr>
          <p:cNvSpPr txBox="1"/>
          <p:nvPr/>
        </p:nvSpPr>
        <p:spPr>
          <a:xfrm>
            <a:off x="2019246" y="2081166"/>
            <a:ext cx="838454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Android Pie ou Android 9.0 é uma versão do sistema operacional móvel Android desenvolvida pela empresa Google, anunciado em 7 de março de 2018, a primeira prévia para desenvolvedores/testadores.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2AB94FC-30DC-40F3-A8D9-00A845979342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220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336411"/>
            <a:ext cx="8384540" cy="6354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lang="pt-BR" sz="3200" spc="-135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.0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lang="pt-BR" sz="3200" spc="-140" dirty="0">
                <a:solidFill>
                  <a:srgbClr val="C00000"/>
                </a:solidFill>
                <a:latin typeface="Arial"/>
                <a:cs typeface="Arial"/>
              </a:rPr>
              <a:t>Pie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EA8280E-47B6-49A0-AF42-44BFD7A9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9318" r="15833" b="18552"/>
          <a:stretch/>
        </p:blipFill>
        <p:spPr>
          <a:xfrm>
            <a:off x="0" y="5029200"/>
            <a:ext cx="2741024" cy="1627518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002DBB6A-7712-466C-83C3-46FF1B353CB5}"/>
              </a:ext>
            </a:extLst>
          </p:cNvPr>
          <p:cNvSpPr txBox="1"/>
          <p:nvPr/>
        </p:nvSpPr>
        <p:spPr>
          <a:xfrm>
            <a:off x="3035867" y="2231868"/>
            <a:ext cx="8839200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sz="3200" dirty="0"/>
              <a:t>Otimização do uso da bateria. ... </a:t>
            </a:r>
          </a:p>
          <a:p>
            <a:r>
              <a:rPr lang="pt-BR" sz="3200" dirty="0"/>
              <a:t>Ações de apps: aplicativos de forma rápida e inteligente. ... </a:t>
            </a:r>
          </a:p>
          <a:p>
            <a:r>
              <a:rPr lang="pt-BR" sz="3200" dirty="0"/>
              <a:t>Interface e Navegação. ... </a:t>
            </a:r>
          </a:p>
          <a:p>
            <a:r>
              <a:rPr lang="pt-BR" sz="3200" dirty="0"/>
              <a:t>Bloqueio de notificações repetidas. ... </a:t>
            </a:r>
          </a:p>
          <a:p>
            <a:r>
              <a:rPr lang="pt-BR" sz="3200" dirty="0"/>
              <a:t>Funções rápidas: </a:t>
            </a:r>
            <a:r>
              <a:rPr lang="pt-BR" sz="3200" dirty="0" err="1"/>
              <a:t>screenshot</a:t>
            </a:r>
            <a:r>
              <a:rPr lang="pt-BR" sz="3200" dirty="0"/>
              <a:t>, rotação de tela e volume.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2AB94FC-30DC-40F3-A8D9-00A845979342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922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107543-E518-4D8F-A26A-D281424DC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895600"/>
            <a:ext cx="3810532" cy="1905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0E845F-9DB0-45C0-8420-DC5DF10CD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48" y="1722839"/>
            <a:ext cx="2133600" cy="21336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5F5D80B-756F-4CDB-9486-47A726C94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4633"/>
            <a:ext cx="2133600" cy="21336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AB6FB7C-CA09-40D8-9509-FF17E32AF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2" y="4038600"/>
            <a:ext cx="960314" cy="125984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35D6449-983C-48B1-886E-DDF456BFE5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6" r="24082" b="32222"/>
          <a:stretch/>
        </p:blipFill>
        <p:spPr>
          <a:xfrm>
            <a:off x="8686800" y="4668520"/>
            <a:ext cx="1040122" cy="14528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98B7F04-82C3-4BFF-8B98-168753182B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54" y="1157385"/>
            <a:ext cx="2061946" cy="206194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8C4C836-BE67-4910-8E2A-24DC525A6D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25" y="5298440"/>
            <a:ext cx="2438400" cy="13716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4C6A1EC9-0B48-47D6-ABFE-B25DF99C36F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3"/>
          <a:stretch/>
        </p:blipFill>
        <p:spPr>
          <a:xfrm>
            <a:off x="5090826" y="5290012"/>
            <a:ext cx="1919574" cy="1433282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A6E2FF8C-0462-4EE0-AA2F-2F7AC8EF56A8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781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336411"/>
            <a:ext cx="8384540" cy="6354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lang="pt-BR" sz="3200" spc="-135" dirty="0">
                <a:solidFill>
                  <a:srgbClr val="C00000"/>
                </a:solidFill>
                <a:latin typeface="Arial"/>
                <a:cs typeface="Arial"/>
              </a:rPr>
              <a:t>10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.0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lang="pt-BR" sz="3200" spc="-140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002DBB6A-7712-466C-83C3-46FF1B353CB5}"/>
              </a:ext>
            </a:extLst>
          </p:cNvPr>
          <p:cNvSpPr txBox="1"/>
          <p:nvPr/>
        </p:nvSpPr>
        <p:spPr>
          <a:xfrm>
            <a:off x="2019246" y="2081166"/>
            <a:ext cx="838454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Android Q, ou Android 10, é a décima sétima versão do sistema operacional móvel Android desenvolvida pela empresa Google, lançado em 13 de março de 2019, como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8ABFCA-E807-44E6-918A-57F6B42AA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69" y="4288733"/>
            <a:ext cx="4611180" cy="2588024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B7513932-2902-47E9-9035-DD680D2E1A97}"/>
              </a:ext>
            </a:extLst>
          </p:cNvPr>
          <p:cNvSpPr txBox="1"/>
          <p:nvPr/>
        </p:nvSpPr>
        <p:spPr>
          <a:xfrm>
            <a:off x="6586294" y="3532850"/>
            <a:ext cx="3817493" cy="21922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versão de teste beta 1,</a:t>
            </a:r>
          </a:p>
          <a:p>
            <a:pPr marL="12700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 para os usuários desenvolvedores/</a:t>
            </a:r>
          </a:p>
          <a:p>
            <a:pPr marL="12700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testadores de aparelhos do modelo Google Pixel.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27F7E94-DAEF-424A-8F23-B1DAA0E2B4D1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285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336411"/>
            <a:ext cx="8384540" cy="6354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lang="pt-BR" sz="3200" spc="-135" dirty="0">
                <a:solidFill>
                  <a:srgbClr val="C00000"/>
                </a:solidFill>
                <a:latin typeface="Arial"/>
                <a:cs typeface="Arial"/>
              </a:rPr>
              <a:t>10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.0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lang="pt-BR" sz="3200" spc="-140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r>
              <a:rPr sz="3200" spc="-14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0" dirty="0"/>
              <a:t>Versões </a:t>
            </a:r>
            <a:r>
              <a:rPr spc="-175" dirty="0"/>
              <a:t>do</a:t>
            </a:r>
            <a:r>
              <a:rPr spc="-295" dirty="0"/>
              <a:t> </a:t>
            </a:r>
            <a:r>
              <a:rPr spc="-195" dirty="0"/>
              <a:t>Android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002DBB6A-7712-466C-83C3-46FF1B353CB5}"/>
              </a:ext>
            </a:extLst>
          </p:cNvPr>
          <p:cNvSpPr txBox="1"/>
          <p:nvPr/>
        </p:nvSpPr>
        <p:spPr>
          <a:xfrm>
            <a:off x="3920352" y="2514600"/>
            <a:ext cx="7357248" cy="221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Gestos aprimorados;</a:t>
            </a:r>
          </a:p>
          <a:p>
            <a:pPr marL="12700" algn="just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Tema escuro;</a:t>
            </a:r>
          </a:p>
          <a:p>
            <a:pPr marL="12700" algn="just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Respostas inteligentes e Modo Foco;</a:t>
            </a:r>
          </a:p>
          <a:p>
            <a:pPr marL="12700" algn="just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Bem-estar aprimorado e celulares dobráveis;</a:t>
            </a:r>
          </a:p>
          <a:p>
            <a:pPr marL="12700" algn="just">
              <a:spcBef>
                <a:spcPts val="95"/>
              </a:spcBef>
              <a:tabLst>
                <a:tab pos="1004569" algn="l"/>
              </a:tabLst>
            </a:pPr>
            <a:r>
              <a:rPr lang="pt-BR" sz="2800" dirty="0"/>
              <a:t>Legendas em tempo real e segurança aprimorada.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8ABFCA-E807-44E6-918A-57F6B42AA3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6" y="4726653"/>
            <a:ext cx="3313620" cy="185976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327F7E94-DAEF-424A-8F23-B1DAA0E2B4D1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253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/>
              <a:t>Roteiro</a:t>
            </a:r>
            <a:endParaRPr sz="3400"/>
          </a:p>
        </p:txBody>
      </p:sp>
      <p:sp>
        <p:nvSpPr>
          <p:cNvPr id="5" name="object 5"/>
          <p:cNvSpPr/>
          <p:nvPr/>
        </p:nvSpPr>
        <p:spPr>
          <a:xfrm>
            <a:off x="2479547" y="3285745"/>
            <a:ext cx="6325018" cy="1470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1333562"/>
            <a:ext cx="4414520" cy="295338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spcBef>
                <a:spcPts val="1590"/>
              </a:spcBef>
              <a:buChar char="•"/>
              <a:tabLst>
                <a:tab pos="241935" algn="l"/>
              </a:tabLst>
            </a:pPr>
            <a:r>
              <a:rPr sz="2600" spc="-100" dirty="0">
                <a:solidFill>
                  <a:srgbClr val="585858"/>
                </a:solidFill>
                <a:latin typeface="Arial"/>
                <a:cs typeface="Arial"/>
              </a:rPr>
              <a:t>Mais </a:t>
            </a:r>
            <a:r>
              <a:rPr sz="2600" spc="-12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600" spc="-110" dirty="0">
                <a:solidFill>
                  <a:srgbClr val="585858"/>
                </a:solidFill>
                <a:latin typeface="Arial"/>
                <a:cs typeface="Arial"/>
              </a:rPr>
              <a:t>1.6 </a:t>
            </a:r>
            <a:r>
              <a:rPr sz="2600" spc="-90" dirty="0">
                <a:solidFill>
                  <a:srgbClr val="585858"/>
                </a:solidFill>
                <a:latin typeface="Arial"/>
                <a:cs typeface="Arial"/>
              </a:rPr>
              <a:t>milhões </a:t>
            </a:r>
            <a:r>
              <a:rPr sz="2600" spc="-12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600" spc="-3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585858"/>
                </a:solidFill>
                <a:latin typeface="Arial"/>
                <a:cs typeface="Arial"/>
              </a:rPr>
              <a:t>Apps;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spcBef>
                <a:spcPts val="1490"/>
              </a:spcBef>
              <a:buChar char="•"/>
              <a:tabLst>
                <a:tab pos="241935" algn="l"/>
              </a:tabLst>
            </a:pPr>
            <a:r>
              <a:rPr sz="2600" spc="-145" dirty="0">
                <a:solidFill>
                  <a:srgbClr val="585858"/>
                </a:solidFill>
                <a:latin typeface="Arial"/>
                <a:cs typeface="Arial"/>
              </a:rPr>
              <a:t>Comercialização </a:t>
            </a:r>
            <a:r>
              <a:rPr sz="2600" spc="-12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6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90" dirty="0">
                <a:solidFill>
                  <a:srgbClr val="585858"/>
                </a:solidFill>
                <a:latin typeface="Arial"/>
                <a:cs typeface="Arial"/>
              </a:rPr>
              <a:t>aplicativos;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spcBef>
                <a:spcPts val="1490"/>
              </a:spcBef>
              <a:buChar char="•"/>
              <a:tabLst>
                <a:tab pos="241935" algn="l"/>
              </a:tabLst>
            </a:pPr>
            <a:r>
              <a:rPr sz="2600" spc="-170" dirty="0">
                <a:solidFill>
                  <a:srgbClr val="585858"/>
                </a:solidFill>
                <a:latin typeface="Arial"/>
                <a:cs typeface="Arial"/>
              </a:rPr>
              <a:t>Diversas</a:t>
            </a:r>
            <a:r>
              <a:rPr sz="26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114" dirty="0">
                <a:solidFill>
                  <a:srgbClr val="585858"/>
                </a:solidFill>
                <a:latin typeface="Arial"/>
                <a:cs typeface="Arial"/>
              </a:rPr>
              <a:t>categorias;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spcBef>
                <a:spcPts val="1490"/>
              </a:spcBef>
              <a:buChar char="•"/>
              <a:tabLst>
                <a:tab pos="241935" algn="l"/>
              </a:tabLst>
            </a:pPr>
            <a:r>
              <a:rPr sz="2600" spc="-130" dirty="0">
                <a:solidFill>
                  <a:srgbClr val="585858"/>
                </a:solidFill>
                <a:latin typeface="Arial"/>
                <a:cs typeface="Arial"/>
              </a:rPr>
              <a:t>Fonte </a:t>
            </a:r>
            <a:r>
              <a:rPr sz="2600" spc="-12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6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90" dirty="0">
                <a:solidFill>
                  <a:srgbClr val="585858"/>
                </a:solidFill>
                <a:latin typeface="Arial"/>
                <a:cs typeface="Arial"/>
              </a:rPr>
              <a:t>renda;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spcBef>
                <a:spcPts val="1490"/>
              </a:spcBef>
              <a:buChar char="•"/>
              <a:tabLst>
                <a:tab pos="241935" algn="l"/>
              </a:tabLst>
            </a:pPr>
            <a:r>
              <a:rPr sz="2600" spc="-180" dirty="0">
                <a:solidFill>
                  <a:srgbClr val="585858"/>
                </a:solidFill>
                <a:latin typeface="Arial"/>
                <a:cs typeface="Arial"/>
              </a:rPr>
              <a:t>Venda </a:t>
            </a:r>
            <a:r>
              <a:rPr sz="2600" spc="-12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6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585858"/>
                </a:solidFill>
                <a:latin typeface="Arial"/>
                <a:cs typeface="Arial"/>
              </a:rPr>
              <a:t>Apps.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2611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05" dirty="0"/>
              <a:t>Google</a:t>
            </a:r>
            <a:r>
              <a:rPr spc="-375" dirty="0"/>
              <a:t> </a:t>
            </a:r>
            <a:r>
              <a:rPr spc="-380" dirty="0"/>
              <a:t>Play</a:t>
            </a:r>
          </a:p>
        </p:txBody>
      </p:sp>
      <p:sp>
        <p:nvSpPr>
          <p:cNvPr id="7" name="object 7"/>
          <p:cNvSpPr/>
          <p:nvPr/>
        </p:nvSpPr>
        <p:spPr>
          <a:xfrm>
            <a:off x="5356049" y="1369904"/>
            <a:ext cx="6835951" cy="430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4560" y="6541719"/>
            <a:ext cx="25342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0" dirty="0">
                <a:solidFill>
                  <a:srgbClr val="6F2F9F"/>
                </a:solidFill>
                <a:latin typeface="Arial"/>
                <a:cs typeface="Arial"/>
              </a:rPr>
              <a:t>Figura </a:t>
            </a:r>
            <a:r>
              <a:rPr sz="1600" spc="-70" dirty="0">
                <a:solidFill>
                  <a:srgbClr val="6F2F9F"/>
                </a:solidFill>
                <a:latin typeface="Arial"/>
                <a:cs typeface="Arial"/>
              </a:rPr>
              <a:t>1.9 </a:t>
            </a:r>
            <a:r>
              <a:rPr sz="1600" spc="-155" dirty="0">
                <a:solidFill>
                  <a:srgbClr val="6F2F9F"/>
                </a:solidFill>
                <a:latin typeface="Arial"/>
                <a:cs typeface="Arial"/>
              </a:rPr>
              <a:t>[DEITEL, </a:t>
            </a:r>
            <a:r>
              <a:rPr sz="1600" spc="-80" dirty="0">
                <a:solidFill>
                  <a:srgbClr val="6F2F9F"/>
                </a:solidFill>
                <a:latin typeface="Arial"/>
                <a:cs typeface="Arial"/>
              </a:rPr>
              <a:t>2015,</a:t>
            </a:r>
            <a:r>
              <a:rPr sz="16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6F2F9F"/>
                </a:solidFill>
                <a:latin typeface="Arial"/>
                <a:cs typeface="Arial"/>
              </a:rPr>
              <a:t>p.11]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8DCB38B-A79C-4C03-8968-EF3C3D6AB887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412742" y="3377945"/>
            <a:ext cx="3589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365" dirty="0">
                <a:solidFill>
                  <a:srgbClr val="00AF50"/>
                </a:solidFill>
                <a:latin typeface="Arial"/>
                <a:cs typeface="Arial"/>
              </a:rPr>
              <a:t>Referências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38934" y="1440003"/>
            <a:ext cx="8412480" cy="510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5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245" dirty="0">
                <a:solidFill>
                  <a:srgbClr val="585858"/>
                </a:solidFill>
                <a:latin typeface="Arial"/>
                <a:cs typeface="Arial"/>
              </a:rPr>
              <a:t>DEITEL, </a:t>
            </a:r>
            <a:r>
              <a:rPr sz="2150" spc="-229" dirty="0">
                <a:solidFill>
                  <a:srgbClr val="585858"/>
                </a:solidFill>
                <a:latin typeface="Arial"/>
                <a:cs typeface="Arial"/>
              </a:rPr>
              <a:t>P.; </a:t>
            </a:r>
            <a:r>
              <a:rPr sz="2150" spc="-245" dirty="0">
                <a:solidFill>
                  <a:srgbClr val="585858"/>
                </a:solidFill>
                <a:latin typeface="Arial"/>
                <a:cs typeface="Arial"/>
              </a:rPr>
              <a:t>DEITEL, </a:t>
            </a:r>
            <a:r>
              <a:rPr sz="2150" spc="-100" dirty="0">
                <a:solidFill>
                  <a:srgbClr val="585858"/>
                </a:solidFill>
                <a:latin typeface="Arial"/>
                <a:cs typeface="Arial"/>
              </a:rPr>
              <a:t>H.; </a:t>
            </a:r>
            <a:r>
              <a:rPr sz="2150" spc="-245" dirty="0">
                <a:solidFill>
                  <a:srgbClr val="585858"/>
                </a:solidFill>
                <a:latin typeface="Arial"/>
                <a:cs typeface="Arial"/>
              </a:rPr>
              <a:t>DEITEL, </a:t>
            </a:r>
            <a:r>
              <a:rPr sz="2150" spc="-114" dirty="0">
                <a:solidFill>
                  <a:srgbClr val="585858"/>
                </a:solidFill>
                <a:latin typeface="Arial"/>
                <a:cs typeface="Arial"/>
              </a:rPr>
              <a:t>A.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Android </a:t>
            </a:r>
            <a:r>
              <a:rPr sz="2150" b="1" spc="-175" dirty="0">
                <a:solidFill>
                  <a:srgbClr val="585858"/>
                </a:solidFill>
                <a:latin typeface="Trebuchet MS"/>
                <a:cs typeface="Trebuchet MS"/>
              </a:rPr>
              <a:t>6 </a:t>
            </a:r>
            <a:r>
              <a:rPr sz="2150" b="1" spc="-135" dirty="0">
                <a:solidFill>
                  <a:srgbClr val="585858"/>
                </a:solidFill>
                <a:latin typeface="Trebuchet MS"/>
                <a:cs typeface="Trebuchet MS"/>
              </a:rPr>
              <a:t>- Para </a:t>
            </a:r>
            <a:r>
              <a:rPr sz="2150" b="1" spc="-114" dirty="0">
                <a:solidFill>
                  <a:srgbClr val="585858"/>
                </a:solidFill>
                <a:latin typeface="Trebuchet MS"/>
                <a:cs typeface="Trebuchet MS"/>
              </a:rPr>
              <a:t>Programadores </a:t>
            </a:r>
            <a:r>
              <a:rPr sz="2150" b="1" spc="-13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2150" b="1" spc="2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585858"/>
                </a:solidFill>
                <a:latin typeface="Trebuchet MS"/>
                <a:cs typeface="Trebuchet MS"/>
              </a:rPr>
              <a:t>Uma</a:t>
            </a:r>
            <a:endParaRPr sz="2150">
              <a:latin typeface="Trebuchet MS"/>
              <a:cs typeface="Trebuchet MS"/>
            </a:endParaRPr>
          </a:p>
          <a:p>
            <a:pPr marL="241300">
              <a:lnSpc>
                <a:spcPts val="2455"/>
              </a:lnSpc>
            </a:pP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Abordagem </a:t>
            </a:r>
            <a:r>
              <a:rPr sz="2150" b="1" spc="-100" dirty="0">
                <a:solidFill>
                  <a:srgbClr val="585858"/>
                </a:solidFill>
                <a:latin typeface="Trebuchet MS"/>
                <a:cs typeface="Trebuchet MS"/>
              </a:rPr>
              <a:t>Baseada </a:t>
            </a:r>
            <a:r>
              <a:rPr sz="2150" b="1" spc="-130" dirty="0">
                <a:solidFill>
                  <a:srgbClr val="585858"/>
                </a:solidFill>
                <a:latin typeface="Trebuchet MS"/>
                <a:cs typeface="Trebuchet MS"/>
              </a:rPr>
              <a:t>em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Aplicativos</a:t>
            </a:r>
            <a:r>
              <a:rPr sz="2150" spc="-110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150" spc="-90" dirty="0">
                <a:solidFill>
                  <a:srgbClr val="585858"/>
                </a:solidFill>
                <a:latin typeface="Arial"/>
                <a:cs typeface="Arial"/>
              </a:rPr>
              <a:t>2.ed. </a:t>
            </a:r>
            <a:r>
              <a:rPr sz="2150" spc="-114" dirty="0">
                <a:solidFill>
                  <a:srgbClr val="585858"/>
                </a:solidFill>
                <a:latin typeface="Arial"/>
                <a:cs typeface="Arial"/>
              </a:rPr>
              <a:t>Bookman,</a:t>
            </a:r>
            <a:r>
              <a:rPr sz="2150" spc="-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95" dirty="0">
                <a:solidFill>
                  <a:srgbClr val="585858"/>
                </a:solidFill>
                <a:latin typeface="Arial"/>
                <a:cs typeface="Arial"/>
              </a:rPr>
              <a:t>2015.</a:t>
            </a:r>
            <a:endParaRPr sz="2150">
              <a:latin typeface="Arial"/>
              <a:cs typeface="Arial"/>
            </a:endParaRPr>
          </a:p>
          <a:p>
            <a:pPr marL="241300" marR="5715" indent="-228600">
              <a:lnSpc>
                <a:spcPts val="2330"/>
              </a:lnSpc>
              <a:spcBef>
                <a:spcPts val="1220"/>
              </a:spcBef>
              <a:buChar char="•"/>
              <a:tabLst>
                <a:tab pos="240665" algn="l"/>
                <a:tab pos="241300" algn="l"/>
                <a:tab pos="1611630" algn="l"/>
                <a:tab pos="2475865" algn="l"/>
                <a:tab pos="3952240" algn="l"/>
                <a:tab pos="4574540" algn="l"/>
                <a:tab pos="5626100" algn="l"/>
                <a:tab pos="6569709" algn="l"/>
                <a:tab pos="6856095" algn="l"/>
                <a:tab pos="7475220" algn="l"/>
                <a:tab pos="8263255" algn="l"/>
              </a:tabLst>
            </a:pPr>
            <a:r>
              <a:rPr sz="2150" spc="-44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150" spc="-3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150" spc="-27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150" spc="-240" dirty="0">
                <a:solidFill>
                  <a:srgbClr val="585858"/>
                </a:solidFill>
                <a:latin typeface="Arial"/>
                <a:cs typeface="Arial"/>
              </a:rPr>
              <a:t>EI</a:t>
            </a:r>
            <a:r>
              <a:rPr sz="2150" spc="-39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150" spc="-30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150" spc="-65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150" spc="-23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2150" spc="-8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150" spc="-30" dirty="0">
                <a:solidFill>
                  <a:srgbClr val="585858"/>
                </a:solidFill>
                <a:latin typeface="Arial"/>
                <a:cs typeface="Arial"/>
              </a:rPr>
              <a:t>llip</a:t>
            </a:r>
            <a:r>
              <a:rPr sz="2150" spc="-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150" spc="-6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150" b="1" spc="-140" dirty="0">
                <a:solidFill>
                  <a:srgbClr val="585858"/>
                </a:solidFill>
                <a:latin typeface="Trebuchet MS"/>
                <a:cs typeface="Trebuchet MS"/>
              </a:rPr>
              <a:t>Começ</a:t>
            </a:r>
            <a:r>
              <a:rPr sz="2150" b="1" spc="-12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ndo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22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150" b="1" spc="-85" dirty="0">
                <a:solidFill>
                  <a:srgbClr val="585858"/>
                </a:solidFill>
                <a:latin typeface="Trebuchet MS"/>
                <a:cs typeface="Trebuchet MS"/>
              </a:rPr>
              <a:t>om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And</a:t>
            </a:r>
            <a:r>
              <a:rPr sz="2150" b="1" spc="-10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150" b="1" spc="-8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150" b="1" spc="-10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114" dirty="0">
                <a:solidFill>
                  <a:srgbClr val="585858"/>
                </a:solidFill>
                <a:latin typeface="Trebuchet MS"/>
                <a:cs typeface="Trebuchet MS"/>
              </a:rPr>
              <a:t>Stud</a:t>
            </a:r>
            <a:r>
              <a:rPr sz="2150" b="1" spc="-8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150" b="1" spc="-20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6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100" dirty="0">
                <a:solidFill>
                  <a:srgbClr val="585858"/>
                </a:solidFill>
                <a:latin typeface="Trebuchet MS"/>
                <a:cs typeface="Trebuchet MS"/>
              </a:rPr>
              <a:t>gui</a:t>
            </a:r>
            <a:r>
              <a:rPr sz="2150" b="1" spc="-10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pa</a:t>
            </a:r>
            <a:r>
              <a:rPr sz="2150" b="1" spc="-65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150" b="1" spc="-70" dirty="0">
                <a:solidFill>
                  <a:srgbClr val="585858"/>
                </a:solidFill>
                <a:latin typeface="Trebuchet MS"/>
                <a:cs typeface="Trebuchet MS"/>
              </a:rPr>
              <a:t>so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65" dirty="0">
                <a:solidFill>
                  <a:srgbClr val="585858"/>
                </a:solidFill>
                <a:latin typeface="Trebuchet MS"/>
                <a:cs typeface="Trebuchet MS"/>
              </a:rPr>
              <a:t>a  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passo.</a:t>
            </a:r>
            <a:r>
              <a:rPr sz="2150" spc="-95" dirty="0">
                <a:solidFill>
                  <a:srgbClr val="585858"/>
                </a:solidFill>
                <a:latin typeface="Arial"/>
                <a:cs typeface="Arial"/>
              </a:rPr>
              <a:t>1.ed.,1998.</a:t>
            </a:r>
            <a:endParaRPr sz="2150">
              <a:latin typeface="Arial"/>
              <a:cs typeface="Arial"/>
            </a:endParaRPr>
          </a:p>
          <a:p>
            <a:pPr marL="241300" marR="5080" indent="-228600">
              <a:lnSpc>
                <a:spcPts val="2330"/>
              </a:lnSpc>
              <a:spcBef>
                <a:spcPts val="119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210" dirty="0">
                <a:solidFill>
                  <a:srgbClr val="585858"/>
                </a:solidFill>
                <a:latin typeface="Arial"/>
                <a:cs typeface="Arial"/>
              </a:rPr>
              <a:t>MONTEIRO, </a:t>
            </a:r>
            <a:r>
              <a:rPr sz="2150" spc="-240" dirty="0">
                <a:solidFill>
                  <a:srgbClr val="585858"/>
                </a:solidFill>
                <a:latin typeface="Arial"/>
                <a:cs typeface="Arial"/>
              </a:rPr>
              <a:t>J. </a:t>
            </a:r>
            <a:r>
              <a:rPr sz="2150" b="1" spc="-90" dirty="0">
                <a:solidFill>
                  <a:srgbClr val="585858"/>
                </a:solidFill>
                <a:latin typeface="Trebuchet MS"/>
                <a:cs typeface="Trebuchet MS"/>
              </a:rPr>
              <a:t>Google </a:t>
            </a:r>
            <a:r>
              <a:rPr sz="2150" b="1" spc="-105" dirty="0">
                <a:solidFill>
                  <a:srgbClr val="585858"/>
                </a:solidFill>
                <a:latin typeface="Trebuchet MS"/>
                <a:cs typeface="Trebuchet MS"/>
              </a:rPr>
              <a:t>Android </a:t>
            </a:r>
            <a:r>
              <a:rPr sz="2150" b="1" spc="-135" dirty="0">
                <a:solidFill>
                  <a:srgbClr val="585858"/>
                </a:solidFill>
                <a:latin typeface="Trebuchet MS"/>
                <a:cs typeface="Trebuchet MS"/>
              </a:rPr>
              <a:t>- 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Crie 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Aplicações para </a:t>
            </a:r>
            <a:r>
              <a:rPr sz="2150" b="1" spc="-130" dirty="0">
                <a:solidFill>
                  <a:srgbClr val="585858"/>
                </a:solidFill>
                <a:latin typeface="Trebuchet MS"/>
                <a:cs typeface="Trebuchet MS"/>
              </a:rPr>
              <a:t>Celulares 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e </a:t>
            </a:r>
            <a:r>
              <a:rPr sz="2150" b="1" spc="-140" dirty="0">
                <a:solidFill>
                  <a:srgbClr val="585858"/>
                </a:solidFill>
                <a:latin typeface="Trebuchet MS"/>
                <a:cs typeface="Trebuchet MS"/>
              </a:rPr>
              <a:t>Tablets</a:t>
            </a:r>
            <a:r>
              <a:rPr sz="2150" spc="-140" dirty="0">
                <a:solidFill>
                  <a:srgbClr val="585858"/>
                </a:solidFill>
                <a:latin typeface="Arial"/>
                <a:cs typeface="Arial"/>
              </a:rPr>
              <a:t>.  </a:t>
            </a:r>
            <a:r>
              <a:rPr sz="2150" spc="-95" dirty="0">
                <a:solidFill>
                  <a:srgbClr val="585858"/>
                </a:solidFill>
                <a:latin typeface="Arial"/>
                <a:cs typeface="Arial"/>
              </a:rPr>
              <a:t>Editora </a:t>
            </a:r>
            <a:r>
              <a:rPr sz="2150" spc="-250" dirty="0">
                <a:solidFill>
                  <a:srgbClr val="585858"/>
                </a:solidFill>
                <a:latin typeface="Arial"/>
                <a:cs typeface="Arial"/>
              </a:rPr>
              <a:t>Casa </a:t>
            </a:r>
            <a:r>
              <a:rPr sz="2150" spc="-70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2150" spc="-135" dirty="0">
                <a:solidFill>
                  <a:srgbClr val="585858"/>
                </a:solidFill>
                <a:latin typeface="Arial"/>
                <a:cs typeface="Arial"/>
              </a:rPr>
              <a:t>Código,</a:t>
            </a:r>
            <a:r>
              <a:rPr sz="2150" spc="-3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100" dirty="0">
                <a:solidFill>
                  <a:srgbClr val="585858"/>
                </a:solidFill>
                <a:latin typeface="Arial"/>
                <a:cs typeface="Arial"/>
              </a:rPr>
              <a:t>2013.</a:t>
            </a:r>
            <a:endParaRPr sz="2150">
              <a:latin typeface="Arial"/>
              <a:cs typeface="Arial"/>
            </a:endParaRPr>
          </a:p>
          <a:p>
            <a:pPr marL="241300" indent="-228600">
              <a:spcBef>
                <a:spcPts val="894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585858"/>
                </a:solidFill>
                <a:latin typeface="Arial"/>
                <a:cs typeface="Arial"/>
              </a:rPr>
              <a:t>MAIA, </a:t>
            </a:r>
            <a:r>
              <a:rPr sz="2150" spc="-180" dirty="0">
                <a:solidFill>
                  <a:srgbClr val="585858"/>
                </a:solidFill>
                <a:latin typeface="Arial"/>
                <a:cs typeface="Arial"/>
              </a:rPr>
              <a:t>Luís </a:t>
            </a:r>
            <a:r>
              <a:rPr sz="2150" spc="-300" dirty="0">
                <a:solidFill>
                  <a:srgbClr val="585858"/>
                </a:solidFill>
                <a:latin typeface="Arial"/>
                <a:cs typeface="Arial"/>
              </a:rPr>
              <a:t>F. </a:t>
            </a:r>
            <a:r>
              <a:rPr sz="2150" b="1" spc="-114" dirty="0">
                <a:solidFill>
                  <a:srgbClr val="585858"/>
                </a:solidFill>
                <a:latin typeface="Trebuchet MS"/>
                <a:cs typeface="Trebuchet MS"/>
              </a:rPr>
              <a:t>Programação 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dispositivos </a:t>
            </a:r>
            <a:r>
              <a:rPr sz="2150" b="1" spc="-105" dirty="0">
                <a:solidFill>
                  <a:srgbClr val="585858"/>
                </a:solidFill>
                <a:latin typeface="Trebuchet MS"/>
                <a:cs typeface="Trebuchet MS"/>
              </a:rPr>
              <a:t>móveis</a:t>
            </a:r>
            <a:r>
              <a:rPr sz="2150" spc="-10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150" spc="-60" dirty="0">
                <a:solidFill>
                  <a:srgbClr val="585858"/>
                </a:solidFill>
                <a:latin typeface="Arial"/>
                <a:cs typeface="Arial"/>
              </a:rPr>
              <a:t>IFMA/ </a:t>
            </a:r>
            <a:r>
              <a:rPr sz="2150" spc="-175" dirty="0">
                <a:solidFill>
                  <a:srgbClr val="585858"/>
                </a:solidFill>
                <a:latin typeface="Arial"/>
                <a:cs typeface="Arial"/>
              </a:rPr>
              <a:t>Caxias.</a:t>
            </a:r>
            <a:r>
              <a:rPr sz="2150" spc="-4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100" dirty="0">
                <a:solidFill>
                  <a:srgbClr val="585858"/>
                </a:solidFill>
                <a:latin typeface="Arial"/>
                <a:cs typeface="Arial"/>
              </a:rPr>
              <a:t>2017.</a:t>
            </a:r>
            <a:endParaRPr sz="2150">
              <a:latin typeface="Arial"/>
              <a:cs typeface="Arial"/>
            </a:endParaRPr>
          </a:p>
          <a:p>
            <a:pPr marL="241300" indent="-228600">
              <a:spcBef>
                <a:spcPts val="95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310" dirty="0">
                <a:solidFill>
                  <a:srgbClr val="585858"/>
                </a:solidFill>
                <a:latin typeface="Arial"/>
                <a:cs typeface="Arial"/>
              </a:rPr>
              <a:t>LOPES, </a:t>
            </a:r>
            <a:r>
              <a:rPr sz="2150" spc="-100" dirty="0">
                <a:solidFill>
                  <a:srgbClr val="585858"/>
                </a:solidFill>
                <a:latin typeface="Arial"/>
                <a:cs typeface="Arial"/>
              </a:rPr>
              <a:t>Marcos.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Sistemas </a:t>
            </a:r>
            <a:r>
              <a:rPr sz="2150" b="1" spc="-13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Computação </a:t>
            </a:r>
            <a:r>
              <a:rPr sz="2150" b="1" spc="-50" dirty="0">
                <a:solidFill>
                  <a:srgbClr val="585858"/>
                </a:solidFill>
                <a:latin typeface="Trebuchet MS"/>
                <a:cs typeface="Trebuchet MS"/>
              </a:rPr>
              <a:t>Móvel</a:t>
            </a:r>
            <a:r>
              <a:rPr sz="2150" spc="-5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2150" spc="-2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170" dirty="0">
                <a:solidFill>
                  <a:srgbClr val="585858"/>
                </a:solidFill>
                <a:latin typeface="Arial"/>
                <a:cs typeface="Arial"/>
              </a:rPr>
              <a:t>UNITRI.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ts val="2455"/>
              </a:lnSpc>
              <a:spcBef>
                <a:spcPts val="935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120" dirty="0">
                <a:solidFill>
                  <a:srgbClr val="585858"/>
                </a:solidFill>
                <a:latin typeface="Arial"/>
                <a:cs typeface="Arial"/>
              </a:rPr>
              <a:t>Site </a:t>
            </a:r>
            <a:r>
              <a:rPr sz="2150" spc="-50" dirty="0">
                <a:solidFill>
                  <a:srgbClr val="585858"/>
                </a:solidFill>
                <a:latin typeface="Arial"/>
                <a:cs typeface="Arial"/>
              </a:rPr>
              <a:t>oficial </a:t>
            </a:r>
            <a:r>
              <a:rPr sz="2150" spc="-70" dirty="0">
                <a:solidFill>
                  <a:srgbClr val="585858"/>
                </a:solidFill>
                <a:latin typeface="Arial"/>
                <a:cs typeface="Arial"/>
              </a:rPr>
              <a:t>“</a:t>
            </a:r>
            <a:r>
              <a:rPr sz="2150" b="1" spc="-70" dirty="0">
                <a:solidFill>
                  <a:srgbClr val="585858"/>
                </a:solidFill>
                <a:latin typeface="Trebuchet MS"/>
                <a:cs typeface="Trebuchet MS"/>
              </a:rPr>
              <a:t>Android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Developer</a:t>
            </a:r>
            <a:r>
              <a:rPr sz="2150" spc="-110" dirty="0">
                <a:solidFill>
                  <a:srgbClr val="585858"/>
                </a:solidFill>
                <a:latin typeface="Arial"/>
                <a:cs typeface="Arial"/>
              </a:rPr>
              <a:t>”. </a:t>
            </a:r>
            <a:r>
              <a:rPr sz="2150" spc="-105" dirty="0">
                <a:solidFill>
                  <a:srgbClr val="585858"/>
                </a:solidFill>
                <a:latin typeface="Arial"/>
                <a:cs typeface="Arial"/>
              </a:rPr>
              <a:t>Disponível</a:t>
            </a:r>
            <a:r>
              <a:rPr sz="2150" spc="-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75" dirty="0">
                <a:solidFill>
                  <a:srgbClr val="585858"/>
                </a:solidFill>
                <a:latin typeface="Arial"/>
                <a:cs typeface="Arial"/>
              </a:rPr>
              <a:t>em:</a:t>
            </a:r>
            <a:endParaRPr sz="2150">
              <a:latin typeface="Arial"/>
              <a:cs typeface="Arial"/>
            </a:endParaRPr>
          </a:p>
          <a:p>
            <a:pPr marL="241300">
              <a:lnSpc>
                <a:spcPts val="2455"/>
              </a:lnSpc>
            </a:pPr>
            <a:r>
              <a:rPr sz="2150" spc="-50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&lt;h</a:t>
            </a:r>
            <a:r>
              <a:rPr sz="2150" spc="-5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150" spc="-50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tp://developer.android.com/index.html&gt;.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ts val="2455"/>
              </a:lnSpc>
              <a:spcBef>
                <a:spcPts val="9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b="1" spc="-140" dirty="0">
                <a:solidFill>
                  <a:srgbClr val="585858"/>
                </a:solidFill>
                <a:latin typeface="Trebuchet MS"/>
                <a:cs typeface="Trebuchet MS"/>
              </a:rPr>
              <a:t>Conheça</a:t>
            </a:r>
            <a:r>
              <a:rPr sz="2150" b="1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todas</a:t>
            </a:r>
            <a:r>
              <a:rPr sz="2150" b="1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585858"/>
                </a:solidFill>
                <a:latin typeface="Trebuchet MS"/>
                <a:cs typeface="Trebuchet MS"/>
              </a:rPr>
              <a:t>as</a:t>
            </a:r>
            <a:r>
              <a:rPr sz="2150" b="1" spc="-1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585858"/>
                </a:solidFill>
                <a:latin typeface="Trebuchet MS"/>
                <a:cs typeface="Trebuchet MS"/>
              </a:rPr>
              <a:t>versões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585858"/>
                </a:solidFill>
                <a:latin typeface="Trebuchet MS"/>
                <a:cs typeface="Trebuchet MS"/>
              </a:rPr>
              <a:t>do</a:t>
            </a:r>
            <a:r>
              <a:rPr sz="2150" b="1" spc="-1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585858"/>
                </a:solidFill>
                <a:latin typeface="Trebuchet MS"/>
                <a:cs typeface="Trebuchet MS"/>
              </a:rPr>
              <a:t>Android</a:t>
            </a:r>
            <a:r>
              <a:rPr sz="2150" b="1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150" b="1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30" dirty="0">
                <a:solidFill>
                  <a:srgbClr val="585858"/>
                </a:solidFill>
                <a:latin typeface="Trebuchet MS"/>
                <a:cs typeface="Trebuchet MS"/>
              </a:rPr>
              <a:t>descubra</a:t>
            </a:r>
            <a:r>
              <a:rPr sz="2150" b="1" spc="-1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qual</a:t>
            </a:r>
            <a:r>
              <a:rPr sz="2150" b="1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é </a:t>
            </a:r>
            <a:r>
              <a:rPr sz="2150" b="1" spc="-8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150" b="1" spc="-1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585858"/>
                </a:solidFill>
                <a:latin typeface="Trebuchet MS"/>
                <a:cs typeface="Trebuchet MS"/>
              </a:rPr>
              <a:t>sua.</a:t>
            </a:r>
            <a:endParaRPr sz="2150">
              <a:latin typeface="Trebuchet MS"/>
              <a:cs typeface="Trebuchet MS"/>
            </a:endParaRPr>
          </a:p>
          <a:p>
            <a:pPr marL="241300">
              <a:lnSpc>
                <a:spcPts val="2325"/>
              </a:lnSpc>
            </a:pPr>
            <a:r>
              <a:rPr sz="2150" spc="-105" dirty="0">
                <a:solidFill>
                  <a:srgbClr val="585858"/>
                </a:solidFill>
                <a:latin typeface="Arial"/>
                <a:cs typeface="Arial"/>
              </a:rPr>
              <a:t>Disponível</a:t>
            </a:r>
            <a:r>
              <a:rPr sz="215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75" dirty="0">
                <a:solidFill>
                  <a:srgbClr val="585858"/>
                </a:solidFill>
                <a:latin typeface="Arial"/>
                <a:cs typeface="Arial"/>
              </a:rPr>
              <a:t>em:</a:t>
            </a:r>
            <a:endParaRPr sz="2150">
              <a:latin typeface="Arial"/>
              <a:cs typeface="Arial"/>
            </a:endParaRPr>
          </a:p>
          <a:p>
            <a:pPr marL="241300" marR="440055">
              <a:lnSpc>
                <a:spcPts val="2330"/>
              </a:lnSpc>
              <a:spcBef>
                <a:spcPts val="155"/>
              </a:spcBef>
            </a:pPr>
            <a:r>
              <a:rPr sz="2150" spc="-65" dirty="0">
                <a:solidFill>
                  <a:srgbClr val="585858"/>
                </a:solidFill>
                <a:latin typeface="Arial"/>
                <a:cs typeface="Arial"/>
              </a:rPr>
              <a:t>&lt;</a:t>
            </a:r>
            <a:r>
              <a:rPr sz="2150" spc="-65" dirty="0">
                <a:solidFill>
                  <a:srgbClr val="585858"/>
                </a:solidFill>
                <a:latin typeface="Arial"/>
                <a:cs typeface="Arial"/>
                <a:hlinkClick r:id="rId3"/>
              </a:rPr>
              <a:t>www.meupositivo.com.br/doseujeito/tecnologia/descubra-qual-e-a- </a:t>
            </a:r>
            <a:r>
              <a:rPr sz="215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85" dirty="0">
                <a:solidFill>
                  <a:srgbClr val="585858"/>
                </a:solidFill>
                <a:latin typeface="Arial"/>
                <a:cs typeface="Arial"/>
              </a:rPr>
              <a:t>sua-versao-do-android/&gt;.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2101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65" dirty="0"/>
              <a:t>Referências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9001" y="6043246"/>
            <a:ext cx="76068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46" y="1332534"/>
            <a:ext cx="1644014" cy="6354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170" dirty="0">
                <a:solidFill>
                  <a:srgbClr val="C00000"/>
                </a:solidFill>
                <a:latin typeface="Arial"/>
                <a:cs typeface="Arial"/>
              </a:rPr>
              <a:t>Conceitos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2224853"/>
            <a:ext cx="10439400" cy="3422091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>
              <a:spcBef>
                <a:spcPts val="1565"/>
              </a:spcBef>
            </a:pPr>
            <a:r>
              <a:rPr lang="pt-BR" sz="2800" dirty="0" err="1"/>
              <a:t>Kotlin</a:t>
            </a:r>
            <a:r>
              <a:rPr lang="pt-BR" sz="2800" dirty="0"/>
              <a:t> é uma Linguagem de programação multiplataforma que compila para a Máquina virtual Java e que também pode ser traduzida para </a:t>
            </a:r>
            <a:r>
              <a:rPr lang="pt-BR" sz="2800" dirty="0" err="1"/>
              <a:t>JavaScript</a:t>
            </a:r>
            <a:r>
              <a:rPr lang="pt-BR" sz="2800" dirty="0"/>
              <a:t> e compilada para código nativo. É desenvolvida pela </a:t>
            </a:r>
            <a:r>
              <a:rPr lang="pt-BR" sz="2800" dirty="0" err="1"/>
              <a:t>JetBrains</a:t>
            </a:r>
            <a:r>
              <a:rPr lang="pt-BR" sz="2800" dirty="0"/>
              <a:t>, seu nome é baseado na ilha de </a:t>
            </a:r>
            <a:r>
              <a:rPr lang="pt-BR" sz="2800" dirty="0" err="1"/>
              <a:t>Kotlin</a:t>
            </a:r>
            <a:r>
              <a:rPr lang="pt-BR" sz="2800" dirty="0"/>
              <a:t> onde se situa a cidade russa de </a:t>
            </a:r>
            <a:r>
              <a:rPr lang="pt-BR" sz="2800" dirty="0" err="1"/>
              <a:t>Kronstadt</a:t>
            </a:r>
            <a:r>
              <a:rPr lang="pt-BR" sz="2800" dirty="0"/>
              <a:t>, próximo à São Petersburgo.</a:t>
            </a:r>
          </a:p>
          <a:p>
            <a:pPr marL="241300">
              <a:spcBef>
                <a:spcPts val="1565"/>
              </a:spcBef>
            </a:pPr>
            <a:r>
              <a:rPr lang="pt-BR" sz="2800" dirty="0"/>
              <a:t>Apesar de a sintaxe de </a:t>
            </a:r>
            <a:r>
              <a:rPr lang="pt-BR" sz="2800" dirty="0" err="1"/>
              <a:t>Kotlin</a:t>
            </a:r>
            <a:r>
              <a:rPr lang="pt-BR" sz="2800" dirty="0"/>
              <a:t> diferir da de Java, </a:t>
            </a:r>
            <a:r>
              <a:rPr lang="pt-BR" sz="2800" dirty="0" err="1"/>
              <a:t>Kotlin</a:t>
            </a:r>
            <a:r>
              <a:rPr lang="pt-BR" sz="2800" dirty="0"/>
              <a:t> é projetada para ter uma interoperabilidade total com código Java.</a:t>
            </a:r>
            <a:endParaRPr lang="pt-BR"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5736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pt-BR" dirty="0" err="1"/>
              <a:t>Kotlin</a:t>
            </a:r>
            <a:endParaRPr spc="-195" dirty="0"/>
          </a:p>
        </p:txBody>
      </p:sp>
    </p:spTree>
    <p:extLst>
      <p:ext uri="{BB962C8B-B14F-4D97-AF65-F5344CB8AC3E}">
        <p14:creationId xmlns:p14="http://schemas.microsoft.com/office/powerpoint/2010/main" val="344291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7753" y="362204"/>
            <a:ext cx="5736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15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4400" spc="-27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4400" spc="-235" dirty="0">
                <a:solidFill>
                  <a:srgbClr val="FFFFFF"/>
                </a:solidFill>
                <a:latin typeface="Arial"/>
                <a:cs typeface="Arial"/>
              </a:rPr>
              <a:t>Plataforma</a:t>
            </a:r>
            <a:r>
              <a:rPr sz="4400" spc="-195" dirty="0">
                <a:solidFill>
                  <a:srgbClr val="FFFFFF"/>
                </a:solidFill>
                <a:latin typeface="Arial"/>
                <a:cs typeface="Arial"/>
              </a:rPr>
              <a:t> Android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0568" y="1997964"/>
            <a:ext cx="3540251" cy="2124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0542" y="4648200"/>
            <a:ext cx="1037844" cy="157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2101" y="2043684"/>
            <a:ext cx="2014727" cy="2014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1979" y="6539482"/>
            <a:ext cx="3732276" cy="318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5696" y="4465320"/>
            <a:ext cx="3706367" cy="2243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1605" y="4491229"/>
            <a:ext cx="3599815" cy="2136775"/>
          </a:xfrm>
          <a:custGeom>
            <a:avLst/>
            <a:gdLst/>
            <a:ahLst/>
            <a:cxnLst/>
            <a:rect l="l" t="t" r="r" b="b"/>
            <a:pathLst>
              <a:path w="3599815" h="2136775">
                <a:moveTo>
                  <a:pt x="3416046" y="0"/>
                </a:moveTo>
                <a:lnTo>
                  <a:pt x="183641" y="0"/>
                </a:lnTo>
                <a:lnTo>
                  <a:pt x="134805" y="6556"/>
                </a:lnTo>
                <a:lnTo>
                  <a:pt x="90931" y="25061"/>
                </a:lnTo>
                <a:lnTo>
                  <a:pt x="53768" y="53768"/>
                </a:lnTo>
                <a:lnTo>
                  <a:pt x="25061" y="90932"/>
                </a:lnTo>
                <a:lnTo>
                  <a:pt x="6556" y="134805"/>
                </a:lnTo>
                <a:lnTo>
                  <a:pt x="0" y="183642"/>
                </a:lnTo>
                <a:lnTo>
                  <a:pt x="0" y="1953031"/>
                </a:lnTo>
                <a:lnTo>
                  <a:pt x="6556" y="2001844"/>
                </a:lnTo>
                <a:lnTo>
                  <a:pt x="25061" y="2045706"/>
                </a:lnTo>
                <a:lnTo>
                  <a:pt x="53768" y="2082868"/>
                </a:lnTo>
                <a:lnTo>
                  <a:pt x="90931" y="2111579"/>
                </a:lnTo>
                <a:lnTo>
                  <a:pt x="134805" y="2130089"/>
                </a:lnTo>
                <a:lnTo>
                  <a:pt x="183641" y="2136648"/>
                </a:lnTo>
                <a:lnTo>
                  <a:pt x="3416046" y="2136648"/>
                </a:lnTo>
                <a:lnTo>
                  <a:pt x="3464882" y="2130089"/>
                </a:lnTo>
                <a:lnTo>
                  <a:pt x="3508755" y="2111579"/>
                </a:lnTo>
                <a:lnTo>
                  <a:pt x="3545919" y="2082868"/>
                </a:lnTo>
                <a:lnTo>
                  <a:pt x="3574626" y="2045706"/>
                </a:lnTo>
                <a:lnTo>
                  <a:pt x="3593131" y="2001844"/>
                </a:lnTo>
                <a:lnTo>
                  <a:pt x="3599688" y="1953031"/>
                </a:lnTo>
                <a:lnTo>
                  <a:pt x="3599688" y="183642"/>
                </a:lnTo>
                <a:lnTo>
                  <a:pt x="3593131" y="134805"/>
                </a:lnTo>
                <a:lnTo>
                  <a:pt x="3574626" y="90932"/>
                </a:lnTo>
                <a:lnTo>
                  <a:pt x="3545919" y="53768"/>
                </a:lnTo>
                <a:lnTo>
                  <a:pt x="3508755" y="25061"/>
                </a:lnTo>
                <a:lnTo>
                  <a:pt x="3464882" y="6556"/>
                </a:lnTo>
                <a:lnTo>
                  <a:pt x="3416046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1604" y="4491228"/>
            <a:ext cx="3599688" cy="2136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045F1BE-E5C5-49C2-B76D-FD70AD859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D7BA57C-9F21-481F-B168-509B4A2203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375" t="15422" r="56025" b="22209"/>
          <a:stretch/>
        </p:blipFill>
        <p:spPr>
          <a:xfrm>
            <a:off x="3962400" y="1966448"/>
            <a:ext cx="1993504" cy="2020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1507236"/>
            <a:ext cx="9525000" cy="498856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125" dirty="0">
                <a:solidFill>
                  <a:srgbClr val="C00000"/>
                </a:solidFill>
                <a:latin typeface="Arial"/>
                <a:cs typeface="Arial"/>
              </a:rPr>
              <a:t>Plataforma </a:t>
            </a: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55" dirty="0">
                <a:solidFill>
                  <a:srgbClr val="C00000"/>
                </a:solidFill>
                <a:latin typeface="Arial"/>
                <a:cs typeface="Arial"/>
              </a:rPr>
              <a:t>tem</a:t>
            </a:r>
            <a:r>
              <a:rPr sz="3200" spc="-2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C00000"/>
                </a:solidFill>
                <a:latin typeface="Arial"/>
                <a:cs typeface="Arial"/>
              </a:rPr>
              <a:t>suporte:</a:t>
            </a:r>
            <a:endParaRPr sz="3200" dirty="0">
              <a:latin typeface="Arial"/>
              <a:cs typeface="Arial"/>
            </a:endParaRPr>
          </a:p>
          <a:p>
            <a:pPr marL="463550" marR="5080" indent="-228600">
              <a:lnSpc>
                <a:spcPts val="3020"/>
              </a:lnSpc>
              <a:spcBef>
                <a:spcPts val="1265"/>
              </a:spcBef>
              <a:buChar char="•"/>
              <a:tabLst>
                <a:tab pos="464184" algn="l"/>
              </a:tabLst>
            </a:pPr>
            <a:r>
              <a:rPr sz="2800" spc="-80" dirty="0">
                <a:solidFill>
                  <a:srgbClr val="006FC0"/>
                </a:solidFill>
                <a:latin typeface="Arial"/>
                <a:cs typeface="Arial"/>
              </a:rPr>
              <a:t>Application </a:t>
            </a:r>
            <a:r>
              <a:rPr sz="2800" spc="-75" dirty="0">
                <a:solidFill>
                  <a:srgbClr val="006FC0"/>
                </a:solidFill>
                <a:latin typeface="Arial"/>
                <a:cs typeface="Arial"/>
              </a:rPr>
              <a:t>framework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(reutilização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substituição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de 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componentes)</a:t>
            </a:r>
            <a:endParaRPr sz="2800" dirty="0">
              <a:latin typeface="Arial"/>
              <a:cs typeface="Arial"/>
            </a:endParaRPr>
          </a:p>
          <a:p>
            <a:pPr marL="463550" marR="5080" indent="-228600">
              <a:lnSpc>
                <a:spcPts val="3020"/>
              </a:lnSpc>
              <a:spcBef>
                <a:spcPts val="1810"/>
              </a:spcBef>
              <a:buChar char="•"/>
              <a:tabLst>
                <a:tab pos="464184" algn="l"/>
                <a:tab pos="1489710" algn="l"/>
                <a:tab pos="2567305" algn="l"/>
                <a:tab pos="3957320" algn="l"/>
                <a:tab pos="5507355" algn="l"/>
                <a:tab pos="6626225" algn="l"/>
                <a:tab pos="7383780" algn="l"/>
                <a:tab pos="7646034" algn="l"/>
              </a:tabLst>
            </a:pPr>
            <a:r>
              <a:rPr sz="2800" spc="-165" dirty="0">
                <a:solidFill>
                  <a:srgbClr val="006FC0"/>
                </a:solidFill>
                <a:latin typeface="Arial"/>
                <a:cs typeface="Arial"/>
              </a:rPr>
              <a:t>Dal</a:t>
            </a:r>
            <a:r>
              <a:rPr sz="2800" spc="-17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800" spc="-55" dirty="0">
                <a:solidFill>
                  <a:srgbClr val="006FC0"/>
                </a:solidFill>
                <a:latin typeface="Arial"/>
                <a:cs typeface="Arial"/>
              </a:rPr>
              <a:t>ik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800" spc="20" dirty="0">
                <a:solidFill>
                  <a:srgbClr val="006FC0"/>
                </a:solidFill>
                <a:latin typeface="Arial"/>
                <a:cs typeface="Arial"/>
              </a:rPr>
              <a:t>virt</a:t>
            </a:r>
            <a:r>
              <a:rPr sz="2800" spc="-125" dirty="0">
                <a:solidFill>
                  <a:srgbClr val="006FC0"/>
                </a:solidFill>
                <a:latin typeface="Arial"/>
                <a:cs typeface="Arial"/>
              </a:rPr>
              <a:t>ua</a:t>
            </a:r>
            <a:r>
              <a:rPr sz="2800" spc="-5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800" spc="-140" dirty="0">
                <a:solidFill>
                  <a:srgbClr val="006FC0"/>
                </a:solidFill>
                <a:latin typeface="Arial"/>
                <a:cs typeface="Arial"/>
              </a:rPr>
              <a:t>mach</a:t>
            </a:r>
            <a:r>
              <a:rPr sz="2800" spc="-5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800" spc="-13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(M</a:t>
            </a:r>
            <a:r>
              <a:rPr sz="2800" spc="-65" dirty="0">
                <a:solidFill>
                  <a:srgbClr val="585858"/>
                </a:solidFill>
                <a:latin typeface="Arial"/>
                <a:cs typeface="Arial"/>
              </a:rPr>
              <a:t>á</a:t>
            </a:r>
            <a:r>
              <a:rPr sz="2800" spc="-75" dirty="0">
                <a:solidFill>
                  <a:srgbClr val="585858"/>
                </a:solidFill>
                <a:latin typeface="Arial"/>
                <a:cs typeface="Arial"/>
              </a:rPr>
              <a:t>qu</a:t>
            </a:r>
            <a:r>
              <a:rPr sz="2800" spc="-3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204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585858"/>
                </a:solidFill>
                <a:latin typeface="Arial"/>
                <a:cs typeface="Arial"/>
              </a:rPr>
              <a:t>rtual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345" dirty="0">
                <a:solidFill>
                  <a:srgbClr val="585858"/>
                </a:solidFill>
                <a:latin typeface="Arial"/>
                <a:cs typeface="Arial"/>
              </a:rPr>
              <a:t>J</a:t>
            </a:r>
            <a:r>
              <a:rPr sz="2800" spc="-434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215" dirty="0">
                <a:solidFill>
                  <a:srgbClr val="585858"/>
                </a:solidFill>
                <a:latin typeface="Arial"/>
                <a:cs typeface="Arial"/>
              </a:rPr>
              <a:t>JV</a:t>
            </a:r>
            <a:r>
              <a:rPr sz="2800" spc="-315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2800" spc="-80" dirty="0">
                <a:solidFill>
                  <a:srgbClr val="585858"/>
                </a:solidFill>
                <a:latin typeface="Arial"/>
                <a:cs typeface="Arial"/>
              </a:rPr>
              <a:t>) 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dispositivos</a:t>
            </a:r>
            <a:r>
              <a:rPr sz="2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585858"/>
                </a:solidFill>
                <a:latin typeface="Arial"/>
                <a:cs typeface="Arial"/>
              </a:rPr>
              <a:t>móveis;</a:t>
            </a:r>
            <a:endParaRPr sz="2800" dirty="0">
              <a:latin typeface="Arial"/>
              <a:cs typeface="Arial"/>
            </a:endParaRPr>
          </a:p>
          <a:p>
            <a:pPr marL="463550" indent="-228600">
              <a:spcBef>
                <a:spcPts val="1425"/>
              </a:spcBef>
              <a:buChar char="•"/>
              <a:tabLst>
                <a:tab pos="464184" algn="l"/>
              </a:tabLst>
            </a:pPr>
            <a:r>
              <a:rPr sz="2800" spc="-155" dirty="0">
                <a:solidFill>
                  <a:srgbClr val="006FC0"/>
                </a:solidFill>
                <a:latin typeface="Arial"/>
                <a:cs typeface="Arial"/>
              </a:rPr>
              <a:t>Gráficos</a:t>
            </a:r>
            <a:r>
              <a:rPr sz="2800" spc="-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(OpenGL);</a:t>
            </a:r>
            <a:endParaRPr sz="2800" dirty="0">
              <a:latin typeface="Arial"/>
              <a:cs typeface="Arial"/>
            </a:endParaRPr>
          </a:p>
          <a:p>
            <a:pPr marL="463550" indent="-228600">
              <a:spcBef>
                <a:spcPts val="1465"/>
              </a:spcBef>
              <a:buChar char="•"/>
              <a:tabLst>
                <a:tab pos="464184" algn="l"/>
              </a:tabLst>
            </a:pPr>
            <a:r>
              <a:rPr sz="2800" spc="-420" dirty="0">
                <a:solidFill>
                  <a:srgbClr val="006FC0"/>
                </a:solidFill>
                <a:latin typeface="Arial"/>
                <a:cs typeface="Arial"/>
              </a:rPr>
              <a:t>SGBD</a:t>
            </a:r>
            <a:r>
              <a:rPr sz="28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585858"/>
                </a:solidFill>
                <a:latin typeface="Arial"/>
                <a:cs typeface="Arial"/>
              </a:rPr>
              <a:t>(SQLite);</a:t>
            </a:r>
            <a:endParaRPr sz="2800" dirty="0">
              <a:latin typeface="Arial"/>
              <a:cs typeface="Arial"/>
            </a:endParaRPr>
          </a:p>
          <a:p>
            <a:pPr marL="463550" indent="-228600">
              <a:spcBef>
                <a:spcPts val="1465"/>
              </a:spcBef>
              <a:buChar char="•"/>
              <a:tabLst>
                <a:tab pos="464184" algn="l"/>
              </a:tabLst>
            </a:pPr>
            <a:r>
              <a:rPr sz="2800" spc="-40" dirty="0">
                <a:solidFill>
                  <a:srgbClr val="006FC0"/>
                </a:solidFill>
                <a:latin typeface="Arial"/>
                <a:cs typeface="Arial"/>
              </a:rPr>
              <a:t>Multimídia</a:t>
            </a:r>
            <a:endParaRPr sz="2800" dirty="0">
              <a:latin typeface="Arial"/>
              <a:cs typeface="Arial"/>
            </a:endParaRPr>
          </a:p>
          <a:p>
            <a:pPr marL="728980" lvl="1" indent="-228600">
              <a:spcBef>
                <a:spcPts val="1510"/>
              </a:spcBef>
              <a:buChar char="•"/>
              <a:tabLst>
                <a:tab pos="729615" algn="l"/>
              </a:tabLst>
            </a:pPr>
            <a:r>
              <a:rPr sz="2600" spc="-235" dirty="0">
                <a:solidFill>
                  <a:srgbClr val="585858"/>
                </a:solidFill>
                <a:latin typeface="Arial"/>
                <a:cs typeface="Arial"/>
              </a:rPr>
              <a:t>MPEG4, </a:t>
            </a:r>
            <a:r>
              <a:rPr sz="2600" spc="-130" dirty="0">
                <a:solidFill>
                  <a:srgbClr val="585858"/>
                </a:solidFill>
                <a:latin typeface="Arial"/>
                <a:cs typeface="Arial"/>
              </a:rPr>
              <a:t>H.264, </a:t>
            </a:r>
            <a:r>
              <a:rPr sz="2600" spc="-135" dirty="0">
                <a:solidFill>
                  <a:srgbClr val="585858"/>
                </a:solidFill>
                <a:latin typeface="Arial"/>
                <a:cs typeface="Arial"/>
              </a:rPr>
              <a:t>MP3, </a:t>
            </a:r>
            <a:r>
              <a:rPr sz="2600" spc="-265" dirty="0">
                <a:solidFill>
                  <a:srgbClr val="585858"/>
                </a:solidFill>
                <a:latin typeface="Arial"/>
                <a:cs typeface="Arial"/>
              </a:rPr>
              <a:t>AAC, </a:t>
            </a:r>
            <a:r>
              <a:rPr sz="2600" spc="-175" dirty="0">
                <a:solidFill>
                  <a:srgbClr val="585858"/>
                </a:solidFill>
                <a:latin typeface="Arial"/>
                <a:cs typeface="Arial"/>
              </a:rPr>
              <a:t>AMR, </a:t>
            </a:r>
            <a:r>
              <a:rPr sz="2600" spc="-330" dirty="0">
                <a:solidFill>
                  <a:srgbClr val="585858"/>
                </a:solidFill>
                <a:latin typeface="Arial"/>
                <a:cs typeface="Arial"/>
              </a:rPr>
              <a:t>JPG, </a:t>
            </a:r>
            <a:r>
              <a:rPr sz="2600" spc="-260" dirty="0">
                <a:solidFill>
                  <a:srgbClr val="585858"/>
                </a:solidFill>
                <a:latin typeface="Arial"/>
                <a:cs typeface="Arial"/>
              </a:rPr>
              <a:t>PNG,</a:t>
            </a:r>
            <a:r>
              <a:rPr sz="2600" spc="-2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285" dirty="0">
                <a:solidFill>
                  <a:srgbClr val="585858"/>
                </a:solidFill>
                <a:latin typeface="Arial"/>
                <a:cs typeface="Arial"/>
              </a:rPr>
              <a:t>GIF.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5736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15" dirty="0"/>
              <a:t>Java </a:t>
            </a:r>
            <a:r>
              <a:rPr spc="-275" dirty="0"/>
              <a:t>e </a:t>
            </a:r>
            <a:r>
              <a:rPr spc="-235" dirty="0"/>
              <a:t>Plataforma</a:t>
            </a:r>
            <a:r>
              <a:rPr spc="-195" dirty="0"/>
              <a:t> Android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C969E31-C567-4529-8C4E-881699E7884D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81200" y="1676400"/>
            <a:ext cx="7090409" cy="416496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125" dirty="0">
                <a:solidFill>
                  <a:srgbClr val="C00000"/>
                </a:solidFill>
                <a:latin typeface="Arial"/>
                <a:cs typeface="Arial"/>
              </a:rPr>
              <a:t>Plataforma </a:t>
            </a:r>
            <a:r>
              <a:rPr sz="3200" spc="-95" dirty="0">
                <a:solidFill>
                  <a:srgbClr val="C00000"/>
                </a:solidFill>
                <a:latin typeface="Arial"/>
                <a:cs typeface="Arial"/>
              </a:rPr>
              <a:t>Android </a:t>
            </a:r>
            <a:r>
              <a:rPr sz="3200" spc="-55" dirty="0">
                <a:solidFill>
                  <a:srgbClr val="C00000"/>
                </a:solidFill>
                <a:latin typeface="Arial"/>
                <a:cs typeface="Arial"/>
              </a:rPr>
              <a:t>tem</a:t>
            </a:r>
            <a:r>
              <a:rPr sz="3200" spc="-2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C00000"/>
                </a:solidFill>
                <a:latin typeface="Arial"/>
                <a:cs typeface="Arial"/>
              </a:rPr>
              <a:t>suporte:</a:t>
            </a:r>
            <a:endParaRPr sz="3200" dirty="0">
              <a:latin typeface="Arial"/>
              <a:cs typeface="Arial"/>
            </a:endParaRPr>
          </a:p>
          <a:p>
            <a:pPr marL="463550" indent="-228600">
              <a:spcBef>
                <a:spcPts val="880"/>
              </a:spcBef>
              <a:buChar char="•"/>
              <a:tabLst>
                <a:tab pos="464184" algn="l"/>
              </a:tabLst>
            </a:pPr>
            <a:r>
              <a:rPr sz="2800" spc="-130" dirty="0">
                <a:solidFill>
                  <a:srgbClr val="006FC0"/>
                </a:solidFill>
                <a:latin typeface="Arial"/>
                <a:cs typeface="Arial"/>
              </a:rPr>
              <a:t>Conectividade</a:t>
            </a:r>
            <a:endParaRPr sz="2800" dirty="0">
              <a:latin typeface="Arial"/>
              <a:cs typeface="Arial"/>
            </a:endParaRPr>
          </a:p>
          <a:p>
            <a:pPr marL="728980" lvl="1" indent="-228600">
              <a:spcBef>
                <a:spcPts val="1510"/>
              </a:spcBef>
              <a:buChar char="•"/>
              <a:tabLst>
                <a:tab pos="729615" algn="l"/>
              </a:tabLst>
            </a:pPr>
            <a:r>
              <a:rPr sz="2600" spc="-235" dirty="0">
                <a:solidFill>
                  <a:srgbClr val="585858"/>
                </a:solidFill>
                <a:latin typeface="Arial"/>
                <a:cs typeface="Arial"/>
              </a:rPr>
              <a:t>GSM, </a:t>
            </a:r>
            <a:r>
              <a:rPr sz="2600" spc="-60" dirty="0">
                <a:solidFill>
                  <a:srgbClr val="585858"/>
                </a:solidFill>
                <a:latin typeface="Arial"/>
                <a:cs typeface="Arial"/>
              </a:rPr>
              <a:t>Bluetooth, </a:t>
            </a:r>
            <a:r>
              <a:rPr sz="2600" spc="-335" dirty="0">
                <a:solidFill>
                  <a:srgbClr val="585858"/>
                </a:solidFill>
                <a:latin typeface="Arial"/>
                <a:cs typeface="Arial"/>
              </a:rPr>
              <a:t>EDGE, </a:t>
            </a:r>
            <a:r>
              <a:rPr sz="2600" spc="-195" dirty="0">
                <a:solidFill>
                  <a:srgbClr val="585858"/>
                </a:solidFill>
                <a:latin typeface="Arial"/>
                <a:cs typeface="Arial"/>
              </a:rPr>
              <a:t>3G</a:t>
            </a:r>
            <a:r>
              <a:rPr lang="pt-BR" sz="2600" spc="-195" dirty="0">
                <a:solidFill>
                  <a:srgbClr val="585858"/>
                </a:solidFill>
                <a:latin typeface="Arial"/>
                <a:cs typeface="Arial"/>
              </a:rPr>
              <a:t>,4G</a:t>
            </a:r>
            <a:r>
              <a:rPr sz="2600" spc="-195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600" spc="-15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600" spc="-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Arial"/>
                <a:cs typeface="Arial"/>
              </a:rPr>
              <a:t>WiFi;</a:t>
            </a:r>
            <a:endParaRPr sz="2600" dirty="0">
              <a:latin typeface="Arial"/>
              <a:cs typeface="Arial"/>
            </a:endParaRPr>
          </a:p>
          <a:p>
            <a:pPr marL="463550" indent="-228600">
              <a:spcBef>
                <a:spcPts val="1445"/>
              </a:spcBef>
              <a:buChar char="•"/>
              <a:tabLst>
                <a:tab pos="464184" algn="l"/>
              </a:tabLst>
            </a:pPr>
            <a:r>
              <a:rPr sz="2800" spc="-220" dirty="0">
                <a:solidFill>
                  <a:srgbClr val="006FC0"/>
                </a:solidFill>
                <a:latin typeface="Arial"/>
                <a:cs typeface="Arial"/>
              </a:rPr>
              <a:t>Sensores</a:t>
            </a:r>
            <a:endParaRPr sz="2800" dirty="0">
              <a:latin typeface="Arial"/>
              <a:cs typeface="Arial"/>
            </a:endParaRPr>
          </a:p>
          <a:p>
            <a:pPr marL="728980" lvl="1" indent="-228600">
              <a:spcBef>
                <a:spcPts val="1510"/>
              </a:spcBef>
              <a:buChar char="•"/>
              <a:tabLst>
                <a:tab pos="729615" algn="l"/>
              </a:tabLst>
            </a:pPr>
            <a:r>
              <a:rPr sz="2600" spc="-175" dirty="0">
                <a:solidFill>
                  <a:srgbClr val="585858"/>
                </a:solidFill>
                <a:latin typeface="Arial"/>
                <a:cs typeface="Arial"/>
              </a:rPr>
              <a:t>Câmera, </a:t>
            </a:r>
            <a:r>
              <a:rPr sz="2600" spc="-345" dirty="0">
                <a:solidFill>
                  <a:srgbClr val="585858"/>
                </a:solidFill>
                <a:latin typeface="Arial"/>
                <a:cs typeface="Arial"/>
              </a:rPr>
              <a:t>GPS, </a:t>
            </a:r>
            <a:r>
              <a:rPr sz="2600" spc="-145" dirty="0">
                <a:solidFill>
                  <a:srgbClr val="585858"/>
                </a:solidFill>
                <a:latin typeface="Arial"/>
                <a:cs typeface="Arial"/>
              </a:rPr>
              <a:t>bússola </a:t>
            </a:r>
            <a:r>
              <a:rPr sz="2600" spc="-1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600" spc="-3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acelerômetro;</a:t>
            </a:r>
            <a:endParaRPr sz="2600" dirty="0">
              <a:latin typeface="Arial"/>
              <a:cs typeface="Arial"/>
            </a:endParaRPr>
          </a:p>
          <a:p>
            <a:pPr marL="463550" indent="-228600">
              <a:spcBef>
                <a:spcPts val="1445"/>
              </a:spcBef>
              <a:buChar char="•"/>
              <a:tabLst>
                <a:tab pos="464184" algn="l"/>
              </a:tabLst>
            </a:pPr>
            <a:r>
              <a:rPr sz="2800" spc="-150" dirty="0">
                <a:solidFill>
                  <a:srgbClr val="006FC0"/>
                </a:solidFill>
                <a:latin typeface="Arial"/>
                <a:cs typeface="Arial"/>
              </a:rPr>
              <a:t>Ferramentas</a:t>
            </a:r>
            <a:endParaRPr sz="2800" dirty="0">
              <a:latin typeface="Arial"/>
              <a:cs typeface="Arial"/>
            </a:endParaRPr>
          </a:p>
          <a:p>
            <a:pPr marL="728980" lvl="1" indent="-228600">
              <a:spcBef>
                <a:spcPts val="1505"/>
              </a:spcBef>
              <a:buChar char="•"/>
              <a:tabLst>
                <a:tab pos="729615" algn="l"/>
              </a:tabLst>
            </a:pPr>
            <a:r>
              <a:rPr sz="2600" spc="-140" dirty="0">
                <a:solidFill>
                  <a:srgbClr val="585858"/>
                </a:solidFill>
                <a:latin typeface="Arial"/>
                <a:cs typeface="Arial"/>
              </a:rPr>
              <a:t>Emulador, </a:t>
            </a:r>
            <a:r>
              <a:rPr sz="2600" spc="-125" dirty="0">
                <a:solidFill>
                  <a:srgbClr val="585858"/>
                </a:solidFill>
                <a:latin typeface="Arial"/>
                <a:cs typeface="Arial"/>
              </a:rPr>
              <a:t>depuração, </a:t>
            </a:r>
            <a:r>
              <a:rPr sz="2600" spc="-80" dirty="0">
                <a:solidFill>
                  <a:srgbClr val="585858"/>
                </a:solidFill>
                <a:latin typeface="Arial"/>
                <a:cs typeface="Arial"/>
              </a:rPr>
              <a:t>memória </a:t>
            </a:r>
            <a:r>
              <a:rPr sz="2600" spc="-1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600" spc="-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90" dirty="0">
                <a:solidFill>
                  <a:srgbClr val="585858"/>
                </a:solidFill>
                <a:latin typeface="Arial"/>
                <a:cs typeface="Arial"/>
              </a:rPr>
              <a:t>performance.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5736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15" dirty="0"/>
              <a:t>Java </a:t>
            </a:r>
            <a:r>
              <a:rPr spc="-275" dirty="0"/>
              <a:t>e </a:t>
            </a:r>
            <a:r>
              <a:rPr spc="-235" dirty="0"/>
              <a:t>Plataforma</a:t>
            </a:r>
            <a:r>
              <a:rPr spc="-195" dirty="0"/>
              <a:t> Android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EF558CE-E38E-48EA-82AF-4DC290AE6DDB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3258" y="1354073"/>
            <a:ext cx="3312795" cy="489331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spcBef>
                <a:spcPts val="1235"/>
              </a:spcBef>
            </a:pPr>
            <a:r>
              <a:rPr sz="3200" spc="-250" dirty="0">
                <a:solidFill>
                  <a:srgbClr val="C00000"/>
                </a:solidFill>
                <a:latin typeface="Arial"/>
                <a:cs typeface="Arial"/>
              </a:rPr>
              <a:t>Acesso </a:t>
            </a:r>
            <a:r>
              <a:rPr sz="3200" spc="-229" dirty="0">
                <a:solidFill>
                  <a:srgbClr val="C00000"/>
                </a:solidFill>
                <a:latin typeface="Arial"/>
                <a:cs typeface="Arial"/>
              </a:rPr>
              <a:t>aos</a:t>
            </a:r>
            <a:r>
              <a:rPr sz="3200" spc="-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C00000"/>
                </a:solidFill>
                <a:latin typeface="Arial"/>
                <a:cs typeface="Arial"/>
              </a:rPr>
              <a:t>recursos</a:t>
            </a:r>
            <a:endParaRPr sz="3200" dirty="0">
              <a:latin typeface="Arial"/>
              <a:cs typeface="Arial"/>
            </a:endParaRPr>
          </a:p>
          <a:p>
            <a:pPr marL="463550" indent="-228600">
              <a:spcBef>
                <a:spcPts val="919"/>
              </a:spcBef>
              <a:buChar char="•"/>
              <a:tabLst>
                <a:tab pos="464184" algn="l"/>
              </a:tabLst>
            </a:pPr>
            <a:r>
              <a:rPr sz="2600" spc="-225" dirty="0">
                <a:latin typeface="Arial"/>
                <a:cs typeface="Arial"/>
              </a:rPr>
              <a:t>Java;</a:t>
            </a:r>
            <a:endParaRPr sz="2600" dirty="0">
              <a:latin typeface="Arial"/>
              <a:cs typeface="Arial"/>
            </a:endParaRPr>
          </a:p>
          <a:p>
            <a:pPr marL="463550" indent="-228600">
              <a:spcBef>
                <a:spcPts val="890"/>
              </a:spcBef>
              <a:buChar char="•"/>
              <a:tabLst>
                <a:tab pos="464184" algn="l"/>
              </a:tabLst>
            </a:pPr>
            <a:r>
              <a:rPr sz="2600" spc="-70" dirty="0">
                <a:latin typeface="Arial"/>
                <a:cs typeface="Arial"/>
              </a:rPr>
              <a:t>Android;</a:t>
            </a:r>
            <a:endParaRPr sz="2600" dirty="0">
              <a:latin typeface="Arial"/>
              <a:cs typeface="Arial"/>
            </a:endParaRPr>
          </a:p>
          <a:p>
            <a:pPr marL="463550" indent="-228600">
              <a:spcBef>
                <a:spcPts val="890"/>
              </a:spcBef>
              <a:buChar char="•"/>
              <a:tabLst>
                <a:tab pos="464184" algn="l"/>
              </a:tabLst>
            </a:pPr>
            <a:r>
              <a:rPr sz="2600" spc="-140" dirty="0">
                <a:latin typeface="Arial"/>
                <a:cs typeface="Arial"/>
              </a:rPr>
              <a:t>Google.</a:t>
            </a:r>
            <a:endParaRPr sz="2600" dirty="0">
              <a:latin typeface="Arial"/>
              <a:cs typeface="Arial"/>
            </a:endParaRPr>
          </a:p>
          <a:p>
            <a:pPr marL="12700">
              <a:spcBef>
                <a:spcPts val="1380"/>
              </a:spcBef>
            </a:pPr>
            <a:r>
              <a:rPr sz="3200" spc="-190" dirty="0">
                <a:solidFill>
                  <a:srgbClr val="C00000"/>
                </a:solidFill>
                <a:latin typeface="Arial"/>
                <a:cs typeface="Arial"/>
              </a:rPr>
              <a:t>Diversos</a:t>
            </a:r>
            <a:endParaRPr sz="3200" dirty="0">
              <a:latin typeface="Arial"/>
              <a:cs typeface="Arial"/>
            </a:endParaRPr>
          </a:p>
          <a:p>
            <a:pPr marL="463550" indent="-228600">
              <a:spcBef>
                <a:spcPts val="925"/>
              </a:spcBef>
              <a:buChar char="•"/>
              <a:tabLst>
                <a:tab pos="464184" algn="l"/>
              </a:tabLst>
            </a:pPr>
            <a:r>
              <a:rPr sz="2600" spc="-75" dirty="0">
                <a:latin typeface="Arial"/>
                <a:cs typeface="Arial"/>
              </a:rPr>
              <a:t>Interface;</a:t>
            </a:r>
            <a:endParaRPr sz="2600" dirty="0">
              <a:latin typeface="Arial"/>
              <a:cs typeface="Arial"/>
            </a:endParaRPr>
          </a:p>
          <a:p>
            <a:pPr marL="463550" indent="-228600">
              <a:spcBef>
                <a:spcPts val="890"/>
              </a:spcBef>
              <a:buChar char="•"/>
              <a:tabLst>
                <a:tab pos="464184" algn="l"/>
              </a:tabLst>
            </a:pPr>
            <a:r>
              <a:rPr sz="2600" spc="-185" dirty="0">
                <a:latin typeface="Arial"/>
                <a:cs typeface="Arial"/>
              </a:rPr>
              <a:t>Rede;</a:t>
            </a:r>
            <a:endParaRPr sz="2600" dirty="0">
              <a:latin typeface="Arial"/>
              <a:cs typeface="Arial"/>
            </a:endParaRPr>
          </a:p>
          <a:p>
            <a:pPr marL="463550" indent="-228600">
              <a:spcBef>
                <a:spcPts val="890"/>
              </a:spcBef>
              <a:buChar char="•"/>
              <a:tabLst>
                <a:tab pos="464184" algn="l"/>
              </a:tabLst>
            </a:pPr>
            <a:r>
              <a:rPr sz="2600" spc="-135" dirty="0">
                <a:latin typeface="Arial"/>
                <a:cs typeface="Arial"/>
              </a:rPr>
              <a:t>Animações;</a:t>
            </a:r>
            <a:endParaRPr sz="2600" dirty="0">
              <a:latin typeface="Arial"/>
              <a:cs typeface="Arial"/>
            </a:endParaRPr>
          </a:p>
          <a:p>
            <a:pPr marL="463550" indent="-228600">
              <a:spcBef>
                <a:spcPts val="885"/>
              </a:spcBef>
              <a:buChar char="•"/>
              <a:tabLst>
                <a:tab pos="464184" algn="l"/>
              </a:tabLst>
            </a:pPr>
            <a:r>
              <a:rPr sz="2600" spc="-165" dirty="0">
                <a:latin typeface="Arial"/>
                <a:cs typeface="Arial"/>
              </a:rPr>
              <a:t>Etc.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1731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60" dirty="0"/>
              <a:t>Pacotes</a:t>
            </a:r>
          </a:p>
        </p:txBody>
      </p:sp>
      <p:sp>
        <p:nvSpPr>
          <p:cNvPr id="7" name="object 7"/>
          <p:cNvSpPr/>
          <p:nvPr/>
        </p:nvSpPr>
        <p:spPr>
          <a:xfrm>
            <a:off x="4212337" y="1390638"/>
            <a:ext cx="7507224" cy="4856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50685" y="6309156"/>
            <a:ext cx="26377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0" dirty="0">
                <a:solidFill>
                  <a:srgbClr val="6F2F9F"/>
                </a:solidFill>
                <a:latin typeface="Arial"/>
                <a:cs typeface="Arial"/>
              </a:rPr>
              <a:t>Figura </a:t>
            </a:r>
            <a:r>
              <a:rPr sz="1600" spc="-75" dirty="0">
                <a:solidFill>
                  <a:srgbClr val="6F2F9F"/>
                </a:solidFill>
                <a:latin typeface="Arial"/>
                <a:cs typeface="Arial"/>
              </a:rPr>
              <a:t>1.10 </a:t>
            </a:r>
            <a:r>
              <a:rPr sz="1600" spc="-155" dirty="0">
                <a:solidFill>
                  <a:srgbClr val="6F2F9F"/>
                </a:solidFill>
                <a:latin typeface="Arial"/>
                <a:cs typeface="Arial"/>
              </a:rPr>
              <a:t>[DEITEL, </a:t>
            </a:r>
            <a:r>
              <a:rPr sz="1600" spc="-80" dirty="0">
                <a:solidFill>
                  <a:srgbClr val="6F2F9F"/>
                </a:solidFill>
                <a:latin typeface="Arial"/>
                <a:cs typeface="Arial"/>
              </a:rPr>
              <a:t>2015,</a:t>
            </a:r>
            <a:r>
              <a:rPr sz="1600" spc="-254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6F2F9F"/>
                </a:solidFill>
                <a:latin typeface="Arial"/>
                <a:cs typeface="Arial"/>
              </a:rPr>
              <a:t>p.12]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CFCA156-8F1C-4445-A5DD-2D83814B0D00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1875" y="3030170"/>
            <a:ext cx="72091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120" dirty="0">
                <a:solidFill>
                  <a:srgbClr val="00AF50"/>
                </a:solidFill>
                <a:latin typeface="Arial"/>
                <a:cs typeface="Arial"/>
              </a:rPr>
              <a:t>Arquitetura </a:t>
            </a:r>
            <a:r>
              <a:rPr sz="6000" spc="-180" dirty="0">
                <a:solidFill>
                  <a:srgbClr val="00AF50"/>
                </a:solidFill>
                <a:latin typeface="Arial"/>
                <a:cs typeface="Arial"/>
              </a:rPr>
              <a:t>do</a:t>
            </a:r>
            <a:r>
              <a:rPr sz="6000" spc="-5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6000" spc="-175" dirty="0">
                <a:solidFill>
                  <a:srgbClr val="00AF50"/>
                </a:solidFill>
                <a:latin typeface="Arial"/>
                <a:cs typeface="Arial"/>
              </a:rPr>
              <a:t>Android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95697" y="4271425"/>
            <a:ext cx="1381887" cy="246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00ProgDispMov - Plano de Disciplina</Template>
  <TotalTime>95</TotalTime>
  <Words>1326</Words>
  <Application>Microsoft Office PowerPoint</Application>
  <PresentationFormat>Widescreen</PresentationFormat>
  <Paragraphs>156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Trebuchet MS</vt:lpstr>
      <vt:lpstr>Office Theme</vt:lpstr>
      <vt:lpstr>Apresentação do PowerPoint</vt:lpstr>
      <vt:lpstr>Apresentação do PowerPoint</vt:lpstr>
      <vt:lpstr>Java e Plataforma Android</vt:lpstr>
      <vt:lpstr>Kotlin</vt:lpstr>
      <vt:lpstr>Apresentação do PowerPoint</vt:lpstr>
      <vt:lpstr>Java e Plataforma Android</vt:lpstr>
      <vt:lpstr>Java e Plataforma Android</vt:lpstr>
      <vt:lpstr>Pacotes</vt:lpstr>
      <vt:lpstr>Apresentação do PowerPoint</vt:lpstr>
      <vt:lpstr>Apresentação do PowerPoint</vt:lpstr>
      <vt:lpstr>Apresentação do PowerPoint</vt:lpstr>
      <vt:lpstr>Versões do Android</vt:lpstr>
      <vt:lpstr>Apresentação do PowerPoint</vt:lpstr>
      <vt:lpstr>Versões do Android</vt:lpstr>
      <vt:lpstr>Versões do Android</vt:lpstr>
      <vt:lpstr>Versões do Android</vt:lpstr>
      <vt:lpstr>Versões do Android</vt:lpstr>
      <vt:lpstr>Versões do Android</vt:lpstr>
      <vt:lpstr>Versões do Android</vt:lpstr>
      <vt:lpstr>Versões do Android</vt:lpstr>
      <vt:lpstr>Android 4.0 a 4.0.4 (Ice Cream Sandwich)</vt:lpstr>
      <vt:lpstr>Versões do Android</vt:lpstr>
      <vt:lpstr>Android 4.1 - 4.3 (Jelly Bean)</vt:lpstr>
      <vt:lpstr>Versões do Android</vt:lpstr>
      <vt:lpstr>Android 4.4 (KitKat)</vt:lpstr>
      <vt:lpstr>Versões do Android</vt:lpstr>
      <vt:lpstr>Versões do Android</vt:lpstr>
      <vt:lpstr>Versões do Android</vt:lpstr>
      <vt:lpstr>Versões do Android</vt:lpstr>
      <vt:lpstr>Versões do Android</vt:lpstr>
      <vt:lpstr>Versões do Android</vt:lpstr>
      <vt:lpstr>Versões do Android</vt:lpstr>
      <vt:lpstr>Versões do Android</vt:lpstr>
      <vt:lpstr>Versões do Android</vt:lpstr>
      <vt:lpstr>Roteiro</vt:lpstr>
      <vt:lpstr>Google Play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</dc:creator>
  <cp:lastModifiedBy>Rildo Oliveira</cp:lastModifiedBy>
  <cp:revision>15</cp:revision>
  <dcterms:created xsi:type="dcterms:W3CDTF">2019-08-19T12:15:00Z</dcterms:created>
  <dcterms:modified xsi:type="dcterms:W3CDTF">2019-09-02T15:16:02Z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2019-08-19T00:00:00Z</vt:filetime>
  </property>
</Properties>
</file>