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208" y="20828"/>
            <a:ext cx="1180558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1428"/>
            <a:ext cx="12192000" cy="457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2608"/>
            <a:ext cx="1219200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56" y="362203"/>
            <a:ext cx="1199448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0844" y="1674114"/>
            <a:ext cx="5908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extras/oem-usb.html" TargetMode="External"/><Relationship Id="rId2" Type="http://schemas.openxmlformats.org/officeDocument/2006/relationships/hyperlink" Target="http://developer.android.com/tools/devi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jp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jp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jp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jp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upositivo.com.br/doseujeito/tecnologia/descubra-qual-e-a-" TargetMode="External"/><Relationship Id="rId2" Type="http://schemas.openxmlformats.org/officeDocument/2006/relationships/hyperlink" Target="http://developer.android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eveloper.android.com/tools/devices/emulato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6492" y="3407899"/>
            <a:ext cx="7848600" cy="2804133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r>
              <a:rPr sz="4800" spc="-203" dirty="0">
                <a:solidFill>
                  <a:srgbClr val="FFFFFF"/>
                </a:solidFill>
                <a:latin typeface="Trebuchet MS"/>
                <a:cs typeface="Trebuchet MS"/>
              </a:rPr>
              <a:t>Programação 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4800" spc="-5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BR" sz="4800" spc="-158" dirty="0">
                <a:solidFill>
                  <a:srgbClr val="FFFFFF"/>
                </a:solidFill>
                <a:latin typeface="Trebuchet MS"/>
                <a:cs typeface="Trebuchet MS"/>
              </a:rPr>
              <a:t>Dispositivos </a:t>
            </a:r>
            <a:r>
              <a:rPr lang="pt-BR" sz="4800" spc="-71" dirty="0">
                <a:solidFill>
                  <a:srgbClr val="FFFFFF"/>
                </a:solidFill>
                <a:latin typeface="Trebuchet MS"/>
                <a:cs typeface="Trebuchet MS"/>
              </a:rPr>
              <a:t>Móveis</a:t>
            </a:r>
            <a:endParaRPr lang="pt-BR" sz="4800" dirty="0"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solidFill>
                <a:srgbClr val="68A30D"/>
              </a:solidFill>
              <a:latin typeface="Trebuchet MS"/>
              <a:cs typeface="Trebuchet MS"/>
            </a:endParaRPr>
          </a:p>
          <a:p>
            <a:pPr marL="2114074" marR="3810" indent="-2105025">
              <a:lnSpc>
                <a:spcPts val="3885"/>
              </a:lnSpc>
              <a:spcBef>
                <a:spcPts val="566"/>
              </a:spcBef>
            </a:pPr>
            <a:endParaRPr lang="pt-BR" sz="4800" spc="-180" dirty="0">
              <a:solidFill>
                <a:srgbClr val="68A30D"/>
              </a:solidFill>
              <a:latin typeface="Trebuchet MS"/>
              <a:cs typeface="Trebuchet MS"/>
            </a:endParaRPr>
          </a:p>
          <a:p>
            <a:pPr marL="2114074" marR="3810" indent="-2105025" algn="ctr">
              <a:lnSpc>
                <a:spcPts val="3885"/>
              </a:lnSpc>
              <a:spcBef>
                <a:spcPts val="566"/>
              </a:spcBef>
            </a:pPr>
            <a:r>
              <a:rPr lang="pt-BR" sz="3600" spc="-180" dirty="0">
                <a:solidFill>
                  <a:srgbClr val="68A30D"/>
                </a:solidFill>
                <a:latin typeface="Trebuchet MS"/>
                <a:cs typeface="Trebuchet MS"/>
              </a:rPr>
              <a:t>Introdução </a:t>
            </a:r>
            <a:r>
              <a:rPr lang="pt-BR" sz="3600" spc="-180">
                <a:solidFill>
                  <a:srgbClr val="68A30D"/>
                </a:solidFill>
                <a:latin typeface="Trebuchet MS"/>
                <a:cs typeface="Trebuchet MS"/>
              </a:rPr>
              <a:t>ao Android SDK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0" y="942797"/>
            <a:ext cx="3021234" cy="5045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indent="184309">
              <a:lnSpc>
                <a:spcPct val="101400"/>
              </a:lnSpc>
              <a:spcBef>
                <a:spcPts val="45"/>
              </a:spcBef>
            </a:pPr>
            <a:r>
              <a:rPr b="1" spc="-139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b="1" spc="-49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9525" marR="3810" indent="184309" algn="r">
              <a:lnSpc>
                <a:spcPct val="101400"/>
              </a:lnSpc>
              <a:spcBef>
                <a:spcPts val="45"/>
              </a:spcBef>
            </a:pPr>
            <a:r>
              <a:rPr lang="pt-BR" sz="1500" i="1" spc="-90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1470"/>
            <a:ext cx="3271901" cy="15456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91995" y="2038667"/>
            <a:ext cx="8208009" cy="278066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spcBef>
                <a:spcPts val="1235"/>
              </a:spcBef>
            </a:pPr>
            <a:r>
              <a:rPr sz="3200" spc="-135" dirty="0">
                <a:solidFill>
                  <a:srgbClr val="C00000"/>
                </a:solidFill>
                <a:latin typeface="Arial"/>
                <a:cs typeface="Arial"/>
              </a:rPr>
              <a:t>Instruções</a:t>
            </a:r>
            <a:endParaRPr sz="3200" dirty="0">
              <a:latin typeface="Arial"/>
              <a:cs typeface="Arial"/>
            </a:endParaRPr>
          </a:p>
          <a:p>
            <a:pPr marL="463550" indent="-228600">
              <a:spcBef>
                <a:spcPts val="919"/>
              </a:spcBef>
              <a:buChar char="•"/>
              <a:tabLst>
                <a:tab pos="464184" algn="l"/>
              </a:tabLst>
            </a:pPr>
            <a:r>
              <a:rPr sz="2600" spc="-45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http://developer.android.com/tools/device.html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780"/>
              </a:spcBef>
            </a:pPr>
            <a:r>
              <a:rPr sz="3200" spc="-170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sz="3200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C00000"/>
                </a:solidFill>
                <a:latin typeface="Arial"/>
                <a:cs typeface="Arial"/>
              </a:rPr>
              <a:t>Windows</a:t>
            </a:r>
            <a:endParaRPr sz="3200" dirty="0">
              <a:latin typeface="Arial"/>
              <a:cs typeface="Arial"/>
            </a:endParaRPr>
          </a:p>
          <a:p>
            <a:pPr marL="463550" indent="-228600">
              <a:spcBef>
                <a:spcPts val="930"/>
              </a:spcBef>
              <a:buChar char="•"/>
              <a:tabLst>
                <a:tab pos="464184" algn="l"/>
              </a:tabLst>
            </a:pP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Windows </a:t>
            </a:r>
            <a:r>
              <a:rPr sz="2600" spc="-355" dirty="0">
                <a:solidFill>
                  <a:srgbClr val="585858"/>
                </a:solidFill>
                <a:latin typeface="Arial"/>
                <a:cs typeface="Arial"/>
              </a:rPr>
              <a:t>USB </a:t>
            </a:r>
            <a:r>
              <a:rPr sz="2600" spc="-50" dirty="0">
                <a:solidFill>
                  <a:srgbClr val="585858"/>
                </a:solidFill>
                <a:latin typeface="Arial"/>
                <a:cs typeface="Arial"/>
              </a:rPr>
              <a:t>driver </a:t>
            </a:r>
            <a:r>
              <a:rPr sz="2600" spc="-125" dirty="0">
                <a:solidFill>
                  <a:srgbClr val="585858"/>
                </a:solidFill>
                <a:latin typeface="Arial"/>
                <a:cs typeface="Arial"/>
              </a:rPr>
              <a:t>para</a:t>
            </a:r>
            <a:r>
              <a:rPr sz="2600" spc="-4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Android</a:t>
            </a:r>
            <a:endParaRPr sz="2600" dirty="0">
              <a:latin typeface="Arial"/>
              <a:cs typeface="Arial"/>
            </a:endParaRPr>
          </a:p>
          <a:p>
            <a:pPr marL="463550" indent="-228600">
              <a:spcBef>
                <a:spcPts val="885"/>
              </a:spcBef>
              <a:buChar char="•"/>
              <a:tabLst>
                <a:tab pos="464184" algn="l"/>
              </a:tabLst>
            </a:pPr>
            <a:r>
              <a:rPr sz="2600" spc="-50" dirty="0">
                <a:solidFill>
                  <a:srgbClr val="585858"/>
                </a:solidFill>
                <a:latin typeface="Arial"/>
                <a:cs typeface="Arial"/>
                <a:hlinkClick r:id="rId3"/>
              </a:rPr>
              <a:t>http://developer.android.com/tools/extras/oem-usb.html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5567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45" dirty="0"/>
              <a:t>Configurando </a:t>
            </a:r>
            <a:r>
              <a:rPr spc="-330" dirty="0"/>
              <a:t>seu</a:t>
            </a:r>
            <a:r>
              <a:rPr spc="-465" dirty="0"/>
              <a:t> </a:t>
            </a:r>
            <a:r>
              <a:rPr spc="-254" dirty="0"/>
              <a:t>Celular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128CAF9-6920-4632-B58B-3B8C7F0531A0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4058" y="3030170"/>
            <a:ext cx="54019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2945">
              <a:spcBef>
                <a:spcPts val="100"/>
              </a:spcBef>
            </a:pPr>
            <a:r>
              <a:rPr sz="6000" spc="-195" dirty="0">
                <a:solidFill>
                  <a:srgbClr val="00AF50"/>
                </a:solidFill>
                <a:latin typeface="Arial"/>
                <a:cs typeface="Arial"/>
              </a:rPr>
              <a:t>Ambiente </a:t>
            </a:r>
            <a:r>
              <a:rPr sz="6000" spc="-275" dirty="0">
                <a:solidFill>
                  <a:srgbClr val="00AF50"/>
                </a:solidFill>
                <a:latin typeface="Arial"/>
                <a:cs typeface="Arial"/>
              </a:rPr>
              <a:t>de  </a:t>
            </a:r>
            <a:r>
              <a:rPr sz="6000" spc="-445" dirty="0">
                <a:solidFill>
                  <a:srgbClr val="00AF50"/>
                </a:solidFill>
                <a:latin typeface="Arial"/>
                <a:cs typeface="Arial"/>
              </a:rPr>
              <a:t>Dese</a:t>
            </a:r>
            <a:r>
              <a:rPr sz="6000" spc="-509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6000" spc="-350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6000" spc="-160" dirty="0">
                <a:solidFill>
                  <a:srgbClr val="00AF50"/>
                </a:solidFill>
                <a:latin typeface="Arial"/>
                <a:cs typeface="Arial"/>
              </a:rPr>
              <a:t>olvime</a:t>
            </a:r>
            <a:r>
              <a:rPr sz="6000" spc="-24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6000" spc="27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6000" spc="-17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038855"/>
            <a:ext cx="1901952" cy="1909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8404" y="3230879"/>
            <a:ext cx="152552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23644" y="1427988"/>
            <a:ext cx="8712708" cy="422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6" name="object 6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0658FB1-7056-4D87-8715-C13435A951C9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57529" y="1402080"/>
            <a:ext cx="5521452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524" y="1427988"/>
            <a:ext cx="5414645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7" name="object 7"/>
          <p:cNvSpPr/>
          <p:nvPr/>
        </p:nvSpPr>
        <p:spPr>
          <a:xfrm>
            <a:off x="5061203" y="1249681"/>
            <a:ext cx="673608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37403" y="1187197"/>
            <a:ext cx="519684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7112" y="1275588"/>
            <a:ext cx="567055" cy="289560"/>
          </a:xfrm>
          <a:custGeom>
            <a:avLst/>
            <a:gdLst/>
            <a:ahLst/>
            <a:cxnLst/>
            <a:rect l="l" t="t" r="r" b="b"/>
            <a:pathLst>
              <a:path w="567054" h="289559">
                <a:moveTo>
                  <a:pt x="518667" y="0"/>
                </a:moveTo>
                <a:lnTo>
                  <a:pt x="48260" y="0"/>
                </a:lnTo>
                <a:lnTo>
                  <a:pt x="29467" y="3790"/>
                </a:lnTo>
                <a:lnTo>
                  <a:pt x="14128" y="14128"/>
                </a:lnTo>
                <a:lnTo>
                  <a:pt x="3790" y="29467"/>
                </a:lnTo>
                <a:lnTo>
                  <a:pt x="0" y="48260"/>
                </a:lnTo>
                <a:lnTo>
                  <a:pt x="0" y="241300"/>
                </a:lnTo>
                <a:lnTo>
                  <a:pt x="3790" y="260092"/>
                </a:lnTo>
                <a:lnTo>
                  <a:pt x="14128" y="275431"/>
                </a:lnTo>
                <a:lnTo>
                  <a:pt x="29467" y="285769"/>
                </a:lnTo>
                <a:lnTo>
                  <a:pt x="48260" y="289560"/>
                </a:lnTo>
                <a:lnTo>
                  <a:pt x="518667" y="289560"/>
                </a:lnTo>
                <a:lnTo>
                  <a:pt x="537460" y="285769"/>
                </a:lnTo>
                <a:lnTo>
                  <a:pt x="552799" y="275431"/>
                </a:lnTo>
                <a:lnTo>
                  <a:pt x="563137" y="260092"/>
                </a:lnTo>
                <a:lnTo>
                  <a:pt x="566927" y="241300"/>
                </a:lnTo>
                <a:lnTo>
                  <a:pt x="566927" y="48260"/>
                </a:lnTo>
                <a:lnTo>
                  <a:pt x="563137" y="29467"/>
                </a:lnTo>
                <a:lnTo>
                  <a:pt x="552799" y="14128"/>
                </a:lnTo>
                <a:lnTo>
                  <a:pt x="537460" y="3790"/>
                </a:lnTo>
                <a:lnTo>
                  <a:pt x="5186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8408" y="1255903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90132" y="1473709"/>
            <a:ext cx="672084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0904" y="1409701"/>
            <a:ext cx="509015" cy="58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6041" y="1499616"/>
            <a:ext cx="565785" cy="289560"/>
          </a:xfrm>
          <a:custGeom>
            <a:avLst/>
            <a:gdLst/>
            <a:ahLst/>
            <a:cxnLst/>
            <a:rect l="l" t="t" r="r" b="b"/>
            <a:pathLst>
              <a:path w="565785" h="289560">
                <a:moveTo>
                  <a:pt x="517144" y="0"/>
                </a:moveTo>
                <a:lnTo>
                  <a:pt x="48260" y="0"/>
                </a:lnTo>
                <a:lnTo>
                  <a:pt x="29467" y="3790"/>
                </a:lnTo>
                <a:lnTo>
                  <a:pt x="14128" y="14128"/>
                </a:lnTo>
                <a:lnTo>
                  <a:pt x="3790" y="29467"/>
                </a:lnTo>
                <a:lnTo>
                  <a:pt x="0" y="48260"/>
                </a:lnTo>
                <a:lnTo>
                  <a:pt x="0" y="241300"/>
                </a:lnTo>
                <a:lnTo>
                  <a:pt x="3790" y="260092"/>
                </a:lnTo>
                <a:lnTo>
                  <a:pt x="14128" y="275431"/>
                </a:lnTo>
                <a:lnTo>
                  <a:pt x="29467" y="285769"/>
                </a:lnTo>
                <a:lnTo>
                  <a:pt x="48260" y="289560"/>
                </a:lnTo>
                <a:lnTo>
                  <a:pt x="517144" y="289560"/>
                </a:lnTo>
                <a:lnTo>
                  <a:pt x="535936" y="285769"/>
                </a:lnTo>
                <a:lnTo>
                  <a:pt x="551275" y="275431"/>
                </a:lnTo>
                <a:lnTo>
                  <a:pt x="561613" y="260092"/>
                </a:lnTo>
                <a:lnTo>
                  <a:pt x="565404" y="241300"/>
                </a:lnTo>
                <a:lnTo>
                  <a:pt x="565404" y="48260"/>
                </a:lnTo>
                <a:lnTo>
                  <a:pt x="561613" y="29467"/>
                </a:lnTo>
                <a:lnTo>
                  <a:pt x="551275" y="14128"/>
                </a:lnTo>
                <a:lnTo>
                  <a:pt x="535936" y="3790"/>
                </a:lnTo>
                <a:lnTo>
                  <a:pt x="5171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2541" y="1479296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6601" y="1466089"/>
            <a:ext cx="3531235" cy="1106805"/>
          </a:xfrm>
          <a:prstGeom prst="rect">
            <a:avLst/>
          </a:prstGeom>
          <a:solidFill>
            <a:srgbClr val="1F4E79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80"/>
              </a:lnSpc>
            </a:pP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Menu: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Contém</a:t>
            </a:r>
            <a:r>
              <a:rPr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uma</a:t>
            </a:r>
            <a:endParaRPr>
              <a:latin typeface="Arial"/>
              <a:cs typeface="Arial"/>
            </a:endParaRPr>
          </a:p>
          <a:p>
            <a:pPr marL="92075" marR="85090" algn="just"/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série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menus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execução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tarefas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dentro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do ambiente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Android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Studio.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6601" y="2799589"/>
            <a:ext cx="3531235" cy="2853055"/>
          </a:xfrm>
          <a:prstGeom prst="rect">
            <a:avLst/>
          </a:prstGeom>
          <a:solidFill>
            <a:srgbClr val="1F4E79"/>
          </a:solidFill>
          <a:ln w="12192">
            <a:solidFill>
              <a:srgbClr val="41709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82550" algn="just">
              <a:spcBef>
                <a:spcPts val="310"/>
              </a:spcBef>
            </a:pPr>
            <a:r>
              <a:rPr spc="-22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Ferramentas: 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Uma 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seleção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atalhos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ações 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executadas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frequência; </a:t>
            </a:r>
            <a:r>
              <a:rPr spc="-210" dirty="0">
                <a:solidFill>
                  <a:srgbClr val="FFFFFF"/>
                </a:solidFill>
                <a:latin typeface="Arial"/>
                <a:cs typeface="Arial"/>
              </a:rPr>
              <a:t>Os 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botões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ferramentas  fornecem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acesso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mais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rápido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um 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seleto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conjunto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ações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barra 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menu; </a:t>
            </a:r>
            <a:r>
              <a:rPr spc="-150" dirty="0">
                <a:solidFill>
                  <a:srgbClr val="FFFFFF"/>
                </a:solidFill>
                <a:latin typeface="Arial"/>
                <a:cs typeface="Arial"/>
              </a:rPr>
              <a:t>Esta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pode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ser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personalizada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clicando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botão  </a:t>
            </a: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direito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selecionando  </a:t>
            </a:r>
            <a:r>
              <a:rPr b="1" spc="-120" dirty="0">
                <a:solidFill>
                  <a:srgbClr val="FFFFFF"/>
                </a:solidFill>
                <a:latin typeface="Trebuchet MS"/>
                <a:cs typeface="Trebuchet MS"/>
              </a:rPr>
              <a:t>Customize </a:t>
            </a:r>
            <a:r>
              <a:rPr b="1" spc="-30" dirty="0">
                <a:solidFill>
                  <a:srgbClr val="FFFFFF"/>
                </a:solidFill>
                <a:latin typeface="Trebuchet MS"/>
                <a:cs typeface="Trebuchet MS"/>
              </a:rPr>
              <a:t>Menus </a:t>
            </a:r>
            <a:r>
              <a:rPr b="1" spc="-8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b="1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spc="-110" dirty="0">
                <a:solidFill>
                  <a:srgbClr val="FFFFFF"/>
                </a:solidFill>
                <a:latin typeface="Trebuchet MS"/>
                <a:cs typeface="Trebuchet MS"/>
              </a:rPr>
              <a:t>Toolbars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3696" y="1720596"/>
            <a:ext cx="3255263" cy="3794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4676" y="1941576"/>
            <a:ext cx="2813304" cy="3352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0198" y="1927098"/>
            <a:ext cx="2842260" cy="3382010"/>
          </a:xfrm>
          <a:custGeom>
            <a:avLst/>
            <a:gdLst/>
            <a:ahLst/>
            <a:cxnLst/>
            <a:rect l="l" t="t" r="r" b="b"/>
            <a:pathLst>
              <a:path w="2842260" h="3382010">
                <a:moveTo>
                  <a:pt x="0" y="3381755"/>
                </a:moveTo>
                <a:lnTo>
                  <a:pt x="2842260" y="3381755"/>
                </a:lnTo>
                <a:lnTo>
                  <a:pt x="2842260" y="0"/>
                </a:lnTo>
                <a:lnTo>
                  <a:pt x="0" y="0"/>
                </a:lnTo>
                <a:lnTo>
                  <a:pt x="0" y="3381755"/>
                </a:lnTo>
                <a:close/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4E1B8AF7-3CE9-47F8-98FD-FED8AB2E7BDE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57529" y="1402080"/>
            <a:ext cx="5521452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524" y="1427988"/>
            <a:ext cx="5414645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7" name="object 7"/>
          <p:cNvSpPr/>
          <p:nvPr/>
        </p:nvSpPr>
        <p:spPr>
          <a:xfrm>
            <a:off x="3832860" y="1618489"/>
            <a:ext cx="672084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0" y="1556004"/>
            <a:ext cx="501395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8768" y="1644395"/>
            <a:ext cx="565785" cy="289560"/>
          </a:xfrm>
          <a:custGeom>
            <a:avLst/>
            <a:gdLst/>
            <a:ahLst/>
            <a:cxnLst/>
            <a:rect l="l" t="t" r="r" b="b"/>
            <a:pathLst>
              <a:path w="565785" h="289560">
                <a:moveTo>
                  <a:pt x="517144" y="0"/>
                </a:moveTo>
                <a:lnTo>
                  <a:pt x="48259" y="0"/>
                </a:lnTo>
                <a:lnTo>
                  <a:pt x="29467" y="3790"/>
                </a:lnTo>
                <a:lnTo>
                  <a:pt x="14128" y="14128"/>
                </a:lnTo>
                <a:lnTo>
                  <a:pt x="3790" y="29467"/>
                </a:lnTo>
                <a:lnTo>
                  <a:pt x="0" y="48259"/>
                </a:lnTo>
                <a:lnTo>
                  <a:pt x="0" y="241300"/>
                </a:lnTo>
                <a:lnTo>
                  <a:pt x="3790" y="260092"/>
                </a:lnTo>
                <a:lnTo>
                  <a:pt x="14128" y="275431"/>
                </a:lnTo>
                <a:lnTo>
                  <a:pt x="29467" y="285769"/>
                </a:lnTo>
                <a:lnTo>
                  <a:pt x="48259" y="289559"/>
                </a:lnTo>
                <a:lnTo>
                  <a:pt x="517144" y="289559"/>
                </a:lnTo>
                <a:lnTo>
                  <a:pt x="535936" y="285769"/>
                </a:lnTo>
                <a:lnTo>
                  <a:pt x="551275" y="275431"/>
                </a:lnTo>
                <a:lnTo>
                  <a:pt x="561613" y="260092"/>
                </a:lnTo>
                <a:lnTo>
                  <a:pt x="565404" y="241300"/>
                </a:lnTo>
                <a:lnTo>
                  <a:pt x="565404" y="48259"/>
                </a:lnTo>
                <a:lnTo>
                  <a:pt x="561613" y="29467"/>
                </a:lnTo>
                <a:lnTo>
                  <a:pt x="551275" y="14128"/>
                </a:lnTo>
                <a:lnTo>
                  <a:pt x="535936" y="3790"/>
                </a:lnTo>
                <a:lnTo>
                  <a:pt x="5171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7683" y="1624329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601" y="1466088"/>
            <a:ext cx="3531235" cy="2833370"/>
          </a:xfrm>
          <a:prstGeom prst="rect">
            <a:avLst/>
          </a:prstGeom>
          <a:solidFill>
            <a:srgbClr val="1F4E79"/>
          </a:solidFill>
          <a:ln w="12192">
            <a:solidFill>
              <a:srgbClr val="41709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82550" algn="just">
              <a:spcBef>
                <a:spcPts val="235"/>
              </a:spcBef>
            </a:pPr>
            <a:r>
              <a:rPr spc="-34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Navegação:</a:t>
            </a:r>
            <a:r>
              <a:rPr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Fornece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maneira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conveniente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155" dirty="0">
                <a:solidFill>
                  <a:srgbClr val="FFFFFF"/>
                </a:solidFill>
                <a:latin typeface="Arial"/>
                <a:cs typeface="Arial"/>
              </a:rPr>
              <a:t>se 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mover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arquivos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pc="-114" dirty="0">
                <a:solidFill>
                  <a:srgbClr val="FFFFFF"/>
                </a:solidFill>
                <a:latin typeface="Arial"/>
                <a:cs typeface="Arial"/>
              </a:rPr>
              <a:t>pastas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compõem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projeto;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Clicando 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sobre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elemento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navegação,</a:t>
            </a:r>
            <a:r>
              <a:rPr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aparece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submenu 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listando </a:t>
            </a:r>
            <a:r>
              <a:rPr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subpastas 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arquivos  naquele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local,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prontos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seleção; 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Isso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fornece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alternativa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à 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janela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ferramenta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Project.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B0200538-BE14-4C46-9041-5BABF0562175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57529" y="1402080"/>
            <a:ext cx="5521452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524" y="1427988"/>
            <a:ext cx="5414645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7" name="object 7"/>
          <p:cNvSpPr/>
          <p:nvPr/>
        </p:nvSpPr>
        <p:spPr>
          <a:xfrm>
            <a:off x="5209032" y="4273297"/>
            <a:ext cx="672084" cy="397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0660" y="4210812"/>
            <a:ext cx="525779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4941" y="4299204"/>
            <a:ext cx="565785" cy="291465"/>
          </a:xfrm>
          <a:custGeom>
            <a:avLst/>
            <a:gdLst/>
            <a:ahLst/>
            <a:cxnLst/>
            <a:rect l="l" t="t" r="r" b="b"/>
            <a:pathLst>
              <a:path w="565785" h="291464">
                <a:moveTo>
                  <a:pt x="516889" y="0"/>
                </a:moveTo>
                <a:lnTo>
                  <a:pt x="48513" y="0"/>
                </a:lnTo>
                <a:lnTo>
                  <a:pt x="29628" y="3811"/>
                </a:lnTo>
                <a:lnTo>
                  <a:pt x="14208" y="14208"/>
                </a:lnTo>
                <a:lnTo>
                  <a:pt x="3811" y="29628"/>
                </a:lnTo>
                <a:lnTo>
                  <a:pt x="0" y="48514"/>
                </a:lnTo>
                <a:lnTo>
                  <a:pt x="0" y="242570"/>
                </a:lnTo>
                <a:lnTo>
                  <a:pt x="3811" y="261455"/>
                </a:lnTo>
                <a:lnTo>
                  <a:pt x="14208" y="276875"/>
                </a:lnTo>
                <a:lnTo>
                  <a:pt x="29628" y="287272"/>
                </a:lnTo>
                <a:lnTo>
                  <a:pt x="48513" y="291084"/>
                </a:lnTo>
                <a:lnTo>
                  <a:pt x="516889" y="291084"/>
                </a:lnTo>
                <a:lnTo>
                  <a:pt x="535775" y="287272"/>
                </a:lnTo>
                <a:lnTo>
                  <a:pt x="551195" y="276875"/>
                </a:lnTo>
                <a:lnTo>
                  <a:pt x="561592" y="261455"/>
                </a:lnTo>
                <a:lnTo>
                  <a:pt x="565404" y="242570"/>
                </a:lnTo>
                <a:lnTo>
                  <a:pt x="565404" y="48514"/>
                </a:lnTo>
                <a:lnTo>
                  <a:pt x="561592" y="29628"/>
                </a:lnTo>
                <a:lnTo>
                  <a:pt x="551195" y="14208"/>
                </a:lnTo>
                <a:lnTo>
                  <a:pt x="535775" y="3811"/>
                </a:lnTo>
                <a:lnTo>
                  <a:pt x="51688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1917" y="4280407"/>
            <a:ext cx="16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86601" y="1446276"/>
            <a:ext cx="3531235" cy="2853055"/>
          </a:xfrm>
          <a:custGeom>
            <a:avLst/>
            <a:gdLst/>
            <a:ahLst/>
            <a:cxnLst/>
            <a:rect l="l" t="t" r="r" b="b"/>
            <a:pathLst>
              <a:path w="3531234" h="2853054">
                <a:moveTo>
                  <a:pt x="0" y="2852928"/>
                </a:moveTo>
                <a:lnTo>
                  <a:pt x="3531107" y="2852928"/>
                </a:lnTo>
                <a:lnTo>
                  <a:pt x="3531107" y="0"/>
                </a:lnTo>
                <a:lnTo>
                  <a:pt x="0" y="0"/>
                </a:lnTo>
                <a:lnTo>
                  <a:pt x="0" y="285292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6601" y="1446276"/>
            <a:ext cx="3531235" cy="2853055"/>
          </a:xfrm>
          <a:custGeom>
            <a:avLst/>
            <a:gdLst/>
            <a:ahLst/>
            <a:cxnLst/>
            <a:rect l="l" t="t" r="r" b="b"/>
            <a:pathLst>
              <a:path w="3531234" h="2853054">
                <a:moveTo>
                  <a:pt x="0" y="2852928"/>
                </a:moveTo>
                <a:lnTo>
                  <a:pt x="3531107" y="2852928"/>
                </a:lnTo>
                <a:lnTo>
                  <a:pt x="3531107" y="0"/>
                </a:lnTo>
                <a:lnTo>
                  <a:pt x="0" y="0"/>
                </a:lnTo>
                <a:lnTo>
                  <a:pt x="0" y="285292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78928" y="1473149"/>
            <a:ext cx="33604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spcBef>
                <a:spcPts val="100"/>
              </a:spcBef>
            </a:pPr>
            <a:r>
              <a:rPr spc="-195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Janela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Editor: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exibe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conteúdo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arquivo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qual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desenvolvedor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está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trabalhando 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atualmente;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Ao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editar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código,</a:t>
            </a:r>
            <a:r>
              <a:rPr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0157" y="2571116"/>
            <a:ext cx="78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editor</a:t>
            </a:r>
            <a:endParaRPr>
              <a:latin typeface="Arial"/>
              <a:cs typeface="Arial"/>
            </a:endParaRPr>
          </a:p>
          <a:p>
            <a:pPr marL="30480"/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Quando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31781" y="2571116"/>
            <a:ext cx="1108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76884" algn="l"/>
              </a:tabLst>
            </a:pP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	</a:t>
            </a:r>
            <a:r>
              <a:rPr spc="-1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>
              <a:latin typeface="Arial"/>
              <a:cs typeface="Arial"/>
            </a:endParaRPr>
          </a:p>
          <a:p>
            <a:pPr marL="467359"/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8928" y="2571115"/>
            <a:ext cx="12204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  <a:tabLst>
                <a:tab pos="1086485" algn="l"/>
              </a:tabLst>
            </a:pP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pc="-1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aparecerá; 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trabalhando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82330" y="3120009"/>
            <a:ext cx="2054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66090" algn="l"/>
                <a:tab pos="936625" algn="l"/>
                <a:tab pos="1807210" algn="l"/>
              </a:tabLst>
            </a:pP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8928" y="3394329"/>
            <a:ext cx="33604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layout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usuário,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por 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outro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lado,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ferramenta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114" dirty="0">
                <a:solidFill>
                  <a:srgbClr val="FFFFFF"/>
                </a:solidFill>
                <a:latin typeface="Arial"/>
                <a:cs typeface="Arial"/>
              </a:rPr>
              <a:t>Design 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interface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vai</a:t>
            </a: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aparecer.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17D3B42-DFC4-4F38-8209-9AE29EE6DAF8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57529" y="1402080"/>
            <a:ext cx="5521452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524" y="1427988"/>
            <a:ext cx="5414645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7" name="object 7"/>
          <p:cNvSpPr/>
          <p:nvPr/>
        </p:nvSpPr>
        <p:spPr>
          <a:xfrm>
            <a:off x="4642105" y="5335524"/>
            <a:ext cx="673607" cy="397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2020" y="5273040"/>
            <a:ext cx="492252" cy="586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8012" y="5361433"/>
            <a:ext cx="567055" cy="291465"/>
          </a:xfrm>
          <a:custGeom>
            <a:avLst/>
            <a:gdLst/>
            <a:ahLst/>
            <a:cxnLst/>
            <a:rect l="l" t="t" r="r" b="b"/>
            <a:pathLst>
              <a:path w="567054" h="291464">
                <a:moveTo>
                  <a:pt x="518413" y="0"/>
                </a:moveTo>
                <a:lnTo>
                  <a:pt x="48513" y="0"/>
                </a:lnTo>
                <a:lnTo>
                  <a:pt x="29628" y="3811"/>
                </a:lnTo>
                <a:lnTo>
                  <a:pt x="14208" y="14208"/>
                </a:lnTo>
                <a:lnTo>
                  <a:pt x="3811" y="29628"/>
                </a:lnTo>
                <a:lnTo>
                  <a:pt x="0" y="48514"/>
                </a:lnTo>
                <a:lnTo>
                  <a:pt x="0" y="242570"/>
                </a:lnTo>
                <a:lnTo>
                  <a:pt x="3811" y="261455"/>
                </a:lnTo>
                <a:lnTo>
                  <a:pt x="14208" y="276875"/>
                </a:lnTo>
                <a:lnTo>
                  <a:pt x="29628" y="287272"/>
                </a:lnTo>
                <a:lnTo>
                  <a:pt x="48513" y="291084"/>
                </a:lnTo>
                <a:lnTo>
                  <a:pt x="518413" y="291084"/>
                </a:lnTo>
                <a:lnTo>
                  <a:pt x="537299" y="287272"/>
                </a:lnTo>
                <a:lnTo>
                  <a:pt x="552719" y="276875"/>
                </a:lnTo>
                <a:lnTo>
                  <a:pt x="563116" y="261455"/>
                </a:lnTo>
                <a:lnTo>
                  <a:pt x="566927" y="242570"/>
                </a:lnTo>
                <a:lnTo>
                  <a:pt x="566927" y="48514"/>
                </a:lnTo>
                <a:lnTo>
                  <a:pt x="563116" y="29628"/>
                </a:lnTo>
                <a:lnTo>
                  <a:pt x="552719" y="14208"/>
                </a:lnTo>
                <a:lnTo>
                  <a:pt x="537299" y="3811"/>
                </a:lnTo>
                <a:lnTo>
                  <a:pt x="5184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2641" y="534327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6601" y="1466088"/>
            <a:ext cx="3531235" cy="3648710"/>
          </a:xfrm>
          <a:custGeom>
            <a:avLst/>
            <a:gdLst/>
            <a:ahLst/>
            <a:cxnLst/>
            <a:rect l="l" t="t" r="r" b="b"/>
            <a:pathLst>
              <a:path w="3531234" h="3648710">
                <a:moveTo>
                  <a:pt x="0" y="3648455"/>
                </a:moveTo>
                <a:lnTo>
                  <a:pt x="3531107" y="3648455"/>
                </a:lnTo>
                <a:lnTo>
                  <a:pt x="3531107" y="0"/>
                </a:lnTo>
                <a:lnTo>
                  <a:pt x="0" y="0"/>
                </a:lnTo>
                <a:lnTo>
                  <a:pt x="0" y="3648455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6601" y="1466088"/>
            <a:ext cx="3531235" cy="3648710"/>
          </a:xfrm>
          <a:custGeom>
            <a:avLst/>
            <a:gdLst/>
            <a:ahLst/>
            <a:cxnLst/>
            <a:rect l="l" t="t" r="r" b="b"/>
            <a:pathLst>
              <a:path w="3531234" h="3648710">
                <a:moveTo>
                  <a:pt x="0" y="3648455"/>
                </a:moveTo>
                <a:lnTo>
                  <a:pt x="3531107" y="3648455"/>
                </a:lnTo>
                <a:lnTo>
                  <a:pt x="3531107" y="0"/>
                </a:lnTo>
                <a:lnTo>
                  <a:pt x="0" y="0"/>
                </a:lnTo>
                <a:lnTo>
                  <a:pt x="0" y="3648455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8929" y="1479551"/>
            <a:ext cx="336232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spcBef>
                <a:spcPts val="100"/>
              </a:spcBef>
            </a:pPr>
            <a:r>
              <a:rPr spc="-32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Status: </a:t>
            </a: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Exibe  mensagens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informativas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sobre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projeto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pc="-1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activities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do Android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Studio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junto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ao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botão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menu 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Ferramentas,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localizado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canto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esquerdo;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Ao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posicionar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cursor 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sobre </a:t>
            </a:r>
            <a:r>
              <a:rPr spc="-13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itens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status 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você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terá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descrição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campo. 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Muitos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campos </a:t>
            </a:r>
            <a:r>
              <a:rPr spc="-135" dirty="0">
                <a:solidFill>
                  <a:srgbClr val="FFFFFF"/>
                </a:solidFill>
                <a:latin typeface="Arial"/>
                <a:cs typeface="Arial"/>
              </a:rPr>
              <a:t>são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interativos, 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permitindo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usuário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clique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executar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tarefas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ou obtenha 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informações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status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mais 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detalhadas.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92CCAD2D-A6BF-490B-9BBE-2FB0939EAC6B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57529" y="1402080"/>
            <a:ext cx="5521452" cy="4331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3524" y="1427988"/>
            <a:ext cx="5414645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7" name="object 7"/>
          <p:cNvSpPr/>
          <p:nvPr/>
        </p:nvSpPr>
        <p:spPr>
          <a:xfrm>
            <a:off x="2974847" y="4817365"/>
            <a:ext cx="672084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6288" y="4754879"/>
            <a:ext cx="486156" cy="586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0756" y="4843271"/>
            <a:ext cx="565785" cy="289560"/>
          </a:xfrm>
          <a:custGeom>
            <a:avLst/>
            <a:gdLst/>
            <a:ahLst/>
            <a:cxnLst/>
            <a:rect l="l" t="t" r="r" b="b"/>
            <a:pathLst>
              <a:path w="565785" h="289560">
                <a:moveTo>
                  <a:pt x="517144" y="0"/>
                </a:moveTo>
                <a:lnTo>
                  <a:pt x="48259" y="0"/>
                </a:lnTo>
                <a:lnTo>
                  <a:pt x="29467" y="3790"/>
                </a:lnTo>
                <a:lnTo>
                  <a:pt x="14128" y="14128"/>
                </a:lnTo>
                <a:lnTo>
                  <a:pt x="3790" y="29467"/>
                </a:lnTo>
                <a:lnTo>
                  <a:pt x="0" y="48259"/>
                </a:lnTo>
                <a:lnTo>
                  <a:pt x="0" y="241300"/>
                </a:lnTo>
                <a:lnTo>
                  <a:pt x="3790" y="260092"/>
                </a:lnTo>
                <a:lnTo>
                  <a:pt x="14128" y="275431"/>
                </a:lnTo>
                <a:lnTo>
                  <a:pt x="29467" y="285769"/>
                </a:lnTo>
                <a:lnTo>
                  <a:pt x="48259" y="289559"/>
                </a:lnTo>
                <a:lnTo>
                  <a:pt x="517144" y="289559"/>
                </a:lnTo>
                <a:lnTo>
                  <a:pt x="535936" y="285769"/>
                </a:lnTo>
                <a:lnTo>
                  <a:pt x="551275" y="275431"/>
                </a:lnTo>
                <a:lnTo>
                  <a:pt x="561613" y="260092"/>
                </a:lnTo>
                <a:lnTo>
                  <a:pt x="565404" y="241300"/>
                </a:lnTo>
                <a:lnTo>
                  <a:pt x="565404" y="48259"/>
                </a:lnTo>
                <a:lnTo>
                  <a:pt x="561613" y="29467"/>
                </a:lnTo>
                <a:lnTo>
                  <a:pt x="551275" y="14128"/>
                </a:lnTo>
                <a:lnTo>
                  <a:pt x="535936" y="3790"/>
                </a:lnTo>
                <a:lnTo>
                  <a:pt x="5171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7926" y="48244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601" y="1466089"/>
            <a:ext cx="3531235" cy="2662555"/>
          </a:xfrm>
          <a:prstGeom prst="rect">
            <a:avLst/>
          </a:prstGeom>
          <a:solidFill>
            <a:srgbClr val="1F4E79"/>
          </a:solidFill>
          <a:ln w="12192">
            <a:solidFill>
              <a:srgbClr val="41709C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92075" marR="82550" algn="just">
              <a:spcBef>
                <a:spcPts val="645"/>
              </a:spcBef>
            </a:pPr>
            <a:r>
              <a:rPr spc="-275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Janela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Ferramentas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Projeto:  </a:t>
            </a:r>
            <a:r>
              <a:rPr spc="-110" dirty="0">
                <a:solidFill>
                  <a:srgbClr val="FFFFFF"/>
                </a:solidFill>
                <a:latin typeface="Arial"/>
                <a:cs typeface="Arial"/>
              </a:rPr>
              <a:t>Fornece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uma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visão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hierárquica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da 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estrutura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arquivo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projeto, 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permitindo </a:t>
            </a:r>
            <a:r>
              <a:rPr spc="-1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navegação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 </a:t>
            </a:r>
            <a:r>
              <a:rPr spc="-80" dirty="0">
                <a:solidFill>
                  <a:srgbClr val="FFFFFF"/>
                </a:solidFill>
                <a:latin typeface="Arial"/>
                <a:cs typeface="Arial"/>
              </a:rPr>
              <a:t>arquivos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pc="-114" dirty="0">
                <a:solidFill>
                  <a:srgbClr val="FFFFFF"/>
                </a:solidFill>
                <a:latin typeface="Arial"/>
                <a:cs typeface="Arial"/>
              </a:rPr>
              <a:t>pastas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específicos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para 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serem </a:t>
            </a:r>
            <a:r>
              <a:rPr spc="-60" dirty="0">
                <a:solidFill>
                  <a:srgbClr val="FFFFFF"/>
                </a:solidFill>
                <a:latin typeface="Arial"/>
                <a:cs typeface="Arial"/>
              </a:rPr>
              <a:t>abertos; </a:t>
            </a:r>
            <a:r>
              <a:rPr spc="-21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menu 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drop-down  </a:t>
            </a:r>
            <a:r>
              <a:rPr spc="-100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pc="-70" dirty="0">
                <a:solidFill>
                  <a:srgbClr val="FFFFFF"/>
                </a:solidFill>
                <a:latin typeface="Arial"/>
                <a:cs typeface="Arial"/>
              </a:rPr>
              <a:t>barra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ferramentas 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pode </a:t>
            </a:r>
            <a:r>
              <a:rPr spc="-95" dirty="0">
                <a:solidFill>
                  <a:srgbClr val="FFFFFF"/>
                </a:solidFill>
                <a:latin typeface="Arial"/>
                <a:cs typeface="Arial"/>
              </a:rPr>
              <a:t>ser  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usado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exibir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pc="-25" dirty="0">
                <a:solidFill>
                  <a:srgbClr val="FFFFFF"/>
                </a:solidFill>
                <a:latin typeface="Arial"/>
                <a:cs typeface="Arial"/>
              </a:rPr>
              <a:t>projeto </a:t>
            </a:r>
            <a:r>
              <a:rPr spc="-8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maneiras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diferentes.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1479" y="5544312"/>
            <a:ext cx="1493520" cy="1313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3505" y="5736334"/>
            <a:ext cx="1109471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02985" y="6011367"/>
            <a:ext cx="248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6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FC5E411-B4BF-4BA2-B8CC-5D172216959D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45623" y="5931408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5" name="object 5"/>
          <p:cNvSpPr/>
          <p:nvPr/>
        </p:nvSpPr>
        <p:spPr>
          <a:xfrm>
            <a:off x="1626107" y="1466086"/>
            <a:ext cx="4142232" cy="5283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6" y="5068823"/>
            <a:ext cx="1493520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260847"/>
            <a:ext cx="1109472" cy="111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1948" y="5282184"/>
            <a:ext cx="3131819" cy="982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4056" y="5443728"/>
            <a:ext cx="2929127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701" y="5535879"/>
            <a:ext cx="248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503" y="1656589"/>
            <a:ext cx="4585970" cy="5078095"/>
          </a:xfrm>
          <a:custGeom>
            <a:avLst/>
            <a:gdLst/>
            <a:ahLst/>
            <a:cxnLst/>
            <a:rect l="l" t="t" r="r" b="b"/>
            <a:pathLst>
              <a:path w="4585970" h="5078095">
                <a:moveTo>
                  <a:pt x="0" y="5077968"/>
                </a:moveTo>
                <a:lnTo>
                  <a:pt x="4585715" y="5077968"/>
                </a:lnTo>
                <a:lnTo>
                  <a:pt x="4585715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7134" y="1674115"/>
            <a:ext cx="44303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Project: 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Visão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geral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da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estrutura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arquivos  que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compõe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projeto, 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permitindo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 </a:t>
            </a:r>
            <a:r>
              <a:rPr spc="-135" dirty="0">
                <a:solidFill>
                  <a:srgbClr val="616161"/>
                </a:solidFill>
                <a:latin typeface="Arial"/>
                <a:cs typeface="Arial"/>
              </a:rPr>
              <a:t>navegação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rápida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entre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os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arquivos;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duplo 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clique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sobre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um arquivo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fará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com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seja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carregado para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ferramenta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edição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adequada.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715" algn="just">
              <a:spcBef>
                <a:spcPts val="5"/>
              </a:spcBef>
            </a:pP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Structure: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Fornece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visão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alto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nível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da 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estrutura </a:t>
            </a: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das classes</a:t>
            </a:r>
            <a:r>
              <a:rPr spc="2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atualmente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exibidas 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no  </a:t>
            </a:r>
            <a:r>
              <a:rPr spc="-30" dirty="0">
                <a:solidFill>
                  <a:srgbClr val="616161"/>
                </a:solidFill>
                <a:latin typeface="Arial"/>
                <a:cs typeface="Arial"/>
              </a:rPr>
              <a:t>editor; </a:t>
            </a:r>
            <a:r>
              <a:rPr spc="-220" dirty="0">
                <a:solidFill>
                  <a:srgbClr val="616161"/>
                </a:solidFill>
                <a:latin typeface="Arial"/>
                <a:cs typeface="Arial"/>
              </a:rPr>
              <a:t>Essa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informação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inclui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lista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itens,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tais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como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classes,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métodos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variáveis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  arquivo; </a:t>
            </a:r>
            <a:r>
              <a:rPr spc="-19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seleção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item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da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lista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vai 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te 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levar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para </a:t>
            </a:r>
            <a:r>
              <a:rPr spc="-160" dirty="0">
                <a:solidFill>
                  <a:srgbClr val="616161"/>
                </a:solidFill>
                <a:latin typeface="Arial"/>
                <a:cs typeface="Arial"/>
              </a:rPr>
              <a:t>esse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local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arquivo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na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do 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editor.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7133" y="5789777"/>
            <a:ext cx="4429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Captures: Fornece 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acesso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arquivos de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dados 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desempenho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gerados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pelas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ferramentas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monitoramento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da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Android</a:t>
            </a:r>
            <a:r>
              <a:rPr spc="-135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Monitor.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6871" y="2058161"/>
            <a:ext cx="146685" cy="2032000"/>
          </a:xfrm>
          <a:custGeom>
            <a:avLst/>
            <a:gdLst/>
            <a:ahLst/>
            <a:cxnLst/>
            <a:rect l="l" t="t" r="r" b="b"/>
            <a:pathLst>
              <a:path w="146685" h="2032000">
                <a:moveTo>
                  <a:pt x="0" y="2031492"/>
                </a:moveTo>
                <a:lnTo>
                  <a:pt x="146303" y="2031492"/>
                </a:lnTo>
                <a:lnTo>
                  <a:pt x="146303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AEA03E31-3950-46F3-B979-CA45A236D0BB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5" name="object 5"/>
          <p:cNvSpPr/>
          <p:nvPr/>
        </p:nvSpPr>
        <p:spPr>
          <a:xfrm>
            <a:off x="1626107" y="1466086"/>
            <a:ext cx="4142232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6" y="5068823"/>
            <a:ext cx="1493520" cy="149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260847"/>
            <a:ext cx="1109472" cy="111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1948" y="5282184"/>
            <a:ext cx="3131819" cy="98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4056" y="5443728"/>
            <a:ext cx="2929127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701" y="5535879"/>
            <a:ext cx="248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503" y="1656588"/>
            <a:ext cx="4585970" cy="4800600"/>
          </a:xfrm>
          <a:custGeom>
            <a:avLst/>
            <a:gdLst/>
            <a:ahLst/>
            <a:cxnLst/>
            <a:rect l="l" t="t" r="r" b="b"/>
            <a:pathLst>
              <a:path w="4585970" h="4800600">
                <a:moveTo>
                  <a:pt x="0" y="4800600"/>
                </a:moveTo>
                <a:lnTo>
                  <a:pt x="4585715" y="4800600"/>
                </a:lnTo>
                <a:lnTo>
                  <a:pt x="4585715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7134" y="1674115"/>
            <a:ext cx="44303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spcBef>
                <a:spcPts val="100"/>
              </a:spcBef>
            </a:pP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Build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Variants: </a:t>
            </a:r>
            <a:r>
              <a:rPr spc="-170" dirty="0">
                <a:solidFill>
                  <a:srgbClr val="616161"/>
                </a:solidFill>
                <a:latin typeface="Arial"/>
                <a:cs typeface="Arial"/>
              </a:rPr>
              <a:t>Esta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fornece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maneira 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rápida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configurar diferentes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tipos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de 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compilação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para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projeto 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atual,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ex.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diferentes 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versões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para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debug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liberação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versões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do 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aplicativo, ou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várias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compilações para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atingir 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diferentes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categorias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dispositivos.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spcBef>
                <a:spcPts val="5"/>
              </a:spcBef>
            </a:pP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Favorites: 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variedade de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itens do 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projeto 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podem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ser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adicionada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à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lista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favoritos; </a:t>
            </a:r>
            <a:r>
              <a:rPr spc="-125" dirty="0">
                <a:solidFill>
                  <a:srgbClr val="616161"/>
                </a:solidFill>
                <a:latin typeface="Arial"/>
                <a:cs typeface="Arial"/>
              </a:rPr>
              <a:t>Ao 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clicar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com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botão </a:t>
            </a:r>
            <a:r>
              <a:rPr spc="-30" dirty="0">
                <a:solidFill>
                  <a:srgbClr val="616161"/>
                </a:solidFill>
                <a:latin typeface="Arial"/>
                <a:cs typeface="Arial"/>
              </a:rPr>
              <a:t>direito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em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arquivo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na  visualização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projeto,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por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exemplo,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fornece  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acesso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opção </a:t>
            </a:r>
            <a:r>
              <a:rPr i="1" spc="-90" dirty="0">
                <a:solidFill>
                  <a:srgbClr val="616161"/>
                </a:solidFill>
                <a:latin typeface="Trebuchet MS"/>
                <a:cs typeface="Trebuchet MS"/>
              </a:rPr>
              <a:t>Add </a:t>
            </a:r>
            <a:r>
              <a:rPr i="1" spc="-125" dirty="0">
                <a:solidFill>
                  <a:srgbClr val="616161"/>
                </a:solidFill>
                <a:latin typeface="Trebuchet MS"/>
                <a:cs typeface="Trebuchet MS"/>
              </a:rPr>
              <a:t>to </a:t>
            </a:r>
            <a:r>
              <a:rPr i="1" spc="-105" dirty="0">
                <a:solidFill>
                  <a:srgbClr val="616161"/>
                </a:solidFill>
                <a:latin typeface="Trebuchet MS"/>
                <a:cs typeface="Trebuchet MS"/>
              </a:rPr>
              <a:t>Favorites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;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método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em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arquivo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recursos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pode</a:t>
            </a:r>
            <a:r>
              <a:rPr spc="27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ser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7134" y="5240477"/>
            <a:ext cx="44278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adicionado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como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favorito;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Qualquer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coisa 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adicionada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lista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favoritos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pode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ser 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acessada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através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desta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ferramenta 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Favorites.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6871" y="4967479"/>
            <a:ext cx="146685" cy="1602105"/>
          </a:xfrm>
          <a:custGeom>
            <a:avLst/>
            <a:gdLst/>
            <a:ahLst/>
            <a:cxnLst/>
            <a:rect l="l" t="t" r="r" b="b"/>
            <a:pathLst>
              <a:path w="146685" h="1602104">
                <a:moveTo>
                  <a:pt x="0" y="1601724"/>
                </a:moveTo>
                <a:lnTo>
                  <a:pt x="146303" y="1601724"/>
                </a:lnTo>
                <a:lnTo>
                  <a:pt x="146303" y="0"/>
                </a:lnTo>
                <a:lnTo>
                  <a:pt x="0" y="0"/>
                </a:lnTo>
                <a:lnTo>
                  <a:pt x="0" y="1601724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46B44BB-403A-4709-9D49-502587229D63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4915" y="3030170"/>
            <a:ext cx="3884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175" dirty="0">
                <a:solidFill>
                  <a:srgbClr val="00AF50"/>
                </a:solidFill>
                <a:latin typeface="Arial"/>
                <a:cs typeface="Arial"/>
              </a:rPr>
              <a:t>Android</a:t>
            </a:r>
            <a:r>
              <a:rPr sz="6000" spc="-4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6000" spc="-930" dirty="0">
                <a:solidFill>
                  <a:srgbClr val="00AF50"/>
                </a:solidFill>
                <a:latin typeface="Arial"/>
                <a:cs typeface="Arial"/>
              </a:rPr>
              <a:t>SDK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5" name="object 5"/>
          <p:cNvSpPr/>
          <p:nvPr/>
        </p:nvSpPr>
        <p:spPr>
          <a:xfrm>
            <a:off x="1626107" y="1466086"/>
            <a:ext cx="4142232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6" y="5068823"/>
            <a:ext cx="1493520" cy="149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260847"/>
            <a:ext cx="1109472" cy="111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1948" y="5282184"/>
            <a:ext cx="3131819" cy="98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4056" y="5443728"/>
            <a:ext cx="2929127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701" y="5535879"/>
            <a:ext cx="248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503" y="1656588"/>
            <a:ext cx="4585970" cy="4523740"/>
          </a:xfrm>
          <a:custGeom>
            <a:avLst/>
            <a:gdLst/>
            <a:ahLst/>
            <a:cxnLst/>
            <a:rect l="l" t="t" r="r" b="b"/>
            <a:pathLst>
              <a:path w="4585970" h="4523740">
                <a:moveTo>
                  <a:pt x="0" y="4523232"/>
                </a:moveTo>
                <a:lnTo>
                  <a:pt x="4585715" y="4523232"/>
                </a:lnTo>
                <a:lnTo>
                  <a:pt x="4585715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7134" y="1674115"/>
            <a:ext cx="4429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215" dirty="0">
                <a:solidFill>
                  <a:srgbClr val="616161"/>
                </a:solidFill>
                <a:latin typeface="Arial"/>
                <a:cs typeface="Arial"/>
              </a:rPr>
              <a:t>TODO: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Como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nome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sugere </a:t>
            </a:r>
            <a:r>
              <a:rPr spc="-20" dirty="0">
                <a:solidFill>
                  <a:srgbClr val="616161"/>
                </a:solidFill>
                <a:latin typeface="Arial"/>
                <a:cs typeface="Arial"/>
              </a:rPr>
              <a:t>(to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do),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esta 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ferramenta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fornece um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lugar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para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os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itens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 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ainda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têm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ser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concluídos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projeto; </a:t>
            </a:r>
            <a:r>
              <a:rPr spc="-225" dirty="0">
                <a:solidFill>
                  <a:srgbClr val="616161"/>
                </a:solidFill>
                <a:latin typeface="Arial"/>
                <a:cs typeface="Arial"/>
              </a:rPr>
              <a:t>O 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Android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Studio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compila </a:t>
            </a:r>
            <a:r>
              <a:rPr spc="-170" dirty="0">
                <a:solidFill>
                  <a:srgbClr val="616161"/>
                </a:solidFill>
                <a:latin typeface="Arial"/>
                <a:cs typeface="Arial"/>
              </a:rPr>
              <a:t>essa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lista verificando</a:t>
            </a:r>
            <a:r>
              <a:rPr spc="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os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7133" y="2771647"/>
            <a:ext cx="3512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51230" algn="l"/>
                <a:tab pos="1461770" algn="l"/>
                <a:tab pos="2550160" algn="l"/>
                <a:tab pos="2828925" algn="l"/>
              </a:tabLst>
            </a:pP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qui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v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ompõe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30" dirty="0">
                <a:solidFill>
                  <a:srgbClr val="616161"/>
                </a:solidFill>
                <a:latin typeface="Arial"/>
                <a:cs typeface="Arial"/>
              </a:rPr>
              <a:t>p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oj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e</a:t>
            </a:r>
            <a:r>
              <a:rPr spc="70" dirty="0">
                <a:solidFill>
                  <a:srgbClr val="616161"/>
                </a:solidFill>
                <a:latin typeface="Arial"/>
                <a:cs typeface="Arial"/>
              </a:rPr>
              <a:t>t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7133" y="3045967"/>
            <a:ext cx="3506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33500" algn="l"/>
                <a:tab pos="1864360" algn="l"/>
                <a:tab pos="3385185" algn="l"/>
              </a:tabLst>
            </a:pP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ome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616161"/>
                </a:solidFill>
                <a:latin typeface="Arial"/>
                <a:cs typeface="Arial"/>
              </a:rPr>
              <a:t>t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á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ios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15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esponde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7134" y="3320288"/>
            <a:ext cx="3477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47800" algn="l"/>
                <a:tab pos="2167890" algn="l"/>
                <a:tab pos="2975610" algn="l"/>
              </a:tabLst>
            </a:pP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especifi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125" dirty="0">
                <a:solidFill>
                  <a:srgbClr val="616161"/>
                </a:solidFill>
                <a:latin typeface="Arial"/>
                <a:cs typeface="Arial"/>
              </a:rPr>
              <a:t>ados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60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om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275" dirty="0">
                <a:solidFill>
                  <a:srgbClr val="616161"/>
                </a:solidFill>
                <a:latin typeface="Arial"/>
                <a:cs typeface="Arial"/>
              </a:rPr>
              <a:t>T</a:t>
            </a:r>
            <a:r>
              <a:rPr spc="-225" dirty="0">
                <a:solidFill>
                  <a:srgbClr val="616161"/>
                </a:solidFill>
                <a:latin typeface="Arial"/>
                <a:cs typeface="Arial"/>
              </a:rPr>
              <a:t>ODO</a:t>
            </a:r>
            <a:r>
              <a:rPr spc="-30" dirty="0">
                <a:solidFill>
                  <a:srgbClr val="616161"/>
                </a:solidFill>
                <a:latin typeface="Arial"/>
                <a:cs typeface="Arial"/>
              </a:rPr>
              <a:t>;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254" dirty="0">
                <a:solidFill>
                  <a:srgbClr val="616161"/>
                </a:solidFill>
                <a:latin typeface="Arial"/>
                <a:cs typeface="Arial"/>
              </a:rPr>
              <a:t>Es</a:t>
            </a:r>
            <a:r>
              <a:rPr spc="-225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pc="-165" dirty="0">
                <a:solidFill>
                  <a:srgbClr val="616161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4445" y="2771647"/>
            <a:ext cx="7810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spcBef>
                <a:spcPts val="100"/>
              </a:spcBef>
            </a:pP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olh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n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d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o 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padr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ões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pa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d</a:t>
            </a:r>
            <a:r>
              <a:rPr spc="-15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õ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e</a:t>
            </a:r>
            <a:r>
              <a:rPr spc="-204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7133" y="3594607"/>
            <a:ext cx="44284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podem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ser revisados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alterados,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selecionando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File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&gt;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Settings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navegando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pela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página </a:t>
            </a:r>
            <a:r>
              <a:rPr spc="-235" dirty="0">
                <a:solidFill>
                  <a:srgbClr val="616161"/>
                </a:solidFill>
                <a:latin typeface="Arial"/>
                <a:cs typeface="Arial"/>
              </a:rPr>
              <a:t>TODO 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listada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editor.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7134" y="4692143"/>
            <a:ext cx="4429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Terminal: </a:t>
            </a:r>
            <a:r>
              <a:rPr spc="-325" dirty="0">
                <a:solidFill>
                  <a:srgbClr val="616161"/>
                </a:solidFill>
                <a:latin typeface="Arial"/>
                <a:cs typeface="Arial"/>
              </a:rPr>
              <a:t>É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uma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na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qual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Android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Studio 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está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em 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execução;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No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Windows </a:t>
            </a:r>
            <a:r>
              <a:rPr spc="-175" dirty="0">
                <a:solidFill>
                  <a:srgbClr val="616161"/>
                </a:solidFill>
                <a:latin typeface="Arial"/>
                <a:cs typeface="Arial"/>
              </a:rPr>
              <a:t>essa 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interface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é 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prompt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de comando,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enquanto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Linux 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Mac </a:t>
            </a:r>
            <a:r>
              <a:rPr spc="-310" dirty="0">
                <a:solidFill>
                  <a:srgbClr val="616161"/>
                </a:solidFill>
                <a:latin typeface="Arial"/>
                <a:cs typeface="Arial"/>
              </a:rPr>
              <a:t>OS</a:t>
            </a:r>
            <a:r>
              <a:rPr spc="-1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300" dirty="0">
                <a:solidFill>
                  <a:srgbClr val="616161"/>
                </a:solidFill>
                <a:latin typeface="Arial"/>
                <a:cs typeface="Arial"/>
              </a:rPr>
              <a:t>X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é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acesso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ao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terminal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comandos.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3361" y="6558534"/>
            <a:ext cx="4015740" cy="192405"/>
          </a:xfrm>
          <a:custGeom>
            <a:avLst/>
            <a:gdLst/>
            <a:ahLst/>
            <a:cxnLst/>
            <a:rect l="l" t="t" r="r" b="b"/>
            <a:pathLst>
              <a:path w="4015740" h="192404">
                <a:moveTo>
                  <a:pt x="0" y="192024"/>
                </a:moveTo>
                <a:lnTo>
                  <a:pt x="4015740" y="192024"/>
                </a:lnTo>
                <a:lnTo>
                  <a:pt x="401574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981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7D74C3DE-39FC-458B-BA94-B1CB58312FAC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5" name="object 5"/>
          <p:cNvSpPr/>
          <p:nvPr/>
        </p:nvSpPr>
        <p:spPr>
          <a:xfrm>
            <a:off x="1626107" y="1466086"/>
            <a:ext cx="4142232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6" y="5068823"/>
            <a:ext cx="1493520" cy="149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260847"/>
            <a:ext cx="1109472" cy="111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1948" y="5282184"/>
            <a:ext cx="3131819" cy="98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4056" y="5443728"/>
            <a:ext cx="2929127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701" y="5535879"/>
            <a:ext cx="248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6459" y="2250949"/>
            <a:ext cx="4585970" cy="3416935"/>
          </a:xfrm>
          <a:custGeom>
            <a:avLst/>
            <a:gdLst/>
            <a:ahLst/>
            <a:cxnLst/>
            <a:rect l="l" t="t" r="r" b="b"/>
            <a:pathLst>
              <a:path w="4585970" h="3416935">
                <a:moveTo>
                  <a:pt x="0" y="3416807"/>
                </a:moveTo>
                <a:lnTo>
                  <a:pt x="4585716" y="3416807"/>
                </a:lnTo>
                <a:lnTo>
                  <a:pt x="4585716" y="0"/>
                </a:lnTo>
                <a:lnTo>
                  <a:pt x="0" y="0"/>
                </a:lnTo>
                <a:lnTo>
                  <a:pt x="0" y="34168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6089" y="2269364"/>
            <a:ext cx="442976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spcBef>
                <a:spcPts val="100"/>
              </a:spcBef>
            </a:pP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Messages: </a:t>
            </a:r>
            <a:r>
              <a:rPr spc="-220" dirty="0">
                <a:solidFill>
                  <a:srgbClr val="616161"/>
                </a:solidFill>
                <a:latin typeface="Arial"/>
                <a:cs typeface="Arial"/>
              </a:rPr>
              <a:t>Os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dados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da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Messages são 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gerados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15" dirty="0">
                <a:solidFill>
                  <a:srgbClr val="616161"/>
                </a:solidFill>
                <a:latin typeface="Arial"/>
                <a:cs typeface="Arial"/>
              </a:rPr>
              <a:t>partir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do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sistema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compilação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Gradle,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podem 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ser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úteis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para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identificar </a:t>
            </a:r>
            <a:r>
              <a:rPr spc="-180" dirty="0">
                <a:solidFill>
                  <a:srgbClr val="616161"/>
                </a:solidFill>
                <a:latin typeface="Arial"/>
                <a:cs typeface="Arial"/>
              </a:rPr>
              <a:t>as 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causas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problemas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na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compilação de  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projetos.</a:t>
            </a:r>
            <a:endParaRPr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spcBef>
                <a:spcPts val="5"/>
              </a:spcBef>
            </a:pPr>
            <a:r>
              <a:rPr spc="-135" dirty="0">
                <a:solidFill>
                  <a:srgbClr val="616161"/>
                </a:solidFill>
                <a:latin typeface="Arial"/>
                <a:cs typeface="Arial"/>
              </a:rPr>
              <a:t>Event 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Log: </a:t>
            </a:r>
            <a:r>
              <a:rPr spc="-19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janela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Evento </a:t>
            </a:r>
            <a:r>
              <a:rPr spc="-160" dirty="0">
                <a:solidFill>
                  <a:srgbClr val="616161"/>
                </a:solidFill>
                <a:latin typeface="Arial"/>
                <a:cs typeface="Arial"/>
              </a:rPr>
              <a:t>Log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exibe 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mensagens 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relacionadas 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eventos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atividades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realizadas 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no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Android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Studio; </a:t>
            </a:r>
            <a:r>
              <a:rPr spc="-190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compilação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bem-sucedida  de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projeto, </a:t>
            </a:r>
            <a:r>
              <a:rPr spc="-35" dirty="0">
                <a:solidFill>
                  <a:srgbClr val="616161"/>
                </a:solidFill>
                <a:latin typeface="Arial"/>
                <a:cs typeface="Arial"/>
              </a:rPr>
              <a:t>por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exemplo, 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ou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 </a:t>
            </a:r>
            <a:r>
              <a:rPr spc="-40" dirty="0">
                <a:solidFill>
                  <a:srgbClr val="616161"/>
                </a:solidFill>
                <a:latin typeface="Arial"/>
                <a:cs typeface="Arial"/>
              </a:rPr>
              <a:t>fato </a:t>
            </a:r>
            <a:r>
              <a:rPr spc="-95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que  </a:t>
            </a:r>
            <a:r>
              <a:rPr spc="-75" dirty="0">
                <a:solidFill>
                  <a:srgbClr val="616161"/>
                </a:solidFill>
                <a:latin typeface="Arial"/>
                <a:cs typeface="Arial"/>
              </a:rPr>
              <a:t>um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App </a:t>
            </a: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está </a:t>
            </a:r>
            <a:r>
              <a:rPr spc="-100" dirty="0">
                <a:solidFill>
                  <a:srgbClr val="616161"/>
                </a:solidFill>
                <a:latin typeface="Arial"/>
                <a:cs typeface="Arial"/>
              </a:rPr>
              <a:t>sendo executado </a:t>
            </a:r>
            <a:r>
              <a:rPr spc="-110" dirty="0">
                <a:solidFill>
                  <a:srgbClr val="616161"/>
                </a:solidFill>
                <a:latin typeface="Arial"/>
                <a:cs typeface="Arial"/>
              </a:rPr>
              <a:t>serão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mostrados  </a:t>
            </a:r>
            <a:r>
              <a:rPr spc="-45" dirty="0">
                <a:solidFill>
                  <a:srgbClr val="616161"/>
                </a:solidFill>
                <a:latin typeface="Arial"/>
                <a:cs typeface="Arial"/>
              </a:rPr>
              <a:t>dentro 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dessa</a:t>
            </a:r>
            <a:r>
              <a:rPr spc="-1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janela.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3361" y="6558534"/>
            <a:ext cx="4015740" cy="192405"/>
          </a:xfrm>
          <a:custGeom>
            <a:avLst/>
            <a:gdLst/>
            <a:ahLst/>
            <a:cxnLst/>
            <a:rect l="l" t="t" r="r" b="b"/>
            <a:pathLst>
              <a:path w="4015740" h="192404">
                <a:moveTo>
                  <a:pt x="0" y="192024"/>
                </a:moveTo>
                <a:lnTo>
                  <a:pt x="4015740" y="192024"/>
                </a:lnTo>
                <a:lnTo>
                  <a:pt x="4015740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981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95C3BCA-A416-45CC-AFB4-A0ECEA87CD8B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67951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10" dirty="0"/>
              <a:t>Ambiente </a:t>
            </a:r>
            <a:r>
              <a:rPr spc="-235" dirty="0"/>
              <a:t>de</a:t>
            </a:r>
            <a:r>
              <a:rPr spc="-440" dirty="0"/>
              <a:t> </a:t>
            </a:r>
            <a:r>
              <a:rPr spc="-250" dirty="0"/>
              <a:t>Desenvolvimento</a:t>
            </a:r>
          </a:p>
        </p:txBody>
      </p:sp>
      <p:sp>
        <p:nvSpPr>
          <p:cNvPr id="5" name="object 5"/>
          <p:cNvSpPr/>
          <p:nvPr/>
        </p:nvSpPr>
        <p:spPr>
          <a:xfrm>
            <a:off x="1626107" y="1466086"/>
            <a:ext cx="4142232" cy="5283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0576" y="5068823"/>
            <a:ext cx="1493520" cy="1495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5260847"/>
            <a:ext cx="1109472" cy="1110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1948" y="5282184"/>
            <a:ext cx="3131819" cy="98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4056" y="5443728"/>
            <a:ext cx="2929127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41701" y="5535879"/>
            <a:ext cx="2484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AF50"/>
                </a:solidFill>
                <a:latin typeface="Trebuchet MS"/>
                <a:cs typeface="Trebuchet MS"/>
              </a:rPr>
              <a:t>Android</a:t>
            </a:r>
            <a:r>
              <a:rPr sz="2800" b="1" spc="-4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rebuchet MS"/>
                <a:cs typeface="Trebuchet MS"/>
              </a:rPr>
              <a:t>Studio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503" y="1656588"/>
            <a:ext cx="4585970" cy="4800600"/>
          </a:xfrm>
          <a:custGeom>
            <a:avLst/>
            <a:gdLst/>
            <a:ahLst/>
            <a:cxnLst/>
            <a:rect l="l" t="t" r="r" b="b"/>
            <a:pathLst>
              <a:path w="4585970" h="4800600">
                <a:moveTo>
                  <a:pt x="0" y="4800600"/>
                </a:moveTo>
                <a:lnTo>
                  <a:pt x="4585715" y="4800600"/>
                </a:lnTo>
                <a:lnTo>
                  <a:pt x="4585715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7514844" y="1674114"/>
            <a:ext cx="5908040" cy="2790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10" dirty="0"/>
              <a:t>Gradle: </a:t>
            </a:r>
            <a:r>
              <a:rPr spc="-190" dirty="0"/>
              <a:t>A </a:t>
            </a:r>
            <a:r>
              <a:rPr spc="-80" dirty="0"/>
              <a:t>janela </a:t>
            </a:r>
            <a:r>
              <a:rPr spc="-65" dirty="0"/>
              <a:t>do </a:t>
            </a:r>
            <a:r>
              <a:rPr spc="-105" dirty="0"/>
              <a:t>Gradle </a:t>
            </a:r>
            <a:r>
              <a:rPr spc="-75" dirty="0"/>
              <a:t>mostra </a:t>
            </a:r>
            <a:r>
              <a:rPr spc="-180" dirty="0"/>
              <a:t>as </a:t>
            </a:r>
            <a:r>
              <a:rPr spc="-85" dirty="0"/>
              <a:t>tarefas </a:t>
            </a:r>
            <a:r>
              <a:rPr spc="-65" dirty="0"/>
              <a:t>do  </a:t>
            </a:r>
            <a:r>
              <a:rPr spc="-105" dirty="0"/>
              <a:t>Gradle </a:t>
            </a:r>
            <a:r>
              <a:rPr spc="-85" dirty="0"/>
              <a:t>que </a:t>
            </a:r>
            <a:r>
              <a:rPr spc="-90" dirty="0"/>
              <a:t>compõem </a:t>
            </a:r>
            <a:r>
              <a:rPr spc="-155" dirty="0"/>
              <a:t>a </a:t>
            </a:r>
            <a:r>
              <a:rPr spc="-85" dirty="0"/>
              <a:t>configuração </a:t>
            </a:r>
            <a:r>
              <a:rPr spc="-65" dirty="0"/>
              <a:t>do  </a:t>
            </a:r>
            <a:r>
              <a:rPr spc="-40" dirty="0"/>
              <a:t>projeto; </a:t>
            </a:r>
            <a:r>
              <a:rPr spc="-225" dirty="0"/>
              <a:t>Essa </a:t>
            </a:r>
            <a:r>
              <a:rPr spc="-80" dirty="0"/>
              <a:t>janela </a:t>
            </a:r>
            <a:r>
              <a:rPr spc="-65" dirty="0"/>
              <a:t>lista </a:t>
            </a:r>
            <a:r>
              <a:rPr spc="-180" dirty="0"/>
              <a:t>as </a:t>
            </a:r>
            <a:r>
              <a:rPr spc="-85" dirty="0"/>
              <a:t>tarefas que </a:t>
            </a:r>
            <a:r>
              <a:rPr spc="-105" dirty="0"/>
              <a:t>estão  </a:t>
            </a:r>
            <a:r>
              <a:rPr spc="-100" dirty="0"/>
              <a:t>envolvidas </a:t>
            </a:r>
            <a:r>
              <a:rPr spc="-110" dirty="0"/>
              <a:t>na </a:t>
            </a:r>
            <a:r>
              <a:rPr spc="-90" dirty="0"/>
              <a:t>compilação </a:t>
            </a:r>
            <a:r>
              <a:rPr spc="-114" dirty="0"/>
              <a:t>dos </a:t>
            </a:r>
            <a:r>
              <a:rPr spc="-90" dirty="0"/>
              <a:t>vários </a:t>
            </a:r>
            <a:r>
              <a:rPr spc="-85" dirty="0"/>
              <a:t>elementos  </a:t>
            </a:r>
            <a:r>
              <a:rPr spc="-65" dirty="0"/>
              <a:t>do </a:t>
            </a:r>
            <a:r>
              <a:rPr spc="-40" dirty="0"/>
              <a:t>projeto </a:t>
            </a:r>
            <a:r>
              <a:rPr spc="-100" dirty="0"/>
              <a:t>em </a:t>
            </a:r>
            <a:r>
              <a:rPr spc="-75" dirty="0"/>
              <a:t>um </a:t>
            </a:r>
            <a:r>
              <a:rPr spc="-65" dirty="0"/>
              <a:t>aplicativo Android; </a:t>
            </a:r>
            <a:r>
              <a:rPr spc="-105" dirty="0"/>
              <a:t>Clique  </a:t>
            </a:r>
            <a:r>
              <a:rPr spc="-100" dirty="0"/>
              <a:t>com </a:t>
            </a:r>
            <a:r>
              <a:rPr spc="-65" dirty="0"/>
              <a:t>o </a:t>
            </a:r>
            <a:r>
              <a:rPr spc="-60" dirty="0"/>
              <a:t>botão </a:t>
            </a:r>
            <a:r>
              <a:rPr spc="-30" dirty="0"/>
              <a:t>direito </a:t>
            </a:r>
            <a:r>
              <a:rPr spc="-65" dirty="0"/>
              <a:t>do </a:t>
            </a:r>
            <a:r>
              <a:rPr spc="-105" dirty="0"/>
              <a:t>mouse </a:t>
            </a:r>
            <a:r>
              <a:rPr spc="-90" dirty="0"/>
              <a:t>em </a:t>
            </a:r>
            <a:r>
              <a:rPr spc="-100" dirty="0"/>
              <a:t>uma </a:t>
            </a:r>
            <a:r>
              <a:rPr spc="-65" dirty="0"/>
              <a:t>tarefa </a:t>
            </a:r>
            <a:r>
              <a:rPr spc="-114" dirty="0"/>
              <a:t>e  </a:t>
            </a:r>
            <a:r>
              <a:rPr spc="-95" dirty="0"/>
              <a:t>selecione </a:t>
            </a:r>
            <a:r>
              <a:rPr spc="-155" dirty="0"/>
              <a:t>a </a:t>
            </a:r>
            <a:r>
              <a:rPr spc="-100" dirty="0"/>
              <a:t>opção </a:t>
            </a:r>
            <a:r>
              <a:rPr spc="-125" dirty="0"/>
              <a:t>Open </a:t>
            </a:r>
            <a:r>
              <a:rPr spc="-105" dirty="0"/>
              <a:t>Gradle Config </a:t>
            </a:r>
            <a:r>
              <a:rPr spc="-100" dirty="0"/>
              <a:t>para  </a:t>
            </a:r>
            <a:r>
              <a:rPr spc="-35" dirty="0"/>
              <a:t>abrir </a:t>
            </a:r>
            <a:r>
              <a:rPr spc="-65" dirty="0"/>
              <a:t>o </a:t>
            </a:r>
            <a:r>
              <a:rPr spc="-70" dirty="0"/>
              <a:t>arquivo </a:t>
            </a:r>
            <a:r>
              <a:rPr spc="-65" dirty="0"/>
              <a:t>no</a:t>
            </a:r>
            <a:r>
              <a:rPr spc="-200" dirty="0"/>
              <a:t> </a:t>
            </a:r>
            <a:r>
              <a:rPr spc="-60" dirty="0"/>
              <a:t>editor.</a:t>
            </a: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620" algn="just"/>
            <a:r>
              <a:rPr spc="-114" dirty="0"/>
              <a:t>Gradle </a:t>
            </a:r>
            <a:r>
              <a:rPr spc="-125" dirty="0"/>
              <a:t>Console: </a:t>
            </a:r>
            <a:r>
              <a:rPr spc="-225" dirty="0"/>
              <a:t>O </a:t>
            </a:r>
            <a:r>
              <a:rPr spc="-105" dirty="0"/>
              <a:t>Gradle </a:t>
            </a:r>
            <a:r>
              <a:rPr spc="-125" dirty="0"/>
              <a:t>Console </a:t>
            </a:r>
            <a:r>
              <a:rPr spc="-114" dirty="0"/>
              <a:t>é usado </a:t>
            </a:r>
            <a:r>
              <a:rPr spc="-100" dirty="0"/>
              <a:t>para  </a:t>
            </a:r>
            <a:r>
              <a:rPr spc="-60" dirty="0"/>
              <a:t>exibir </a:t>
            </a:r>
            <a:r>
              <a:rPr spc="-90" dirty="0"/>
              <a:t>todas </a:t>
            </a:r>
            <a:r>
              <a:rPr spc="-175" dirty="0"/>
              <a:t>as </a:t>
            </a:r>
            <a:r>
              <a:rPr spc="-145" dirty="0"/>
              <a:t>saídas </a:t>
            </a:r>
            <a:r>
              <a:rPr spc="-65" dirty="0"/>
              <a:t>do </a:t>
            </a:r>
            <a:r>
              <a:rPr spc="-105" dirty="0"/>
              <a:t>sistema Gradle  </a:t>
            </a:r>
            <a:r>
              <a:rPr spc="-70" dirty="0"/>
              <a:t>enquanto </a:t>
            </a:r>
            <a:r>
              <a:rPr spc="-140" dirty="0"/>
              <a:t>os </a:t>
            </a:r>
            <a:r>
              <a:rPr spc="-60" dirty="0"/>
              <a:t>projetos </a:t>
            </a:r>
            <a:r>
              <a:rPr spc="-140" dirty="0"/>
              <a:t>são </a:t>
            </a:r>
            <a:r>
              <a:rPr spc="-90" dirty="0"/>
              <a:t>compilados </a:t>
            </a:r>
            <a:r>
              <a:rPr spc="-45" dirty="0"/>
              <a:t>dentro </a:t>
            </a:r>
            <a:r>
              <a:rPr spc="-65" dirty="0"/>
              <a:t>do  </a:t>
            </a:r>
            <a:r>
              <a:rPr spc="-70" dirty="0"/>
              <a:t>Android </a:t>
            </a:r>
            <a:r>
              <a:rPr spc="-75" dirty="0"/>
              <a:t>Studio; </a:t>
            </a:r>
            <a:r>
              <a:rPr spc="-140" dirty="0"/>
              <a:t>Isso </a:t>
            </a:r>
            <a:r>
              <a:rPr spc="-50" dirty="0"/>
              <a:t>inclui </a:t>
            </a:r>
            <a:r>
              <a:rPr spc="-80" dirty="0"/>
              <a:t>informações </a:t>
            </a:r>
            <a:r>
              <a:rPr spc="-90" dirty="0"/>
              <a:t>sobre</a:t>
            </a:r>
            <a:r>
              <a:rPr spc="280" dirty="0"/>
              <a:t> </a:t>
            </a:r>
            <a:r>
              <a:rPr spc="-65" dirty="0"/>
              <a:t>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17133" y="5240477"/>
            <a:ext cx="44310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  <a:tabLst>
                <a:tab pos="967105" algn="l"/>
                <a:tab pos="1461135" algn="l"/>
                <a:tab pos="2599690" algn="l"/>
                <a:tab pos="3094990" algn="l"/>
                <a:tab pos="4170045" algn="l"/>
              </a:tabLst>
            </a:pP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sucess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70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i</a:t>
            </a:r>
            <a:r>
              <a:rPr spc="-135" dirty="0">
                <a:solidFill>
                  <a:srgbClr val="616161"/>
                </a:solidFill>
                <a:latin typeface="Arial"/>
                <a:cs typeface="Arial"/>
              </a:rPr>
              <a:t>nsuce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pc="-135" dirty="0">
                <a:solidFill>
                  <a:srgbClr val="616161"/>
                </a:solidFill>
                <a:latin typeface="Arial"/>
                <a:cs typeface="Arial"/>
              </a:rPr>
              <a:t>so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d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30" dirty="0">
                <a:solidFill>
                  <a:srgbClr val="616161"/>
                </a:solidFill>
                <a:latin typeface="Arial"/>
                <a:cs typeface="Arial"/>
              </a:rPr>
              <a:t>p</a:t>
            </a:r>
            <a:r>
              <a:rPr spc="-55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spc="-150" dirty="0">
                <a:solidFill>
                  <a:srgbClr val="616161"/>
                </a:solidFill>
                <a:latin typeface="Arial"/>
                <a:cs typeface="Arial"/>
              </a:rPr>
              <a:t>ocess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de</a:t>
            </a:r>
            <a:endParaRPr>
              <a:latin typeface="Arial"/>
              <a:cs typeface="Arial"/>
            </a:endParaRPr>
          </a:p>
          <a:p>
            <a:pPr marR="6985" algn="r">
              <a:spcBef>
                <a:spcPts val="5"/>
              </a:spcBef>
            </a:pP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ou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7134" y="5515457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871980" algn="l"/>
                <a:tab pos="2629535" algn="l"/>
                <a:tab pos="3383915" algn="l"/>
              </a:tabLst>
            </a:pPr>
            <a:r>
              <a:rPr spc="-114" dirty="0">
                <a:solidFill>
                  <a:srgbClr val="616161"/>
                </a:solidFill>
                <a:latin typeface="Arial"/>
                <a:cs typeface="Arial"/>
              </a:rPr>
              <a:t>dese</a:t>
            </a:r>
            <a:r>
              <a:rPr spc="-155" dirty="0">
                <a:solidFill>
                  <a:srgbClr val="616161"/>
                </a:solidFill>
                <a:latin typeface="Arial"/>
                <a:cs typeface="Arial"/>
              </a:rPr>
              <a:t>n</a:t>
            </a:r>
            <a:r>
              <a:rPr spc="-125" dirty="0">
                <a:solidFill>
                  <a:srgbClr val="616161"/>
                </a:solidFill>
                <a:latin typeface="Arial"/>
                <a:cs typeface="Arial"/>
              </a:rPr>
              <a:t>v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olvime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n</a:t>
            </a:r>
            <a:r>
              <a:rPr spc="60" dirty="0">
                <a:solidFill>
                  <a:srgbClr val="616161"/>
                </a:solidFill>
                <a:latin typeface="Arial"/>
                <a:cs typeface="Arial"/>
              </a:rPr>
              <a:t>t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,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30" dirty="0">
                <a:solidFill>
                  <a:srgbClr val="616161"/>
                </a:solidFill>
                <a:latin typeface="Arial"/>
                <a:cs typeface="Arial"/>
              </a:rPr>
              <a:t>assim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45" dirty="0">
                <a:solidFill>
                  <a:srgbClr val="616161"/>
                </a:solidFill>
                <a:latin typeface="Arial"/>
                <a:cs typeface="Arial"/>
              </a:rPr>
              <a:t>c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om</a:t>
            </a:r>
            <a:r>
              <a:rPr spc="-60" dirty="0">
                <a:solidFill>
                  <a:srgbClr val="616161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16161"/>
                </a:solidFill>
                <a:latin typeface="Arial"/>
                <a:cs typeface="Arial"/>
              </a:rPr>
              <a:t>	</a:t>
            </a:r>
            <a:r>
              <a:rPr spc="-190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spc="-105" dirty="0">
                <a:solidFill>
                  <a:srgbClr val="616161"/>
                </a:solidFill>
                <a:latin typeface="Arial"/>
                <a:cs typeface="Arial"/>
              </a:rPr>
              <a:t>visos  </a:t>
            </a:r>
            <a:r>
              <a:rPr spc="-85" dirty="0">
                <a:solidFill>
                  <a:srgbClr val="616161"/>
                </a:solidFill>
                <a:latin typeface="Arial"/>
                <a:cs typeface="Arial"/>
              </a:rPr>
              <a:t>detalhes </a:t>
            </a:r>
            <a:r>
              <a:rPr spc="-90" dirty="0">
                <a:solidFill>
                  <a:srgbClr val="616161"/>
                </a:solidFill>
                <a:latin typeface="Arial"/>
                <a:cs typeface="Arial"/>
              </a:rPr>
              <a:t>de </a:t>
            </a:r>
            <a:r>
              <a:rPr spc="-65" dirty="0">
                <a:solidFill>
                  <a:srgbClr val="616161"/>
                </a:solidFill>
                <a:latin typeface="Arial"/>
                <a:cs typeface="Arial"/>
              </a:rPr>
              <a:t>qualquer</a:t>
            </a:r>
            <a:r>
              <a:rPr spc="-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616161"/>
                </a:solidFill>
                <a:latin typeface="Arial"/>
                <a:cs typeface="Arial"/>
              </a:rPr>
              <a:t>erro.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2243" y="6558534"/>
            <a:ext cx="832485" cy="192405"/>
          </a:xfrm>
          <a:custGeom>
            <a:avLst/>
            <a:gdLst/>
            <a:ahLst/>
            <a:cxnLst/>
            <a:rect l="l" t="t" r="r" b="b"/>
            <a:pathLst>
              <a:path w="832485" h="192404">
                <a:moveTo>
                  <a:pt x="0" y="192024"/>
                </a:moveTo>
                <a:lnTo>
                  <a:pt x="832104" y="192024"/>
                </a:lnTo>
                <a:lnTo>
                  <a:pt x="83210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198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3841" y="2049018"/>
            <a:ext cx="175260" cy="603885"/>
          </a:xfrm>
          <a:custGeom>
            <a:avLst/>
            <a:gdLst/>
            <a:ahLst/>
            <a:cxnLst/>
            <a:rect l="l" t="t" r="r" b="b"/>
            <a:pathLst>
              <a:path w="175260" h="603885">
                <a:moveTo>
                  <a:pt x="0" y="603503"/>
                </a:moveTo>
                <a:lnTo>
                  <a:pt x="175260" y="603503"/>
                </a:lnTo>
                <a:lnTo>
                  <a:pt x="175260" y="0"/>
                </a:lnTo>
                <a:lnTo>
                  <a:pt x="0" y="0"/>
                </a:lnTo>
                <a:lnTo>
                  <a:pt x="0" y="603503"/>
                </a:lnTo>
                <a:close/>
              </a:path>
            </a:pathLst>
          </a:custGeom>
          <a:ln w="1981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734EF9A-4F53-4552-97C0-3E2FCCAA33D3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742" y="3377945"/>
            <a:ext cx="3589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365" dirty="0">
                <a:solidFill>
                  <a:srgbClr val="00AF50"/>
                </a:solidFill>
                <a:latin typeface="Arial"/>
                <a:cs typeface="Arial"/>
              </a:rPr>
              <a:t>Referências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38934" y="1440003"/>
            <a:ext cx="8412480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45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229" dirty="0">
                <a:solidFill>
                  <a:srgbClr val="585858"/>
                </a:solidFill>
                <a:latin typeface="Arial"/>
                <a:cs typeface="Arial"/>
              </a:rPr>
              <a:t>P.; </a:t>
            </a: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H.; </a:t>
            </a:r>
            <a:r>
              <a:rPr sz="2150" spc="-245" dirty="0">
                <a:solidFill>
                  <a:srgbClr val="585858"/>
                </a:solidFill>
                <a:latin typeface="Arial"/>
                <a:cs typeface="Arial"/>
              </a:rPr>
              <a:t>DEITEL, 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A.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75" dirty="0">
                <a:solidFill>
                  <a:srgbClr val="585858"/>
                </a:solidFill>
                <a:latin typeface="Trebuchet MS"/>
                <a:cs typeface="Trebuchet MS"/>
              </a:rPr>
              <a:t>6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 Para 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Programadores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</a:t>
            </a:r>
            <a:r>
              <a:rPr sz="2150" b="1" spc="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Uma</a:t>
            </a:r>
            <a:endParaRPr sz="2150">
              <a:latin typeface="Trebuchet MS"/>
              <a:cs typeface="Trebuchet MS"/>
            </a:endParaRPr>
          </a:p>
          <a:p>
            <a:pPr marL="241300">
              <a:lnSpc>
                <a:spcPts val="2455"/>
              </a:lnSpc>
            </a:pP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Abordagem 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Baseada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Aplicativos</a:t>
            </a:r>
            <a:r>
              <a:rPr sz="2150" spc="-110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150" spc="-90" dirty="0">
                <a:solidFill>
                  <a:srgbClr val="585858"/>
                </a:solidFill>
                <a:latin typeface="Arial"/>
                <a:cs typeface="Arial"/>
              </a:rPr>
              <a:t>2.ed. 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Bookman,</a:t>
            </a:r>
            <a:r>
              <a:rPr sz="215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2015.</a:t>
            </a:r>
            <a:endParaRPr sz="2150">
              <a:latin typeface="Arial"/>
              <a:cs typeface="Arial"/>
            </a:endParaRPr>
          </a:p>
          <a:p>
            <a:pPr marL="241300" marR="5715" indent="-228600">
              <a:lnSpc>
                <a:spcPts val="2330"/>
              </a:lnSpc>
              <a:spcBef>
                <a:spcPts val="1220"/>
              </a:spcBef>
              <a:buChar char="•"/>
              <a:tabLst>
                <a:tab pos="240665" algn="l"/>
                <a:tab pos="241300" algn="l"/>
                <a:tab pos="1611630" algn="l"/>
                <a:tab pos="2475865" algn="l"/>
                <a:tab pos="3952240" algn="l"/>
                <a:tab pos="4574540" algn="l"/>
                <a:tab pos="5626100" algn="l"/>
                <a:tab pos="6569709" algn="l"/>
                <a:tab pos="6856095" algn="l"/>
                <a:tab pos="7475220" algn="l"/>
                <a:tab pos="8263255" algn="l"/>
              </a:tabLst>
            </a:pPr>
            <a:r>
              <a:rPr sz="2150" spc="-44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OR</a:t>
            </a:r>
            <a:r>
              <a:rPr sz="2150" spc="-27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150" spc="-240" dirty="0">
                <a:solidFill>
                  <a:srgbClr val="585858"/>
                </a:solidFill>
                <a:latin typeface="Arial"/>
                <a:cs typeface="Arial"/>
              </a:rPr>
              <a:t>EI</a:t>
            </a:r>
            <a:r>
              <a:rPr sz="2150" spc="-39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,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150" spc="-23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150" spc="-8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150" spc="-30" dirty="0">
                <a:solidFill>
                  <a:srgbClr val="585858"/>
                </a:solidFill>
                <a:latin typeface="Arial"/>
                <a:cs typeface="Arial"/>
              </a:rPr>
              <a:t>llip</a:t>
            </a:r>
            <a:r>
              <a:rPr sz="2150" spc="-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150" spc="-6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15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Começ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ndo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22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om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Stud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spc="-20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100" dirty="0">
                <a:solidFill>
                  <a:srgbClr val="585858"/>
                </a:solidFill>
                <a:latin typeface="Trebuchet MS"/>
                <a:cs typeface="Trebuchet MS"/>
              </a:rPr>
              <a:t>gui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pa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150" b="1" spc="-70" dirty="0">
                <a:solidFill>
                  <a:srgbClr val="585858"/>
                </a:solidFill>
                <a:latin typeface="Trebuchet MS"/>
                <a:cs typeface="Trebuchet MS"/>
              </a:rPr>
              <a:t>so</a:t>
            </a:r>
            <a:r>
              <a:rPr sz="215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150" b="1" spc="-65" dirty="0">
                <a:solidFill>
                  <a:srgbClr val="585858"/>
                </a:solidFill>
                <a:latin typeface="Trebuchet MS"/>
                <a:cs typeface="Trebuchet MS"/>
              </a:rPr>
              <a:t>a 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passo.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1.ed.,1998.</a:t>
            </a:r>
            <a:endParaRPr sz="2150">
              <a:latin typeface="Arial"/>
              <a:cs typeface="Arial"/>
            </a:endParaRPr>
          </a:p>
          <a:p>
            <a:pPr marL="241300" marR="5080" indent="-228600">
              <a:lnSpc>
                <a:spcPts val="2330"/>
              </a:lnSpc>
              <a:spcBef>
                <a:spcPts val="119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210" dirty="0">
                <a:solidFill>
                  <a:srgbClr val="585858"/>
                </a:solidFill>
                <a:latin typeface="Arial"/>
                <a:cs typeface="Arial"/>
              </a:rPr>
              <a:t>MONTEIRO, </a:t>
            </a:r>
            <a:r>
              <a:rPr sz="2150" spc="-240" dirty="0">
                <a:solidFill>
                  <a:srgbClr val="585858"/>
                </a:solidFill>
                <a:latin typeface="Arial"/>
                <a:cs typeface="Arial"/>
              </a:rPr>
              <a:t>J. </a:t>
            </a:r>
            <a:r>
              <a:rPr sz="2150" b="1" spc="-90" dirty="0">
                <a:solidFill>
                  <a:srgbClr val="585858"/>
                </a:solidFill>
                <a:latin typeface="Trebuchet MS"/>
                <a:cs typeface="Trebuchet MS"/>
              </a:rPr>
              <a:t>Google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35" dirty="0">
                <a:solidFill>
                  <a:srgbClr val="585858"/>
                </a:solidFill>
                <a:latin typeface="Trebuchet MS"/>
                <a:cs typeface="Trebuchet MS"/>
              </a:rPr>
              <a:t>-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Crie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Aplicações para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Celulares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Tablets</a:t>
            </a:r>
            <a:r>
              <a:rPr sz="2150" spc="-140" dirty="0">
                <a:solidFill>
                  <a:srgbClr val="585858"/>
                </a:solidFill>
                <a:latin typeface="Arial"/>
                <a:cs typeface="Arial"/>
              </a:rPr>
              <a:t>.  </a:t>
            </a:r>
            <a:r>
              <a:rPr sz="2150" spc="-95" dirty="0">
                <a:solidFill>
                  <a:srgbClr val="585858"/>
                </a:solidFill>
                <a:latin typeface="Arial"/>
                <a:cs typeface="Arial"/>
              </a:rPr>
              <a:t>Editora </a:t>
            </a:r>
            <a:r>
              <a:rPr sz="2150" spc="-250" dirty="0">
                <a:solidFill>
                  <a:srgbClr val="585858"/>
                </a:solidFill>
                <a:latin typeface="Arial"/>
                <a:cs typeface="Arial"/>
              </a:rPr>
              <a:t>Casa </a:t>
            </a:r>
            <a:r>
              <a:rPr sz="2150" spc="-70" dirty="0">
                <a:solidFill>
                  <a:srgbClr val="585858"/>
                </a:solidFill>
                <a:latin typeface="Arial"/>
                <a:cs typeface="Arial"/>
              </a:rPr>
              <a:t>do </a:t>
            </a:r>
            <a:r>
              <a:rPr sz="2150" spc="-135" dirty="0">
                <a:solidFill>
                  <a:srgbClr val="585858"/>
                </a:solidFill>
                <a:latin typeface="Arial"/>
                <a:cs typeface="Arial"/>
              </a:rPr>
              <a:t>Código,</a:t>
            </a:r>
            <a:r>
              <a:rPr sz="2150" spc="-3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2013.</a:t>
            </a:r>
            <a:endParaRPr sz="2150">
              <a:latin typeface="Arial"/>
              <a:cs typeface="Arial"/>
            </a:endParaRPr>
          </a:p>
          <a:p>
            <a:pPr marL="241300" indent="-228600">
              <a:spcBef>
                <a:spcPts val="894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585858"/>
                </a:solidFill>
                <a:latin typeface="Arial"/>
                <a:cs typeface="Arial"/>
              </a:rPr>
              <a:t>MAIA, </a:t>
            </a:r>
            <a:r>
              <a:rPr sz="2150" spc="-180" dirty="0">
                <a:solidFill>
                  <a:srgbClr val="585858"/>
                </a:solidFill>
                <a:latin typeface="Arial"/>
                <a:cs typeface="Arial"/>
              </a:rPr>
              <a:t>Luís </a:t>
            </a:r>
            <a:r>
              <a:rPr sz="2150" spc="-300" dirty="0">
                <a:solidFill>
                  <a:srgbClr val="585858"/>
                </a:solidFill>
                <a:latin typeface="Arial"/>
                <a:cs typeface="Arial"/>
              </a:rPr>
              <a:t>F. </a:t>
            </a:r>
            <a:r>
              <a:rPr sz="2150" b="1" spc="-114" dirty="0">
                <a:solidFill>
                  <a:srgbClr val="585858"/>
                </a:solidFill>
                <a:latin typeface="Trebuchet MS"/>
                <a:cs typeface="Trebuchet MS"/>
              </a:rPr>
              <a:t>Programação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dispositivos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móveis</a:t>
            </a: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150" spc="-60" dirty="0">
                <a:solidFill>
                  <a:srgbClr val="585858"/>
                </a:solidFill>
                <a:latin typeface="Arial"/>
                <a:cs typeface="Arial"/>
              </a:rPr>
              <a:t>IFMA/ </a:t>
            </a:r>
            <a:r>
              <a:rPr sz="2150" spc="-175" dirty="0">
                <a:solidFill>
                  <a:srgbClr val="585858"/>
                </a:solidFill>
                <a:latin typeface="Arial"/>
                <a:cs typeface="Arial"/>
              </a:rPr>
              <a:t>Caxias.</a:t>
            </a:r>
            <a:r>
              <a:rPr sz="2150" spc="-4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2017.</a:t>
            </a:r>
            <a:endParaRPr sz="2150">
              <a:latin typeface="Arial"/>
              <a:cs typeface="Arial"/>
            </a:endParaRPr>
          </a:p>
          <a:p>
            <a:pPr marL="241300" indent="-228600">
              <a:spcBef>
                <a:spcPts val="950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310" dirty="0">
                <a:solidFill>
                  <a:srgbClr val="585858"/>
                </a:solidFill>
                <a:latin typeface="Arial"/>
                <a:cs typeface="Arial"/>
              </a:rPr>
              <a:t>LOPES, </a:t>
            </a:r>
            <a:r>
              <a:rPr sz="2150" spc="-100" dirty="0">
                <a:solidFill>
                  <a:srgbClr val="585858"/>
                </a:solidFill>
                <a:latin typeface="Arial"/>
                <a:cs typeface="Arial"/>
              </a:rPr>
              <a:t>Marcos.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Sistemas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150" b="1" spc="-120" dirty="0">
                <a:solidFill>
                  <a:srgbClr val="585858"/>
                </a:solidFill>
                <a:latin typeface="Trebuchet MS"/>
                <a:cs typeface="Trebuchet MS"/>
              </a:rPr>
              <a:t>Computação </a:t>
            </a:r>
            <a:r>
              <a:rPr sz="2150" b="1" spc="-50" dirty="0">
                <a:solidFill>
                  <a:srgbClr val="585858"/>
                </a:solidFill>
                <a:latin typeface="Trebuchet MS"/>
                <a:cs typeface="Trebuchet MS"/>
              </a:rPr>
              <a:t>Móvel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.</a:t>
            </a:r>
            <a:r>
              <a:rPr sz="215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170" dirty="0">
                <a:solidFill>
                  <a:srgbClr val="585858"/>
                </a:solidFill>
                <a:latin typeface="Arial"/>
                <a:cs typeface="Arial"/>
              </a:rPr>
              <a:t>UNITRI.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ts val="2455"/>
              </a:lnSpc>
              <a:spcBef>
                <a:spcPts val="935"/>
              </a:spcBef>
              <a:buChar char="•"/>
              <a:tabLst>
                <a:tab pos="240665" algn="l"/>
                <a:tab pos="241300" algn="l"/>
              </a:tabLst>
            </a:pPr>
            <a:r>
              <a:rPr sz="2150" spc="-120" dirty="0">
                <a:solidFill>
                  <a:srgbClr val="585858"/>
                </a:solidFill>
                <a:latin typeface="Arial"/>
                <a:cs typeface="Arial"/>
              </a:rPr>
              <a:t>Site 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oficial </a:t>
            </a:r>
            <a:r>
              <a:rPr sz="2150" spc="-70" dirty="0">
                <a:solidFill>
                  <a:srgbClr val="585858"/>
                </a:solidFill>
                <a:latin typeface="Arial"/>
                <a:cs typeface="Arial"/>
              </a:rPr>
              <a:t>“</a:t>
            </a:r>
            <a:r>
              <a:rPr sz="2150" b="1" spc="-70" dirty="0">
                <a:solidFill>
                  <a:srgbClr val="585858"/>
                </a:solidFill>
                <a:latin typeface="Trebuchet MS"/>
                <a:cs typeface="Trebuchet MS"/>
              </a:rPr>
              <a:t>Android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Developer</a:t>
            </a:r>
            <a:r>
              <a:rPr sz="2150" spc="-110" dirty="0">
                <a:solidFill>
                  <a:srgbClr val="585858"/>
                </a:solidFill>
                <a:latin typeface="Arial"/>
                <a:cs typeface="Arial"/>
              </a:rPr>
              <a:t>”. </a:t>
            </a: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Disponível</a:t>
            </a:r>
            <a:r>
              <a:rPr sz="215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585858"/>
                </a:solidFill>
                <a:latin typeface="Arial"/>
                <a:cs typeface="Arial"/>
              </a:rPr>
              <a:t>em:</a:t>
            </a:r>
            <a:endParaRPr sz="2150">
              <a:latin typeface="Arial"/>
              <a:cs typeface="Arial"/>
            </a:endParaRPr>
          </a:p>
          <a:p>
            <a:pPr marL="241300">
              <a:lnSpc>
                <a:spcPts val="2455"/>
              </a:lnSpc>
            </a:pPr>
            <a:r>
              <a:rPr sz="2150" spc="-50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&lt;h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150" spc="-50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tp://developer.android.com/index.html&gt;.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ts val="2455"/>
              </a:lnSpc>
              <a:spcBef>
                <a:spcPts val="9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Conheça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95" dirty="0">
                <a:solidFill>
                  <a:srgbClr val="585858"/>
                </a:solidFill>
                <a:latin typeface="Trebuchet MS"/>
                <a:cs typeface="Trebuchet MS"/>
              </a:rPr>
              <a:t>todas</a:t>
            </a:r>
            <a:r>
              <a:rPr sz="2150" b="1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as</a:t>
            </a:r>
            <a:r>
              <a:rPr sz="2150" b="1" spc="-1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versões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80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150" b="1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rgbClr val="585858"/>
                </a:solidFill>
                <a:latin typeface="Trebuchet MS"/>
                <a:cs typeface="Trebuchet MS"/>
              </a:rPr>
              <a:t>Android</a:t>
            </a:r>
            <a:r>
              <a:rPr sz="2150" b="1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30" dirty="0">
                <a:solidFill>
                  <a:srgbClr val="585858"/>
                </a:solidFill>
                <a:latin typeface="Trebuchet MS"/>
                <a:cs typeface="Trebuchet MS"/>
              </a:rPr>
              <a:t>descubra</a:t>
            </a:r>
            <a:r>
              <a:rPr sz="215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10" dirty="0">
                <a:solidFill>
                  <a:srgbClr val="585858"/>
                </a:solidFill>
                <a:latin typeface="Trebuchet MS"/>
                <a:cs typeface="Trebuchet MS"/>
              </a:rPr>
              <a:t>qual</a:t>
            </a:r>
            <a:r>
              <a:rPr sz="2150" b="1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55" dirty="0">
                <a:solidFill>
                  <a:srgbClr val="585858"/>
                </a:solidFill>
                <a:latin typeface="Trebuchet MS"/>
                <a:cs typeface="Trebuchet MS"/>
              </a:rPr>
              <a:t>é </a:t>
            </a:r>
            <a:r>
              <a:rPr sz="2150" b="1" spc="-8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150" b="1" spc="-1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150" b="1" spc="-125" dirty="0">
                <a:solidFill>
                  <a:srgbClr val="585858"/>
                </a:solidFill>
                <a:latin typeface="Trebuchet MS"/>
                <a:cs typeface="Trebuchet MS"/>
              </a:rPr>
              <a:t>sua.</a:t>
            </a:r>
            <a:endParaRPr sz="2150">
              <a:latin typeface="Trebuchet MS"/>
              <a:cs typeface="Trebuchet MS"/>
            </a:endParaRPr>
          </a:p>
          <a:p>
            <a:pPr marL="241300">
              <a:lnSpc>
                <a:spcPts val="2325"/>
              </a:lnSpc>
            </a:pPr>
            <a:r>
              <a:rPr sz="2150" spc="-105" dirty="0">
                <a:solidFill>
                  <a:srgbClr val="585858"/>
                </a:solidFill>
                <a:latin typeface="Arial"/>
                <a:cs typeface="Arial"/>
              </a:rPr>
              <a:t>Disponível</a:t>
            </a:r>
            <a:r>
              <a:rPr sz="215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585858"/>
                </a:solidFill>
                <a:latin typeface="Arial"/>
                <a:cs typeface="Arial"/>
              </a:rPr>
              <a:t>em:</a:t>
            </a:r>
            <a:endParaRPr sz="2150">
              <a:latin typeface="Arial"/>
              <a:cs typeface="Arial"/>
            </a:endParaRPr>
          </a:p>
          <a:p>
            <a:pPr marL="241300" marR="440055">
              <a:lnSpc>
                <a:spcPts val="2330"/>
              </a:lnSpc>
              <a:spcBef>
                <a:spcPts val="155"/>
              </a:spcBef>
            </a:pP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&lt;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  <a:hlinkClick r:id="rId3"/>
              </a:rPr>
              <a:t>www.meupositivo.com.br/doseujeito/tecnologia/descubra-qual-e-a- </a:t>
            </a:r>
            <a:r>
              <a:rPr sz="215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50" spc="-85" dirty="0">
                <a:solidFill>
                  <a:srgbClr val="585858"/>
                </a:solidFill>
                <a:latin typeface="Arial"/>
                <a:cs typeface="Arial"/>
              </a:rPr>
              <a:t>sua-versao-do-android/&gt;.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2101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65" dirty="0"/>
              <a:t>Referências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00999" y="1500839"/>
            <a:ext cx="7990002" cy="4994957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1300" indent="-228600">
              <a:spcBef>
                <a:spcPts val="1570"/>
              </a:spcBef>
              <a:buChar char="•"/>
              <a:tabLst>
                <a:tab pos="241935" algn="l"/>
              </a:tabLst>
            </a:pP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Ferramentas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70" dirty="0">
                <a:solidFill>
                  <a:srgbClr val="585858"/>
                </a:solidFill>
                <a:latin typeface="Arial"/>
                <a:cs typeface="Arial"/>
              </a:rPr>
              <a:t>construir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aplicativos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Android;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Instalado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com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Android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Studio;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55" dirty="0">
                <a:solidFill>
                  <a:srgbClr val="585858"/>
                </a:solidFill>
                <a:latin typeface="Arial"/>
                <a:cs typeface="Arial"/>
              </a:rPr>
              <a:t>Designer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585858"/>
                </a:solidFill>
                <a:latin typeface="Arial"/>
                <a:cs typeface="Arial"/>
              </a:rPr>
              <a:t>GUI;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95" dirty="0">
                <a:solidFill>
                  <a:srgbClr val="585858"/>
                </a:solidFill>
                <a:latin typeface="Arial"/>
                <a:cs typeface="Arial"/>
              </a:rPr>
              <a:t>Editor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Arial"/>
                <a:cs typeface="Arial"/>
              </a:rPr>
              <a:t>código;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Depurador;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85" dirty="0">
                <a:solidFill>
                  <a:srgbClr val="585858"/>
                </a:solidFill>
                <a:latin typeface="Arial"/>
                <a:cs typeface="Arial"/>
              </a:rPr>
              <a:t>Sistema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Controle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Versão;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Refatoração;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spcBef>
                <a:spcPts val="1465"/>
              </a:spcBef>
              <a:buChar char="•"/>
              <a:tabLst>
                <a:tab pos="241935" algn="l"/>
              </a:tabLst>
            </a:pP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Etc.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2763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95" dirty="0"/>
              <a:t>Android</a:t>
            </a:r>
            <a:r>
              <a:rPr spc="-405" dirty="0"/>
              <a:t> </a:t>
            </a:r>
            <a:r>
              <a:rPr spc="-740" dirty="0"/>
              <a:t>SDK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499D154-788C-4D7C-85E6-2A4E1BDCB8E1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362204"/>
            <a:ext cx="2763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95" dirty="0"/>
              <a:t>Android</a:t>
            </a:r>
            <a:r>
              <a:rPr spc="-405" dirty="0"/>
              <a:t> </a:t>
            </a:r>
            <a:r>
              <a:rPr spc="-740" dirty="0"/>
              <a:t>SDK</a:t>
            </a:r>
          </a:p>
        </p:txBody>
      </p:sp>
      <p:sp>
        <p:nvSpPr>
          <p:cNvPr id="5" name="object 5"/>
          <p:cNvSpPr/>
          <p:nvPr/>
        </p:nvSpPr>
        <p:spPr>
          <a:xfrm>
            <a:off x="1524000" y="1694688"/>
            <a:ext cx="9144000" cy="4683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6671" y="1886711"/>
            <a:ext cx="9028176" cy="4299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6928" y="6413093"/>
            <a:ext cx="16802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55" dirty="0">
                <a:solidFill>
                  <a:srgbClr val="6F2F9F"/>
                </a:solidFill>
                <a:latin typeface="Arial"/>
                <a:cs typeface="Arial"/>
              </a:rPr>
              <a:t>[DEITEL, </a:t>
            </a:r>
            <a:r>
              <a:rPr sz="1600" spc="-80" dirty="0">
                <a:solidFill>
                  <a:srgbClr val="6F2F9F"/>
                </a:solidFill>
                <a:latin typeface="Arial"/>
                <a:cs typeface="Arial"/>
              </a:rPr>
              <a:t>2015,</a:t>
            </a:r>
            <a:r>
              <a:rPr sz="1600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6F2F9F"/>
                </a:solidFill>
                <a:latin typeface="Arial"/>
                <a:cs typeface="Arial"/>
              </a:rPr>
              <a:t>p.16]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8758" y="2230374"/>
            <a:ext cx="63963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spcBef>
                <a:spcPts val="100"/>
              </a:spcBef>
            </a:pPr>
            <a:r>
              <a:rPr sz="6000" spc="-695" dirty="0">
                <a:solidFill>
                  <a:srgbClr val="00AF50"/>
                </a:solidFill>
                <a:latin typeface="Arial"/>
                <a:cs typeface="Arial"/>
              </a:rPr>
              <a:t>O </a:t>
            </a:r>
            <a:r>
              <a:rPr sz="6000" spc="-240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6000" spc="-355" dirty="0">
                <a:solidFill>
                  <a:srgbClr val="00AF50"/>
                </a:solidFill>
                <a:latin typeface="Arial"/>
                <a:cs typeface="Arial"/>
              </a:rPr>
              <a:t>é </a:t>
            </a:r>
            <a:r>
              <a:rPr sz="6000" spc="-254" dirty="0">
                <a:solidFill>
                  <a:srgbClr val="00AF50"/>
                </a:solidFill>
                <a:latin typeface="Arial"/>
                <a:cs typeface="Arial"/>
              </a:rPr>
              <a:t>preciso </a:t>
            </a:r>
            <a:r>
              <a:rPr sz="6000" spc="-290" dirty="0">
                <a:solidFill>
                  <a:srgbClr val="00AF50"/>
                </a:solidFill>
                <a:latin typeface="Arial"/>
                <a:cs typeface="Arial"/>
              </a:rPr>
              <a:t>para  </a:t>
            </a:r>
            <a:r>
              <a:rPr sz="6000" spc="-265" dirty="0">
                <a:solidFill>
                  <a:srgbClr val="00AF50"/>
                </a:solidFill>
                <a:latin typeface="Arial"/>
                <a:cs typeface="Arial"/>
              </a:rPr>
              <a:t>desenvolver </a:t>
            </a:r>
            <a:r>
              <a:rPr sz="6000" spc="-290" dirty="0">
                <a:solidFill>
                  <a:srgbClr val="00AF50"/>
                </a:solidFill>
                <a:latin typeface="Arial"/>
                <a:cs typeface="Arial"/>
              </a:rPr>
              <a:t>para </a:t>
            </a:r>
            <a:r>
              <a:rPr sz="6000" spc="-175" dirty="0">
                <a:solidFill>
                  <a:srgbClr val="00AF50"/>
                </a:solidFill>
                <a:latin typeface="Arial"/>
                <a:cs typeface="Arial"/>
              </a:rPr>
              <a:t>o  </a:t>
            </a:r>
            <a:r>
              <a:rPr sz="6000" spc="-225" dirty="0">
                <a:solidFill>
                  <a:srgbClr val="00AF50"/>
                </a:solidFill>
                <a:latin typeface="Arial"/>
                <a:cs typeface="Arial"/>
              </a:rPr>
              <a:t>Android?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473530"/>
            <a:ext cx="221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Char char="•"/>
              <a:tabLst>
                <a:tab pos="241935" algn="l"/>
                <a:tab pos="706120" algn="l"/>
              </a:tabLst>
            </a:pPr>
            <a:r>
              <a:rPr sz="2800" spc="-250" dirty="0">
                <a:solidFill>
                  <a:srgbClr val="585858"/>
                </a:solidFill>
                <a:latin typeface="Arial"/>
                <a:cs typeface="Arial"/>
              </a:rPr>
              <a:t>A	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linguagem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6933" y="1473530"/>
            <a:ext cx="5932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73125" algn="l"/>
                <a:tab pos="1501775" algn="l"/>
                <a:tab pos="1931670" algn="l"/>
                <a:tab pos="3687445" algn="l"/>
                <a:tab pos="5306060" algn="l"/>
              </a:tabLst>
            </a:pPr>
            <a:r>
              <a:rPr sz="2800" spc="-34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800" spc="-434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800" spc="-18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800" spc="-22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800" spc="1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800" spc="-5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2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800" spc="-180" dirty="0">
                <a:solidFill>
                  <a:srgbClr val="585858"/>
                </a:solidFill>
                <a:latin typeface="Arial"/>
                <a:cs typeface="Arial"/>
              </a:rPr>
              <a:t>ngua</a:t>
            </a:r>
            <a:r>
              <a:rPr sz="2800" spc="-204" dirty="0">
                <a:solidFill>
                  <a:srgbClr val="585858"/>
                </a:solidFill>
                <a:latin typeface="Arial"/>
                <a:cs typeface="Arial"/>
              </a:rPr>
              <a:t>g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em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235" dirty="0">
                <a:solidFill>
                  <a:srgbClr val="585858"/>
                </a:solidFill>
                <a:latin typeface="Arial"/>
                <a:cs typeface="Arial"/>
              </a:rPr>
              <a:t>es</a:t>
            </a:r>
            <a:r>
              <a:rPr sz="2800" spc="-25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800" spc="-45" dirty="0">
                <a:solidFill>
                  <a:srgbClr val="585858"/>
                </a:solidFill>
                <a:latin typeface="Arial"/>
                <a:cs typeface="Arial"/>
              </a:rPr>
              <a:t>olhi</a:t>
            </a:r>
            <a:r>
              <a:rPr sz="2800" spc="-5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pe</a:t>
            </a:r>
            <a:r>
              <a:rPr sz="2800" spc="-6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757" y="1747798"/>
            <a:ext cx="8386445" cy="19672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>
              <a:spcBef>
                <a:spcPts val="965"/>
              </a:spcBef>
            </a:pPr>
            <a:r>
              <a:rPr sz="2800" spc="-260" dirty="0">
                <a:solidFill>
                  <a:srgbClr val="585858"/>
                </a:solidFill>
                <a:latin typeface="Arial"/>
                <a:cs typeface="Arial"/>
              </a:rPr>
              <a:t>Google™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desenvolvimento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aplicativos</a:t>
            </a:r>
            <a:r>
              <a:rPr sz="2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585858"/>
                </a:solidFill>
                <a:latin typeface="Arial"/>
                <a:cs typeface="Arial"/>
              </a:rPr>
              <a:t>Android.</a:t>
            </a:r>
            <a:endParaRPr sz="2800">
              <a:latin typeface="Arial"/>
              <a:cs typeface="Arial"/>
            </a:endParaRPr>
          </a:p>
          <a:p>
            <a:pPr marL="241300" indent="-228600">
              <a:spcBef>
                <a:spcPts val="860"/>
              </a:spcBef>
              <a:buChar char="•"/>
              <a:tabLst>
                <a:tab pos="241935" algn="l"/>
              </a:tabLst>
            </a:pP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Entre </a:t>
            </a:r>
            <a:r>
              <a:rPr sz="2800" spc="-265" dirty="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sz="2800" spc="-110" dirty="0">
                <a:solidFill>
                  <a:srgbClr val="585858"/>
                </a:solidFill>
                <a:latin typeface="Arial"/>
                <a:cs typeface="Arial"/>
              </a:rPr>
              <a:t>ferramentas </a:t>
            </a:r>
            <a:r>
              <a:rPr sz="2800" spc="-175" dirty="0">
                <a:solidFill>
                  <a:srgbClr val="585858"/>
                </a:solidFill>
                <a:latin typeface="Arial"/>
                <a:cs typeface="Arial"/>
              </a:rPr>
              <a:t>necessárias,</a:t>
            </a:r>
            <a:r>
              <a:rPr sz="2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estão:</a:t>
            </a:r>
            <a:endParaRPr sz="2800">
              <a:latin typeface="Arial"/>
              <a:cs typeface="Arial"/>
            </a:endParaRPr>
          </a:p>
          <a:p>
            <a:pPr marL="463550" marR="5080" lvl="1" indent="-228600">
              <a:lnSpc>
                <a:spcPts val="2810"/>
              </a:lnSpc>
              <a:spcBef>
                <a:spcPts val="1260"/>
              </a:spcBef>
              <a:buChar char="•"/>
              <a:tabLst>
                <a:tab pos="464184" algn="l"/>
                <a:tab pos="1137285" algn="l"/>
                <a:tab pos="1431290" algn="l"/>
                <a:tab pos="2373630" algn="l"/>
                <a:tab pos="2740660" algn="l"/>
                <a:tab pos="4007485" algn="l"/>
                <a:tab pos="4584065" algn="l"/>
                <a:tab pos="5252720" algn="l"/>
                <a:tab pos="5779135" algn="l"/>
                <a:tab pos="7369809" algn="l"/>
                <a:tab pos="8208645" algn="l"/>
              </a:tabLst>
            </a:pPr>
            <a:r>
              <a:rPr sz="2600" spc="-375" dirty="0">
                <a:solidFill>
                  <a:srgbClr val="006FC0"/>
                </a:solidFill>
                <a:latin typeface="Arial"/>
                <a:cs typeface="Arial"/>
              </a:rPr>
              <a:t>JDK	</a:t>
            </a:r>
            <a:r>
              <a:rPr sz="2600" spc="-70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600" spc="-22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600" spc="-7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spc="-110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9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600" spc="-9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spc="-30" dirty="0">
                <a:solidFill>
                  <a:srgbClr val="585858"/>
                </a:solidFill>
                <a:latin typeface="Arial"/>
                <a:cs typeface="Arial"/>
              </a:rPr>
              <a:t>id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1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2600" spc="-21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600" spc="-275" dirty="0">
                <a:solidFill>
                  <a:srgbClr val="585858"/>
                </a:solidFill>
                <a:latin typeface="Arial"/>
                <a:cs typeface="Arial"/>
              </a:rPr>
              <a:t>z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9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600" spc="-17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2600" spc="-190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145" dirty="0">
                <a:solidFill>
                  <a:srgbClr val="585858"/>
                </a:solidFill>
                <a:latin typeface="Arial"/>
                <a:cs typeface="Arial"/>
              </a:rPr>
              <a:t>d</a:t>
            </a: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114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600" spc="-18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spc="-18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600" spc="-55" dirty="0">
                <a:solidFill>
                  <a:srgbClr val="585858"/>
                </a:solidFill>
                <a:latin typeface="Arial"/>
                <a:cs typeface="Arial"/>
              </a:rPr>
              <a:t>nol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spc="-135" dirty="0">
                <a:solidFill>
                  <a:srgbClr val="585858"/>
                </a:solidFill>
                <a:latin typeface="Arial"/>
                <a:cs typeface="Arial"/>
              </a:rPr>
              <a:t>gia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320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2600" spc="-409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600" spc="-165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600" spc="-135" dirty="0">
                <a:solidFill>
                  <a:srgbClr val="585858"/>
                </a:solidFill>
                <a:latin typeface="Arial"/>
                <a:cs typeface="Arial"/>
              </a:rPr>
              <a:t>a,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é  </a:t>
            </a:r>
            <a:r>
              <a:rPr sz="2600" spc="-140" dirty="0">
                <a:solidFill>
                  <a:srgbClr val="585858"/>
                </a:solidFill>
                <a:latin typeface="Arial"/>
                <a:cs typeface="Arial"/>
              </a:rPr>
              <a:t>necessário </a:t>
            </a:r>
            <a:r>
              <a:rPr sz="2600" spc="5" dirty="0">
                <a:solidFill>
                  <a:srgbClr val="585858"/>
                </a:solidFill>
                <a:latin typeface="Arial"/>
                <a:cs typeface="Arial"/>
              </a:rPr>
              <a:t>ter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 </a:t>
            </a:r>
            <a:r>
              <a:rPr sz="2600" spc="-275" dirty="0">
                <a:solidFill>
                  <a:srgbClr val="6F2F9F"/>
                </a:solidFill>
                <a:latin typeface="Arial"/>
                <a:cs typeface="Arial"/>
              </a:rPr>
              <a:t>Java </a:t>
            </a:r>
            <a:r>
              <a:rPr sz="2600" spc="-100" dirty="0">
                <a:solidFill>
                  <a:srgbClr val="6F2F9F"/>
                </a:solidFill>
                <a:latin typeface="Arial"/>
                <a:cs typeface="Arial"/>
              </a:rPr>
              <a:t>Development </a:t>
            </a:r>
            <a:r>
              <a:rPr sz="2600" spc="-75" dirty="0">
                <a:solidFill>
                  <a:srgbClr val="6F2F9F"/>
                </a:solidFill>
                <a:latin typeface="Arial"/>
                <a:cs typeface="Arial"/>
              </a:rPr>
              <a:t>Kit</a:t>
            </a:r>
            <a:r>
              <a:rPr sz="2600" spc="-30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585858"/>
                </a:solidFill>
                <a:latin typeface="Arial"/>
                <a:cs typeface="Arial"/>
              </a:rPr>
              <a:t>instalado.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8566" y="3801618"/>
            <a:ext cx="21418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har char="•"/>
              <a:tabLst>
                <a:tab pos="241300" algn="l"/>
                <a:tab pos="1602105" algn="l"/>
              </a:tabLst>
            </a:pPr>
            <a:r>
              <a:rPr sz="2600" spc="-1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600" spc="-9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600" spc="-45" dirty="0">
                <a:solidFill>
                  <a:srgbClr val="006FC0"/>
                </a:solidFill>
                <a:latin typeface="Arial"/>
                <a:cs typeface="Arial"/>
              </a:rPr>
              <a:t>oi</a:t>
            </a:r>
            <a:r>
              <a:rPr sz="2600" spc="-5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2600" spc="-405" dirty="0">
                <a:solidFill>
                  <a:srgbClr val="006FC0"/>
                </a:solidFill>
                <a:latin typeface="Arial"/>
                <a:cs typeface="Arial"/>
              </a:rPr>
              <a:t>SDK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3717" y="3801618"/>
            <a:ext cx="5758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0685" algn="l"/>
                <a:tab pos="1199515" algn="l"/>
                <a:tab pos="2200910" algn="l"/>
                <a:tab pos="2777490" algn="l"/>
                <a:tab pos="4510405" algn="l"/>
                <a:tab pos="4963160" algn="l"/>
              </a:tabLst>
            </a:pPr>
            <a:r>
              <a:rPr sz="2600" spc="-70" dirty="0">
                <a:solidFill>
                  <a:srgbClr val="585858"/>
                </a:solidFill>
                <a:latin typeface="Arial"/>
                <a:cs typeface="Arial"/>
              </a:rPr>
              <a:t>-	</a:t>
            </a:r>
            <a:r>
              <a:rPr sz="2600" spc="-85" dirty="0">
                <a:solidFill>
                  <a:srgbClr val="585858"/>
                </a:solidFill>
                <a:latin typeface="Arial"/>
                <a:cs typeface="Arial"/>
              </a:rPr>
              <a:t>q</a:t>
            </a:r>
            <a:r>
              <a:rPr sz="2600" spc="-95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600" spc="-1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8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600" spc="1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2600" spc="-50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600" spc="-20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245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10" dirty="0">
                <a:solidFill>
                  <a:srgbClr val="585858"/>
                </a:solidFill>
                <a:latin typeface="Arial"/>
                <a:cs typeface="Arial"/>
              </a:rPr>
              <a:t>biblio</a:t>
            </a:r>
            <a:r>
              <a:rPr sz="2600" spc="-4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600" spc="-18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spc="-195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600" spc="-245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155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600" spc="-175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á</a:t>
            </a:r>
            <a:r>
              <a:rPr sz="2600" spc="-5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600" spc="-155" dirty="0">
                <a:solidFill>
                  <a:srgbClr val="585858"/>
                </a:solidFill>
                <a:latin typeface="Arial"/>
                <a:cs typeface="Arial"/>
              </a:rPr>
              <a:t>ias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566" y="4045467"/>
            <a:ext cx="8164195" cy="14014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41300">
              <a:spcBef>
                <a:spcPts val="990"/>
              </a:spcBef>
            </a:pPr>
            <a:r>
              <a:rPr sz="2600" spc="-90" dirty="0">
                <a:solidFill>
                  <a:srgbClr val="585858"/>
                </a:solidFill>
                <a:latin typeface="Arial"/>
                <a:cs typeface="Arial"/>
              </a:rPr>
              <a:t>ferramentas, </a:t>
            </a:r>
            <a:r>
              <a:rPr sz="2600" spc="-120" dirty="0">
                <a:solidFill>
                  <a:srgbClr val="585858"/>
                </a:solidFill>
                <a:latin typeface="Arial"/>
                <a:cs typeface="Arial"/>
              </a:rPr>
              <a:t>como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spc="-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Arial"/>
                <a:cs typeface="Arial"/>
              </a:rPr>
              <a:t>emulador.</a:t>
            </a:r>
            <a:endParaRPr sz="2600" dirty="0">
              <a:latin typeface="Arial"/>
              <a:cs typeface="Arial"/>
            </a:endParaRPr>
          </a:p>
          <a:p>
            <a:pPr marL="241300" marR="5080" indent="-228600">
              <a:lnSpc>
                <a:spcPts val="2810"/>
              </a:lnSpc>
              <a:spcBef>
                <a:spcPts val="1240"/>
              </a:spcBef>
              <a:buChar char="•"/>
              <a:tabLst>
                <a:tab pos="241300" algn="l"/>
              </a:tabLst>
            </a:pPr>
            <a:r>
              <a:rPr sz="2600" spc="-75" dirty="0">
                <a:solidFill>
                  <a:srgbClr val="006FC0"/>
                </a:solidFill>
                <a:latin typeface="Arial"/>
                <a:cs typeface="Arial"/>
              </a:rPr>
              <a:t>Android </a:t>
            </a:r>
            <a:r>
              <a:rPr sz="2600" spc="-105" dirty="0">
                <a:solidFill>
                  <a:srgbClr val="006FC0"/>
                </a:solidFill>
                <a:latin typeface="Arial"/>
                <a:cs typeface="Arial"/>
              </a:rPr>
              <a:t>Studio </a:t>
            </a:r>
            <a:r>
              <a:rPr sz="2600" spc="-7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2600" spc="-20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600" spc="-270" dirty="0">
                <a:solidFill>
                  <a:srgbClr val="585858"/>
                </a:solidFill>
                <a:latin typeface="Arial"/>
                <a:cs typeface="Arial"/>
              </a:rPr>
              <a:t>IDE </a:t>
            </a:r>
            <a:r>
              <a:rPr sz="2600" spc="-110" dirty="0">
                <a:solidFill>
                  <a:srgbClr val="585858"/>
                </a:solidFill>
                <a:latin typeface="Arial"/>
                <a:cs typeface="Arial"/>
              </a:rPr>
              <a:t>que </a:t>
            </a:r>
            <a:r>
              <a:rPr sz="2600" spc="-165" dirty="0">
                <a:solidFill>
                  <a:srgbClr val="585858"/>
                </a:solidFill>
                <a:latin typeface="Arial"/>
                <a:cs typeface="Arial"/>
              </a:rPr>
              <a:t>será </a:t>
            </a:r>
            <a:r>
              <a:rPr sz="2600" spc="-80" dirty="0">
                <a:solidFill>
                  <a:srgbClr val="585858"/>
                </a:solidFill>
                <a:latin typeface="Arial"/>
                <a:cs typeface="Arial"/>
              </a:rPr>
              <a:t>utilizada </a:t>
            </a:r>
            <a:r>
              <a:rPr sz="2600" spc="-12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600" spc="-45" dirty="0">
                <a:solidFill>
                  <a:srgbClr val="585858"/>
                </a:solidFill>
                <a:latin typeface="Arial"/>
                <a:cs typeface="Arial"/>
              </a:rPr>
              <a:t>facilitar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  </a:t>
            </a:r>
            <a:r>
              <a:rPr sz="2600" spc="-100" dirty="0">
                <a:solidFill>
                  <a:srgbClr val="585858"/>
                </a:solidFill>
                <a:latin typeface="Arial"/>
                <a:cs typeface="Arial"/>
              </a:rPr>
              <a:t>desenvolvimento </a:t>
            </a:r>
            <a:r>
              <a:rPr sz="2600" spc="-125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600" spc="-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00" spc="-75" dirty="0">
                <a:solidFill>
                  <a:srgbClr val="585858"/>
                </a:solidFill>
                <a:latin typeface="Arial"/>
                <a:cs typeface="Arial"/>
              </a:rPr>
              <a:t>Android.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6122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290" dirty="0"/>
              <a:t>Desenvolver </a:t>
            </a:r>
            <a:r>
              <a:rPr spc="-260" dirty="0"/>
              <a:t>para </a:t>
            </a:r>
            <a:r>
              <a:rPr spc="-155" dirty="0"/>
              <a:t>o</a:t>
            </a:r>
            <a:r>
              <a:rPr spc="-405" dirty="0"/>
              <a:t> </a:t>
            </a:r>
            <a:r>
              <a:rPr spc="-195" dirty="0"/>
              <a:t>Android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4000" y="1403603"/>
            <a:ext cx="9144000" cy="460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1418844"/>
            <a:ext cx="9144000" cy="450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757" y="362204"/>
            <a:ext cx="11994489" cy="87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>
              <a:lnSpc>
                <a:spcPts val="5020"/>
              </a:lnSpc>
              <a:spcBef>
                <a:spcPts val="105"/>
              </a:spcBef>
            </a:pPr>
            <a:r>
              <a:rPr spc="-280" dirty="0"/>
              <a:t>Requisitos </a:t>
            </a:r>
            <a:r>
              <a:rPr spc="-175" dirty="0"/>
              <a:t>do</a:t>
            </a:r>
            <a:r>
              <a:rPr spc="-350" dirty="0"/>
              <a:t> </a:t>
            </a:r>
            <a:r>
              <a:rPr spc="-335" dirty="0"/>
              <a:t>Sistema</a:t>
            </a:r>
          </a:p>
          <a:p>
            <a:pPr marL="4138929">
              <a:lnSpc>
                <a:spcPts val="1660"/>
              </a:lnSpc>
            </a:pPr>
            <a:r>
              <a:rPr sz="1600" spc="-35" dirty="0">
                <a:solidFill>
                  <a:srgbClr val="F1F1F1"/>
                </a:solidFill>
              </a:rPr>
              <a:t>https://developer.android.com/studio/index.html?hl=pt-br</a:t>
            </a:r>
            <a:endParaRPr sz="16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87D87A6-C2F6-4A39-8378-92931639FE99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8BB231-EC78-4825-BE14-D3A053EC3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75" t="68898" r="42500" b="19096"/>
          <a:stretch/>
        </p:blipFill>
        <p:spPr>
          <a:xfrm>
            <a:off x="4343400" y="6012179"/>
            <a:ext cx="2819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62906"/>
            <a:ext cx="7795895" cy="367601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41300" indent="-228600">
              <a:spcBef>
                <a:spcPts val="970"/>
              </a:spcBef>
              <a:buChar char="•"/>
              <a:tabLst>
                <a:tab pos="241935" algn="l"/>
              </a:tabLst>
            </a:pP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Emulador </a:t>
            </a:r>
            <a:r>
              <a:rPr sz="2800" spc="-140" dirty="0">
                <a:solidFill>
                  <a:srgbClr val="585858"/>
                </a:solidFill>
                <a:latin typeface="Arial"/>
                <a:cs typeface="Arial"/>
              </a:rPr>
              <a:t>para </a:t>
            </a:r>
            <a:r>
              <a:rPr sz="2800" spc="-220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execução </a:t>
            </a:r>
            <a:r>
              <a:rPr sz="2800" spc="-135" dirty="0">
                <a:solidFill>
                  <a:srgbClr val="585858"/>
                </a:solidFill>
                <a:latin typeface="Arial"/>
                <a:cs typeface="Arial"/>
              </a:rPr>
              <a:t>de</a:t>
            </a:r>
            <a:r>
              <a:rPr sz="2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585858"/>
                </a:solidFill>
                <a:latin typeface="Arial"/>
                <a:cs typeface="Arial"/>
              </a:rPr>
              <a:t>Apps</a:t>
            </a:r>
            <a:endParaRPr sz="2800">
              <a:latin typeface="Arial"/>
              <a:cs typeface="Arial"/>
            </a:endParaRPr>
          </a:p>
          <a:p>
            <a:pPr marL="241300" indent="-228600">
              <a:spcBef>
                <a:spcPts val="865"/>
              </a:spcBef>
              <a:buChar char="•"/>
              <a:tabLst>
                <a:tab pos="241935" algn="l"/>
              </a:tabLst>
            </a:pPr>
            <a:r>
              <a:rPr sz="2800" spc="-175" dirty="0">
                <a:solidFill>
                  <a:srgbClr val="585858"/>
                </a:solidFill>
                <a:latin typeface="Arial"/>
                <a:cs typeface="Arial"/>
              </a:rPr>
              <a:t>Não </a:t>
            </a:r>
            <a:r>
              <a:rPr sz="2800" spc="-130" dirty="0">
                <a:solidFill>
                  <a:srgbClr val="585858"/>
                </a:solidFill>
                <a:latin typeface="Arial"/>
                <a:cs typeface="Arial"/>
              </a:rPr>
              <a:t>apresenta </a:t>
            </a:r>
            <a:r>
              <a:rPr sz="2800" spc="-145" dirty="0">
                <a:solidFill>
                  <a:srgbClr val="585858"/>
                </a:solidFill>
                <a:latin typeface="Arial"/>
                <a:cs typeface="Arial"/>
              </a:rPr>
              <a:t>diversos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recursos</a:t>
            </a:r>
            <a:endParaRPr sz="2800">
              <a:latin typeface="Arial"/>
              <a:cs typeface="Arial"/>
            </a:endParaRPr>
          </a:p>
          <a:p>
            <a:pPr marL="463550" lvl="1" indent="-228600">
              <a:spcBef>
                <a:spcPts val="940"/>
              </a:spcBef>
              <a:buChar char="•"/>
              <a:tabLst>
                <a:tab pos="464184" algn="l"/>
              </a:tabLst>
            </a:pPr>
            <a:r>
              <a:rPr sz="2400" spc="-50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http://developer.android.com/tools/devices/emulator.html</a:t>
            </a:r>
            <a:endParaRPr sz="2400">
              <a:latin typeface="Arial"/>
              <a:cs typeface="Arial"/>
            </a:endParaRPr>
          </a:p>
          <a:p>
            <a:pPr marL="241300" indent="-228600">
              <a:spcBef>
                <a:spcPts val="840"/>
              </a:spcBef>
              <a:buChar char="•"/>
              <a:tabLst>
                <a:tab pos="241935" algn="l"/>
              </a:tabLst>
            </a:pPr>
            <a:r>
              <a:rPr sz="2800" spc="-120" dirty="0">
                <a:solidFill>
                  <a:srgbClr val="585858"/>
                </a:solidFill>
                <a:latin typeface="Arial"/>
                <a:cs typeface="Arial"/>
              </a:rPr>
              <a:t>Configurar </a:t>
            </a:r>
            <a:r>
              <a:rPr sz="2800" spc="-8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585858"/>
                </a:solidFill>
                <a:latin typeface="Arial"/>
                <a:cs typeface="Arial"/>
              </a:rPr>
              <a:t>HAXM</a:t>
            </a:r>
            <a:endParaRPr sz="2800">
              <a:latin typeface="Arial"/>
              <a:cs typeface="Arial"/>
            </a:endParaRPr>
          </a:p>
          <a:p>
            <a:pPr marL="241300" indent="-228600">
              <a:spcBef>
                <a:spcPts val="860"/>
              </a:spcBef>
              <a:buChar char="•"/>
              <a:tabLst>
                <a:tab pos="241935" algn="l"/>
              </a:tabLst>
            </a:pPr>
            <a:r>
              <a:rPr sz="2800" spc="-110" dirty="0">
                <a:solidFill>
                  <a:srgbClr val="006FC0"/>
                </a:solidFill>
                <a:latin typeface="Arial"/>
                <a:cs typeface="Arial"/>
              </a:rPr>
              <a:t>Preferencialmente </a:t>
            </a:r>
            <a:r>
              <a:rPr sz="2800" spc="-150" dirty="0">
                <a:solidFill>
                  <a:srgbClr val="006FC0"/>
                </a:solidFill>
                <a:latin typeface="Arial"/>
                <a:cs typeface="Arial"/>
              </a:rPr>
              <a:t>usar </a:t>
            </a:r>
            <a:r>
              <a:rPr sz="2800" spc="-100" dirty="0">
                <a:solidFill>
                  <a:srgbClr val="006FC0"/>
                </a:solidFill>
                <a:latin typeface="Arial"/>
                <a:cs typeface="Arial"/>
              </a:rPr>
              <a:t>um</a:t>
            </a:r>
            <a:r>
              <a:rPr sz="28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Arial"/>
                <a:cs typeface="Arial"/>
              </a:rPr>
              <a:t>celular</a:t>
            </a:r>
            <a:endParaRPr sz="2800">
              <a:latin typeface="Arial"/>
              <a:cs typeface="Arial"/>
            </a:endParaRPr>
          </a:p>
          <a:p>
            <a:pPr marL="241300" indent="-228600">
              <a:spcBef>
                <a:spcPts val="865"/>
              </a:spcBef>
              <a:buChar char="•"/>
              <a:tabLst>
                <a:tab pos="241935" algn="l"/>
              </a:tabLst>
            </a:pPr>
            <a:r>
              <a:rPr sz="2800" spc="-175" dirty="0">
                <a:solidFill>
                  <a:srgbClr val="585858"/>
                </a:solidFill>
                <a:latin typeface="Arial"/>
                <a:cs typeface="Arial"/>
              </a:rPr>
              <a:t>Google’s </a:t>
            </a:r>
            <a:r>
              <a:rPr sz="2800" spc="-105" dirty="0">
                <a:solidFill>
                  <a:srgbClr val="585858"/>
                </a:solidFill>
                <a:latin typeface="Arial"/>
                <a:cs typeface="Arial"/>
              </a:rPr>
              <a:t>new </a:t>
            </a:r>
            <a:r>
              <a:rPr sz="2800" spc="-160" dirty="0">
                <a:solidFill>
                  <a:srgbClr val="585858"/>
                </a:solidFill>
                <a:latin typeface="Arial"/>
                <a:cs typeface="Arial"/>
              </a:rPr>
              <a:t>Cloud </a:t>
            </a:r>
            <a:r>
              <a:rPr sz="2800" spc="-240" dirty="0">
                <a:solidFill>
                  <a:srgbClr val="585858"/>
                </a:solidFill>
                <a:latin typeface="Arial"/>
                <a:cs typeface="Arial"/>
              </a:rPr>
              <a:t>Test </a:t>
            </a:r>
            <a:r>
              <a:rPr sz="2800" spc="-229" dirty="0">
                <a:solidFill>
                  <a:srgbClr val="585858"/>
                </a:solidFill>
                <a:latin typeface="Arial"/>
                <a:cs typeface="Arial"/>
              </a:rPr>
              <a:t>Lab</a:t>
            </a:r>
            <a:r>
              <a:rPr sz="2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585858"/>
                </a:solidFill>
                <a:latin typeface="Arial"/>
                <a:cs typeface="Arial"/>
              </a:rPr>
              <a:t>(Testes)</a:t>
            </a:r>
            <a:endParaRPr sz="2800">
              <a:latin typeface="Arial"/>
              <a:cs typeface="Arial"/>
            </a:endParaRPr>
          </a:p>
          <a:p>
            <a:pPr marL="463550" lvl="1" indent="-228600">
              <a:spcBef>
                <a:spcPts val="945"/>
              </a:spcBef>
              <a:buChar char="•"/>
              <a:tabLst>
                <a:tab pos="464184" algn="l"/>
              </a:tabLst>
            </a:pP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https://developers.google.com/cloud-test-lab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362204"/>
            <a:ext cx="6754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95" dirty="0"/>
              <a:t>Android </a:t>
            </a:r>
            <a:r>
              <a:rPr spc="-140" dirty="0"/>
              <a:t>Virtual </a:t>
            </a:r>
            <a:r>
              <a:rPr spc="-340" dirty="0"/>
              <a:t>Devices</a:t>
            </a:r>
            <a:r>
              <a:rPr spc="-655" dirty="0"/>
              <a:t> </a:t>
            </a:r>
            <a:r>
              <a:rPr spc="-434" dirty="0"/>
              <a:t>(AVDs)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AE87063-E076-41B2-ABE7-9E624FA08EFC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362204"/>
            <a:ext cx="6754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95" dirty="0">
                <a:solidFill>
                  <a:srgbClr val="FFFFFF"/>
                </a:solidFill>
                <a:latin typeface="Arial"/>
                <a:cs typeface="Arial"/>
              </a:rPr>
              <a:t>Android </a:t>
            </a:r>
            <a:r>
              <a:rPr sz="4400" spc="-14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4400" spc="-340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4400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spc="-434" dirty="0">
                <a:solidFill>
                  <a:srgbClr val="FFFFFF"/>
                </a:solidFill>
                <a:latin typeface="Arial"/>
                <a:cs typeface="Arial"/>
              </a:rPr>
              <a:t>(AVDs)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404" y="1781555"/>
            <a:ext cx="2923032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7907" y="2159507"/>
            <a:ext cx="6070092" cy="3605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9932" y="2351532"/>
            <a:ext cx="5743956" cy="3221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51147B62-3C4E-4D53-BFF0-16164A8CE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FAECF2A-2756-45E0-A1A3-5E2C6CD8F57E}"/>
              </a:ext>
            </a:extLst>
          </p:cNvPr>
          <p:cNvSpPr/>
          <p:nvPr/>
        </p:nvSpPr>
        <p:spPr>
          <a:xfrm>
            <a:off x="11583924" y="6035039"/>
            <a:ext cx="608076" cy="82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00ProgDispMov - Plano de Disciplina</Template>
  <TotalTime>52</TotalTime>
  <Words>1151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Office Theme</vt:lpstr>
      <vt:lpstr>Apresentação do PowerPoint</vt:lpstr>
      <vt:lpstr>Apresentação do PowerPoint</vt:lpstr>
      <vt:lpstr>Android SDK</vt:lpstr>
      <vt:lpstr>Android SDK</vt:lpstr>
      <vt:lpstr>Apresentação do PowerPoint</vt:lpstr>
      <vt:lpstr>Desenvolver para o Android</vt:lpstr>
      <vt:lpstr>Requisitos do Sistema https://developer.android.com/studio/index.html?hl=pt-br</vt:lpstr>
      <vt:lpstr>Android Virtual Devices (AVDs)</vt:lpstr>
      <vt:lpstr>Apresentação do PowerPoint</vt:lpstr>
      <vt:lpstr>Configurando seu Celular</vt:lpstr>
      <vt:lpstr>Apresentação do PowerPoint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Ambiente de Desenvolvimento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</dc:creator>
  <cp:lastModifiedBy>Rildo Oliveira</cp:lastModifiedBy>
  <cp:revision>9</cp:revision>
  <dcterms:created xsi:type="dcterms:W3CDTF">2019-08-19T12:15:00Z</dcterms:created>
  <dcterms:modified xsi:type="dcterms:W3CDTF">2019-09-04T14:25:53Z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2019-08-19T00:00:00Z</vt:filetime>
  </property>
</Properties>
</file>