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2" r:id="rId2"/>
    <p:sldId id="259" r:id="rId3"/>
    <p:sldId id="274" r:id="rId4"/>
    <p:sldId id="273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75" r:id="rId13"/>
    <p:sldId id="277" r:id="rId14"/>
    <p:sldId id="271" r:id="rId15"/>
    <p:sldId id="276" r:id="rId16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94" y="5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90984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77921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4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77921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0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90984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2pPr marL="384048" indent="-18288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566928" indent="-18288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0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77921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678" y="112257"/>
            <a:ext cx="803322" cy="69085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24" y="6377921"/>
            <a:ext cx="1009396" cy="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lang.org/" TargetMode="External"/><Relationship Id="rId2" Type="http://schemas.openxmlformats.org/officeDocument/2006/relationships/hyperlink" Target="http://en.wikipedia.org/wiki/Dart_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514600"/>
            <a:ext cx="12192000" cy="24384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bject 3"/>
          <p:cNvSpPr txBox="1"/>
          <p:nvPr/>
        </p:nvSpPr>
        <p:spPr>
          <a:xfrm>
            <a:off x="2316492" y="3407899"/>
            <a:ext cx="7848600" cy="2804133"/>
          </a:xfrm>
          <a:prstGeom prst="rect">
            <a:avLst/>
          </a:prstGeom>
        </p:spPr>
        <p:txBody>
          <a:bodyPr vert="horz" wrap="square" lIns="0" tIns="71914" rIns="0" bIns="0" rtlCol="0">
            <a:spAutoFit/>
          </a:bodyPr>
          <a:lstStyle/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r>
              <a:rPr sz="4800" spc="-203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4800" spc="-210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4800" spc="-5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4800" spc="-158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4800" spc="-71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4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endParaRPr lang="pt-BR" sz="4800" spc="-180" dirty="0">
              <a:latin typeface="Trebuchet MS"/>
              <a:cs typeface="Trebuchet MS"/>
            </a:endParaRPr>
          </a:p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endParaRPr lang="pt-BR" sz="4800" spc="-180" dirty="0">
              <a:latin typeface="Trebuchet MS"/>
              <a:cs typeface="Trebuchet MS"/>
            </a:endParaRPr>
          </a:p>
          <a:p>
            <a:pPr marL="2114074" marR="3810" indent="-2105025" algn="ctr">
              <a:lnSpc>
                <a:spcPts val="3885"/>
              </a:lnSpc>
              <a:spcBef>
                <a:spcPts val="566"/>
              </a:spcBef>
            </a:pPr>
            <a:r>
              <a:rPr lang="pt-BR" sz="3600" spc="-180" dirty="0">
                <a:solidFill>
                  <a:srgbClr val="00B050"/>
                </a:solidFill>
                <a:latin typeface="Trebuchet MS"/>
                <a:cs typeface="Trebuchet MS"/>
              </a:rPr>
              <a:t>Introdução ao </a:t>
            </a:r>
            <a:r>
              <a:rPr lang="pt-BR" sz="3600" spc="-180" dirty="0" err="1" smtClean="0">
                <a:solidFill>
                  <a:srgbClr val="00B050"/>
                </a:solidFill>
                <a:latin typeface="Trebuchet MS"/>
                <a:cs typeface="Trebuchet MS"/>
              </a:rPr>
              <a:t>Dart</a:t>
            </a:r>
            <a:r>
              <a:rPr lang="pt-BR" sz="3600" spc="-180" dirty="0" smtClean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lang="pt-BR" sz="3600" spc="-180" dirty="0" err="1" smtClean="0">
                <a:solidFill>
                  <a:srgbClr val="00B050"/>
                </a:solidFill>
                <a:latin typeface="Trebuchet MS"/>
                <a:cs typeface="Trebuchet MS"/>
              </a:rPr>
              <a:t>Language</a:t>
            </a:r>
            <a:endParaRPr sz="3600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0" y="942797"/>
            <a:ext cx="3021234" cy="50456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3810" indent="184309" algn="ctr">
              <a:lnSpc>
                <a:spcPct val="101400"/>
              </a:lnSpc>
              <a:spcBef>
                <a:spcPts val="45"/>
              </a:spcBef>
            </a:pPr>
            <a:r>
              <a:rPr b="1" spc="-139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b="1" spc="-49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9525" marR="3810" indent="184309" algn="ctr">
              <a:lnSpc>
                <a:spcPct val="101400"/>
              </a:lnSpc>
              <a:spcBef>
                <a:spcPts val="45"/>
              </a:spcBef>
            </a:pPr>
            <a:r>
              <a:rPr lang="pt-BR" sz="1500" i="1" spc="-90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1470"/>
            <a:ext cx="3271901" cy="15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699" y="2153955"/>
            <a:ext cx="10210799" cy="110228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68605" marR="5080" indent="-256540">
              <a:lnSpc>
                <a:spcPct val="96800"/>
              </a:lnSpc>
              <a:spcBef>
                <a:spcPts val="21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</a:rPr>
              <a:t></a:t>
            </a:r>
            <a:r>
              <a:rPr sz="2400" spc="-545" dirty="0">
                <a:solidFill>
                  <a:srgbClr val="2CA1BE"/>
                </a:solidFill>
              </a:rPr>
              <a:t>	</a:t>
            </a:r>
            <a:r>
              <a:rPr sz="2400" spc="130" dirty="0">
                <a:solidFill>
                  <a:schemeClr val="tx1"/>
                </a:solidFill>
              </a:rPr>
              <a:t>Dart </a:t>
            </a:r>
            <a:r>
              <a:rPr sz="2400" spc="145" dirty="0">
                <a:solidFill>
                  <a:schemeClr val="tx1"/>
                </a:solidFill>
              </a:rPr>
              <a:t>suporta </a:t>
            </a:r>
            <a:r>
              <a:rPr sz="2400" spc="114" dirty="0">
                <a:solidFill>
                  <a:schemeClr val="tx1"/>
                </a:solidFill>
              </a:rPr>
              <a:t>funções </a:t>
            </a:r>
            <a:r>
              <a:rPr sz="2400" spc="180" dirty="0">
                <a:solidFill>
                  <a:schemeClr val="tx1"/>
                </a:solidFill>
              </a:rPr>
              <a:t>top-level, </a:t>
            </a:r>
            <a:r>
              <a:rPr sz="2400" spc="155" dirty="0">
                <a:solidFill>
                  <a:schemeClr val="tx1"/>
                </a:solidFill>
              </a:rPr>
              <a:t>como </a:t>
            </a:r>
            <a:r>
              <a:rPr sz="2400" spc="-5" dirty="0">
                <a:solidFill>
                  <a:schemeClr val="tx1"/>
                </a:solidFill>
              </a:rPr>
              <a:t>a  </a:t>
            </a:r>
            <a:r>
              <a:rPr sz="2400" spc="130" dirty="0">
                <a:solidFill>
                  <a:schemeClr val="tx1"/>
                </a:solidFill>
              </a:rPr>
              <a:t>função </a:t>
            </a:r>
            <a:r>
              <a:rPr sz="2400" i="1" spc="40" dirty="0">
                <a:solidFill>
                  <a:schemeClr val="tx1"/>
                </a:solidFill>
              </a:rPr>
              <a:t>main()</a:t>
            </a:r>
            <a:r>
              <a:rPr sz="2400" spc="40" dirty="0">
                <a:solidFill>
                  <a:schemeClr val="tx1"/>
                </a:solidFill>
              </a:rPr>
              <a:t>, </a:t>
            </a:r>
            <a:r>
              <a:rPr sz="2400" spc="185" dirty="0">
                <a:solidFill>
                  <a:schemeClr val="tx1"/>
                </a:solidFill>
              </a:rPr>
              <a:t>por </a:t>
            </a:r>
            <a:r>
              <a:rPr sz="2400" spc="150" dirty="0">
                <a:solidFill>
                  <a:schemeClr val="tx1"/>
                </a:solidFill>
              </a:rPr>
              <a:t>exemplo, </a:t>
            </a:r>
            <a:r>
              <a:rPr sz="2400" spc="160" dirty="0">
                <a:solidFill>
                  <a:schemeClr val="tx1"/>
                </a:solidFill>
              </a:rPr>
              <a:t>bem </a:t>
            </a:r>
            <a:r>
              <a:rPr sz="2400" spc="155" dirty="0">
                <a:solidFill>
                  <a:schemeClr val="tx1"/>
                </a:solidFill>
              </a:rPr>
              <a:t>como  </a:t>
            </a:r>
            <a:r>
              <a:rPr sz="2400" spc="114" dirty="0">
                <a:solidFill>
                  <a:schemeClr val="tx1"/>
                </a:solidFill>
              </a:rPr>
              <a:t>funções </a:t>
            </a:r>
            <a:r>
              <a:rPr sz="2400" spc="80" dirty="0">
                <a:solidFill>
                  <a:schemeClr val="tx1"/>
                </a:solidFill>
              </a:rPr>
              <a:t>agregadas </a:t>
            </a:r>
            <a:r>
              <a:rPr sz="2400" spc="-5" dirty="0">
                <a:solidFill>
                  <a:schemeClr val="tx1"/>
                </a:solidFill>
              </a:rPr>
              <a:t>a </a:t>
            </a:r>
            <a:r>
              <a:rPr sz="2400" spc="150" dirty="0">
                <a:solidFill>
                  <a:schemeClr val="tx1"/>
                </a:solidFill>
              </a:rPr>
              <a:t>uma </a:t>
            </a:r>
            <a:r>
              <a:rPr sz="2400" spc="45" dirty="0">
                <a:solidFill>
                  <a:schemeClr val="tx1"/>
                </a:solidFill>
              </a:rPr>
              <a:t>classe </a:t>
            </a:r>
            <a:r>
              <a:rPr sz="2400" spc="130" dirty="0">
                <a:solidFill>
                  <a:schemeClr val="tx1"/>
                </a:solidFill>
              </a:rPr>
              <a:t>(métodos  </a:t>
            </a:r>
            <a:r>
              <a:rPr sz="2400" i="1" spc="55" dirty="0">
                <a:solidFill>
                  <a:schemeClr val="tx1"/>
                </a:solidFill>
              </a:rPr>
              <a:t>static</a:t>
            </a:r>
            <a:r>
              <a:rPr sz="2400" spc="55" dirty="0">
                <a:solidFill>
                  <a:schemeClr val="tx1"/>
                </a:solidFill>
              </a:rPr>
              <a:t>) </a:t>
            </a:r>
            <a:r>
              <a:rPr sz="2400" spc="165" dirty="0">
                <a:solidFill>
                  <a:schemeClr val="tx1"/>
                </a:solidFill>
              </a:rPr>
              <a:t>ou objeto </a:t>
            </a:r>
            <a:r>
              <a:rPr sz="2400" spc="130" dirty="0">
                <a:solidFill>
                  <a:schemeClr val="tx1"/>
                </a:solidFill>
              </a:rPr>
              <a:t>(métodos </a:t>
            </a:r>
            <a:r>
              <a:rPr sz="2400" spc="105" dirty="0">
                <a:solidFill>
                  <a:schemeClr val="tx1"/>
                </a:solidFill>
              </a:rPr>
              <a:t>de</a:t>
            </a:r>
            <a:r>
              <a:rPr sz="2400" spc="-150" dirty="0">
                <a:solidFill>
                  <a:schemeClr val="tx1"/>
                </a:solidFill>
              </a:rPr>
              <a:t> </a:t>
            </a:r>
            <a:r>
              <a:rPr sz="2400" spc="100" dirty="0">
                <a:solidFill>
                  <a:schemeClr val="tx1"/>
                </a:solidFill>
              </a:rPr>
              <a:t>instância);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598" y="3581400"/>
            <a:ext cx="10286999" cy="18771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 marR="321310" indent="-256540">
              <a:spcBef>
                <a:spcPts val="110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135" dirty="0">
                <a:latin typeface="Arial"/>
                <a:cs typeface="Arial"/>
              </a:rPr>
              <a:t>Dart </a:t>
            </a:r>
            <a:r>
              <a:rPr sz="2400" spc="160" dirty="0">
                <a:latin typeface="Arial"/>
                <a:cs typeface="Arial"/>
              </a:rPr>
              <a:t>permite </a:t>
            </a:r>
            <a:r>
              <a:rPr sz="2400" spc="85" dirty="0">
                <a:latin typeface="Arial"/>
                <a:cs typeface="Arial"/>
              </a:rPr>
              <a:t>criação </a:t>
            </a:r>
            <a:r>
              <a:rPr sz="2400" spc="100" dirty="0">
                <a:latin typeface="Arial"/>
                <a:cs typeface="Arial"/>
              </a:rPr>
              <a:t>de </a:t>
            </a:r>
            <a:r>
              <a:rPr sz="2400" spc="114" dirty="0">
                <a:latin typeface="Arial"/>
                <a:cs typeface="Arial"/>
              </a:rPr>
              <a:t>funções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aninhadas  (uma </a:t>
            </a:r>
            <a:r>
              <a:rPr sz="2400" spc="130" dirty="0">
                <a:latin typeface="Arial"/>
                <a:cs typeface="Arial"/>
              </a:rPr>
              <a:t>função </a:t>
            </a:r>
            <a:r>
              <a:rPr sz="2400" spc="165" dirty="0">
                <a:latin typeface="Arial"/>
                <a:cs typeface="Arial"/>
              </a:rPr>
              <a:t>dentro </a:t>
            </a:r>
            <a:r>
              <a:rPr sz="2400" spc="105" dirty="0">
                <a:latin typeface="Arial"/>
                <a:cs typeface="Arial"/>
              </a:rPr>
              <a:t>de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outra);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97900"/>
              </a:lnSpc>
              <a:spcBef>
                <a:spcPts val="33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130" dirty="0">
                <a:latin typeface="Arial"/>
                <a:cs typeface="Arial"/>
              </a:rPr>
              <a:t>Dart </a:t>
            </a:r>
            <a:r>
              <a:rPr sz="2400" spc="105" dirty="0">
                <a:latin typeface="Arial"/>
                <a:cs typeface="Arial"/>
              </a:rPr>
              <a:t>não </a:t>
            </a:r>
            <a:r>
              <a:rPr sz="2400" spc="130" dirty="0">
                <a:latin typeface="Arial"/>
                <a:cs typeface="Arial"/>
              </a:rPr>
              <a:t>possui </a:t>
            </a:r>
            <a:r>
              <a:rPr sz="2400" spc="5" dirty="0">
                <a:latin typeface="Arial"/>
                <a:cs typeface="Arial"/>
              </a:rPr>
              <a:t>as </a:t>
            </a:r>
            <a:r>
              <a:rPr sz="2400" spc="105" dirty="0">
                <a:latin typeface="Arial"/>
                <a:cs typeface="Arial"/>
              </a:rPr>
              <a:t>palavras-chave </a:t>
            </a:r>
            <a:r>
              <a:rPr sz="2400" i="1" spc="100" dirty="0">
                <a:latin typeface="Arial"/>
                <a:cs typeface="Arial"/>
              </a:rPr>
              <a:t>public</a:t>
            </a:r>
            <a:r>
              <a:rPr sz="2400" spc="100" dirty="0">
                <a:latin typeface="Arial"/>
                <a:cs typeface="Arial"/>
              </a:rPr>
              <a:t>,  </a:t>
            </a:r>
            <a:r>
              <a:rPr sz="2400" i="1" spc="60" dirty="0">
                <a:latin typeface="Arial"/>
                <a:cs typeface="Arial"/>
              </a:rPr>
              <a:t>private </a:t>
            </a:r>
            <a:r>
              <a:rPr sz="2400" spc="5" dirty="0">
                <a:latin typeface="Arial"/>
                <a:cs typeface="Arial"/>
              </a:rPr>
              <a:t>e </a:t>
            </a:r>
            <a:r>
              <a:rPr sz="2400" i="1" spc="75" dirty="0">
                <a:latin typeface="Arial"/>
                <a:cs typeface="Arial"/>
              </a:rPr>
              <a:t>protected</a:t>
            </a:r>
            <a:r>
              <a:rPr sz="2400" spc="75" dirty="0">
                <a:latin typeface="Arial"/>
                <a:cs typeface="Arial"/>
              </a:rPr>
              <a:t>. </a:t>
            </a:r>
            <a:r>
              <a:rPr sz="2400" spc="-35" dirty="0">
                <a:latin typeface="Arial"/>
                <a:cs typeface="Arial"/>
              </a:rPr>
              <a:t>Para </a:t>
            </a:r>
            <a:r>
              <a:rPr sz="2400" spc="170" dirty="0">
                <a:latin typeface="Arial"/>
                <a:cs typeface="Arial"/>
              </a:rPr>
              <a:t>definir </a:t>
            </a:r>
            <a:r>
              <a:rPr sz="2400" spc="229" dirty="0">
                <a:latin typeface="Arial"/>
                <a:cs typeface="Arial"/>
              </a:rPr>
              <a:t>um  </a:t>
            </a:r>
            <a:r>
              <a:rPr sz="2400" spc="150" dirty="0">
                <a:latin typeface="Arial"/>
                <a:cs typeface="Arial"/>
              </a:rPr>
              <a:t>identificador </a:t>
            </a:r>
            <a:r>
              <a:rPr sz="2400" spc="155" dirty="0">
                <a:latin typeface="Arial"/>
                <a:cs typeface="Arial"/>
              </a:rPr>
              <a:t>como </a:t>
            </a:r>
            <a:r>
              <a:rPr sz="2400" spc="130" dirty="0">
                <a:latin typeface="Arial"/>
                <a:cs typeface="Arial"/>
              </a:rPr>
              <a:t>privado, </a:t>
            </a:r>
            <a:r>
              <a:rPr sz="2400" spc="200" dirty="0">
                <a:latin typeface="Arial"/>
                <a:cs typeface="Arial"/>
              </a:rPr>
              <a:t>inicie-o </a:t>
            </a:r>
            <a:r>
              <a:rPr sz="2400" spc="155" dirty="0">
                <a:latin typeface="Arial"/>
                <a:cs typeface="Arial"/>
              </a:rPr>
              <a:t>com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um  </a:t>
            </a:r>
            <a:r>
              <a:rPr sz="2400" spc="145" dirty="0">
                <a:latin typeface="Arial"/>
                <a:cs typeface="Arial"/>
              </a:rPr>
              <a:t>underline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(_);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99" y="652271"/>
            <a:ext cx="7552944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20" y="2471159"/>
            <a:ext cx="7839455" cy="328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spcBef>
                <a:spcPts val="11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130" dirty="0"/>
              <a:t>Dart possui </a:t>
            </a:r>
            <a:r>
              <a:rPr sz="2400" spc="140" dirty="0"/>
              <a:t>dois </a:t>
            </a:r>
            <a:r>
              <a:rPr sz="2400" spc="160" dirty="0"/>
              <a:t>modos </a:t>
            </a:r>
            <a:r>
              <a:rPr sz="2400" spc="105" dirty="0"/>
              <a:t>de </a:t>
            </a:r>
            <a:r>
              <a:rPr sz="2400" spc="175" dirty="0"/>
              <a:t>tempo</a:t>
            </a:r>
            <a:r>
              <a:rPr sz="2400" spc="-229" dirty="0"/>
              <a:t> </a:t>
            </a:r>
            <a:r>
              <a:rPr sz="2400" spc="100" dirty="0"/>
              <a:t>de  </a:t>
            </a:r>
            <a:r>
              <a:rPr sz="2400" spc="85" dirty="0"/>
              <a:t>execução: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417320" y="3352800"/>
            <a:ext cx="9707880" cy="16087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4510" indent="-228600">
              <a:spcBef>
                <a:spcPts val="125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525145" algn="l"/>
              </a:tabLst>
            </a:pPr>
            <a:r>
              <a:rPr sz="2400" i="1" spc="55" dirty="0">
                <a:latin typeface="Arial"/>
                <a:cs typeface="Arial"/>
              </a:rPr>
              <a:t>Production </a:t>
            </a:r>
            <a:r>
              <a:rPr sz="2400" spc="-130" dirty="0">
                <a:latin typeface="Arial"/>
                <a:cs typeface="Arial"/>
              </a:rPr>
              <a:t>– </a:t>
            </a:r>
            <a:r>
              <a:rPr sz="2400" spc="55" dirty="0">
                <a:latin typeface="Arial"/>
                <a:cs typeface="Arial"/>
              </a:rPr>
              <a:t>Mais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rápido;</a:t>
            </a:r>
            <a:endParaRPr sz="2400" dirty="0">
              <a:latin typeface="Arial"/>
              <a:cs typeface="Arial"/>
            </a:endParaRPr>
          </a:p>
          <a:p>
            <a:pPr marL="524510" indent="-228600">
              <a:lnSpc>
                <a:spcPts val="2870"/>
              </a:lnSpc>
              <a:spcBef>
                <a:spcPts val="170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525145" algn="l"/>
              </a:tabLst>
            </a:pPr>
            <a:r>
              <a:rPr sz="2400" i="1" spc="5" dirty="0">
                <a:latin typeface="Arial"/>
                <a:cs typeface="Arial"/>
              </a:rPr>
              <a:t>Checked </a:t>
            </a:r>
            <a:r>
              <a:rPr sz="2400" spc="-130" dirty="0">
                <a:latin typeface="Arial"/>
                <a:cs typeface="Arial"/>
              </a:rPr>
              <a:t>– </a:t>
            </a:r>
            <a:r>
              <a:rPr sz="2400" spc="90" dirty="0">
                <a:latin typeface="Arial"/>
                <a:cs typeface="Arial"/>
              </a:rPr>
              <a:t>Próprio </a:t>
            </a:r>
            <a:r>
              <a:rPr sz="2400" spc="75" dirty="0">
                <a:latin typeface="Arial"/>
                <a:cs typeface="Arial"/>
              </a:rPr>
              <a:t>para </a:t>
            </a:r>
            <a:r>
              <a:rPr sz="2400" spc="105" dirty="0">
                <a:latin typeface="Arial"/>
                <a:cs typeface="Arial"/>
              </a:rPr>
              <a:t>desenvolvimento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  <a:p>
            <a:pPr marL="524510">
              <a:lnSpc>
                <a:spcPts val="2750"/>
              </a:lnSpc>
            </a:pPr>
            <a:r>
              <a:rPr sz="2400" spc="80" dirty="0">
                <a:latin typeface="Arial"/>
                <a:cs typeface="Arial"/>
              </a:rPr>
              <a:t>depuração.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350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60" dirty="0">
                <a:latin typeface="Arial"/>
                <a:cs typeface="Arial"/>
              </a:rPr>
              <a:t>Entre </a:t>
            </a:r>
            <a:r>
              <a:rPr sz="2400" spc="130" dirty="0">
                <a:latin typeface="Arial"/>
                <a:cs typeface="Arial"/>
              </a:rPr>
              <a:t>outras</a:t>
            </a:r>
            <a:r>
              <a:rPr sz="2400" spc="85" dirty="0">
                <a:latin typeface="Arial"/>
                <a:cs typeface="Arial"/>
              </a:rPr>
              <a:t> características.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756910"/>
            <a:ext cx="7552944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362200"/>
            <a:ext cx="6575425" cy="21448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 err="1">
                <a:cs typeface="Arial"/>
              </a:rPr>
              <a:t>void</a:t>
            </a:r>
            <a:r>
              <a:rPr lang="pt-BR" sz="2700" dirty="0">
                <a:cs typeface="Arial"/>
              </a:rPr>
              <a:t> </a:t>
            </a:r>
            <a:r>
              <a:rPr lang="pt-BR" sz="2700" dirty="0" err="1">
                <a:cs typeface="Arial"/>
              </a:rPr>
              <a:t>main</a:t>
            </a:r>
            <a:r>
              <a:rPr lang="pt-BR" sz="2700" dirty="0">
                <a:cs typeface="Arial"/>
              </a:rPr>
              <a:t>() {</a:t>
            </a:r>
          </a:p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>
                <a:cs typeface="Arial"/>
              </a:rPr>
              <a:t>  for (</a:t>
            </a:r>
            <a:r>
              <a:rPr lang="pt-BR" sz="2700" dirty="0" err="1">
                <a:cs typeface="Arial"/>
              </a:rPr>
              <a:t>int</a:t>
            </a:r>
            <a:r>
              <a:rPr lang="pt-BR" sz="2700" dirty="0">
                <a:cs typeface="Arial"/>
              </a:rPr>
              <a:t> i = 0; i &lt; 5; i++) {</a:t>
            </a:r>
          </a:p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>
                <a:cs typeface="Arial"/>
              </a:rPr>
              <a:t>    </a:t>
            </a:r>
            <a:r>
              <a:rPr lang="pt-BR" sz="2700" dirty="0" err="1">
                <a:cs typeface="Arial"/>
              </a:rPr>
              <a:t>print</a:t>
            </a:r>
            <a:r>
              <a:rPr lang="pt-BR" sz="2700" dirty="0">
                <a:cs typeface="Arial"/>
              </a:rPr>
              <a:t>('</a:t>
            </a:r>
            <a:r>
              <a:rPr lang="pt-BR" sz="2700" dirty="0" err="1">
                <a:cs typeface="Arial"/>
              </a:rPr>
              <a:t>hello</a:t>
            </a:r>
            <a:r>
              <a:rPr lang="pt-BR" sz="2700" dirty="0">
                <a:cs typeface="Arial"/>
              </a:rPr>
              <a:t> ${i + 1}');</a:t>
            </a:r>
          </a:p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>
                <a:cs typeface="Arial"/>
              </a:rPr>
              <a:t>  }</a:t>
            </a:r>
          </a:p>
          <a:p>
            <a:pPr marL="295910">
              <a:spcBef>
                <a:spcPts val="125"/>
              </a:spcBef>
              <a:buClr>
                <a:srgbClr val="2CA1BE"/>
              </a:buClr>
              <a:buSzPct val="95833"/>
              <a:tabLst>
                <a:tab pos="525145" algn="l"/>
              </a:tabLst>
            </a:pPr>
            <a:r>
              <a:rPr lang="pt-BR" sz="2700" dirty="0"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95400" y="228600"/>
            <a:ext cx="10058400" cy="1450757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59375" t="18000" r="28750" b="58000"/>
          <a:stretch/>
        </p:blipFill>
        <p:spPr>
          <a:xfrm>
            <a:off x="8153400" y="2057400"/>
            <a:ext cx="2937492" cy="37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220488" y="652951"/>
            <a:ext cx="5386659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5321" spc="-1" dirty="0" smtClean="0">
                <a:latin typeface="Arial"/>
              </a:rPr>
              <a:t>Exemplo</a:t>
            </a:r>
            <a:endParaRPr lang="pt-BR" sz="5321" spc="-1" dirty="0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224366" y="2228230"/>
            <a:ext cx="5742077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 err="1">
                <a:latin typeface="Arial"/>
              </a:rPr>
              <a:t>void</a:t>
            </a:r>
            <a:r>
              <a:rPr lang="pt-BR" sz="3870" spc="-1" dirty="0">
                <a:latin typeface="Arial"/>
              </a:rPr>
              <a:t> </a:t>
            </a:r>
            <a:r>
              <a:rPr lang="pt-BR" sz="3870" spc="-1" dirty="0" err="1">
                <a:latin typeface="Arial"/>
              </a:rPr>
              <a:t>main</a:t>
            </a:r>
            <a:r>
              <a:rPr lang="pt-BR" sz="3870" spc="-1" dirty="0">
                <a:latin typeface="Arial"/>
              </a:rPr>
              <a:t>() {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 err="1">
                <a:latin typeface="Arial"/>
              </a:rPr>
              <a:t>String</a:t>
            </a:r>
            <a:r>
              <a:rPr lang="pt-BR" sz="3870" spc="-1" dirty="0">
                <a:latin typeface="Arial"/>
              </a:rPr>
              <a:t> nome = 'Rildo';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>
                <a:latin typeface="Arial"/>
              </a:rPr>
              <a:t>    print ('Olá ' + nome);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pt-BR" sz="3870" spc="-1" dirty="0">
                <a:latin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45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90600"/>
            <a:ext cx="3528059" cy="640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2209800"/>
            <a:ext cx="8005445" cy="38266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64995">
              <a:lnSpc>
                <a:spcPts val="3450"/>
              </a:lnSpc>
              <a:spcBef>
                <a:spcPts val="340"/>
              </a:spcBef>
            </a:pPr>
            <a:r>
              <a:rPr sz="3000" spc="-5" dirty="0">
                <a:latin typeface="Arial"/>
                <a:cs typeface="Arial"/>
                <a:hlinkClick r:id="rId2"/>
              </a:rPr>
              <a:t>http://en.wikipedia.org/wiki/Dart_ 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(programming_language),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acessado  02/11/2012.</a:t>
            </a:r>
            <a:endParaRPr sz="3000" dirty="0">
              <a:latin typeface="Arial"/>
              <a:cs typeface="Arial"/>
            </a:endParaRPr>
          </a:p>
          <a:p>
            <a:pPr marL="12700" marR="5080">
              <a:lnSpc>
                <a:spcPts val="7800"/>
              </a:lnSpc>
              <a:spcBef>
                <a:spcPts val="870"/>
              </a:spcBef>
            </a:pPr>
            <a:r>
              <a:rPr sz="3000" spc="-5" dirty="0">
                <a:latin typeface="Arial"/>
                <a:cs typeface="Arial"/>
                <a:hlinkClick r:id="rId3"/>
              </a:rPr>
              <a:t>http://www.dartlang.org/, </a:t>
            </a:r>
            <a:r>
              <a:rPr sz="3000" spc="-5" dirty="0">
                <a:latin typeface="Arial"/>
                <a:cs typeface="Arial"/>
              </a:rPr>
              <a:t>acessado 02/11/2012.  </a:t>
            </a:r>
            <a:r>
              <a:rPr sz="3000" spc="-10" dirty="0">
                <a:latin typeface="Arial"/>
                <a:cs typeface="Arial"/>
              </a:rPr>
              <a:t>WALRATH, K.; </a:t>
            </a:r>
            <a:r>
              <a:rPr sz="3000" spc="-5" dirty="0">
                <a:latin typeface="Arial"/>
                <a:cs typeface="Arial"/>
              </a:rPr>
              <a:t>LADD, S. </a:t>
            </a:r>
            <a:r>
              <a:rPr sz="3000" spc="-10" dirty="0">
                <a:latin typeface="Arial"/>
                <a:cs typeface="Arial"/>
              </a:rPr>
              <a:t>What </a:t>
            </a:r>
            <a:r>
              <a:rPr sz="3000" spc="-5" dirty="0">
                <a:latin typeface="Arial"/>
                <a:cs typeface="Arial"/>
              </a:rPr>
              <a:t>is Dart?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O’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ts val="2490"/>
              </a:lnSpc>
            </a:pPr>
            <a:r>
              <a:rPr sz="3000" spc="-5" dirty="0">
                <a:latin typeface="Arial"/>
                <a:cs typeface="Arial"/>
              </a:rPr>
              <a:t>Reilly </a:t>
            </a:r>
            <a:r>
              <a:rPr sz="3000" dirty="0">
                <a:latin typeface="Arial"/>
                <a:cs typeface="Arial"/>
              </a:rPr>
              <a:t>Media,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2012.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92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0200" y="3200400"/>
            <a:ext cx="10591800" cy="49244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864995">
              <a:lnSpc>
                <a:spcPts val="3450"/>
              </a:lnSpc>
              <a:spcBef>
                <a:spcPts val="340"/>
              </a:spcBef>
            </a:pPr>
            <a:r>
              <a:rPr lang="pt-BR" sz="5400" spc="-5" dirty="0">
                <a:cs typeface="Arial"/>
              </a:rPr>
              <a:t>https://dartpad.dartlang.org/</a:t>
            </a:r>
            <a:endParaRPr sz="5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27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/>
          <p:cNvSpPr/>
          <p:nvPr/>
        </p:nvSpPr>
        <p:spPr>
          <a:xfrm>
            <a:off x="1734311" y="362711"/>
            <a:ext cx="27706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1812543" y="2438400"/>
            <a:ext cx="5384800" cy="23399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" dirty="0">
                <a:latin typeface="Arial"/>
                <a:cs typeface="Arial"/>
              </a:rPr>
              <a:t>O </a:t>
            </a:r>
            <a:r>
              <a:rPr sz="2700" spc="125" dirty="0">
                <a:latin typeface="Arial"/>
                <a:cs typeface="Arial"/>
              </a:rPr>
              <a:t>que </a:t>
            </a:r>
            <a:r>
              <a:rPr sz="2700" spc="10" dirty="0">
                <a:latin typeface="Arial"/>
                <a:cs typeface="Arial"/>
              </a:rPr>
              <a:t>é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150" dirty="0">
                <a:latin typeface="Arial"/>
                <a:cs typeface="Arial"/>
              </a:rPr>
              <a:t>linguagem</a:t>
            </a:r>
            <a:r>
              <a:rPr sz="2700" spc="240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Dart?</a:t>
            </a: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5" dirty="0">
                <a:latin typeface="Arial"/>
                <a:cs typeface="Arial"/>
              </a:rPr>
              <a:t>Por </a:t>
            </a:r>
            <a:r>
              <a:rPr sz="2700" spc="125" dirty="0">
                <a:latin typeface="Arial"/>
                <a:cs typeface="Arial"/>
              </a:rPr>
              <a:t>que </a:t>
            </a:r>
            <a:r>
              <a:rPr sz="2700" spc="160" dirty="0">
                <a:latin typeface="Arial"/>
                <a:cs typeface="Arial"/>
              </a:rPr>
              <a:t>o </a:t>
            </a:r>
            <a:r>
              <a:rPr sz="2700" spc="90" dirty="0">
                <a:latin typeface="Arial"/>
                <a:cs typeface="Arial"/>
              </a:rPr>
              <a:t>Google </a:t>
            </a:r>
            <a:r>
              <a:rPr sz="2700" spc="150" dirty="0">
                <a:latin typeface="Arial"/>
                <a:cs typeface="Arial"/>
              </a:rPr>
              <a:t>criou </a:t>
            </a:r>
            <a:r>
              <a:rPr sz="2700" spc="160" dirty="0">
                <a:latin typeface="Arial"/>
                <a:cs typeface="Arial"/>
              </a:rPr>
              <a:t>o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35" dirty="0">
                <a:latin typeface="Arial"/>
                <a:cs typeface="Arial"/>
              </a:rPr>
              <a:t>Dart?</a:t>
            </a: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25" dirty="0">
                <a:latin typeface="Arial"/>
                <a:cs typeface="Arial"/>
              </a:rPr>
              <a:t>Como </a:t>
            </a:r>
            <a:r>
              <a:rPr sz="2700" spc="5" dirty="0">
                <a:latin typeface="Arial"/>
                <a:cs typeface="Arial"/>
              </a:rPr>
              <a:t>é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150" dirty="0">
                <a:latin typeface="Arial"/>
                <a:cs typeface="Arial"/>
              </a:rPr>
              <a:t>linguagem</a:t>
            </a:r>
            <a:r>
              <a:rPr sz="2700" spc="175" dirty="0">
                <a:latin typeface="Arial"/>
                <a:cs typeface="Arial"/>
              </a:rPr>
              <a:t> </a:t>
            </a:r>
            <a:r>
              <a:rPr sz="2700" spc="35" dirty="0">
                <a:latin typeface="Arial"/>
                <a:cs typeface="Arial"/>
              </a:rPr>
              <a:t>Dart?</a:t>
            </a: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38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Exemplos </a:t>
            </a:r>
            <a:r>
              <a:rPr sz="2700" spc="105" dirty="0">
                <a:latin typeface="Arial"/>
                <a:cs typeface="Arial"/>
              </a:rPr>
              <a:t>de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Código</a:t>
            </a:r>
            <a:endParaRPr sz="2700" dirty="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Demonstração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/>
          <p:nvPr/>
        </p:nvSpPr>
        <p:spPr>
          <a:xfrm>
            <a:off x="990600" y="685800"/>
            <a:ext cx="757732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/>
          <p:cNvSpPr txBox="1"/>
          <p:nvPr/>
        </p:nvSpPr>
        <p:spPr>
          <a:xfrm>
            <a:off x="990600" y="2438400"/>
            <a:ext cx="10287000" cy="302582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spcBef>
                <a:spcPts val="11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0" dirty="0">
                <a:latin typeface="Arial"/>
                <a:cs typeface="Arial"/>
              </a:rPr>
              <a:t>Dart </a:t>
            </a:r>
            <a:r>
              <a:rPr sz="2700" spc="10" dirty="0">
                <a:latin typeface="Arial"/>
                <a:cs typeface="Arial"/>
              </a:rPr>
              <a:t>é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150" dirty="0">
                <a:latin typeface="Arial"/>
                <a:cs typeface="Arial"/>
              </a:rPr>
              <a:t>linguagem </a:t>
            </a:r>
            <a:r>
              <a:rPr sz="2700" spc="105" dirty="0">
                <a:latin typeface="Arial"/>
                <a:cs typeface="Arial"/>
              </a:rPr>
              <a:t>de </a:t>
            </a:r>
            <a:r>
              <a:rPr sz="2700" spc="120" dirty="0">
                <a:latin typeface="Arial"/>
                <a:cs typeface="Arial"/>
              </a:rPr>
              <a:t>programação </a:t>
            </a:r>
            <a:r>
              <a:rPr sz="2700" spc="100" dirty="0">
                <a:latin typeface="Arial"/>
                <a:cs typeface="Arial"/>
              </a:rPr>
              <a:t>de  </a:t>
            </a:r>
            <a:r>
              <a:rPr sz="2700" spc="150" dirty="0">
                <a:latin typeface="Arial"/>
                <a:cs typeface="Arial"/>
              </a:rPr>
              <a:t>script </a:t>
            </a:r>
            <a:r>
              <a:rPr sz="2700" spc="114" dirty="0">
                <a:latin typeface="Arial"/>
                <a:cs typeface="Arial"/>
              </a:rPr>
              <a:t>voltada </a:t>
            </a:r>
            <a:r>
              <a:rPr sz="2700" spc="95" dirty="0">
                <a:latin typeface="Arial"/>
                <a:cs typeface="Arial"/>
              </a:rPr>
              <a:t>para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114" dirty="0">
                <a:latin typeface="Arial"/>
                <a:cs typeface="Arial"/>
              </a:rPr>
              <a:t>web, </a:t>
            </a:r>
            <a:r>
              <a:rPr sz="2700" spc="100" dirty="0">
                <a:latin typeface="Arial"/>
                <a:cs typeface="Arial"/>
              </a:rPr>
              <a:t>criada </a:t>
            </a:r>
            <a:r>
              <a:rPr sz="2700" spc="155" dirty="0">
                <a:latin typeface="Arial"/>
                <a:cs typeface="Arial"/>
              </a:rPr>
              <a:t>com </a:t>
            </a:r>
            <a:r>
              <a:rPr sz="2700" spc="160" dirty="0">
                <a:latin typeface="Arial"/>
                <a:cs typeface="Arial"/>
              </a:rPr>
              <a:t>o  </a:t>
            </a:r>
            <a:r>
              <a:rPr sz="2700" spc="150" dirty="0">
                <a:latin typeface="Arial"/>
                <a:cs typeface="Arial"/>
              </a:rPr>
              <a:t>objetivo </a:t>
            </a:r>
            <a:r>
              <a:rPr sz="2700" spc="100" dirty="0">
                <a:latin typeface="Arial"/>
                <a:cs typeface="Arial"/>
              </a:rPr>
              <a:t>de </a:t>
            </a:r>
            <a:r>
              <a:rPr sz="2700" spc="170" dirty="0">
                <a:latin typeface="Arial"/>
                <a:cs typeface="Arial"/>
              </a:rPr>
              <a:t>substituir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150" dirty="0">
                <a:latin typeface="Arial"/>
                <a:cs typeface="Arial"/>
              </a:rPr>
              <a:t>linguagem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JavaScript;</a:t>
            </a:r>
            <a:endParaRPr sz="2700" dirty="0">
              <a:latin typeface="Arial"/>
              <a:cs typeface="Arial"/>
            </a:endParaRPr>
          </a:p>
          <a:p>
            <a:pPr marL="268605" marR="514984" indent="-256540">
              <a:spcBef>
                <a:spcPts val="409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Desenvolvida </a:t>
            </a:r>
            <a:r>
              <a:rPr sz="2700" spc="135" dirty="0">
                <a:latin typeface="Arial"/>
                <a:cs typeface="Arial"/>
              </a:rPr>
              <a:t>pelo </a:t>
            </a:r>
            <a:r>
              <a:rPr sz="2700" spc="85" dirty="0">
                <a:latin typeface="Arial"/>
                <a:cs typeface="Arial"/>
              </a:rPr>
              <a:t>Google </a:t>
            </a:r>
            <a:r>
              <a:rPr sz="2700" spc="10" dirty="0">
                <a:latin typeface="Arial"/>
                <a:cs typeface="Arial"/>
              </a:rPr>
              <a:t>e </a:t>
            </a:r>
            <a:r>
              <a:rPr sz="2700" spc="100" dirty="0">
                <a:latin typeface="Arial"/>
                <a:cs typeface="Arial"/>
              </a:rPr>
              <a:t>anunciada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em  </a:t>
            </a:r>
            <a:r>
              <a:rPr sz="2700" spc="200" dirty="0">
                <a:latin typeface="Arial"/>
                <a:cs typeface="Arial"/>
              </a:rPr>
              <a:t>2011 </a:t>
            </a:r>
            <a:r>
              <a:rPr sz="2700" spc="140" dirty="0">
                <a:latin typeface="Arial"/>
                <a:cs typeface="Arial"/>
              </a:rPr>
              <a:t>durante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-15" dirty="0">
                <a:latin typeface="Arial"/>
                <a:cs typeface="Arial"/>
              </a:rPr>
              <a:t>GOTO </a:t>
            </a:r>
            <a:r>
              <a:rPr sz="2700" spc="95" dirty="0">
                <a:latin typeface="Arial"/>
                <a:cs typeface="Arial"/>
              </a:rPr>
              <a:t>Conference, </a:t>
            </a:r>
            <a:r>
              <a:rPr sz="2700" spc="140" dirty="0">
                <a:latin typeface="Arial"/>
                <a:cs typeface="Arial"/>
              </a:rPr>
              <a:t>em  </a:t>
            </a:r>
            <a:r>
              <a:rPr sz="2700" spc="130" dirty="0">
                <a:latin typeface="Arial"/>
                <a:cs typeface="Arial"/>
              </a:rPr>
              <a:t>Aarhus/Dinamarca;</a:t>
            </a:r>
            <a:endParaRPr sz="2700" dirty="0">
              <a:latin typeface="Arial"/>
              <a:cs typeface="Arial"/>
            </a:endParaRPr>
          </a:p>
          <a:p>
            <a:pPr marL="268605" marR="1179195" indent="-256540">
              <a:spcBef>
                <a:spcPts val="415"/>
              </a:spcBef>
              <a:tabLst>
                <a:tab pos="268605" algn="l"/>
              </a:tabLst>
            </a:pPr>
            <a:r>
              <a:rPr sz="1850" spc="-5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Primeira </a:t>
            </a:r>
            <a:r>
              <a:rPr sz="2700" spc="70" dirty="0">
                <a:latin typeface="Arial"/>
                <a:cs typeface="Arial"/>
              </a:rPr>
              <a:t>versão estável </a:t>
            </a:r>
            <a:r>
              <a:rPr sz="2700" spc="195" dirty="0">
                <a:latin typeface="Arial"/>
                <a:cs typeface="Arial"/>
              </a:rPr>
              <a:t>foi </a:t>
            </a:r>
            <a:r>
              <a:rPr sz="2700" spc="80" dirty="0">
                <a:latin typeface="Arial"/>
                <a:cs typeface="Arial"/>
              </a:rPr>
              <a:t>lançada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em  </a:t>
            </a:r>
            <a:r>
              <a:rPr sz="2700" spc="150" dirty="0">
                <a:latin typeface="Arial"/>
                <a:cs typeface="Arial"/>
              </a:rPr>
              <a:t>novembro </a:t>
            </a:r>
            <a:r>
              <a:rPr sz="2700" spc="100" dirty="0">
                <a:latin typeface="Arial"/>
                <a:cs typeface="Arial"/>
              </a:rPr>
              <a:t>de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180" dirty="0">
                <a:latin typeface="Arial"/>
                <a:cs typeface="Arial"/>
              </a:rPr>
              <a:t>2013.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85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09800"/>
            <a:ext cx="10439400" cy="132177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23875" indent="-256540">
              <a:spcBef>
                <a:spcPts val="11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114" dirty="0"/>
              <a:t>Até </a:t>
            </a:r>
            <a:r>
              <a:rPr sz="2400" spc="165" dirty="0"/>
              <a:t>o </a:t>
            </a:r>
            <a:r>
              <a:rPr sz="2400" spc="180" dirty="0"/>
              <a:t>momento </a:t>
            </a:r>
            <a:r>
              <a:rPr sz="2400" spc="165" dirty="0"/>
              <a:t>nenhum </a:t>
            </a:r>
            <a:r>
              <a:rPr sz="2400" spc="125" dirty="0"/>
              <a:t>dos </a:t>
            </a:r>
            <a:r>
              <a:rPr sz="2400" spc="85" dirty="0"/>
              <a:t>navegadores  </a:t>
            </a:r>
            <a:r>
              <a:rPr sz="2400" spc="110" dirty="0"/>
              <a:t>disponíveis </a:t>
            </a:r>
            <a:r>
              <a:rPr sz="2400" spc="170" dirty="0"/>
              <a:t>no </a:t>
            </a:r>
            <a:r>
              <a:rPr sz="2400" spc="125" dirty="0"/>
              <a:t>mercado </a:t>
            </a:r>
            <a:r>
              <a:rPr sz="2400" spc="114" dirty="0"/>
              <a:t>adota </a:t>
            </a:r>
            <a:r>
              <a:rPr sz="2400" spc="-5" dirty="0"/>
              <a:t>a</a:t>
            </a:r>
            <a:r>
              <a:rPr sz="2400" spc="-215" dirty="0"/>
              <a:t> </a:t>
            </a:r>
            <a:r>
              <a:rPr sz="2400" spc="150" dirty="0"/>
              <a:t>linguagem  </a:t>
            </a:r>
            <a:r>
              <a:rPr sz="2400" spc="125" dirty="0"/>
              <a:t>Dart, </a:t>
            </a:r>
            <a:r>
              <a:rPr sz="2400" spc="155" dirty="0"/>
              <a:t>rodando </a:t>
            </a:r>
            <a:r>
              <a:rPr sz="2400" spc="5" dirty="0"/>
              <a:t>JavaScript </a:t>
            </a:r>
            <a:r>
              <a:rPr sz="2400" spc="155" dirty="0"/>
              <a:t>como</a:t>
            </a:r>
            <a:r>
              <a:rPr sz="2400" spc="-20" dirty="0"/>
              <a:t> </a:t>
            </a:r>
            <a:r>
              <a:rPr sz="2400" spc="114" dirty="0"/>
              <a:t>sempre;</a:t>
            </a:r>
            <a:endParaRPr sz="2400" dirty="0"/>
          </a:p>
          <a:p>
            <a:pPr marL="268605" marR="5080" indent="-256540">
              <a:spcBef>
                <a:spcPts val="409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135" dirty="0"/>
              <a:t>Atualmente </a:t>
            </a:r>
            <a:r>
              <a:rPr sz="2400" spc="150" dirty="0"/>
              <a:t>existem </a:t>
            </a:r>
            <a:r>
              <a:rPr sz="2400" spc="210" dirty="0"/>
              <a:t>3 </a:t>
            </a:r>
            <a:r>
              <a:rPr sz="2400" spc="145" dirty="0"/>
              <a:t>formas </a:t>
            </a:r>
            <a:r>
              <a:rPr sz="2400" spc="105" dirty="0"/>
              <a:t>de </a:t>
            </a:r>
            <a:r>
              <a:rPr sz="2400" spc="145" dirty="0"/>
              <a:t>rodar</a:t>
            </a:r>
            <a:r>
              <a:rPr sz="2400" spc="-335" dirty="0"/>
              <a:t> </a:t>
            </a:r>
            <a:r>
              <a:rPr sz="2400" spc="150" dirty="0"/>
              <a:t>código  </a:t>
            </a:r>
            <a:r>
              <a:rPr sz="2400" spc="125" dirty="0"/>
              <a:t>Dart: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734311" y="4232613"/>
            <a:ext cx="6316345" cy="11938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spcBef>
                <a:spcPts val="409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14" dirty="0">
                <a:latin typeface="Arial"/>
                <a:cs typeface="Arial"/>
              </a:rPr>
              <a:t>Compilando </a:t>
            </a:r>
            <a:r>
              <a:rPr sz="2300" spc="75" dirty="0">
                <a:latin typeface="Arial"/>
                <a:cs typeface="Arial"/>
              </a:rPr>
              <a:t>para</a:t>
            </a:r>
            <a:r>
              <a:rPr sz="2300" spc="5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JavaScript;</a:t>
            </a:r>
            <a:endParaRPr sz="2300" dirty="0">
              <a:latin typeface="Arial"/>
              <a:cs typeface="Arial"/>
            </a:endParaRPr>
          </a:p>
          <a:p>
            <a:pPr marL="241300" indent="-228600">
              <a:spcBef>
                <a:spcPts val="31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40" dirty="0">
                <a:latin typeface="Arial"/>
                <a:cs typeface="Arial"/>
              </a:rPr>
              <a:t>Dartium </a:t>
            </a:r>
            <a:r>
              <a:rPr sz="2300" spc="75" dirty="0">
                <a:latin typeface="Arial"/>
                <a:cs typeface="Arial"/>
              </a:rPr>
              <a:t>(navegador </a:t>
            </a:r>
            <a:r>
              <a:rPr sz="2300" spc="145" dirty="0">
                <a:latin typeface="Arial"/>
                <a:cs typeface="Arial"/>
              </a:rPr>
              <a:t>Chromium </a:t>
            </a:r>
            <a:r>
              <a:rPr sz="2300" spc="484" dirty="0">
                <a:latin typeface="Arial"/>
                <a:cs typeface="Arial"/>
              </a:rPr>
              <a:t>+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spc="65" dirty="0">
                <a:latin typeface="Arial"/>
                <a:cs typeface="Arial"/>
              </a:rPr>
              <a:t>DartVM);</a:t>
            </a:r>
            <a:endParaRPr sz="2300" dirty="0">
              <a:latin typeface="Arial"/>
              <a:cs typeface="Arial"/>
            </a:endParaRPr>
          </a:p>
          <a:p>
            <a:pPr marL="241300" indent="-228600">
              <a:spcBef>
                <a:spcPts val="29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Máquina </a:t>
            </a:r>
            <a:r>
              <a:rPr sz="2300" spc="114" dirty="0">
                <a:latin typeface="Arial"/>
                <a:cs typeface="Arial"/>
              </a:rPr>
              <a:t>Virtual </a:t>
            </a:r>
            <a:r>
              <a:rPr sz="2300" spc="110" dirty="0">
                <a:latin typeface="Arial"/>
                <a:cs typeface="Arial"/>
              </a:rPr>
              <a:t>Dart </a:t>
            </a:r>
            <a:r>
              <a:rPr sz="2300" spc="20" dirty="0">
                <a:latin typeface="Arial"/>
                <a:cs typeface="Arial"/>
              </a:rPr>
              <a:t>VM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110" dirty="0">
                <a:latin typeface="Arial"/>
                <a:cs typeface="Arial"/>
              </a:rPr>
              <a:t>(stand-alone).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3819" y="713232"/>
            <a:ext cx="757732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93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007911"/>
            <a:ext cx="10835183" cy="6400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sz="2400" b="1" spc="50" dirty="0" smtClean="0"/>
              <a:t>Dart </a:t>
            </a:r>
            <a:r>
              <a:rPr sz="2400" b="1" spc="-5" dirty="0"/>
              <a:t>Editor </a:t>
            </a:r>
            <a:r>
              <a:rPr sz="2400" spc="-5" dirty="0"/>
              <a:t>é </a:t>
            </a:r>
            <a:r>
              <a:rPr sz="2400" spc="110" dirty="0"/>
              <a:t>o </a:t>
            </a:r>
            <a:r>
              <a:rPr sz="2400" spc="114" dirty="0"/>
              <a:t>editor </a:t>
            </a:r>
            <a:r>
              <a:rPr sz="2400" spc="95" dirty="0"/>
              <a:t>oficial </a:t>
            </a:r>
            <a:r>
              <a:rPr sz="2400" spc="85" dirty="0"/>
              <a:t>oferecido </a:t>
            </a:r>
            <a:r>
              <a:rPr sz="2400" spc="90" dirty="0"/>
              <a:t>pelo </a:t>
            </a:r>
            <a:r>
              <a:rPr sz="2400" spc="60" dirty="0"/>
              <a:t>Google</a:t>
            </a:r>
            <a:r>
              <a:rPr sz="2400" spc="165" dirty="0"/>
              <a:t> </a:t>
            </a:r>
            <a:r>
              <a:rPr sz="2400" spc="60" dirty="0" smtClean="0"/>
              <a:t>para</a:t>
            </a:r>
            <a:r>
              <a:rPr lang="pt-BR" sz="2400" dirty="0"/>
              <a:t> </a:t>
            </a:r>
            <a:r>
              <a:rPr sz="2400" spc="35" dirty="0" err="1" smtClean="0"/>
              <a:t>escrever</a:t>
            </a:r>
            <a:r>
              <a:rPr sz="2400" spc="35" dirty="0" smtClean="0"/>
              <a:t> </a:t>
            </a:r>
            <a:r>
              <a:rPr sz="2400" spc="50" dirty="0"/>
              <a:t>aplicações </a:t>
            </a:r>
            <a:r>
              <a:rPr sz="2400" spc="75" dirty="0"/>
              <a:t>web </a:t>
            </a:r>
            <a:r>
              <a:rPr sz="2400" spc="105" dirty="0"/>
              <a:t>com </a:t>
            </a:r>
            <a:r>
              <a:rPr sz="2400" spc="-15" dirty="0"/>
              <a:t>a </a:t>
            </a:r>
            <a:r>
              <a:rPr sz="2400" spc="105" dirty="0"/>
              <a:t>linguagem</a:t>
            </a:r>
            <a:r>
              <a:rPr sz="2400" spc="295" dirty="0"/>
              <a:t> </a:t>
            </a:r>
            <a:r>
              <a:rPr sz="2400" spc="90" dirty="0"/>
              <a:t>Dart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969961" y="511310"/>
            <a:ext cx="7577328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8660" y="2743200"/>
            <a:ext cx="6048629" cy="3599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20328" y="6027420"/>
            <a:ext cx="3129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70" dirty="0">
                <a:latin typeface="Arial"/>
                <a:cs typeface="Arial"/>
              </a:rPr>
              <a:t>Disponível </a:t>
            </a:r>
            <a:r>
              <a:rPr spc="80" dirty="0">
                <a:latin typeface="Arial"/>
                <a:cs typeface="Arial"/>
              </a:rPr>
              <a:t>em:</a:t>
            </a:r>
            <a:r>
              <a:rPr spc="10" dirty="0">
                <a:latin typeface="Arial"/>
                <a:cs typeface="Arial"/>
              </a:rPr>
              <a:t> </a:t>
            </a:r>
            <a:r>
              <a:rPr b="1" spc="30" dirty="0">
                <a:latin typeface="Arial"/>
                <a:cs typeface="Arial"/>
              </a:rPr>
              <a:t>dartlang.org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034" y="703088"/>
            <a:ext cx="3296566" cy="640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pc="-5" dirty="0" smtClean="0"/>
              <a:t>Editor </a:t>
            </a:r>
            <a:r>
              <a:rPr spc="-5" dirty="0" smtClean="0"/>
              <a:t>Dart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23034" y="1799966"/>
            <a:ext cx="10363200" cy="18389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71170" marR="713105" indent="-458470">
              <a:lnSpc>
                <a:spcPts val="345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b="1" spc="-5" dirty="0">
                <a:solidFill>
                  <a:srgbClr val="1C6EB1"/>
                </a:solidFill>
                <a:latin typeface="Arial"/>
                <a:cs typeface="Arial"/>
              </a:rPr>
              <a:t>Dart Editor</a:t>
            </a:r>
            <a:r>
              <a:rPr sz="3000" spc="-5" dirty="0">
                <a:latin typeface="Arial"/>
                <a:cs typeface="Arial"/>
              </a:rPr>
              <a:t>, editor de </a:t>
            </a:r>
            <a:r>
              <a:rPr sz="3000" dirty="0">
                <a:latin typeface="Arial"/>
                <a:cs typeface="Arial"/>
              </a:rPr>
              <a:t>código </a:t>
            </a:r>
            <a:r>
              <a:rPr sz="3000" spc="-5" dirty="0">
                <a:latin typeface="Arial"/>
                <a:cs typeface="Arial"/>
              </a:rPr>
              <a:t>aberto  baseado no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Eclipse.</a:t>
            </a:r>
            <a:endParaRPr sz="3000" dirty="0">
              <a:latin typeface="Arial"/>
              <a:cs typeface="Arial"/>
            </a:endParaRPr>
          </a:p>
          <a:p>
            <a:pPr marL="471170" marR="5080" indent="-458470">
              <a:lnSpc>
                <a:spcPts val="3450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Outros editores: </a:t>
            </a:r>
            <a:r>
              <a:rPr sz="3000" dirty="0">
                <a:latin typeface="Arial"/>
                <a:cs typeface="Arial"/>
              </a:rPr>
              <a:t>JetBrains, </a:t>
            </a:r>
            <a:r>
              <a:rPr sz="3000" spc="-5" dirty="0">
                <a:latin typeface="Arial"/>
                <a:cs typeface="Arial"/>
              </a:rPr>
              <a:t>IntelliJ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IDEA,  </a:t>
            </a:r>
            <a:r>
              <a:rPr sz="3000" spc="-10" dirty="0">
                <a:latin typeface="Arial"/>
                <a:cs typeface="Arial"/>
              </a:rPr>
              <a:t>PhpStorm 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WebStorm.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8274" y="3916042"/>
            <a:ext cx="2597761" cy="94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8754" y="5340686"/>
            <a:ext cx="3509804" cy="71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6831" y="4070687"/>
            <a:ext cx="3917360" cy="793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6831" y="5403034"/>
            <a:ext cx="3657468" cy="648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36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4223" y="750092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750092"/>
            <a:ext cx="411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1" spc="-5" dirty="0">
                <a:solidFill>
                  <a:srgbClr val="2387DB"/>
                </a:solidFill>
                <a:latin typeface="Arial"/>
                <a:cs typeface="Arial"/>
              </a:rPr>
              <a:t>Workflow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181356"/>
            <a:ext cx="3810000" cy="5947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480" y="2409707"/>
            <a:ext cx="10058400" cy="95654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8605" marR="5080" indent="-256540">
              <a:spcBef>
                <a:spcPts val="11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70" dirty="0"/>
              <a:t>A </a:t>
            </a:r>
            <a:r>
              <a:rPr sz="2400" spc="120" dirty="0"/>
              <a:t>intenção </a:t>
            </a:r>
            <a:r>
              <a:rPr sz="2400" spc="180" dirty="0"/>
              <a:t>do </a:t>
            </a:r>
            <a:r>
              <a:rPr sz="2400" spc="85" dirty="0"/>
              <a:t>Google </a:t>
            </a:r>
            <a:r>
              <a:rPr sz="2400" spc="10" dirty="0"/>
              <a:t>é </a:t>
            </a:r>
            <a:r>
              <a:rPr sz="2400" spc="125" dirty="0"/>
              <a:t>fornecer </a:t>
            </a:r>
            <a:r>
              <a:rPr sz="2400" spc="145" dirty="0"/>
              <a:t>uma  </a:t>
            </a:r>
            <a:r>
              <a:rPr sz="2400" b="1" spc="114" dirty="0"/>
              <a:t>alternativa </a:t>
            </a:r>
            <a:r>
              <a:rPr sz="2400" b="1" spc="75" dirty="0"/>
              <a:t>ao </a:t>
            </a:r>
            <a:r>
              <a:rPr sz="2400" b="1" spc="5" dirty="0"/>
              <a:t>JavaScript </a:t>
            </a:r>
            <a:r>
              <a:rPr sz="2400" spc="125" dirty="0"/>
              <a:t>que </a:t>
            </a:r>
            <a:r>
              <a:rPr sz="2400" spc="60" dirty="0"/>
              <a:t>seja </a:t>
            </a:r>
            <a:r>
              <a:rPr sz="2400" spc="114" dirty="0"/>
              <a:t>mais </a:t>
            </a:r>
            <a:r>
              <a:rPr sz="2400" spc="100" dirty="0"/>
              <a:t>focada  </a:t>
            </a:r>
            <a:r>
              <a:rPr sz="2400" spc="140" dirty="0"/>
              <a:t>em </a:t>
            </a:r>
            <a:r>
              <a:rPr sz="2400" spc="130" dirty="0"/>
              <a:t>performance, </a:t>
            </a:r>
            <a:r>
              <a:rPr sz="2400" spc="180" dirty="0"/>
              <a:t>permitindo </a:t>
            </a:r>
            <a:r>
              <a:rPr sz="2400" spc="-5" dirty="0"/>
              <a:t>a </a:t>
            </a:r>
            <a:r>
              <a:rPr sz="2400" spc="85" dirty="0"/>
              <a:t>criação </a:t>
            </a:r>
            <a:r>
              <a:rPr sz="2400" spc="100" dirty="0"/>
              <a:t>de</a:t>
            </a:r>
            <a:r>
              <a:rPr sz="2400" spc="-140" dirty="0"/>
              <a:t> </a:t>
            </a:r>
            <a:r>
              <a:rPr sz="2400" spc="114" dirty="0"/>
              <a:t>web  </a:t>
            </a:r>
            <a:r>
              <a:rPr sz="2400" spc="100" dirty="0"/>
              <a:t>apps </a:t>
            </a:r>
            <a:r>
              <a:rPr sz="2400" spc="114" dirty="0"/>
              <a:t>mais </a:t>
            </a:r>
            <a:r>
              <a:rPr sz="2400" spc="110" dirty="0"/>
              <a:t>rápidas, </a:t>
            </a:r>
            <a:r>
              <a:rPr sz="2400" spc="114" dirty="0"/>
              <a:t>maiores </a:t>
            </a:r>
            <a:r>
              <a:rPr sz="2400" spc="10" dirty="0"/>
              <a:t>e </a:t>
            </a:r>
            <a:r>
              <a:rPr sz="2400" spc="110" dirty="0"/>
              <a:t>mais  </a:t>
            </a:r>
            <a:r>
              <a:rPr sz="2400" spc="125" dirty="0"/>
              <a:t>complexas;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021080" y="3962400"/>
            <a:ext cx="10363200" cy="186461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1300" marR="5080" indent="-228600">
              <a:lnSpc>
                <a:spcPct val="99700"/>
              </a:lnSpc>
              <a:spcBef>
                <a:spcPts val="140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241300" algn="l"/>
              </a:tabLst>
            </a:pPr>
            <a:r>
              <a:rPr sz="2400" i="1" spc="55" dirty="0">
                <a:latin typeface="Arial"/>
                <a:cs typeface="Arial"/>
              </a:rPr>
              <a:t>Maior </a:t>
            </a:r>
            <a:r>
              <a:rPr sz="2400" i="1" spc="40" dirty="0">
                <a:latin typeface="Arial"/>
                <a:cs typeface="Arial"/>
              </a:rPr>
              <a:t>desempenho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100" dirty="0">
                <a:latin typeface="Arial"/>
                <a:cs typeface="Arial"/>
              </a:rPr>
              <a:t>Linguagem </a:t>
            </a:r>
            <a:r>
              <a:rPr sz="2300" spc="80" dirty="0">
                <a:latin typeface="Arial"/>
                <a:cs typeface="Arial"/>
              </a:rPr>
              <a:t>nova, </a:t>
            </a:r>
            <a:r>
              <a:rPr sz="2300" spc="100" dirty="0">
                <a:latin typeface="Arial"/>
                <a:cs typeface="Arial"/>
              </a:rPr>
              <a:t>mais fácil </a:t>
            </a:r>
            <a:r>
              <a:rPr sz="2300" spc="80" dirty="0">
                <a:latin typeface="Arial"/>
                <a:cs typeface="Arial"/>
              </a:rPr>
              <a:t>de  </a:t>
            </a:r>
            <a:r>
              <a:rPr sz="2300" spc="145" dirty="0">
                <a:latin typeface="Arial"/>
                <a:cs typeface="Arial"/>
              </a:rPr>
              <a:t>otimizar. </a:t>
            </a:r>
            <a:r>
              <a:rPr sz="2300" spc="50" dirty="0">
                <a:latin typeface="Arial"/>
                <a:cs typeface="Arial"/>
              </a:rPr>
              <a:t>Nova </a:t>
            </a:r>
            <a:r>
              <a:rPr sz="2300" spc="120" dirty="0">
                <a:latin typeface="Arial"/>
                <a:cs typeface="Arial"/>
              </a:rPr>
              <a:t>máquina </a:t>
            </a:r>
            <a:r>
              <a:rPr sz="2300" spc="125" dirty="0">
                <a:latin typeface="Arial"/>
                <a:cs typeface="Arial"/>
              </a:rPr>
              <a:t>virtual </a:t>
            </a:r>
            <a:r>
              <a:rPr sz="2300" spc="130" dirty="0">
                <a:latin typeface="Arial"/>
                <a:cs typeface="Arial"/>
              </a:rPr>
              <a:t>com </a:t>
            </a:r>
            <a:r>
              <a:rPr sz="2300" spc="125" dirty="0">
                <a:latin typeface="Arial"/>
                <a:cs typeface="Arial"/>
              </a:rPr>
              <a:t>uma  </a:t>
            </a:r>
            <a:r>
              <a:rPr sz="2300" spc="95" dirty="0">
                <a:latin typeface="Arial"/>
                <a:cs typeface="Arial"/>
              </a:rPr>
              <a:t>inicialização </a:t>
            </a:r>
            <a:r>
              <a:rPr sz="2300" spc="100" dirty="0">
                <a:latin typeface="Arial"/>
                <a:cs typeface="Arial"/>
              </a:rPr>
              <a:t>mais rápida, </a:t>
            </a:r>
            <a:r>
              <a:rPr sz="2300" spc="105" dirty="0">
                <a:latin typeface="Arial"/>
                <a:cs typeface="Arial"/>
              </a:rPr>
              <a:t>entre </a:t>
            </a:r>
            <a:r>
              <a:rPr sz="2300" spc="135" dirty="0">
                <a:latin typeface="Arial"/>
                <a:cs typeface="Arial"/>
              </a:rPr>
              <a:t>outros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benefícios;</a:t>
            </a:r>
            <a:endParaRPr sz="2300" dirty="0">
              <a:latin typeface="Arial"/>
              <a:cs typeface="Arial"/>
            </a:endParaRPr>
          </a:p>
          <a:p>
            <a:pPr marL="241300" marR="471805" indent="-228600" algn="just">
              <a:lnSpc>
                <a:spcPts val="2760"/>
              </a:lnSpc>
              <a:spcBef>
                <a:spcPts val="380"/>
              </a:spcBef>
              <a:buClr>
                <a:srgbClr val="2CA1BE"/>
              </a:buClr>
              <a:buSzPct val="95833"/>
              <a:buFont typeface="Verdana"/>
              <a:buChar char="◦"/>
              <a:tabLst>
                <a:tab pos="241300" algn="l"/>
              </a:tabLst>
            </a:pPr>
            <a:r>
              <a:rPr sz="2400" i="1" spc="60" dirty="0">
                <a:latin typeface="Arial"/>
                <a:cs typeface="Arial"/>
              </a:rPr>
              <a:t>Melhor </a:t>
            </a:r>
            <a:r>
              <a:rPr sz="2400" i="1" spc="80" dirty="0">
                <a:latin typeface="Arial"/>
                <a:cs typeface="Arial"/>
              </a:rPr>
              <a:t>produtividade </a:t>
            </a:r>
            <a:r>
              <a:rPr sz="2300" spc="-130" dirty="0">
                <a:latin typeface="Arial"/>
                <a:cs typeface="Arial"/>
              </a:rPr>
              <a:t>– </a:t>
            </a:r>
            <a:r>
              <a:rPr sz="2300" spc="60" dirty="0">
                <a:latin typeface="Arial"/>
                <a:cs typeface="Arial"/>
              </a:rPr>
              <a:t>Facilidade </a:t>
            </a:r>
            <a:r>
              <a:rPr sz="2300" spc="75" dirty="0">
                <a:latin typeface="Arial"/>
                <a:cs typeface="Arial"/>
              </a:rPr>
              <a:t>para </a:t>
            </a:r>
            <a:r>
              <a:rPr sz="2300" spc="130" dirty="0">
                <a:latin typeface="Arial"/>
                <a:cs typeface="Arial"/>
              </a:rPr>
              <a:t>reutilizar  </a:t>
            </a:r>
            <a:r>
              <a:rPr sz="2300" spc="120" dirty="0">
                <a:latin typeface="Arial"/>
                <a:cs typeface="Arial"/>
              </a:rPr>
              <a:t>código, </a:t>
            </a:r>
            <a:r>
              <a:rPr sz="2300" spc="-45" dirty="0">
                <a:latin typeface="Arial"/>
                <a:cs typeface="Arial"/>
              </a:rPr>
              <a:t>APIs </a:t>
            </a:r>
            <a:r>
              <a:rPr sz="2300" spc="100" dirty="0">
                <a:latin typeface="Arial"/>
                <a:cs typeface="Arial"/>
              </a:rPr>
              <a:t>mais </a:t>
            </a:r>
            <a:r>
              <a:rPr sz="2300" spc="60" dirty="0">
                <a:latin typeface="Arial"/>
                <a:cs typeface="Arial"/>
              </a:rPr>
              <a:t>fáceis </a:t>
            </a:r>
            <a:r>
              <a:rPr sz="2300" spc="80" dirty="0">
                <a:latin typeface="Arial"/>
                <a:cs typeface="Arial"/>
              </a:rPr>
              <a:t>de </a:t>
            </a:r>
            <a:r>
              <a:rPr sz="2300" spc="85" dirty="0">
                <a:latin typeface="Arial"/>
                <a:cs typeface="Arial"/>
              </a:rPr>
              <a:t>usar, </a:t>
            </a:r>
            <a:r>
              <a:rPr sz="2300" spc="95" dirty="0">
                <a:latin typeface="Arial"/>
                <a:cs typeface="Arial"/>
              </a:rPr>
              <a:t>facilidade </a:t>
            </a:r>
            <a:r>
              <a:rPr sz="2300" spc="75" dirty="0">
                <a:latin typeface="Arial"/>
                <a:cs typeface="Arial"/>
              </a:rPr>
              <a:t>para  </a:t>
            </a:r>
            <a:r>
              <a:rPr sz="2300" spc="95" dirty="0">
                <a:latin typeface="Arial"/>
                <a:cs typeface="Arial"/>
              </a:rPr>
              <a:t>analizar, </a:t>
            </a:r>
            <a:r>
              <a:rPr sz="2300" spc="110" dirty="0">
                <a:latin typeface="Arial"/>
                <a:cs typeface="Arial"/>
              </a:rPr>
              <a:t>depurar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10" dirty="0">
                <a:latin typeface="Arial"/>
                <a:cs typeface="Arial"/>
              </a:rPr>
              <a:t>refatorar</a:t>
            </a:r>
            <a:r>
              <a:rPr sz="2300" spc="145" dirty="0">
                <a:latin typeface="Arial"/>
                <a:cs typeface="Arial"/>
              </a:rPr>
              <a:t> </a:t>
            </a:r>
            <a:r>
              <a:rPr sz="2300" spc="120" dirty="0">
                <a:latin typeface="Arial"/>
                <a:cs typeface="Arial"/>
              </a:rPr>
              <a:t>código.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080" y="667510"/>
            <a:ext cx="8616696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553" y="2102238"/>
            <a:ext cx="10237893" cy="74764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68605" marR="5080" indent="-256540">
              <a:lnSpc>
                <a:spcPct val="97800"/>
              </a:lnSpc>
              <a:spcBef>
                <a:spcPts val="185"/>
              </a:spcBef>
              <a:tabLst>
                <a:tab pos="268605" algn="l"/>
              </a:tabLst>
            </a:pPr>
            <a:r>
              <a:rPr sz="2400" spc="-545" dirty="0">
                <a:solidFill>
                  <a:srgbClr val="2CA1BE"/>
                </a:solidFill>
              </a:rPr>
              <a:t>	</a:t>
            </a:r>
            <a:r>
              <a:rPr sz="2400" spc="145" dirty="0"/>
              <a:t>Tudo </a:t>
            </a:r>
            <a:r>
              <a:rPr sz="2400" spc="130" dirty="0"/>
              <a:t>que </a:t>
            </a:r>
            <a:r>
              <a:rPr sz="2400" spc="155" dirty="0"/>
              <a:t>puder </a:t>
            </a:r>
            <a:r>
              <a:rPr sz="2400" spc="85" dirty="0"/>
              <a:t>ser </a:t>
            </a:r>
            <a:r>
              <a:rPr sz="2400" spc="155" dirty="0"/>
              <a:t>atribuído </a:t>
            </a:r>
            <a:r>
              <a:rPr sz="2400" spc="-5" dirty="0"/>
              <a:t>a </a:t>
            </a:r>
            <a:r>
              <a:rPr sz="2400" spc="150" dirty="0"/>
              <a:t>uma</a:t>
            </a:r>
            <a:r>
              <a:rPr sz="2400" spc="-204" dirty="0"/>
              <a:t> </a:t>
            </a:r>
            <a:r>
              <a:rPr sz="2400" spc="75" dirty="0"/>
              <a:t>variável  </a:t>
            </a:r>
            <a:r>
              <a:rPr sz="2400" spc="5" dirty="0"/>
              <a:t>é </a:t>
            </a:r>
            <a:r>
              <a:rPr sz="2400" spc="229" dirty="0"/>
              <a:t>um </a:t>
            </a:r>
            <a:r>
              <a:rPr sz="2400" spc="155" dirty="0"/>
              <a:t>objeto, </a:t>
            </a:r>
            <a:r>
              <a:rPr sz="2400" spc="80" dirty="0"/>
              <a:t>até </a:t>
            </a:r>
            <a:r>
              <a:rPr sz="2400" spc="145" dirty="0"/>
              <a:t>mesmo </a:t>
            </a:r>
            <a:r>
              <a:rPr sz="2400" spc="114" dirty="0"/>
              <a:t>funções </a:t>
            </a:r>
            <a:r>
              <a:rPr sz="2400" spc="5" dirty="0"/>
              <a:t>e </a:t>
            </a:r>
            <a:r>
              <a:rPr sz="2400" spc="160" dirty="0"/>
              <a:t>o </a:t>
            </a:r>
            <a:r>
              <a:rPr sz="2400" spc="114" dirty="0"/>
              <a:t>valor  </a:t>
            </a:r>
            <a:r>
              <a:rPr sz="2400" i="1" spc="120" dirty="0"/>
              <a:t>null</a:t>
            </a:r>
            <a:r>
              <a:rPr sz="2400" spc="120" dirty="0"/>
              <a:t>;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199" y="3733800"/>
            <a:ext cx="10896600" cy="144308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065" marR="5080" indent="0">
              <a:spcBef>
                <a:spcPts val="345"/>
              </a:spcBef>
              <a:buNone/>
              <a:tabLst>
                <a:tab pos="268605" algn="l"/>
              </a:tabLst>
            </a:pPr>
            <a:r>
              <a:rPr spc="70" dirty="0" smtClean="0"/>
              <a:t>A </a:t>
            </a:r>
            <a:r>
              <a:rPr spc="155" dirty="0"/>
              <a:t>tipagem </a:t>
            </a:r>
            <a:r>
              <a:rPr spc="180" dirty="0"/>
              <a:t>do </a:t>
            </a:r>
            <a:r>
              <a:rPr spc="135" dirty="0"/>
              <a:t>Dart </a:t>
            </a:r>
            <a:r>
              <a:rPr spc="5" dirty="0"/>
              <a:t>é </a:t>
            </a:r>
            <a:r>
              <a:rPr spc="125" dirty="0"/>
              <a:t>dinâmica, </a:t>
            </a:r>
            <a:r>
              <a:rPr spc="95" dirty="0"/>
              <a:t>mas  </a:t>
            </a:r>
            <a:r>
              <a:rPr spc="135" dirty="0"/>
              <a:t>opcionalmente </a:t>
            </a:r>
            <a:r>
              <a:rPr spc="10" dirty="0"/>
              <a:t>é </a:t>
            </a:r>
            <a:r>
              <a:rPr spc="85" dirty="0"/>
              <a:t>possível </a:t>
            </a:r>
            <a:r>
              <a:rPr spc="160" dirty="0"/>
              <a:t>tornar </a:t>
            </a:r>
            <a:r>
              <a:rPr spc="-5" dirty="0"/>
              <a:t>a </a:t>
            </a:r>
            <a:r>
              <a:rPr spc="155" dirty="0"/>
              <a:t>tipagem  </a:t>
            </a:r>
            <a:r>
              <a:rPr spc="90" dirty="0"/>
              <a:t>estática </a:t>
            </a:r>
            <a:r>
              <a:rPr spc="170" dirty="0"/>
              <a:t>definindo </a:t>
            </a:r>
            <a:r>
              <a:rPr spc="229" dirty="0"/>
              <a:t>um </a:t>
            </a:r>
            <a:r>
              <a:rPr spc="200" dirty="0"/>
              <a:t>tipo </a:t>
            </a:r>
            <a:r>
              <a:rPr spc="-5" dirty="0"/>
              <a:t>a </a:t>
            </a:r>
            <a:r>
              <a:rPr spc="150" dirty="0"/>
              <a:t>uma </a:t>
            </a:r>
            <a:r>
              <a:rPr spc="75" dirty="0"/>
              <a:t>variável</a:t>
            </a:r>
            <a:r>
              <a:rPr spc="-390" dirty="0"/>
              <a:t> </a:t>
            </a:r>
            <a:r>
              <a:rPr spc="95" dirty="0"/>
              <a:t>da  </a:t>
            </a:r>
            <a:r>
              <a:rPr spc="170" dirty="0"/>
              <a:t>forma</a:t>
            </a:r>
            <a:r>
              <a:rPr spc="75" dirty="0"/>
              <a:t> </a:t>
            </a:r>
            <a:r>
              <a:rPr spc="135" dirty="0"/>
              <a:t>tradicional:</a:t>
            </a:r>
            <a:endParaRPr dirty="0"/>
          </a:p>
          <a:p>
            <a:pPr marL="524510" indent="-228600">
              <a:spcBef>
                <a:spcPts val="26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pc="55" dirty="0"/>
              <a:t>Variáveis </a:t>
            </a:r>
            <a:r>
              <a:rPr spc="80" dirty="0"/>
              <a:t>sem </a:t>
            </a:r>
            <a:r>
              <a:rPr spc="165" dirty="0"/>
              <a:t>tipo </a:t>
            </a:r>
            <a:r>
              <a:rPr spc="135" dirty="0"/>
              <a:t>definido </a:t>
            </a:r>
            <a:r>
              <a:rPr spc="50" dirty="0"/>
              <a:t>são </a:t>
            </a:r>
            <a:r>
              <a:rPr spc="145" dirty="0"/>
              <a:t>do </a:t>
            </a:r>
            <a:r>
              <a:rPr spc="165" dirty="0"/>
              <a:t>tipo</a:t>
            </a:r>
            <a:r>
              <a:rPr spc="-30" dirty="0"/>
              <a:t> </a:t>
            </a:r>
            <a:r>
              <a:rPr i="1" spc="60" dirty="0"/>
              <a:t>dynamic</a:t>
            </a:r>
            <a:r>
              <a:rPr spc="60" dirty="0"/>
              <a:t>.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90600" y="645293"/>
            <a:ext cx="7552944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48</TotalTime>
  <Words>274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Verdana</vt:lpstr>
      <vt:lpstr>Wingdings</vt:lpstr>
      <vt:lpstr>Retrospectiva</vt:lpstr>
      <vt:lpstr>Apresentação do PowerPoint</vt:lpstr>
      <vt:lpstr>Apresentação do PowerPoint</vt:lpstr>
      <vt:lpstr>Apresentação do PowerPoint</vt:lpstr>
      <vt:lpstr> Até o momento nenhum dos navegadores  disponíveis no mercado adota a linguagem  Dart, rodando JavaScript como sempre;  Atualmente existem 3 formas de rodar código  Dart:</vt:lpstr>
      <vt:lpstr>Dart Editor é o editor oficial oferecido pelo Google para escrever aplicações web com a linguagem Dart</vt:lpstr>
      <vt:lpstr>Editor Dart</vt:lpstr>
      <vt:lpstr>Apresentação do PowerPoint</vt:lpstr>
      <vt:lpstr> A intenção do Google é fornecer uma  alternativa ao JavaScript que seja mais focada  em performance, permitindo a criação de web  apps mais rápidas, maiores e mais  complexas;</vt:lpstr>
      <vt:lpstr> Tudo que puder ser atribuído a uma variável  é um objeto, até mesmo funções e o valor  null;</vt:lpstr>
      <vt:lpstr> Dart suporta funções top-level, como a  função main(), por exemplo, bem como  funções agregadas a uma classe (métodos  static) ou objeto (métodos de instância);</vt:lpstr>
      <vt:lpstr> Dart possui dois modos de tempo de  execução:</vt:lpstr>
      <vt:lpstr>Exemplo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Dart</dc:title>
  <dc:creator>Giancarlo Silva</dc:creator>
  <cp:lastModifiedBy>rildo</cp:lastModifiedBy>
  <cp:revision>10</cp:revision>
  <dcterms:created xsi:type="dcterms:W3CDTF">2019-09-08T19:17:35Z</dcterms:created>
  <dcterms:modified xsi:type="dcterms:W3CDTF">2019-09-12T01:01:51Z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2019-09-08T00:00:00Z</vt:filetime>
  </property>
</Properties>
</file>