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7"/>
  </p:notesMasterIdLst>
  <p:sldIdLst>
    <p:sldId id="272" r:id="rId2"/>
    <p:sldId id="257" r:id="rId3"/>
    <p:sldId id="296" r:id="rId4"/>
    <p:sldId id="273" r:id="rId5"/>
    <p:sldId id="274" r:id="rId6"/>
    <p:sldId id="289" r:id="rId7"/>
    <p:sldId id="275" r:id="rId8"/>
    <p:sldId id="279" r:id="rId9"/>
    <p:sldId id="276" r:id="rId10"/>
    <p:sldId id="280" r:id="rId11"/>
    <p:sldId id="277" r:id="rId12"/>
    <p:sldId id="281" r:id="rId13"/>
    <p:sldId id="284" r:id="rId14"/>
    <p:sldId id="283" r:id="rId15"/>
    <p:sldId id="285" r:id="rId16"/>
    <p:sldId id="286" r:id="rId17"/>
    <p:sldId id="287" r:id="rId18"/>
    <p:sldId id="291" r:id="rId19"/>
    <p:sldId id="292" r:id="rId20"/>
    <p:sldId id="288" r:id="rId21"/>
    <p:sldId id="290" r:id="rId22"/>
    <p:sldId id="293" r:id="rId23"/>
    <p:sldId id="294" r:id="rId24"/>
    <p:sldId id="295" r:id="rId25"/>
    <p:sldId id="297" r:id="rId26"/>
  </p:sldIdLst>
  <p:sldSz cx="10080625" cy="56705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612E0-1606-4F08-B737-58017A511C4F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4F96C-DCAA-4989-A608-8B32F18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89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4F96C-DCAA-4989-A608-8B32F185F32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21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627541"/>
            <a:ext cx="8316516" cy="294868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14" spc="-4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3684137"/>
            <a:ext cx="8316516" cy="9450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984" cap="all" spc="165" baseline="0">
                <a:solidFill>
                  <a:schemeClr val="tx1"/>
                </a:solidFill>
                <a:latin typeface="+mj-lt"/>
              </a:defRPr>
            </a:lvl1pPr>
            <a:lvl2pPr marL="378013" indent="0" algn="ctr">
              <a:buNone/>
              <a:defRPr sz="1984"/>
            </a:lvl2pPr>
            <a:lvl3pPr marL="756026" indent="0" algn="ctr">
              <a:buNone/>
              <a:defRPr sz="1984"/>
            </a:lvl3pPr>
            <a:lvl4pPr marL="1134039" indent="0" algn="ctr">
              <a:buNone/>
              <a:defRPr sz="1654"/>
            </a:lvl4pPr>
            <a:lvl5pPr marL="1512052" indent="0" algn="ctr">
              <a:buNone/>
              <a:defRPr sz="1654"/>
            </a:lvl5pPr>
            <a:lvl6pPr marL="1890065" indent="0" algn="ctr">
              <a:buNone/>
              <a:defRPr sz="1654"/>
            </a:lvl6pPr>
            <a:lvl7pPr marL="2268078" indent="0" algn="ctr">
              <a:buNone/>
              <a:defRPr sz="1654"/>
            </a:lvl7pPr>
            <a:lvl8pPr marL="2646091" indent="0" algn="ctr">
              <a:buNone/>
              <a:defRPr sz="1654"/>
            </a:lvl8pPr>
            <a:lvl9pPr marL="3024104" indent="0" algn="ctr">
              <a:buNone/>
              <a:defRPr sz="165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601B79A7-61DF-4262-B542-D6EFFAF248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84397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2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260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42960"/>
            <a:ext cx="2173635" cy="476053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42960"/>
            <a:ext cx="6394896" cy="4760535"/>
          </a:xfrm>
        </p:spPr>
        <p:txBody>
          <a:bodyPr vert="eaVert" lIns="45720" tIns="0" rIns="45720" bIns="0"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A0A5900D-732F-4309-8D03-AF13FC5DC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5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543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322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441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627541"/>
            <a:ext cx="8316516" cy="294868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1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3682077"/>
            <a:ext cx="8316516" cy="9450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984" cap="all" spc="165" baseline="0">
                <a:solidFill>
                  <a:schemeClr val="tx1"/>
                </a:solidFill>
                <a:latin typeface="+mj-lt"/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22588AB0-9E5E-442F-BFB5-A6ACB52044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1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5" y="1526148"/>
            <a:ext cx="4082653" cy="3326723"/>
          </a:xfrm>
        </p:spPr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1526149"/>
            <a:ext cx="4082653" cy="3326723"/>
          </a:xfrm>
        </p:spPr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026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135208"/>
            <a:ext cx="4082653" cy="2793271"/>
          </a:xfrm>
        </p:spPr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135208"/>
            <a:ext cx="4082653" cy="2793271"/>
          </a:xfrm>
        </p:spPr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775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24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7258ABDC-9885-43DF-BBFA-72DC2CF40C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84397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3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349287" cy="567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5670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491447"/>
            <a:ext cx="2646164" cy="1890183"/>
          </a:xfrm>
        </p:spPr>
        <p:txBody>
          <a:bodyPr anchor="b">
            <a:norm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246" y="604859"/>
            <a:ext cx="5367933" cy="4347422"/>
          </a:xfrm>
        </p:spPr>
        <p:txBody>
          <a:bodyPr/>
          <a:lstStyle>
            <a:lvl2pPr marL="317531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2pPr>
            <a:lvl3pPr marL="468736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3pPr>
            <a:lvl4pPr marL="619941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4pPr>
            <a:lvl5pPr marL="771146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2419435"/>
            <a:ext cx="2646164" cy="279403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5341286"/>
            <a:ext cx="2165044" cy="30190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5341286"/>
            <a:ext cx="3843238" cy="30190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559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095397"/>
            <a:ext cx="10078000" cy="1575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064040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4196207"/>
            <a:ext cx="8361878" cy="680466"/>
          </a:xfrm>
        </p:spPr>
        <p:txBody>
          <a:bodyPr lIns="91440" tIns="0" rIns="91440" bIns="0" anchor="b">
            <a:no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10080613" cy="4064040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646">
                <a:solidFill>
                  <a:schemeClr val="bg1"/>
                </a:solidFill>
              </a:defRPr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6" y="4884233"/>
            <a:ext cx="8361878" cy="49144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96"/>
              </a:spcAft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BDF43D3F-A8E5-4166-A602-63AA632CFF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2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292513"/>
            <a:ext cx="10080625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237541"/>
            <a:ext cx="10080626" cy="5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148"/>
            <a:ext cx="8316516" cy="33267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7" y="5341286"/>
            <a:ext cx="204413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rgbClr val="FFFFFF"/>
                </a:solidFill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2" y="5341286"/>
            <a:ext cx="3987605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 cap="all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5341286"/>
            <a:ext cx="1084812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rgbClr val="FFFFFF"/>
                </a:solidFill>
              </a:defRPr>
            </a:lvl1pPr>
          </a:lstStyle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436940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EF271FF7-7E1C-4F17-AB89-2946B48FC21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420" y="92821"/>
            <a:ext cx="664205" cy="57123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xmlns="" id="{69305D85-4FD1-463F-AC81-2FC3769AA80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6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</p:sldLayoutIdLst>
  <p:txStyles>
    <p:titleStyle>
      <a:lvl1pPr algn="l" defTabSz="756026" rtl="0" eaLnBrk="1" latinLnBrk="0" hangingPunct="1">
        <a:lnSpc>
          <a:spcPct val="85000"/>
        </a:lnSpc>
        <a:spcBef>
          <a:spcPct val="0"/>
        </a:spcBef>
        <a:buNone/>
        <a:defRPr sz="3969" kern="1200" spc="-4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75603" indent="-75603" algn="l" defTabSz="756026" rtl="0" eaLnBrk="1" latinLnBrk="0" hangingPunct="1">
        <a:lnSpc>
          <a:spcPct val="90000"/>
        </a:lnSpc>
        <a:spcBef>
          <a:spcPts val="992"/>
        </a:spcBef>
        <a:spcAft>
          <a:spcPts val="165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1753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65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6873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1994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7114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90948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07484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24020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40556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2079228"/>
            <a:ext cx="10080625" cy="201612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88"/>
          </a:p>
        </p:txBody>
      </p:sp>
      <p:sp>
        <p:nvSpPr>
          <p:cNvPr id="3" name="object 3"/>
          <p:cNvSpPr txBox="1"/>
          <p:nvPr/>
        </p:nvSpPr>
        <p:spPr>
          <a:xfrm>
            <a:off x="2091174" y="2835275"/>
            <a:ext cx="6337718" cy="2304245"/>
          </a:xfrm>
          <a:prstGeom prst="rect">
            <a:avLst/>
          </a:prstGeom>
        </p:spPr>
        <p:txBody>
          <a:bodyPr vert="horz" wrap="square" lIns="0" tIns="59460" rIns="0" bIns="0" rtlCol="0">
            <a:spAutoFit/>
          </a:bodyPr>
          <a:lstStyle/>
          <a:p>
            <a:pPr marL="1747916" marR="3150" indent="-1740435">
              <a:lnSpc>
                <a:spcPts val="3212"/>
              </a:lnSpc>
              <a:spcBef>
                <a:spcPts val="468"/>
              </a:spcBef>
            </a:pPr>
            <a:r>
              <a:rPr sz="3969" spc="-168" dirty="0">
                <a:solidFill>
                  <a:schemeClr val="bg1"/>
                </a:solidFill>
                <a:latin typeface="Trebuchet MS"/>
                <a:cs typeface="Trebuchet MS"/>
              </a:rPr>
              <a:t>Programação </a:t>
            </a:r>
            <a:r>
              <a:rPr sz="3969" spc="-174" dirty="0">
                <a:solidFill>
                  <a:schemeClr val="bg1"/>
                </a:solidFill>
                <a:latin typeface="Trebuchet MS"/>
                <a:cs typeface="Trebuchet MS"/>
              </a:rPr>
              <a:t>para</a:t>
            </a:r>
            <a:r>
              <a:rPr sz="3969" spc="-422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pt-BR" sz="3969" spc="-131" dirty="0">
                <a:solidFill>
                  <a:schemeClr val="bg1"/>
                </a:solidFill>
                <a:latin typeface="Trebuchet MS"/>
                <a:cs typeface="Trebuchet MS"/>
              </a:rPr>
              <a:t>Dispositivos </a:t>
            </a:r>
            <a:r>
              <a:rPr lang="pt-BR" sz="3969" spc="-59" dirty="0">
                <a:solidFill>
                  <a:schemeClr val="bg1"/>
                </a:solidFill>
                <a:latin typeface="Trebuchet MS"/>
                <a:cs typeface="Trebuchet MS"/>
              </a:rPr>
              <a:t>Móveis</a:t>
            </a:r>
            <a:endParaRPr lang="pt-BR" sz="3969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747916" marR="3150" indent="-1740435">
              <a:lnSpc>
                <a:spcPts val="3212"/>
              </a:lnSpc>
              <a:spcBef>
                <a:spcPts val="468"/>
              </a:spcBef>
            </a:pPr>
            <a:endParaRPr lang="pt-BR" sz="3969" spc="-149" dirty="0">
              <a:latin typeface="Trebuchet MS"/>
              <a:cs typeface="Trebuchet MS"/>
            </a:endParaRPr>
          </a:p>
          <a:p>
            <a:pPr marL="1747916" marR="3150" indent="-1740435">
              <a:lnSpc>
                <a:spcPts val="3212"/>
              </a:lnSpc>
              <a:spcBef>
                <a:spcPts val="468"/>
              </a:spcBef>
            </a:pPr>
            <a:endParaRPr lang="pt-BR" sz="3969" spc="-149" dirty="0">
              <a:latin typeface="Trebuchet MS"/>
              <a:cs typeface="Trebuchet MS"/>
            </a:endParaRPr>
          </a:p>
          <a:p>
            <a:pPr marL="1747916" marR="3150" indent="-1740435" algn="ctr">
              <a:lnSpc>
                <a:spcPts val="3212"/>
              </a:lnSpc>
              <a:spcBef>
                <a:spcPts val="468"/>
              </a:spcBef>
            </a:pPr>
            <a:r>
              <a:rPr lang="pt-BR" sz="2976" spc="-149" dirty="0">
                <a:solidFill>
                  <a:srgbClr val="00B050"/>
                </a:solidFill>
                <a:latin typeface="Trebuchet MS"/>
                <a:cs typeface="Trebuchet MS"/>
              </a:rPr>
              <a:t>Variáveis Tipo List e Maps</a:t>
            </a:r>
            <a:endParaRPr sz="2976" dirty="0">
              <a:solidFill>
                <a:srgbClr val="00B050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0429" y="779625"/>
            <a:ext cx="2498026" cy="417128"/>
          </a:xfrm>
          <a:prstGeom prst="rect">
            <a:avLst/>
          </a:prstGeom>
        </p:spPr>
        <p:txBody>
          <a:bodyPr vert="horz" wrap="square" lIns="0" tIns="4725" rIns="0" bIns="0" rtlCol="0">
            <a:spAutoFit/>
          </a:bodyPr>
          <a:lstStyle/>
          <a:p>
            <a:pPr marL="7875" marR="3150" indent="152387" algn="ctr">
              <a:lnSpc>
                <a:spcPct val="101400"/>
              </a:lnSpc>
              <a:spcBef>
                <a:spcPts val="37"/>
              </a:spcBef>
            </a:pPr>
            <a:r>
              <a:rPr sz="1488" b="1" spc="-115" dirty="0">
                <a:solidFill>
                  <a:srgbClr val="385622"/>
                </a:solidFill>
                <a:latin typeface="Trebuchet MS"/>
                <a:cs typeface="Trebuchet MS"/>
              </a:rPr>
              <a:t>Prof. </a:t>
            </a:r>
            <a:r>
              <a:rPr lang="pt-BR" sz="1488" b="1" spc="-41" dirty="0">
                <a:solidFill>
                  <a:srgbClr val="385622"/>
                </a:solidFill>
                <a:latin typeface="Trebuchet MS"/>
                <a:cs typeface="Trebuchet MS"/>
              </a:rPr>
              <a:t>Rildo Oliveira</a:t>
            </a:r>
          </a:p>
          <a:p>
            <a:pPr marL="7875" marR="3150" indent="152387" algn="ctr">
              <a:lnSpc>
                <a:spcPct val="101400"/>
              </a:lnSpc>
              <a:spcBef>
                <a:spcPts val="37"/>
              </a:spcBef>
            </a:pPr>
            <a:r>
              <a:rPr lang="pt-BR" sz="1240" i="1" spc="-74" dirty="0">
                <a:solidFill>
                  <a:srgbClr val="385622"/>
                </a:solidFill>
                <a:latin typeface="Trebuchet MS"/>
                <a:cs typeface="Trebuchet MS"/>
              </a:rPr>
              <a:t>rildexter@hotmail.com</a:t>
            </a:r>
            <a:endParaRPr sz="1488" dirty="0">
              <a:latin typeface="Trebuchet MS"/>
              <a:cs typeface="Trebuchet M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BA8C92DA-DD14-4D8B-A316-2A35F12BF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5" y="199752"/>
            <a:ext cx="2705283" cy="12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9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961292" y="727357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Atividade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7D51C3E2-B798-4690-8650-554CA6BE6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0" t="25973" r="72813" b="52612"/>
          <a:stretch/>
        </p:blipFill>
        <p:spPr>
          <a:xfrm>
            <a:off x="0" y="1449116"/>
            <a:ext cx="9055884" cy="422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6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09338" y="703911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Atividade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491" y="1474926"/>
            <a:ext cx="9277461" cy="2903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000" spc="-1" dirty="0"/>
              <a:t>Como visto anteriormente sabemos que podemos atribuir valores, funções e até variáveis dentro de uma nova variável. Crie uma nova variável de nome </a:t>
            </a:r>
            <a:r>
              <a:rPr lang="pt-BR" sz="3000" b="1" spc="-1" dirty="0"/>
              <a:t>produto</a:t>
            </a:r>
            <a:r>
              <a:rPr lang="pt-BR" sz="3000" spc="-1" dirty="0"/>
              <a:t> que receba o valor do índice 0 da lista frutas e mostre o valor desta nova variável em tela.</a:t>
            </a:r>
            <a:endParaRPr lang="pt-BR" sz="3000" b="0" strike="noStrike" spc="-1" dirty="0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3CB5EFBA-696F-43D0-B4CD-03B73ECD1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42" t="21279" r="31852" b="71068"/>
          <a:stretch/>
        </p:blipFill>
        <p:spPr>
          <a:xfrm>
            <a:off x="6617356" y="4343588"/>
            <a:ext cx="2653930" cy="132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8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09338" y="703911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Atividade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3CB5EFBA-696F-43D0-B4CD-03B73ECD1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8" t="27086" r="72485" b="55373"/>
          <a:stretch/>
        </p:blipFill>
        <p:spPr>
          <a:xfrm>
            <a:off x="0" y="1758982"/>
            <a:ext cx="9271286" cy="347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09338" y="703911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Atividade - Desafio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492" y="1559170"/>
            <a:ext cx="9071640" cy="31142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pt-BR" sz="2000" spc="-1" dirty="0"/>
              <a:t>Crie duas listas uma de </a:t>
            </a:r>
            <a:r>
              <a:rPr lang="pt-BR" sz="2000" b="1" spc="-1" dirty="0"/>
              <a:t>frutas</a:t>
            </a:r>
            <a:r>
              <a:rPr lang="pt-BR" sz="2000" spc="-1" dirty="0"/>
              <a:t> e outra de </a:t>
            </a:r>
            <a:r>
              <a:rPr lang="pt-BR" sz="2000" b="1" spc="-1" dirty="0"/>
              <a:t>valores</a:t>
            </a:r>
            <a:r>
              <a:rPr lang="pt-BR" sz="2000" spc="-1" dirty="0"/>
              <a:t>. atribua 05 frutas a lista frutas e 5 números para lista </a:t>
            </a:r>
            <a:r>
              <a:rPr lang="pt-BR" sz="2000" b="1" spc="-1" dirty="0" err="1"/>
              <a:t>precos</a:t>
            </a:r>
            <a:r>
              <a:rPr lang="pt-BR" sz="2000" spc="-1" dirty="0"/>
              <a:t>.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000" spc="-1" dirty="0"/>
              <a:t>Crie uma variável de nome </a:t>
            </a:r>
            <a:r>
              <a:rPr lang="pt-BR" sz="2000" b="1" spc="-1" dirty="0"/>
              <a:t>produto</a:t>
            </a:r>
            <a:r>
              <a:rPr lang="pt-BR" sz="2000" spc="-1" dirty="0"/>
              <a:t> que receberá a posição do índice desejado da fruta e outra variável de nome </a:t>
            </a:r>
            <a:r>
              <a:rPr lang="pt-BR" sz="2000" b="1" spc="-1" dirty="0"/>
              <a:t>valor</a:t>
            </a:r>
            <a:r>
              <a:rPr lang="pt-BR" sz="2000" spc="-1" dirty="0"/>
              <a:t> que receberá a posição da lista </a:t>
            </a:r>
            <a:r>
              <a:rPr lang="pt-BR" sz="2000" b="1" spc="-1" dirty="0" err="1"/>
              <a:t>preco</a:t>
            </a:r>
            <a:r>
              <a:rPr lang="pt-BR" sz="2000" spc="-1" dirty="0"/>
              <a:t>.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000" spc="-1" dirty="0"/>
              <a:t>E uma ultima variável de nome </a:t>
            </a:r>
            <a:r>
              <a:rPr lang="pt-BR" sz="2000" b="1" spc="-1" dirty="0" err="1"/>
              <a:t>posicao</a:t>
            </a:r>
            <a:r>
              <a:rPr lang="pt-BR" sz="2000" spc="-1" dirty="0"/>
              <a:t> que irá possuir o numero de índice da fruta desejada. 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000" spc="-1" dirty="0"/>
              <a:t>Sempre que atualizarmos esse a variável posição mudará na tela a fruta com seu devido valor.</a:t>
            </a:r>
            <a:endParaRPr lang="pt-BR" sz="2000" b="0" strike="noStrike" spc="-1" dirty="0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5E3277E7-C825-4639-9430-921DE49BDC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94" t="21899" r="18536" b="72516"/>
          <a:stretch/>
        </p:blipFill>
        <p:spPr>
          <a:xfrm>
            <a:off x="3559629" y="3802134"/>
            <a:ext cx="5791200" cy="87132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D7E908D1-BC67-4D09-846F-5F10D712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449" t="23640" r="22041" b="72517"/>
          <a:stretch/>
        </p:blipFill>
        <p:spPr>
          <a:xfrm>
            <a:off x="3505200" y="4949288"/>
            <a:ext cx="5845629" cy="72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09338" y="703911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Atividade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F8DAAB7D-1BC0-4451-92B3-B238FBC7C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07" y="1457292"/>
            <a:ext cx="7926022" cy="421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09338" y="703911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Atividade - Desafio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A06CD05-9B22-440B-AF23-78D854190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1" r="60228" b="50000"/>
          <a:stretch/>
        </p:blipFill>
        <p:spPr>
          <a:xfrm>
            <a:off x="57666" y="1588948"/>
            <a:ext cx="9916634" cy="364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09338" y="703911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Listas - Map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492" y="1559170"/>
            <a:ext cx="9071640" cy="31142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pt-BR" sz="2000" dirty="0"/>
              <a:t>Será mais flexível do que as listas, é uma espécie de dicionário.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000" dirty="0"/>
              <a:t>Mapas recebem tratamento onde sempre teremos dois atributos(um par de chave-valor, </a:t>
            </a:r>
            <a:r>
              <a:rPr lang="pt-BR" sz="2000" dirty="0" err="1"/>
              <a:t>key-value</a:t>
            </a:r>
            <a:r>
              <a:rPr lang="pt-BR" sz="2000" dirty="0"/>
              <a:t>). 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000" dirty="0" smtClean="0"/>
              <a:t>ex</a:t>
            </a:r>
            <a:r>
              <a:rPr lang="pt-BR" sz="2000" dirty="0"/>
              <a:t>. </a:t>
            </a:r>
            <a:r>
              <a:rPr lang="pt-BR" sz="2000" dirty="0" smtClean="0"/>
              <a:t>{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000" dirty="0" smtClean="0"/>
              <a:t>"</a:t>
            </a:r>
            <a:r>
              <a:rPr lang="pt-BR" sz="2000" dirty="0"/>
              <a:t>id":"0</a:t>
            </a:r>
            <a:r>
              <a:rPr lang="pt-BR" sz="2000" dirty="0" smtClean="0"/>
              <a:t>",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000" dirty="0" smtClean="0"/>
              <a:t> </a:t>
            </a:r>
            <a:r>
              <a:rPr lang="pt-BR" sz="2000" dirty="0"/>
              <a:t>"nome":"</a:t>
            </a:r>
            <a:r>
              <a:rPr lang="pt-BR" sz="2000" dirty="0" err="1" smtClean="0"/>
              <a:t>diego</a:t>
            </a:r>
            <a:r>
              <a:rPr lang="pt-BR" sz="2000" dirty="0" smtClean="0"/>
              <a:t>“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000" dirty="0" smtClean="0"/>
              <a:t>} 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000" dirty="0" smtClean="0"/>
              <a:t>a </a:t>
            </a:r>
            <a:r>
              <a:rPr lang="pt-BR" sz="2000" dirty="0"/>
              <a:t>chave seria o "id" e o valor "0".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000" dirty="0" smtClean="0"/>
              <a:t>Ao </a:t>
            </a:r>
            <a:r>
              <a:rPr lang="pt-BR" sz="2000" dirty="0"/>
              <a:t>contrário das listas que começam com [] os mapas começam com {}.</a:t>
            </a:r>
            <a:endParaRPr lang="pt-BR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43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09338" y="703911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Listas - Map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0F11EB26-5377-4F17-8C5A-4BD98E2DC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1" r="65577" b="62381"/>
          <a:stretch/>
        </p:blipFill>
        <p:spPr>
          <a:xfrm>
            <a:off x="402321" y="1447058"/>
            <a:ext cx="9064270" cy="201915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7DEE0205-0C31-4AAF-9D50-AE93C975C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59" t="18604" r="14873" b="67757"/>
          <a:stretch/>
        </p:blipFill>
        <p:spPr>
          <a:xfrm>
            <a:off x="1831044" y="3552656"/>
            <a:ext cx="5756438" cy="173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0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09338" y="703911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Atividade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993590" y="1561511"/>
            <a:ext cx="7842339" cy="28446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pt-BR" sz="2400" dirty="0"/>
              <a:t>Crie uma lista que apareça o nome de funcionários e suas funções</a:t>
            </a:r>
            <a:r>
              <a:rPr lang="pt-BR" sz="2000" dirty="0"/>
              <a:t>.</a:t>
            </a:r>
            <a:endParaRPr lang="pt-BR" sz="2000" b="0" strike="noStrike" spc="-1" dirty="0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760EB003-158A-45AD-A65D-65C85D28A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91" t="21899" r="5345" b="64449"/>
          <a:stretch/>
        </p:blipFill>
        <p:spPr>
          <a:xfrm>
            <a:off x="275327" y="2469248"/>
            <a:ext cx="9682901" cy="213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8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09338" y="703911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Atividade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760EB003-158A-45AD-A65D-65C85D28A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" t="23370" r="82330" b="48341"/>
          <a:stretch/>
        </p:blipFill>
        <p:spPr>
          <a:xfrm>
            <a:off x="2825261" y="1711569"/>
            <a:ext cx="3552092" cy="325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5400" b="0" strike="noStrike" spc="-1" dirty="0">
                <a:latin typeface="Arial"/>
              </a:rPr>
              <a:t>https://dartpad.dartlang.org/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09338" y="703911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Listas - Map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492" y="1770184"/>
            <a:ext cx="9071640" cy="2903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pt-BR" sz="2400" b="0" strike="noStrike" spc="-1" dirty="0">
                <a:latin typeface="Arial"/>
              </a:rPr>
              <a:t>Caso queiramos descobrir quantos dados temos nesta lista então devemos usar o com</a:t>
            </a:r>
            <a:r>
              <a:rPr lang="pt-BR" sz="2400" spc="-1" dirty="0">
                <a:latin typeface="Arial"/>
              </a:rPr>
              <a:t>ando </a:t>
            </a:r>
            <a:r>
              <a:rPr lang="pt-BR" sz="2400" spc="-1" dirty="0" err="1">
                <a:latin typeface="Arial"/>
              </a:rPr>
              <a:t>length</a:t>
            </a:r>
            <a:r>
              <a:rPr lang="pt-BR" sz="2400" spc="-1" dirty="0">
                <a:latin typeface="Arial"/>
              </a:rPr>
              <a:t> logo após ao nome da lista.</a:t>
            </a:r>
            <a:endParaRPr lang="pt-BR" sz="2400" b="0" strike="noStrike" spc="-1" dirty="0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D324099E-3710-418F-BC97-A714E609FF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1" r="64066" b="61346"/>
          <a:stretch/>
        </p:blipFill>
        <p:spPr>
          <a:xfrm>
            <a:off x="504492" y="2665734"/>
            <a:ext cx="9336676" cy="214341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472169A6-2341-4F4D-880E-78F4EA12B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38" t="21230" r="37038" b="71796"/>
          <a:stretch/>
        </p:blipFill>
        <p:spPr>
          <a:xfrm>
            <a:off x="8457377" y="4710654"/>
            <a:ext cx="813909" cy="95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09338" y="703911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Listas - Map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492" y="1592900"/>
            <a:ext cx="9071640" cy="7257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pt-BR" sz="2400" b="0" strike="noStrike" spc="-1" dirty="0">
                <a:latin typeface="Arial"/>
              </a:rPr>
              <a:t>Para mostrar uma posição em Map devemos usar o seguinte </a:t>
            </a:r>
            <a:r>
              <a:rPr lang="pt-BR" sz="2400" b="0" strike="noStrike" spc="-1" dirty="0" smtClean="0">
                <a:latin typeface="Arial"/>
              </a:rPr>
              <a:t>comando: Chamar </a:t>
            </a:r>
            <a:r>
              <a:rPr lang="pt-BR" sz="2400" b="0" strike="noStrike" spc="-1" dirty="0">
                <a:latin typeface="Arial"/>
              </a:rPr>
              <a:t>a lista </a:t>
            </a:r>
            <a:r>
              <a:rPr lang="pt-BR" sz="2400" spc="-1" dirty="0">
                <a:latin typeface="Arial"/>
              </a:rPr>
              <a:t>M</a:t>
            </a:r>
            <a:r>
              <a:rPr lang="pt-BR" sz="2400" b="0" strike="noStrike" spc="-1" dirty="0">
                <a:latin typeface="Arial"/>
              </a:rPr>
              <a:t>ap[‘o nome da </a:t>
            </a:r>
            <a:r>
              <a:rPr lang="pt-BR" sz="2400" b="0" strike="noStrike" spc="-1" dirty="0" err="1">
                <a:latin typeface="Arial"/>
              </a:rPr>
              <a:t>key</a:t>
            </a:r>
            <a:r>
              <a:rPr lang="pt-BR" sz="2400" b="0" strike="noStrike" spc="-1" dirty="0">
                <a:latin typeface="Arial"/>
              </a:rPr>
              <a:t>’] </a:t>
            </a:r>
          </a:p>
          <a:p>
            <a:pPr>
              <a:buClr>
                <a:srgbClr val="000000"/>
              </a:buClr>
              <a:buSzPct val="45000"/>
            </a:pPr>
            <a:endParaRPr lang="pt-BR" sz="2000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4020D7D8-171F-4217-9731-85FC7164D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1" r="73834" b="47281"/>
          <a:stretch/>
        </p:blipFill>
        <p:spPr>
          <a:xfrm>
            <a:off x="809338" y="2399758"/>
            <a:ext cx="5296852" cy="327079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82CB3617-E6D7-4070-B0F4-08ECE98E7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67" t="21107" r="33504" b="72067"/>
          <a:stretch/>
        </p:blipFill>
        <p:spPr>
          <a:xfrm>
            <a:off x="8216655" y="4591410"/>
            <a:ext cx="1863970" cy="107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09338" y="703911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Listas – Map - Atividade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492" y="1592899"/>
            <a:ext cx="9071640" cy="2903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pt-BR" sz="2400" b="0" strike="noStrike" spc="-1" dirty="0">
                <a:latin typeface="Arial"/>
              </a:rPr>
              <a:t>Crie uma lista Map que cadastre os itens a seguir: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400" spc="-1" dirty="0"/>
              <a:t> 01: 'tênis',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400" spc="-1" dirty="0"/>
              <a:t> 02: 'calça',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400" spc="-1" dirty="0"/>
              <a:t> 03: 'blusa',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400" spc="-1" dirty="0"/>
              <a:t> 04: 'cueca',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400" spc="-1" dirty="0"/>
              <a:t> 05: 'calcinha’</a:t>
            </a:r>
          </a:p>
          <a:p>
            <a:pPr>
              <a:buClr>
                <a:srgbClr val="000000"/>
              </a:buClr>
              <a:buSzPct val="45000"/>
            </a:pPr>
            <a:endParaRPr lang="pt-BR" sz="24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endParaRPr lang="pt-BR" sz="2400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pt-BR" sz="2400" b="0" strike="noStrike" spc="-1" dirty="0">
                <a:latin typeface="Arial"/>
              </a:rPr>
              <a:t>Ao final mostre somente o</a:t>
            </a:r>
            <a:r>
              <a:rPr lang="pt-BR" sz="2400" spc="-1" dirty="0">
                <a:latin typeface="Arial"/>
              </a:rPr>
              <a:t> item tênis</a:t>
            </a:r>
            <a:endParaRPr lang="pt-BR" sz="24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endParaRPr lang="pt-BR" sz="2000" spc="-1" dirty="0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BD49CA0E-E8B0-4D01-8235-C3F37899B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42" t="20695" r="33713" b="71920"/>
          <a:stretch/>
        </p:blipFill>
        <p:spPr>
          <a:xfrm>
            <a:off x="6611508" y="2731476"/>
            <a:ext cx="1829414" cy="112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09338" y="703911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Listas – Map - Atividade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79A68CAD-5BBC-4714-AF47-9D7E886CDD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1" r="80928" b="46867"/>
          <a:stretch/>
        </p:blipFill>
        <p:spPr>
          <a:xfrm>
            <a:off x="1392369" y="1522044"/>
            <a:ext cx="4827370" cy="414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45214" y="695258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Listas – Map 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492" y="1592899"/>
            <a:ext cx="9071640" cy="5407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pt-BR" sz="2400" b="0" strike="noStrike" spc="-1" dirty="0">
                <a:latin typeface="Arial"/>
              </a:rPr>
              <a:t>Caso queiramos que seja mostrado todos os itens de chaves e valores.</a:t>
            </a:r>
          </a:p>
          <a:p>
            <a:pPr>
              <a:buClr>
                <a:srgbClr val="000000"/>
              </a:buClr>
              <a:buSzPct val="45000"/>
            </a:pPr>
            <a:endParaRPr lang="pt-BR" sz="2000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F1005AB3-1766-45BE-8745-F3F305BAF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91" t="20865" r="14757" b="67548"/>
          <a:stretch/>
        </p:blipFill>
        <p:spPr>
          <a:xfrm>
            <a:off x="645214" y="2316957"/>
            <a:ext cx="5573182" cy="1432104"/>
          </a:xfrm>
          <a:prstGeom prst="rect">
            <a:avLst/>
          </a:prstGeom>
        </p:spPr>
      </p:pic>
      <p:sp>
        <p:nvSpPr>
          <p:cNvPr id="6" name="TextShape 2">
            <a:extLst>
              <a:ext uri="{FF2B5EF4-FFF2-40B4-BE49-F238E27FC236}">
                <a16:creationId xmlns:a16="http://schemas.microsoft.com/office/drawing/2014/main" xmlns="" id="{0DA51C35-6BDB-46F8-A391-CEE31DE01699}"/>
              </a:ext>
            </a:extLst>
          </p:cNvPr>
          <p:cNvSpPr txBox="1"/>
          <p:nvPr/>
        </p:nvSpPr>
        <p:spPr>
          <a:xfrm>
            <a:off x="340368" y="3859797"/>
            <a:ext cx="9235764" cy="5407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pt-BR" sz="2400" b="0" strike="noStrike" spc="-1" dirty="0">
                <a:latin typeface="Arial"/>
              </a:rPr>
              <a:t>Devemos criar uma variável onde será recebido estes valores da seguinte forma:</a:t>
            </a:r>
          </a:p>
          <a:p>
            <a:pPr>
              <a:buClr>
                <a:srgbClr val="000000"/>
              </a:buClr>
              <a:buSzPct val="45000"/>
            </a:pPr>
            <a:endParaRPr lang="pt-BR" sz="2000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5ED2B98-9333-4F53-928F-6719868B3A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686" r="75578" b="51602"/>
          <a:stretch/>
        </p:blipFill>
        <p:spPr>
          <a:xfrm>
            <a:off x="748470" y="4621293"/>
            <a:ext cx="7696764" cy="48059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83309BD5-01C7-4EC1-B5AA-A582CB2FBC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866" r="75578" b="46211"/>
          <a:stretch/>
        </p:blipFill>
        <p:spPr>
          <a:xfrm>
            <a:off x="812378" y="5068009"/>
            <a:ext cx="7568948" cy="50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0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2"/>
          <p:cNvSpPr txBox="1"/>
          <p:nvPr/>
        </p:nvSpPr>
        <p:spPr>
          <a:xfrm>
            <a:off x="692551" y="1651515"/>
            <a:ext cx="9071640" cy="19005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pt-BR" sz="2400" spc="-1" dirty="0"/>
              <a:t>Próxima aula:</a:t>
            </a:r>
          </a:p>
          <a:p>
            <a:pPr>
              <a:buClr>
                <a:srgbClr val="000000"/>
              </a:buClr>
              <a:buSzPct val="45000"/>
            </a:pPr>
            <a:endParaRPr lang="pt-BR" sz="2000" spc="-1" dirty="0"/>
          </a:p>
          <a:p>
            <a:pPr algn="ctr">
              <a:buClr>
                <a:srgbClr val="000000"/>
              </a:buClr>
              <a:buSzPct val="45000"/>
            </a:pPr>
            <a:r>
              <a:rPr lang="pt-BR" sz="4400" spc="-1" dirty="0"/>
              <a:t>Condicionais</a:t>
            </a:r>
          </a:p>
          <a:p>
            <a:pPr>
              <a:buClr>
                <a:srgbClr val="000000"/>
              </a:buClr>
              <a:buSzPct val="45000"/>
            </a:pPr>
            <a:endParaRPr lang="pt-BR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098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45214" y="695258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Variáveis dinâmicas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692551" y="1651515"/>
            <a:ext cx="9071640" cy="19005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pt-BR" sz="2000" spc="-1" dirty="0"/>
              <a:t>Caso não queira definir o tipo da variável, você pode declará-la com var. 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000" spc="-1" dirty="0"/>
              <a:t>Entretanto, se eu declarar em var um número, automaticamente ela será um int. 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000" spc="-1" dirty="0"/>
              <a:t>Não poderá mudá-la posteriormente para um texto </a:t>
            </a:r>
            <a:r>
              <a:rPr lang="pt-BR" sz="2000" spc="-1" dirty="0" err="1"/>
              <a:t>string</a:t>
            </a:r>
            <a:r>
              <a:rPr lang="pt-BR" sz="2000" spc="-1" dirty="0"/>
              <a:t>.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000" spc="-1" dirty="0"/>
              <a:t>A variável </a:t>
            </a:r>
            <a:r>
              <a:rPr lang="pt-BR" sz="2000" spc="-1" dirty="0" err="1"/>
              <a:t>dynamic</a:t>
            </a:r>
            <a:r>
              <a:rPr lang="pt-BR" sz="2000" spc="-1" dirty="0"/>
              <a:t> que assume qualquer tipo, podendo alterá-la com qualquer tipo.</a:t>
            </a:r>
          </a:p>
          <a:p>
            <a:pPr>
              <a:buClr>
                <a:srgbClr val="000000"/>
              </a:buClr>
              <a:buSzPct val="45000"/>
            </a:pPr>
            <a:endParaRPr lang="pt-BR" sz="2000" spc="-1" dirty="0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6985D609-A862-482C-B1DA-A6A397C6D5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28" r="79416" b="53693"/>
          <a:stretch/>
        </p:blipFill>
        <p:spPr>
          <a:xfrm>
            <a:off x="2919046" y="3552092"/>
            <a:ext cx="3341078" cy="205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3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>
                <a:latin typeface="Arial"/>
              </a:rPr>
              <a:t>Listas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25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8000" spc="-1" dirty="0"/>
              <a:t>LISTAS são conjuntos de valores organizados e com uma ordem.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8000" spc="-1" dirty="0"/>
              <a:t>Por exemplo [7, 1, 2, 3],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8000" spc="-1" dirty="0"/>
              <a:t>para cada número há um índice, ou seja, o número 7 equivale ao índice 0,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8000" spc="-1" dirty="0"/>
              <a:t>o número 1 ao índice 1 e assim por diante. O índice é como se fosse uma fila,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8000" spc="-1" dirty="0"/>
              <a:t>então o primeiro item sempre equivalerá ao índice 0 e assim por diante.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8000" spc="-1" dirty="0"/>
              <a:t>Os índices podem conter número ou nomes.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pt-BR" sz="8000" spc="-1" dirty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8000" spc="-1" dirty="0"/>
              <a:t>Em outras linguagens a lista ou list é chamada de array, já em Dart, chama-se list ou listas./</a:t>
            </a:r>
            <a:endParaRPr lang="pt-BR" sz="8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91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961292" y="727357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b="0" strike="noStrike" spc="-1" dirty="0">
                <a:latin typeface="Arial"/>
              </a:rPr>
              <a:t>Listas - Exemplo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679846" y="1910861"/>
            <a:ext cx="9071640" cy="2903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32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8000" spc="-1" dirty="0" err="1"/>
              <a:t>void</a:t>
            </a:r>
            <a:r>
              <a:rPr lang="pt-BR" sz="8000" spc="-1" dirty="0"/>
              <a:t> </a:t>
            </a:r>
            <a:r>
              <a:rPr lang="pt-BR" sz="8000" spc="-1" dirty="0" err="1"/>
              <a:t>main</a:t>
            </a:r>
            <a:r>
              <a:rPr lang="pt-BR" sz="8000" spc="-1" dirty="0"/>
              <a:t>(){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8000" spc="-1" dirty="0"/>
              <a:t>    List </a:t>
            </a:r>
            <a:r>
              <a:rPr lang="pt-BR" sz="8000" spc="-1" dirty="0" err="1"/>
              <a:t>listaProdutos</a:t>
            </a:r>
            <a:r>
              <a:rPr lang="pt-BR" sz="8000" spc="-1" dirty="0"/>
              <a:t> = [1,2,3,'arroz',1.5, </a:t>
            </a:r>
            <a:r>
              <a:rPr lang="pt-BR" sz="8000" spc="-1" dirty="0" err="1"/>
              <a:t>true</a:t>
            </a:r>
            <a:r>
              <a:rPr lang="pt-BR" sz="8000" spc="-1" dirty="0"/>
              <a:t>];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8000" spc="-1" dirty="0"/>
              <a:t>//temos tipo inteiro, </a:t>
            </a:r>
            <a:r>
              <a:rPr lang="pt-BR" sz="8000" spc="-1" dirty="0" err="1"/>
              <a:t>string</a:t>
            </a:r>
            <a:r>
              <a:rPr lang="pt-BR" sz="8000" spc="-1" dirty="0"/>
              <a:t> , </a:t>
            </a:r>
            <a:r>
              <a:rPr lang="pt-BR" sz="8000" spc="-1" dirty="0" err="1"/>
              <a:t>double</a:t>
            </a:r>
            <a:r>
              <a:rPr lang="pt-BR" sz="8000" spc="-1" dirty="0"/>
              <a:t> e </a:t>
            </a:r>
            <a:r>
              <a:rPr lang="pt-BR" sz="8000" spc="-1" dirty="0" err="1"/>
              <a:t>bool</a:t>
            </a:r>
            <a:r>
              <a:rPr lang="pt-BR" sz="8000" spc="-1" dirty="0"/>
              <a:t>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8000" spc="-1" dirty="0"/>
              <a:t>    print (</a:t>
            </a:r>
            <a:r>
              <a:rPr lang="pt-BR" sz="8000" spc="-1" dirty="0" err="1"/>
              <a:t>listaProdutos</a:t>
            </a:r>
            <a:r>
              <a:rPr lang="pt-BR" sz="8000" spc="-1" dirty="0"/>
              <a:t>);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8000" spc="-1" dirty="0"/>
              <a:t>}</a:t>
            </a:r>
            <a:endParaRPr lang="pt-BR" sz="8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45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961292" y="727357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b="0" strike="noStrike" spc="-1" dirty="0">
                <a:latin typeface="Arial"/>
              </a:rPr>
              <a:t>Listas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656446" y="1570892"/>
            <a:ext cx="9071640" cy="4492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2400" spc="-1" dirty="0" smtClean="0"/>
              <a:t>Caso </a:t>
            </a:r>
            <a:r>
              <a:rPr lang="pt-BR" sz="2400" spc="-1" dirty="0"/>
              <a:t>queiramos visualizar o tamanho da lista usamos o </a:t>
            </a:r>
            <a:r>
              <a:rPr lang="pt-BR" sz="2400" b="1" spc="-1" dirty="0" err="1"/>
              <a:t>length</a:t>
            </a:r>
            <a:endParaRPr lang="pt-BR" sz="2400" b="1" strike="noStrike" spc="-1" dirty="0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A2C8A579-F2FC-46BE-870B-D1F3036407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95" r="65926" b="62380"/>
          <a:stretch/>
        </p:blipFill>
        <p:spPr>
          <a:xfrm>
            <a:off x="252670" y="2112438"/>
            <a:ext cx="9475416" cy="206767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E838AFB9-752D-45D3-A019-84FC87E9D3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468" t="23387" r="37878" b="72818"/>
          <a:stretch/>
        </p:blipFill>
        <p:spPr>
          <a:xfrm>
            <a:off x="4380865" y="4637944"/>
            <a:ext cx="713650" cy="92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8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961292" y="727357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Atividade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656446" y="1513463"/>
            <a:ext cx="9071640" cy="2903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000" spc="-1" dirty="0"/>
              <a:t>Vamos criar duas lista. uma que contenha frutas e outra que contenha números (inteiros e quebrados). Mostre as duas listas em tela</a:t>
            </a:r>
            <a:endParaRPr lang="pt-BR" sz="3000" b="0" strike="noStrike" spc="-1" dirty="0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86821AE3-8B66-4F5D-850C-1DA629476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43" t="18589" r="21618" b="66311"/>
          <a:stretch/>
        </p:blipFill>
        <p:spPr>
          <a:xfrm>
            <a:off x="1730829" y="3041940"/>
            <a:ext cx="5833362" cy="262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1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961292" y="727357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Atividade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86821AE3-8B66-4F5D-850C-1DA629476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" t="26667" r="73512" b="52719"/>
          <a:stretch/>
        </p:blipFill>
        <p:spPr>
          <a:xfrm>
            <a:off x="0" y="1460478"/>
            <a:ext cx="9504998" cy="421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2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961292" y="727357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Atividade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679846" y="1910861"/>
            <a:ext cx="9071640" cy="2903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000" spc="-1" dirty="0"/>
              <a:t>Agora com o código anterior mostre somente um elemento e um valor.</a:t>
            </a:r>
            <a:endParaRPr lang="pt-BR" sz="30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7D51C3E2-B798-4690-8650-554CA6BE6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61" t="19210" r="27084" b="66311"/>
          <a:stretch/>
        </p:blipFill>
        <p:spPr>
          <a:xfrm>
            <a:off x="5441317" y="3416920"/>
            <a:ext cx="3863364" cy="225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0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Retrospectiva">
  <a:themeElements>
    <a:clrScheme name="Personalizada 5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6566"/>
      </a:accent1>
      <a:accent2>
        <a:srgbClr val="00B05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blipFill>
          <a:blip xmlns:r="http://schemas.openxmlformats.org/officeDocument/2006/relationships" r:embed="rId1"/>
          <a:stretch>
            <a:fillRect/>
          </a:stretch>
        </a:blipFill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SLIDEMESTRE</Template>
  <TotalTime>554</TotalTime>
  <Words>636</Words>
  <Application>Microsoft Office PowerPoint</Application>
  <PresentationFormat>Personalizar</PresentationFormat>
  <Paragraphs>83</Paragraphs>
  <Slides>25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 New Roman</vt:lpstr>
      <vt:lpstr>Trebuchet MS</vt:lpstr>
      <vt:lpstr>Wingdings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rildo</dc:creator>
  <dc:description/>
  <cp:lastModifiedBy>rildo</cp:lastModifiedBy>
  <cp:revision>40</cp:revision>
  <dcterms:created xsi:type="dcterms:W3CDTF">2019-09-09T16:05:57Z</dcterms:created>
  <dcterms:modified xsi:type="dcterms:W3CDTF">2019-09-13T20:47:58Z</dcterms:modified>
  <dc:language>pt-BR</dc:language>
</cp:coreProperties>
</file>