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38"/>
  </p:notesMasterIdLst>
  <p:sldIdLst>
    <p:sldId id="272" r:id="rId2"/>
    <p:sldId id="257" r:id="rId3"/>
    <p:sldId id="296" r:id="rId4"/>
    <p:sldId id="297" r:id="rId5"/>
    <p:sldId id="362" r:id="rId6"/>
    <p:sldId id="363" r:id="rId7"/>
    <p:sldId id="364" r:id="rId8"/>
    <p:sldId id="365" r:id="rId9"/>
    <p:sldId id="367" r:id="rId10"/>
    <p:sldId id="368" r:id="rId11"/>
    <p:sldId id="369" r:id="rId12"/>
    <p:sldId id="482" r:id="rId13"/>
    <p:sldId id="481" r:id="rId14"/>
    <p:sldId id="483" r:id="rId15"/>
    <p:sldId id="484" r:id="rId16"/>
    <p:sldId id="485" r:id="rId17"/>
    <p:sldId id="486" r:id="rId18"/>
    <p:sldId id="372" r:id="rId19"/>
    <p:sldId id="373" r:id="rId20"/>
    <p:sldId id="379" r:id="rId21"/>
    <p:sldId id="375" r:id="rId22"/>
    <p:sldId id="487" r:id="rId23"/>
    <p:sldId id="488" r:id="rId24"/>
    <p:sldId id="378" r:id="rId25"/>
    <p:sldId id="386" r:id="rId26"/>
    <p:sldId id="462" r:id="rId27"/>
    <p:sldId id="491" r:id="rId28"/>
    <p:sldId id="381" r:id="rId29"/>
    <p:sldId id="380" r:id="rId30"/>
    <p:sldId id="492" r:id="rId31"/>
    <p:sldId id="493" r:id="rId32"/>
    <p:sldId id="494" r:id="rId33"/>
    <p:sldId id="376" r:id="rId34"/>
    <p:sldId id="518" r:id="rId35"/>
    <p:sldId id="490" r:id="rId36"/>
    <p:sldId id="461" r:id="rId37"/>
  </p:sldIdLst>
  <p:sldSz cx="10080625" cy="567055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612E0-1606-4F08-B737-58017A511C4F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4F96C-DCAA-4989-A608-8B32F185F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899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627541"/>
            <a:ext cx="8316516" cy="294868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14" spc="-4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3684137"/>
            <a:ext cx="8316516" cy="9450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984" cap="all" spc="165" baseline="0">
                <a:solidFill>
                  <a:schemeClr val="tx1"/>
                </a:solidFill>
                <a:latin typeface="+mj-lt"/>
              </a:defRPr>
            </a:lvl1pPr>
            <a:lvl2pPr marL="378013" indent="0" algn="ctr">
              <a:buNone/>
              <a:defRPr sz="1984"/>
            </a:lvl2pPr>
            <a:lvl3pPr marL="756026" indent="0" algn="ctr">
              <a:buNone/>
              <a:defRPr sz="1984"/>
            </a:lvl3pPr>
            <a:lvl4pPr marL="1134039" indent="0" algn="ctr">
              <a:buNone/>
              <a:defRPr sz="1654"/>
            </a:lvl4pPr>
            <a:lvl5pPr marL="1512052" indent="0" algn="ctr">
              <a:buNone/>
              <a:defRPr sz="1654"/>
            </a:lvl5pPr>
            <a:lvl6pPr marL="1890065" indent="0" algn="ctr">
              <a:buNone/>
              <a:defRPr sz="1654"/>
            </a:lvl6pPr>
            <a:lvl7pPr marL="2268078" indent="0" algn="ctr">
              <a:buNone/>
              <a:defRPr sz="1654"/>
            </a:lvl7pPr>
            <a:lvl8pPr marL="2646091" indent="0" algn="ctr">
              <a:buNone/>
              <a:defRPr sz="1654"/>
            </a:lvl8pPr>
            <a:lvl9pPr marL="3024104" indent="0" algn="ctr">
              <a:buNone/>
              <a:defRPr sz="165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3591348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601B79A7-61DF-4262-B542-D6EFFAF248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84397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2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260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42960"/>
            <a:ext cx="2173635" cy="476053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42960"/>
            <a:ext cx="6394896" cy="4760535"/>
          </a:xfrm>
        </p:spPr>
        <p:txBody>
          <a:bodyPr vert="eaVert" lIns="45720" tIns="0" rIns="45720" bIns="0"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0A5900D-732F-4309-8D03-AF13FC5DCD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58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543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322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441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627541"/>
            <a:ext cx="8316516" cy="294868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1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3682077"/>
            <a:ext cx="8316516" cy="9450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984" cap="all" spc="165" baseline="0">
                <a:solidFill>
                  <a:schemeClr val="tx1"/>
                </a:solidFill>
                <a:latin typeface="+mj-lt"/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3591348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22588AB0-9E5E-442F-BFB5-A6ACB52044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1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5" y="1526148"/>
            <a:ext cx="4082653" cy="3326723"/>
          </a:xfrm>
        </p:spPr>
        <p:txBody>
          <a:bodyPr/>
          <a:lstStyle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1526149"/>
            <a:ext cx="4082653" cy="3326723"/>
          </a:xfrm>
        </p:spPr>
        <p:txBody>
          <a:bodyPr/>
          <a:lstStyle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026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1526412"/>
            <a:ext cx="4082653" cy="6087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135208"/>
            <a:ext cx="4082653" cy="2793271"/>
          </a:xfrm>
        </p:spPr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1526412"/>
            <a:ext cx="4082653" cy="6087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135208"/>
            <a:ext cx="4082653" cy="2793271"/>
          </a:xfrm>
        </p:spPr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775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24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258ABDC-9885-43DF-BBFA-72DC2CF40C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84397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3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349287" cy="567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5670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491447"/>
            <a:ext cx="2646164" cy="1890183"/>
          </a:xfrm>
        </p:spPr>
        <p:txBody>
          <a:bodyPr anchor="b">
            <a:norm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246" y="604859"/>
            <a:ext cx="5367933" cy="4347422"/>
          </a:xfrm>
        </p:spPr>
        <p:txBody>
          <a:bodyPr/>
          <a:lstStyle>
            <a:lvl2pPr marL="317531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2pPr>
            <a:lvl3pPr marL="468736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3pPr>
            <a:lvl4pPr marL="619941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4pPr>
            <a:lvl5pPr marL="771146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2419435"/>
            <a:ext cx="2646164" cy="279403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5341286"/>
            <a:ext cx="2165044" cy="30190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5341286"/>
            <a:ext cx="3843238" cy="30190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559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095397"/>
            <a:ext cx="10078000" cy="1575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064040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4196207"/>
            <a:ext cx="8361878" cy="680466"/>
          </a:xfrm>
        </p:spPr>
        <p:txBody>
          <a:bodyPr lIns="91440" tIns="0" rIns="91440" bIns="0" anchor="b">
            <a:no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10080613" cy="4064040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646">
                <a:solidFill>
                  <a:schemeClr val="bg1"/>
                </a:solidFill>
              </a:defRPr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6" y="4884233"/>
            <a:ext cx="8361878" cy="49144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96"/>
              </a:spcAft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DF43D3F-A8E5-4166-A602-63AA632CFF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2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292513"/>
            <a:ext cx="10080625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5237541"/>
            <a:ext cx="10080626" cy="5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1526148"/>
            <a:ext cx="8316516" cy="33267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7" y="5341286"/>
            <a:ext cx="204413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rgbClr val="FFFFFF"/>
                </a:solidFill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2" y="5341286"/>
            <a:ext cx="3987605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 cap="all" baseline="0">
                <a:solidFill>
                  <a:srgbClr val="FFFFFF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5341286"/>
            <a:ext cx="1084812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rgbClr val="FFFFFF"/>
                </a:solidFill>
              </a:defRPr>
            </a:lvl1pPr>
          </a:lstStyle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436940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EF271FF7-7E1C-4F17-AB89-2946B48FC21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420" y="92821"/>
            <a:ext cx="664205" cy="57123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9305D85-4FD1-463F-AC81-2FC3769AA80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6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</p:sldLayoutIdLst>
  <p:txStyles>
    <p:titleStyle>
      <a:lvl1pPr algn="l" defTabSz="756026" rtl="0" eaLnBrk="1" latinLnBrk="0" hangingPunct="1">
        <a:lnSpc>
          <a:spcPct val="85000"/>
        </a:lnSpc>
        <a:spcBef>
          <a:spcPct val="0"/>
        </a:spcBef>
        <a:buNone/>
        <a:defRPr sz="3969" kern="1200" spc="-4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75603" indent="-75603" algn="l" defTabSz="756026" rtl="0" eaLnBrk="1" latinLnBrk="0" hangingPunct="1">
        <a:lnSpc>
          <a:spcPct val="90000"/>
        </a:lnSpc>
        <a:spcBef>
          <a:spcPts val="992"/>
        </a:spcBef>
        <a:spcAft>
          <a:spcPts val="165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1753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65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6873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1994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7114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90948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07484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24020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40556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2079228"/>
            <a:ext cx="10080625" cy="201612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88"/>
          </a:p>
        </p:txBody>
      </p:sp>
      <p:sp>
        <p:nvSpPr>
          <p:cNvPr id="3" name="object 3"/>
          <p:cNvSpPr txBox="1"/>
          <p:nvPr/>
        </p:nvSpPr>
        <p:spPr>
          <a:xfrm>
            <a:off x="2091174" y="2835275"/>
            <a:ext cx="6337718" cy="2304245"/>
          </a:xfrm>
          <a:prstGeom prst="rect">
            <a:avLst/>
          </a:prstGeom>
        </p:spPr>
        <p:txBody>
          <a:bodyPr vert="horz" wrap="square" lIns="0" tIns="59460" rIns="0" bIns="0" rtlCol="0">
            <a:spAutoFit/>
          </a:bodyPr>
          <a:lstStyle/>
          <a:p>
            <a:pPr marL="1747916" marR="3150" indent="-1740435">
              <a:lnSpc>
                <a:spcPts val="3212"/>
              </a:lnSpc>
              <a:spcBef>
                <a:spcPts val="468"/>
              </a:spcBef>
            </a:pPr>
            <a:r>
              <a:rPr sz="3969" spc="-168" dirty="0">
                <a:solidFill>
                  <a:schemeClr val="bg1"/>
                </a:solidFill>
                <a:latin typeface="Trebuchet MS"/>
                <a:cs typeface="Trebuchet MS"/>
              </a:rPr>
              <a:t>Programação </a:t>
            </a:r>
            <a:r>
              <a:rPr sz="3969" spc="-174" dirty="0">
                <a:solidFill>
                  <a:schemeClr val="bg1"/>
                </a:solidFill>
                <a:latin typeface="Trebuchet MS"/>
                <a:cs typeface="Trebuchet MS"/>
              </a:rPr>
              <a:t>para</a:t>
            </a:r>
            <a:r>
              <a:rPr sz="3969" spc="-422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pt-BR" sz="3969" spc="-131" dirty="0">
                <a:solidFill>
                  <a:schemeClr val="bg1"/>
                </a:solidFill>
                <a:latin typeface="Trebuchet MS"/>
                <a:cs typeface="Trebuchet MS"/>
              </a:rPr>
              <a:t>Dispositivos </a:t>
            </a:r>
            <a:r>
              <a:rPr lang="pt-BR" sz="3969" spc="-59" dirty="0">
                <a:solidFill>
                  <a:schemeClr val="bg1"/>
                </a:solidFill>
                <a:latin typeface="Trebuchet MS"/>
                <a:cs typeface="Trebuchet MS"/>
              </a:rPr>
              <a:t>Móveis</a:t>
            </a:r>
            <a:endParaRPr lang="pt-BR" sz="3969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747916" marR="3150" indent="-1740435">
              <a:lnSpc>
                <a:spcPts val="3212"/>
              </a:lnSpc>
              <a:spcBef>
                <a:spcPts val="468"/>
              </a:spcBef>
            </a:pPr>
            <a:endParaRPr lang="pt-BR" sz="3969" spc="-149" dirty="0">
              <a:latin typeface="Trebuchet MS"/>
              <a:cs typeface="Trebuchet MS"/>
            </a:endParaRPr>
          </a:p>
          <a:p>
            <a:pPr marL="1747916" marR="3150" indent="-1740435">
              <a:lnSpc>
                <a:spcPts val="3212"/>
              </a:lnSpc>
              <a:spcBef>
                <a:spcPts val="468"/>
              </a:spcBef>
            </a:pPr>
            <a:endParaRPr lang="pt-BR" sz="3969" spc="-149" dirty="0">
              <a:latin typeface="Trebuchet MS"/>
              <a:cs typeface="Trebuchet MS"/>
            </a:endParaRPr>
          </a:p>
          <a:p>
            <a:pPr marL="1747916" marR="3150" indent="-1740435" algn="ctr">
              <a:lnSpc>
                <a:spcPts val="3212"/>
              </a:lnSpc>
              <a:spcBef>
                <a:spcPts val="468"/>
              </a:spcBef>
            </a:pPr>
            <a:r>
              <a:rPr lang="pt-BR" sz="2976" spc="-149" dirty="0">
                <a:solidFill>
                  <a:srgbClr val="00B050"/>
                </a:solidFill>
                <a:latin typeface="Trebuchet MS"/>
                <a:cs typeface="Trebuchet MS"/>
              </a:rPr>
              <a:t>Estruturas Condicionais</a:t>
            </a:r>
            <a:endParaRPr sz="2976" dirty="0">
              <a:solidFill>
                <a:srgbClr val="00B050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0429" y="779625"/>
            <a:ext cx="2498026" cy="417128"/>
          </a:xfrm>
          <a:prstGeom prst="rect">
            <a:avLst/>
          </a:prstGeom>
        </p:spPr>
        <p:txBody>
          <a:bodyPr vert="horz" wrap="square" lIns="0" tIns="4725" rIns="0" bIns="0" rtlCol="0">
            <a:spAutoFit/>
          </a:bodyPr>
          <a:lstStyle/>
          <a:p>
            <a:pPr marL="7875" marR="3150" indent="152387" algn="ctr">
              <a:lnSpc>
                <a:spcPct val="101400"/>
              </a:lnSpc>
              <a:spcBef>
                <a:spcPts val="37"/>
              </a:spcBef>
            </a:pPr>
            <a:r>
              <a:rPr sz="1488" b="1" spc="-115" dirty="0">
                <a:solidFill>
                  <a:srgbClr val="385622"/>
                </a:solidFill>
                <a:latin typeface="Trebuchet MS"/>
                <a:cs typeface="Trebuchet MS"/>
              </a:rPr>
              <a:t>Prof. </a:t>
            </a:r>
            <a:r>
              <a:rPr lang="pt-BR" sz="1488" b="1" spc="-41" dirty="0">
                <a:solidFill>
                  <a:srgbClr val="385622"/>
                </a:solidFill>
                <a:latin typeface="Trebuchet MS"/>
                <a:cs typeface="Trebuchet MS"/>
              </a:rPr>
              <a:t>Rildo Oliveira</a:t>
            </a:r>
          </a:p>
          <a:p>
            <a:pPr marL="7875" marR="3150" indent="152387" algn="ctr">
              <a:lnSpc>
                <a:spcPct val="101400"/>
              </a:lnSpc>
              <a:spcBef>
                <a:spcPts val="37"/>
              </a:spcBef>
            </a:pPr>
            <a:r>
              <a:rPr lang="pt-BR" sz="1240" i="1" spc="-74" dirty="0">
                <a:solidFill>
                  <a:srgbClr val="385622"/>
                </a:solidFill>
                <a:latin typeface="Trebuchet MS"/>
                <a:cs typeface="Trebuchet MS"/>
              </a:rPr>
              <a:t>rildexter@hotmail.com</a:t>
            </a:r>
            <a:endParaRPr sz="1488" dirty="0">
              <a:latin typeface="Trebuchet MS"/>
              <a:cs typeface="Trebuchet M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8C92DA-DD14-4D8B-A316-2A35F12BF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5" y="199752"/>
            <a:ext cx="2705283" cy="127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9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3B0FEE0-2F80-434C-B3B7-A0E11AB3A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dirty="0" err="1"/>
              <a:t>if</a:t>
            </a:r>
            <a:endParaRPr lang="pt-BR" altLang="pt-BR" dirty="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7F13722-4972-4CF6-928B-A6ECDBB27C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1631" y="1526148"/>
            <a:ext cx="8485218" cy="3326723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2000" dirty="0">
                <a:solidFill>
                  <a:schemeClr val="tx1"/>
                </a:solidFill>
              </a:rPr>
              <a:t>A forma geral de um comando </a:t>
            </a:r>
            <a:r>
              <a:rPr lang="pt-BR" altLang="pt-BR" sz="2000" b="1" dirty="0" err="1">
                <a:solidFill>
                  <a:schemeClr val="tx1"/>
                </a:solidFill>
              </a:rPr>
              <a:t>if</a:t>
            </a:r>
            <a:r>
              <a:rPr lang="pt-BR" altLang="pt-BR" sz="2000" dirty="0">
                <a:solidFill>
                  <a:schemeClr val="tx1"/>
                </a:solidFill>
              </a:rPr>
              <a:t> é:</a:t>
            </a:r>
          </a:p>
          <a:p>
            <a:pPr marL="166326" lvl="1" indent="0">
              <a:buNone/>
            </a:pPr>
            <a:r>
              <a:rPr lang="pt-BR" altLang="pt-BR" sz="2000" dirty="0" err="1">
                <a:solidFill>
                  <a:schemeClr val="tx1"/>
                </a:solidFill>
              </a:rPr>
              <a:t>if</a:t>
            </a:r>
            <a:r>
              <a:rPr lang="pt-BR" altLang="pt-BR" sz="2000" dirty="0">
                <a:solidFill>
                  <a:schemeClr val="tx1"/>
                </a:solidFill>
              </a:rPr>
              <a:t> (condição) {</a:t>
            </a:r>
          </a:p>
          <a:p>
            <a:pPr marL="166326" lvl="1" indent="0">
              <a:buNone/>
            </a:pPr>
            <a:r>
              <a:rPr lang="pt-BR" altLang="pt-BR" sz="2000" dirty="0">
                <a:solidFill>
                  <a:schemeClr val="tx1"/>
                </a:solidFill>
              </a:rPr>
              <a:t>	</a:t>
            </a:r>
            <a:r>
              <a:rPr lang="pt-BR" altLang="pt-BR" sz="2000" dirty="0" err="1">
                <a:solidFill>
                  <a:schemeClr val="tx1"/>
                </a:solidFill>
              </a:rPr>
              <a:t>seqüência</a:t>
            </a:r>
            <a:r>
              <a:rPr lang="pt-BR" altLang="pt-BR" sz="2000" dirty="0">
                <a:solidFill>
                  <a:schemeClr val="tx1"/>
                </a:solidFill>
              </a:rPr>
              <a:t> de comandos;</a:t>
            </a:r>
          </a:p>
          <a:p>
            <a:pPr marL="166326" lvl="1" indent="0">
              <a:buNone/>
            </a:pPr>
            <a:r>
              <a:rPr lang="pt-BR" altLang="pt-BR" sz="2000" dirty="0">
                <a:solidFill>
                  <a:schemeClr val="tx1"/>
                </a:solidFill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2000" dirty="0">
                <a:solidFill>
                  <a:schemeClr val="tx1"/>
                </a:solidFill>
              </a:rPr>
              <a:t>A expressão, na condição, será avaliada:</a:t>
            </a:r>
          </a:p>
          <a:p>
            <a:pPr marL="166326" lvl="1" indent="0" eaLnBrk="1" hangingPunct="1">
              <a:lnSpc>
                <a:spcPct val="90000"/>
              </a:lnSpc>
              <a:buNone/>
            </a:pPr>
            <a:r>
              <a:rPr lang="pt-BR" altLang="pt-BR" sz="2000" dirty="0">
                <a:solidFill>
                  <a:schemeClr val="tx1"/>
                </a:solidFill>
              </a:rPr>
              <a:t>Se ela for zero (falsa), a declaração não será executada;</a:t>
            </a:r>
          </a:p>
          <a:p>
            <a:pPr marL="166326" lvl="1" indent="0" eaLnBrk="1" hangingPunct="1">
              <a:lnSpc>
                <a:spcPct val="90000"/>
              </a:lnSpc>
              <a:buNone/>
            </a:pPr>
            <a:r>
              <a:rPr lang="pt-BR" altLang="pt-BR" sz="2000" dirty="0">
                <a:solidFill>
                  <a:schemeClr val="tx1"/>
                </a:solidFill>
              </a:rPr>
              <a:t>Se a condição for diferente de zero (verdadeira) a declaração será executada.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F22C31B-2337-468A-B0D7-9C012558F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if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5DA7F4E-EBA4-491F-8C66-5D7361928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26" r="73950" b="59791"/>
          <a:stretch/>
        </p:blipFill>
        <p:spPr>
          <a:xfrm>
            <a:off x="140677" y="1525980"/>
            <a:ext cx="7176828" cy="270803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234D7B6-F060-49FB-BC24-578AE038D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75" t="21486" r="22781" b="68172"/>
          <a:stretch/>
        </p:blipFill>
        <p:spPr>
          <a:xfrm>
            <a:off x="5284820" y="4357566"/>
            <a:ext cx="3938952" cy="13129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F22C31B-2337-468A-B0D7-9C012558F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if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3F074C-8CC7-40F3-AE98-BA1F9243D9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47" r="72322" b="58451"/>
          <a:stretch/>
        </p:blipFill>
        <p:spPr>
          <a:xfrm>
            <a:off x="179750" y="1525452"/>
            <a:ext cx="7084949" cy="261964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46B9FE1-F977-45DB-9841-2EAFE958D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42" t="18590" r="24061" b="69826"/>
          <a:stretch/>
        </p:blipFill>
        <p:spPr>
          <a:xfrm>
            <a:off x="5638800" y="4234009"/>
            <a:ext cx="3617010" cy="143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82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5C8466A7-F8B0-4F37-828C-5E49D5CCDF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dirty="0" err="1"/>
              <a:t>if</a:t>
            </a:r>
            <a:endParaRPr lang="pt-BR" alt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E8F190-4693-43D4-A477-0516609D3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79" r="76043" b="55762"/>
          <a:stretch/>
        </p:blipFill>
        <p:spPr>
          <a:xfrm>
            <a:off x="88516" y="1436540"/>
            <a:ext cx="6206694" cy="334437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E69723-DA6D-4B26-8CD4-5FE374567C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91" t="20659" r="24177" b="68379"/>
          <a:stretch/>
        </p:blipFill>
        <p:spPr>
          <a:xfrm>
            <a:off x="6377271" y="2423854"/>
            <a:ext cx="3540672" cy="136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07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3B0FEE0-2F80-434C-B3B7-A0E11AB3A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Atividade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7F13722-4972-4CF6-928B-A6ECDBB27C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0645" y="1629508"/>
            <a:ext cx="9085385" cy="3223363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2400" dirty="0">
                <a:solidFill>
                  <a:schemeClr val="tx1"/>
                </a:solidFill>
              </a:rPr>
              <a:t>Agora que conhecemos o IF e os operadores vamos fazer a seguinte atividade.</a:t>
            </a:r>
          </a:p>
          <a:p>
            <a:r>
              <a:rPr lang="pt-BR" altLang="pt-BR" sz="2400" dirty="0">
                <a:solidFill>
                  <a:schemeClr val="tx1"/>
                </a:solidFill>
              </a:rPr>
              <a:t>Crie uma estrutura onde teremos uma variável idade iniciada com um valor e uma estrutura IF que será mostrada somente quando a idade for menor que 18.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1056A56-F8F8-489E-9BB1-C0971B33E2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43" t="22106" r="14524" b="68999"/>
          <a:stretch/>
        </p:blipFill>
        <p:spPr>
          <a:xfrm>
            <a:off x="1510248" y="3964381"/>
            <a:ext cx="6418872" cy="123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47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3B0FEE0-2F80-434C-B3B7-A0E11AB3A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Atividade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1056A56-F8F8-489E-9BB1-C0971B33E2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43" t="22106" r="14524" b="68999"/>
          <a:stretch/>
        </p:blipFill>
        <p:spPr>
          <a:xfrm>
            <a:off x="1521971" y="4432832"/>
            <a:ext cx="6418872" cy="123771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F59A6D7-81A7-4936-95D9-CA55F8314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20" r="62321" b="55642"/>
          <a:stretch/>
        </p:blipFill>
        <p:spPr>
          <a:xfrm>
            <a:off x="512709" y="1436540"/>
            <a:ext cx="7860674" cy="256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30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3B0FEE0-2F80-434C-B3B7-A0E11AB3A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>
                <a:solidFill>
                  <a:schemeClr val="tx1"/>
                </a:solidFill>
              </a:rPr>
              <a:t>Atividade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7F13722-4972-4CF6-928B-A6ECDBB27C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6492" y="1629508"/>
            <a:ext cx="8839200" cy="773723"/>
          </a:xfrm>
        </p:spPr>
        <p:txBody>
          <a:bodyPr/>
          <a:lstStyle/>
          <a:p>
            <a:pPr marL="0" indent="0">
              <a:buNone/>
            </a:pPr>
            <a:r>
              <a:rPr lang="pt-BR" altLang="pt-BR" dirty="0">
                <a:solidFill>
                  <a:schemeClr val="tx1"/>
                </a:solidFill>
              </a:rPr>
              <a:t>Podemos usar </a:t>
            </a:r>
            <a:r>
              <a:rPr lang="pt-BR" altLang="pt-BR" dirty="0" err="1">
                <a:solidFill>
                  <a:schemeClr val="tx1"/>
                </a:solidFill>
              </a:rPr>
              <a:t>IFs</a:t>
            </a:r>
            <a:r>
              <a:rPr lang="pt-BR" altLang="pt-BR" dirty="0">
                <a:solidFill>
                  <a:schemeClr val="tx1"/>
                </a:solidFill>
              </a:rPr>
              <a:t> aninhados para gerar uma estrutura mais complexa, logo como podemos ter o resultado abaixo adicionando código a atividade anterior?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FCD74D-F735-41C5-AF8D-628AF8173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91" t="21486" r="12432" b="67929"/>
          <a:stretch/>
        </p:blipFill>
        <p:spPr>
          <a:xfrm>
            <a:off x="1031631" y="2337513"/>
            <a:ext cx="6353909" cy="136628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87002A2-5851-4A94-A3CE-04A49FED9B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541" t="21072" r="14293" b="68379"/>
          <a:stretch/>
        </p:blipFill>
        <p:spPr>
          <a:xfrm>
            <a:off x="1207476" y="4418691"/>
            <a:ext cx="5533646" cy="125429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5363F2B0-C8D2-4AFA-9E1A-EB11C09AE7F6}"/>
              </a:ext>
            </a:extLst>
          </p:cNvPr>
          <p:cNvSpPr txBox="1">
            <a:spLocks noChangeArrowheads="1"/>
          </p:cNvSpPr>
          <p:nvPr/>
        </p:nvSpPr>
        <p:spPr>
          <a:xfrm>
            <a:off x="2661140" y="3915509"/>
            <a:ext cx="3775182" cy="5854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75603" indent="-75603" algn="l" defTabSz="756026" rtl="0" eaLnBrk="1" latinLnBrk="0" hangingPunct="1">
              <a:lnSpc>
                <a:spcPct val="90000"/>
              </a:lnSpc>
              <a:spcBef>
                <a:spcPts val="992"/>
              </a:spcBef>
              <a:spcAft>
                <a:spcPts val="165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98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17531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5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8736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19941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71146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0948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7484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24020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40556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altLang="pt-BR" dirty="0"/>
              <a:t>Caso seja sexo feminino !!!</a:t>
            </a:r>
          </a:p>
        </p:txBody>
      </p:sp>
    </p:spTree>
    <p:extLst>
      <p:ext uri="{BB962C8B-B14F-4D97-AF65-F5344CB8AC3E}">
        <p14:creationId xmlns:p14="http://schemas.microsoft.com/office/powerpoint/2010/main" val="3067793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3B0FEE0-2F80-434C-B3B7-A0E11AB3A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>
                <a:solidFill>
                  <a:schemeClr val="tx1"/>
                </a:solidFill>
              </a:rPr>
              <a:t>Atividade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FCD74D-F735-41C5-AF8D-628AF8173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91" t="22859" r="12432" b="68843"/>
          <a:stretch/>
        </p:blipFill>
        <p:spPr>
          <a:xfrm>
            <a:off x="4587080" y="4744612"/>
            <a:ext cx="5493545" cy="92593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76969AE-9C11-4675-BF38-473CD44996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140" r="62321" b="45005"/>
          <a:stretch/>
        </p:blipFill>
        <p:spPr>
          <a:xfrm>
            <a:off x="-1" y="1436540"/>
            <a:ext cx="7185247" cy="330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96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7E6720E-F718-4ED1-A4EF-D480DF1F6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b="1" dirty="0">
                <a:solidFill>
                  <a:schemeClr val="tx1"/>
                </a:solidFill>
              </a:rPr>
              <a:t>Estruturas Condicionais</a:t>
            </a:r>
            <a:br>
              <a:rPr lang="pt-BR" altLang="pt-BR" b="1" dirty="0">
                <a:solidFill>
                  <a:schemeClr val="tx1"/>
                </a:solidFill>
              </a:rPr>
            </a:br>
            <a:r>
              <a:rPr lang="pt-BR" altLang="pt-BR" b="1" i="1" dirty="0" err="1">
                <a:solidFill>
                  <a:schemeClr val="tx1"/>
                </a:solidFill>
              </a:rPr>
              <a:t>if</a:t>
            </a:r>
            <a:r>
              <a:rPr lang="pt-BR" altLang="pt-BR" b="1" i="1" dirty="0">
                <a:solidFill>
                  <a:schemeClr val="tx1"/>
                </a:solidFill>
              </a:rPr>
              <a:t>...</a:t>
            </a:r>
            <a:r>
              <a:rPr lang="pt-BR" altLang="pt-BR" b="1" i="1" dirty="0" err="1">
                <a:solidFill>
                  <a:schemeClr val="tx1"/>
                </a:solidFill>
              </a:rPr>
              <a:t>else</a:t>
            </a:r>
            <a:r>
              <a:rPr lang="pt-BR" altLang="pt-BR" b="1" i="1" dirty="0">
                <a:solidFill>
                  <a:schemeClr val="tx1"/>
                </a:solidFill>
              </a:rPr>
              <a:t>...</a:t>
            </a:r>
            <a:endParaRPr lang="pt-BR" altLang="pt-BR" dirty="0">
              <a:solidFill>
                <a:schemeClr val="tx1"/>
              </a:solidFill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4977293-3827-4BB5-A7E3-6B2CBCCD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pt-BR" altLang="pt-BR" sz="2400" dirty="0">
                <a:solidFill>
                  <a:schemeClr val="tx1"/>
                </a:solidFill>
              </a:rPr>
              <a:t>O comando </a:t>
            </a:r>
            <a:r>
              <a:rPr lang="pt-BR" altLang="pt-BR" sz="2400" dirty="0" err="1">
                <a:solidFill>
                  <a:schemeClr val="tx1"/>
                </a:solidFill>
              </a:rPr>
              <a:t>else</a:t>
            </a:r>
            <a:r>
              <a:rPr lang="pt-BR" altLang="pt-BR" sz="2400" dirty="0">
                <a:solidFill>
                  <a:schemeClr val="tx1"/>
                </a:solidFill>
              </a:rPr>
              <a:t> pode ser entendido como sendo um complemento do comando </a:t>
            </a:r>
            <a:r>
              <a:rPr lang="pt-BR" altLang="pt-BR" sz="2400" dirty="0" err="1">
                <a:solidFill>
                  <a:schemeClr val="tx1"/>
                </a:solidFill>
              </a:rPr>
              <a:t>if</a:t>
            </a:r>
            <a:r>
              <a:rPr lang="pt-BR" altLang="pt-BR" sz="2400" dirty="0">
                <a:solidFill>
                  <a:schemeClr val="tx1"/>
                </a:solidFill>
              </a:rPr>
              <a:t>.</a:t>
            </a:r>
          </a:p>
          <a:p>
            <a:pPr marL="166326" lvl="1" indent="0" eaLnBrk="1" hangingPunct="1">
              <a:buNone/>
            </a:pPr>
            <a:r>
              <a:rPr lang="pt-BR" altLang="pt-BR" sz="2400" dirty="0">
                <a:solidFill>
                  <a:schemeClr val="tx1"/>
                </a:solidFill>
              </a:rPr>
              <a:t>Se o </a:t>
            </a:r>
            <a:r>
              <a:rPr lang="pt-BR" altLang="pt-BR" sz="2400" b="1" dirty="0" err="1">
                <a:solidFill>
                  <a:schemeClr val="tx1"/>
                </a:solidFill>
              </a:rPr>
              <a:t>if</a:t>
            </a:r>
            <a:r>
              <a:rPr lang="pt-BR" altLang="pt-BR" sz="2400" dirty="0">
                <a:solidFill>
                  <a:schemeClr val="tx1"/>
                </a:solidFill>
              </a:rPr>
              <a:t> diz o que fazer quando a condição é verdadeiro, o </a:t>
            </a:r>
            <a:r>
              <a:rPr lang="pt-BR" altLang="pt-BR" sz="2400" b="1" dirty="0" err="1">
                <a:solidFill>
                  <a:schemeClr val="tx1"/>
                </a:solidFill>
              </a:rPr>
              <a:t>else</a:t>
            </a:r>
            <a:r>
              <a:rPr lang="pt-BR" altLang="pt-BR" sz="2400" dirty="0">
                <a:solidFill>
                  <a:schemeClr val="tx1"/>
                </a:solidFill>
              </a:rPr>
              <a:t> </a:t>
            </a:r>
            <a:r>
              <a:rPr lang="pt-BR" altLang="pt-BR" sz="2400" dirty="0" err="1">
                <a:solidFill>
                  <a:schemeClr val="tx1"/>
                </a:solidFill>
              </a:rPr>
              <a:t>tratá</a:t>
            </a:r>
            <a:r>
              <a:rPr lang="pt-BR" altLang="pt-BR" sz="2400" dirty="0">
                <a:solidFill>
                  <a:schemeClr val="tx1"/>
                </a:solidFill>
              </a:rPr>
              <a:t> da condição falsa.</a:t>
            </a:r>
          </a:p>
        </p:txBody>
      </p:sp>
      <p:sp>
        <p:nvSpPr>
          <p:cNvPr id="16388" name="AutoShape 4">
            <a:extLst>
              <a:ext uri="{FF2B5EF4-FFF2-40B4-BE49-F238E27FC236}">
                <a16:creationId xmlns:a16="http://schemas.microsoft.com/office/drawing/2014/main" id="{4A72F904-9B9A-4364-8C37-494E50118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363" y="3708142"/>
            <a:ext cx="1071066" cy="504031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pt-BR" sz="1488"/>
          </a:p>
        </p:txBody>
      </p:sp>
      <p:cxnSp>
        <p:nvCxnSpPr>
          <p:cNvPr id="16389" name="AutoShape 5">
            <a:extLst>
              <a:ext uri="{FF2B5EF4-FFF2-40B4-BE49-F238E27FC236}">
                <a16:creationId xmlns:a16="http://schemas.microsoft.com/office/drawing/2014/main" id="{5E4EF701-9F7E-4303-A678-0CB48ABFF391}"/>
              </a:ext>
            </a:extLst>
          </p:cNvPr>
          <p:cNvCxnSpPr>
            <a:cxnSpLocks noChangeShapeType="1"/>
            <a:endCxn id="16388" idx="0"/>
          </p:cNvCxnSpPr>
          <p:nvPr/>
        </p:nvCxnSpPr>
        <p:spPr bwMode="auto">
          <a:xfrm>
            <a:off x="6394896" y="3276302"/>
            <a:ext cx="0" cy="4318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0" name="AutoShape 6">
            <a:extLst>
              <a:ext uri="{FF2B5EF4-FFF2-40B4-BE49-F238E27FC236}">
                <a16:creationId xmlns:a16="http://schemas.microsoft.com/office/drawing/2014/main" id="{BBD43A03-9AFD-45A6-920D-25CF45E519BA}"/>
              </a:ext>
            </a:extLst>
          </p:cNvPr>
          <p:cNvCxnSpPr>
            <a:cxnSpLocks noChangeShapeType="1"/>
            <a:stCxn id="16388" idx="3"/>
          </p:cNvCxnSpPr>
          <p:nvPr/>
        </p:nvCxnSpPr>
        <p:spPr bwMode="auto">
          <a:xfrm>
            <a:off x="6930429" y="3960159"/>
            <a:ext cx="850553" cy="431839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1" name="AutoShape 7">
            <a:extLst>
              <a:ext uri="{FF2B5EF4-FFF2-40B4-BE49-F238E27FC236}">
                <a16:creationId xmlns:a16="http://schemas.microsoft.com/office/drawing/2014/main" id="{97F6C1DA-CBA0-416B-B9F9-C7E94F5FA597}"/>
              </a:ext>
            </a:extLst>
          </p:cNvPr>
          <p:cNvCxnSpPr>
            <a:cxnSpLocks noChangeShapeType="1"/>
            <a:stCxn id="16388" idx="2"/>
          </p:cNvCxnSpPr>
          <p:nvPr/>
        </p:nvCxnSpPr>
        <p:spPr bwMode="auto">
          <a:xfrm>
            <a:off x="6394896" y="4212173"/>
            <a:ext cx="0" cy="7560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2" name="Text Box 8">
            <a:extLst>
              <a:ext uri="{FF2B5EF4-FFF2-40B4-BE49-F238E27FC236}">
                <a16:creationId xmlns:a16="http://schemas.microsoft.com/office/drawing/2014/main" id="{FC1DE090-32B8-49BF-9316-264F3DC22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289" y="3782959"/>
            <a:ext cx="1260078" cy="34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654" b="1"/>
              <a:t>A &gt; B?</a:t>
            </a:r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59E50A1D-596C-4884-A563-F9659478B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347" y="4349995"/>
            <a:ext cx="1260078" cy="34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654" b="1"/>
              <a:t>if</a:t>
            </a:r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963C1D1F-3C44-4C57-835A-06894080D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0429" y="3645139"/>
            <a:ext cx="1260078" cy="34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654" b="1"/>
              <a:t>else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D3EED43-4705-48D8-8049-2670673A7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b="1" dirty="0">
                <a:solidFill>
                  <a:schemeClr val="tx1"/>
                </a:solidFill>
              </a:rPr>
              <a:t>Estruturas Condicionais</a:t>
            </a:r>
            <a:br>
              <a:rPr lang="pt-BR" altLang="pt-BR" b="1" dirty="0">
                <a:solidFill>
                  <a:schemeClr val="tx1"/>
                </a:solidFill>
              </a:rPr>
            </a:br>
            <a:r>
              <a:rPr lang="pt-BR" altLang="pt-BR" b="1" i="1" dirty="0" err="1">
                <a:solidFill>
                  <a:schemeClr val="tx1"/>
                </a:solidFill>
              </a:rPr>
              <a:t>if</a:t>
            </a:r>
            <a:r>
              <a:rPr lang="pt-BR" altLang="pt-BR" b="1" i="1" dirty="0">
                <a:solidFill>
                  <a:schemeClr val="tx1"/>
                </a:solidFill>
              </a:rPr>
              <a:t>...</a:t>
            </a:r>
            <a:r>
              <a:rPr lang="pt-BR" altLang="pt-BR" b="1" i="1" dirty="0" err="1">
                <a:solidFill>
                  <a:schemeClr val="tx1"/>
                </a:solidFill>
              </a:rPr>
              <a:t>else</a:t>
            </a:r>
            <a:r>
              <a:rPr lang="pt-BR" altLang="pt-BR" b="1" i="1" dirty="0">
                <a:solidFill>
                  <a:schemeClr val="tx1"/>
                </a:solidFill>
              </a:rPr>
              <a:t>...</a:t>
            </a:r>
            <a:endParaRPr lang="pt-BR" altLang="pt-BR" dirty="0">
              <a:solidFill>
                <a:schemeClr val="tx1"/>
              </a:solidFill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F13CCA6-54D3-4228-B731-9CAD92B8F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8241" y="1784056"/>
            <a:ext cx="7896775" cy="332672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pt-BR" altLang="pt-BR" sz="2400" dirty="0">
                <a:solidFill>
                  <a:schemeClr val="tx1"/>
                </a:solidFill>
              </a:rPr>
              <a:t>O comando </a:t>
            </a:r>
            <a:r>
              <a:rPr lang="pt-BR" altLang="pt-BR" sz="2400" dirty="0" err="1">
                <a:solidFill>
                  <a:schemeClr val="tx1"/>
                </a:solidFill>
              </a:rPr>
              <a:t>if-else</a:t>
            </a:r>
            <a:r>
              <a:rPr lang="pt-BR" altLang="pt-BR" sz="2400" dirty="0">
                <a:solidFill>
                  <a:schemeClr val="tx1"/>
                </a:solidFill>
              </a:rPr>
              <a:t> tem a seguinte forma geral:</a:t>
            </a:r>
          </a:p>
          <a:p>
            <a:pPr marL="166326" lvl="1" indent="0">
              <a:buNone/>
            </a:pPr>
            <a:r>
              <a:rPr lang="pt-BR" altLang="pt-BR" sz="2400" dirty="0" err="1">
                <a:solidFill>
                  <a:schemeClr val="tx1"/>
                </a:solidFill>
              </a:rPr>
              <a:t>if</a:t>
            </a:r>
            <a:r>
              <a:rPr lang="pt-BR" altLang="pt-BR" sz="2400" dirty="0">
                <a:solidFill>
                  <a:schemeClr val="tx1"/>
                </a:solidFill>
              </a:rPr>
              <a:t>(condição) {</a:t>
            </a:r>
          </a:p>
          <a:p>
            <a:pPr marL="166326" lvl="1" indent="0">
              <a:buNone/>
            </a:pPr>
            <a:r>
              <a:rPr lang="pt-BR" altLang="pt-BR" sz="2400" dirty="0">
                <a:solidFill>
                  <a:schemeClr val="tx1"/>
                </a:solidFill>
              </a:rPr>
              <a:t>	</a:t>
            </a:r>
            <a:r>
              <a:rPr lang="pt-BR" altLang="pt-BR" sz="2400" dirty="0" err="1">
                <a:solidFill>
                  <a:schemeClr val="tx1"/>
                </a:solidFill>
              </a:rPr>
              <a:t>seqüência</a:t>
            </a:r>
            <a:r>
              <a:rPr lang="pt-BR" altLang="pt-BR" sz="2400" dirty="0">
                <a:solidFill>
                  <a:schemeClr val="tx1"/>
                </a:solidFill>
              </a:rPr>
              <a:t> de comandos 1;</a:t>
            </a:r>
          </a:p>
          <a:p>
            <a:pPr marL="166326" lvl="1" indent="0">
              <a:buNone/>
            </a:pPr>
            <a:r>
              <a:rPr lang="pt-BR" altLang="pt-BR" sz="2400" dirty="0">
                <a:solidFill>
                  <a:schemeClr val="tx1"/>
                </a:solidFill>
              </a:rPr>
              <a:t>} </a:t>
            </a:r>
            <a:r>
              <a:rPr lang="pt-BR" altLang="pt-BR" sz="2400" dirty="0" err="1">
                <a:solidFill>
                  <a:schemeClr val="tx1"/>
                </a:solidFill>
              </a:rPr>
              <a:t>else</a:t>
            </a:r>
            <a:r>
              <a:rPr lang="pt-BR" altLang="pt-BR" sz="2400" dirty="0">
                <a:solidFill>
                  <a:schemeClr val="tx1"/>
                </a:solidFill>
              </a:rPr>
              <a:t>{</a:t>
            </a:r>
          </a:p>
          <a:p>
            <a:pPr marL="166326" lvl="1" indent="0">
              <a:buNone/>
            </a:pPr>
            <a:r>
              <a:rPr lang="pt-BR" altLang="pt-BR" sz="2400" dirty="0">
                <a:solidFill>
                  <a:schemeClr val="tx1"/>
                </a:solidFill>
              </a:rPr>
              <a:t>	</a:t>
            </a:r>
            <a:r>
              <a:rPr lang="pt-BR" altLang="pt-BR" sz="2400" dirty="0" err="1">
                <a:solidFill>
                  <a:schemeClr val="tx1"/>
                </a:solidFill>
              </a:rPr>
              <a:t>seqüência</a:t>
            </a:r>
            <a:r>
              <a:rPr lang="pt-BR" altLang="pt-BR" sz="2400" dirty="0">
                <a:solidFill>
                  <a:schemeClr val="tx1"/>
                </a:solidFill>
              </a:rPr>
              <a:t> de comandos 2;</a:t>
            </a:r>
          </a:p>
          <a:p>
            <a:pPr marL="166326" lvl="1" indent="0">
              <a:buNone/>
            </a:pPr>
            <a:r>
              <a:rPr lang="pt-BR" altLang="pt-BR" sz="240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5400" b="0" strike="noStrike" spc="-1" dirty="0">
                <a:latin typeface="Arial"/>
              </a:rPr>
              <a:t>https://dartpad.dartlang.org/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37DAB7CF-9EEA-419F-B1BA-C18591432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/>
              <a:t>Estruturas Condicionais</a:t>
            </a:r>
            <a:br>
              <a:rPr lang="pt-BR" altLang="pt-BR" b="1"/>
            </a:br>
            <a:r>
              <a:rPr lang="pt-BR" altLang="pt-BR" b="1" i="1"/>
              <a:t>if...else...</a:t>
            </a:r>
            <a:endParaRPr lang="pt-BR" altLang="pt-BR"/>
          </a:p>
        </p:txBody>
      </p:sp>
      <p:pic>
        <p:nvPicPr>
          <p:cNvPr id="18435" name="Espaço Reservado para Conteúdo 3">
            <a:extLst>
              <a:ext uri="{FF2B5EF4-FFF2-40B4-BE49-F238E27FC236}">
                <a16:creationId xmlns:a16="http://schemas.microsoft.com/office/drawing/2014/main" id="{0FFC9C32-EEB4-47AF-97A3-5B7C8B61EE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97992" y="1323181"/>
            <a:ext cx="6284640" cy="3654227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BE7420F-5A1A-4B71-9556-3B735448E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</a:t>
            </a:r>
            <a:r>
              <a:rPr lang="pt-BR" altLang="pt-BR" dirty="0" err="1"/>
              <a:t>if</a:t>
            </a:r>
            <a:r>
              <a:rPr lang="pt-BR" altLang="pt-BR" dirty="0"/>
              <a:t> ...</a:t>
            </a:r>
            <a:r>
              <a:rPr lang="pt-BR" altLang="pt-BR" dirty="0" err="1"/>
              <a:t>else</a:t>
            </a:r>
            <a:r>
              <a:rPr lang="pt-BR" altLang="pt-BR" dirty="0"/>
              <a:t>...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8278266-8EBA-464B-9743-0A739764FD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41" r="75346" b="46660"/>
          <a:stretch/>
        </p:blipFill>
        <p:spPr>
          <a:xfrm>
            <a:off x="280131" y="1706968"/>
            <a:ext cx="4432546" cy="305260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D26361B-66A8-4AF0-93E6-BCFABBC8BB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75" t="21692" r="24874" b="69801"/>
          <a:stretch/>
        </p:blipFill>
        <p:spPr>
          <a:xfrm>
            <a:off x="5945505" y="2663462"/>
            <a:ext cx="3278267" cy="102139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3B0FEE0-2F80-434C-B3B7-A0E11AB3A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>
                <a:solidFill>
                  <a:schemeClr val="tx1"/>
                </a:solidFill>
              </a:rPr>
              <a:t>Atividade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7F13722-4972-4CF6-928B-A6ECDBB27C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6492" y="1629508"/>
            <a:ext cx="8839200" cy="773723"/>
          </a:xfrm>
        </p:spPr>
        <p:txBody>
          <a:bodyPr/>
          <a:lstStyle/>
          <a:p>
            <a:pPr marL="0" indent="0">
              <a:buNone/>
            </a:pPr>
            <a:r>
              <a:rPr lang="pt-BR" altLang="pt-BR" dirty="0">
                <a:solidFill>
                  <a:schemeClr val="tx1"/>
                </a:solidFill>
              </a:rPr>
              <a:t>Como faremos a seguinte comparação de valores a seguir?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363F2B0-C8D2-4AFA-9E1A-EB11C09AE7F6}"/>
              </a:ext>
            </a:extLst>
          </p:cNvPr>
          <p:cNvSpPr txBox="1">
            <a:spLocks noChangeArrowheads="1"/>
          </p:cNvSpPr>
          <p:nvPr/>
        </p:nvSpPr>
        <p:spPr>
          <a:xfrm>
            <a:off x="3411417" y="3645396"/>
            <a:ext cx="3775182" cy="5854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75603" indent="-75603" algn="l" defTabSz="756026" rtl="0" eaLnBrk="1" latinLnBrk="0" hangingPunct="1">
              <a:lnSpc>
                <a:spcPct val="90000"/>
              </a:lnSpc>
              <a:spcBef>
                <a:spcPts val="992"/>
              </a:spcBef>
              <a:spcAft>
                <a:spcPts val="165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98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17531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5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8736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19941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71146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0948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7484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24020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40556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altLang="pt-BR" dirty="0">
                <a:solidFill>
                  <a:schemeClr val="tx1"/>
                </a:solidFill>
              </a:rPr>
              <a:t>Caso seja maior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8FBAA9-6B3B-4F00-8452-D37445218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007" t="20610" r="14292" b="68173"/>
          <a:stretch/>
        </p:blipFill>
        <p:spPr>
          <a:xfrm>
            <a:off x="1840521" y="4382969"/>
            <a:ext cx="5092547" cy="124968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D2CD646-62A2-4F7F-B79A-01E71317CC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542" t="20610" r="14408" b="68173"/>
          <a:stretch/>
        </p:blipFill>
        <p:spPr>
          <a:xfrm>
            <a:off x="1840520" y="2167341"/>
            <a:ext cx="5092547" cy="123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12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3B0FEE0-2F80-434C-B3B7-A0E11AB3A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>
                <a:solidFill>
                  <a:schemeClr val="tx1"/>
                </a:solidFill>
              </a:rPr>
              <a:t>Atividade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460608-79AB-4A26-8C00-369490162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41" r="59181" b="46660"/>
          <a:stretch/>
        </p:blipFill>
        <p:spPr>
          <a:xfrm>
            <a:off x="416587" y="1436540"/>
            <a:ext cx="9130184" cy="379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7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88232A84-9F78-4420-8758-33E547667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/>
              <a:t>Estruturas Condicionais</a:t>
            </a:r>
            <a:br>
              <a:rPr lang="pt-BR" altLang="pt-BR" b="1"/>
            </a:br>
            <a:r>
              <a:rPr lang="pt-BR" altLang="pt-BR" b="1" i="1"/>
              <a:t>if...else...</a:t>
            </a:r>
            <a:endParaRPr lang="pt-BR" altLang="pt-BR"/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080EBBEC-D28D-4AD5-BC42-0DB344C5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93" y="2035213"/>
            <a:ext cx="6615410" cy="61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3">
            <a:extLst>
              <a:ext uri="{FF2B5EF4-FFF2-40B4-BE49-F238E27FC236}">
                <a16:creationId xmlns:a16="http://schemas.microsoft.com/office/drawing/2014/main" id="{8D6EEAF4-D734-4182-88AF-0C7E714A0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108" y="3022361"/>
            <a:ext cx="6363395" cy="190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96189C4-D5C5-44BA-8A9A-E215C97997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Aninhamento de if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28710F6-BECA-4319-9A0E-0C00A7A3D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pt-BR" altLang="pt-BR" sz="2400" dirty="0"/>
              <a:t>Não existe </a:t>
            </a:r>
            <a:r>
              <a:rPr lang="pt-BR" altLang="pt-BR" sz="2400" dirty="0" err="1"/>
              <a:t>aninhamento</a:t>
            </a:r>
            <a:r>
              <a:rPr lang="pt-BR" altLang="pt-BR" sz="2400" dirty="0"/>
              <a:t> de </a:t>
            </a:r>
            <a:r>
              <a:rPr lang="pt-BR" altLang="pt-BR" sz="2400" dirty="0" err="1"/>
              <a:t>else’s</a:t>
            </a:r>
            <a:endParaRPr lang="pt-BR" altLang="pt-BR" sz="2400" dirty="0"/>
          </a:p>
          <a:p>
            <a:pPr lvl="1" eaLnBrk="1" hangingPunct="1"/>
            <a:r>
              <a:rPr lang="pt-BR" altLang="pt-BR" sz="2400" dirty="0">
                <a:solidFill>
                  <a:srgbClr val="FF0000"/>
                </a:solidFill>
              </a:rPr>
              <a:t>Para cada </a:t>
            </a:r>
            <a:r>
              <a:rPr lang="pt-BR" altLang="pt-BR" sz="2400" dirty="0" err="1">
                <a:solidFill>
                  <a:srgbClr val="FF0000"/>
                </a:solidFill>
              </a:rPr>
              <a:t>else</a:t>
            </a:r>
            <a:r>
              <a:rPr lang="pt-BR" altLang="pt-BR" sz="2400" dirty="0">
                <a:solidFill>
                  <a:srgbClr val="FF0000"/>
                </a:solidFill>
              </a:rPr>
              <a:t> deve existir um </a:t>
            </a:r>
            <a:r>
              <a:rPr lang="pt-BR" altLang="pt-BR" sz="2400" dirty="0" err="1">
                <a:solidFill>
                  <a:srgbClr val="FF0000"/>
                </a:solidFill>
              </a:rPr>
              <a:t>if</a:t>
            </a:r>
            <a:r>
              <a:rPr lang="pt-BR" altLang="pt-BR" sz="2400" dirty="0">
                <a:solidFill>
                  <a:srgbClr val="FF0000"/>
                </a:solidFill>
              </a:rPr>
              <a:t> anterior, mas nem todo </a:t>
            </a:r>
            <a:r>
              <a:rPr lang="pt-BR" altLang="pt-BR" sz="2400" dirty="0" err="1">
                <a:solidFill>
                  <a:srgbClr val="FF0000"/>
                </a:solidFill>
              </a:rPr>
              <a:t>if</a:t>
            </a:r>
            <a:r>
              <a:rPr lang="pt-BR" altLang="pt-BR" sz="2400" dirty="0">
                <a:solidFill>
                  <a:srgbClr val="FF0000"/>
                </a:solidFill>
              </a:rPr>
              <a:t> precisa ter um </a:t>
            </a:r>
            <a:r>
              <a:rPr lang="pt-BR" altLang="pt-BR" sz="2400" dirty="0" err="1">
                <a:solidFill>
                  <a:srgbClr val="FF0000"/>
                </a:solidFill>
              </a:rPr>
              <a:t>else</a:t>
            </a:r>
            <a:r>
              <a:rPr lang="pt-BR" altLang="pt-BR" sz="2400" dirty="0"/>
              <a:t>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pt-BR" sz="2400" dirty="0"/>
              <a:t>if (cond1)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pt-BR" sz="2400" dirty="0" err="1"/>
              <a:t>comando</a:t>
            </a:r>
            <a:r>
              <a:rPr lang="en-US" altLang="pt-BR" sz="2400" dirty="0"/>
              <a:t> if1;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pt-BR" sz="2400" dirty="0"/>
              <a:t>else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pt-BR" sz="2400" dirty="0" err="1"/>
              <a:t>comando</a:t>
            </a:r>
            <a:r>
              <a:rPr lang="en-US" altLang="pt-BR" sz="2400" dirty="0"/>
              <a:t> else1;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pt-BR" sz="2400" dirty="0"/>
              <a:t>else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pt-BR" sz="2400" dirty="0" err="1"/>
              <a:t>comando</a:t>
            </a:r>
            <a:r>
              <a:rPr lang="en-US" altLang="pt-BR" sz="2400" dirty="0"/>
              <a:t> else2;</a:t>
            </a:r>
            <a:endParaRPr lang="pt-BR" altLang="pt-BR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>
            <a:extLst>
              <a:ext uri="{FF2B5EF4-FFF2-40B4-BE49-F238E27FC236}">
                <a16:creationId xmlns:a16="http://schemas.microsoft.com/office/drawing/2014/main" id="{81F7B9BA-F34B-4EF3-A10F-F7F8C648DA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/>
              <a:t>Estruturas Condicionais</a:t>
            </a:r>
            <a:br>
              <a:rPr lang="pt-BR" altLang="pt-BR" b="1"/>
            </a:br>
            <a:r>
              <a:rPr lang="pt-BR" altLang="pt-BR" b="1" i="1"/>
              <a:t>if...else if...else</a:t>
            </a:r>
            <a:endParaRPr lang="pt-BR" altLang="pt-BR"/>
          </a:p>
        </p:txBody>
      </p:sp>
      <p:pic>
        <p:nvPicPr>
          <p:cNvPr id="27651" name="Espaço Reservado para Conteúdo 3">
            <a:extLst>
              <a:ext uri="{FF2B5EF4-FFF2-40B4-BE49-F238E27FC236}">
                <a16:creationId xmlns:a16="http://schemas.microsoft.com/office/drawing/2014/main" id="{3DAA3DDF-06A2-4722-9AE8-B6190FE512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6698" y="1620893"/>
            <a:ext cx="6137631" cy="3654227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Aninhamento de if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7256" y="1652954"/>
            <a:ext cx="8316516" cy="3199917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pt-BR" altLang="pt-BR" sz="2400" dirty="0">
                <a:solidFill>
                  <a:schemeClr val="tx1"/>
                </a:solidFill>
              </a:rPr>
              <a:t>O </a:t>
            </a:r>
            <a:r>
              <a:rPr lang="pt-BR" altLang="pt-BR" sz="2400" b="1" dirty="0" err="1">
                <a:solidFill>
                  <a:schemeClr val="tx1"/>
                </a:solidFill>
              </a:rPr>
              <a:t>if</a:t>
            </a:r>
            <a:r>
              <a:rPr lang="pt-BR" altLang="pt-BR" sz="2400" b="1" dirty="0">
                <a:solidFill>
                  <a:schemeClr val="tx1"/>
                </a:solidFill>
              </a:rPr>
              <a:t> </a:t>
            </a:r>
            <a:r>
              <a:rPr lang="pt-BR" altLang="pt-BR" sz="2400" dirty="0">
                <a:solidFill>
                  <a:schemeClr val="tx1"/>
                </a:solidFill>
              </a:rPr>
              <a:t>aninhado é simplesmente um </a:t>
            </a:r>
            <a:r>
              <a:rPr lang="pt-BR" altLang="pt-BR" sz="2400" b="1" dirty="0" err="1">
                <a:solidFill>
                  <a:schemeClr val="tx1"/>
                </a:solidFill>
              </a:rPr>
              <a:t>if</a:t>
            </a:r>
            <a:r>
              <a:rPr lang="pt-BR" altLang="pt-BR" sz="2400" b="1" dirty="0">
                <a:solidFill>
                  <a:schemeClr val="tx1"/>
                </a:solidFill>
              </a:rPr>
              <a:t> </a:t>
            </a:r>
            <a:r>
              <a:rPr lang="pt-BR" altLang="pt-BR" sz="2400" dirty="0">
                <a:solidFill>
                  <a:schemeClr val="tx1"/>
                </a:solidFill>
              </a:rPr>
              <a:t>dentro da declaração de um outro </a:t>
            </a:r>
            <a:r>
              <a:rPr lang="pt-BR" altLang="pt-BR" sz="2400" b="1" dirty="0" err="1">
                <a:solidFill>
                  <a:schemeClr val="tx1"/>
                </a:solidFill>
              </a:rPr>
              <a:t>if</a:t>
            </a:r>
            <a:r>
              <a:rPr lang="pt-BR" altLang="pt-BR" sz="2400" b="1" dirty="0">
                <a:solidFill>
                  <a:schemeClr val="tx1"/>
                </a:solidFill>
              </a:rPr>
              <a:t> </a:t>
            </a:r>
            <a:r>
              <a:rPr lang="pt-BR" altLang="pt-BR" sz="2400" dirty="0">
                <a:solidFill>
                  <a:schemeClr val="tx1"/>
                </a:solidFill>
              </a:rPr>
              <a:t>externo.</a:t>
            </a:r>
          </a:p>
          <a:p>
            <a:pPr marL="166326" lvl="1" indent="0" eaLnBrk="1" hangingPunct="1">
              <a:buNone/>
            </a:pPr>
            <a:r>
              <a:rPr lang="pt-BR" altLang="pt-BR" sz="2400" dirty="0">
                <a:solidFill>
                  <a:schemeClr val="tx1"/>
                </a:solidFill>
              </a:rPr>
              <a:t>A estrutura </a:t>
            </a:r>
            <a:r>
              <a:rPr lang="pt-BR" altLang="pt-BR" sz="2400" dirty="0" err="1">
                <a:solidFill>
                  <a:schemeClr val="tx1"/>
                </a:solidFill>
              </a:rPr>
              <a:t>if-else-if</a:t>
            </a:r>
            <a:r>
              <a:rPr lang="pt-BR" altLang="pt-BR" sz="2400" dirty="0">
                <a:solidFill>
                  <a:schemeClr val="tx1"/>
                </a:solidFill>
              </a:rPr>
              <a:t> é apenas uma extensão da estrutura </a:t>
            </a:r>
            <a:r>
              <a:rPr lang="pt-BR" altLang="pt-BR" sz="2400" dirty="0" err="1">
                <a:solidFill>
                  <a:schemeClr val="tx1"/>
                </a:solidFill>
              </a:rPr>
              <a:t>if-else</a:t>
            </a:r>
            <a:r>
              <a:rPr lang="pt-BR" altLang="pt-BR" sz="2400" dirty="0">
                <a:solidFill>
                  <a:schemeClr val="tx1"/>
                </a:solidFill>
              </a:rPr>
              <a:t>.</a:t>
            </a:r>
          </a:p>
          <a:p>
            <a:pPr marL="0" indent="0" eaLnBrk="1" hangingPunct="1">
              <a:buNone/>
            </a:pPr>
            <a:r>
              <a:rPr lang="pt-BR" altLang="pt-BR" sz="2400" dirty="0">
                <a:solidFill>
                  <a:schemeClr val="tx1"/>
                </a:solidFill>
              </a:rPr>
              <a:t>O único cuidado que devemos ter é o de saber exatamente a qual </a:t>
            </a:r>
            <a:r>
              <a:rPr lang="pt-BR" altLang="pt-BR" sz="2400" b="1" dirty="0" err="1">
                <a:solidFill>
                  <a:schemeClr val="tx1"/>
                </a:solidFill>
              </a:rPr>
              <a:t>if</a:t>
            </a:r>
            <a:r>
              <a:rPr lang="pt-BR" altLang="pt-BR" sz="2400" b="1" dirty="0">
                <a:solidFill>
                  <a:schemeClr val="tx1"/>
                </a:solidFill>
              </a:rPr>
              <a:t> </a:t>
            </a:r>
            <a:r>
              <a:rPr lang="pt-BR" altLang="pt-BR" sz="2400" dirty="0">
                <a:solidFill>
                  <a:schemeClr val="tx1"/>
                </a:solidFill>
              </a:rPr>
              <a:t>um determinado </a:t>
            </a:r>
            <a:r>
              <a:rPr lang="pt-BR" altLang="pt-BR" sz="2400" b="1" dirty="0" err="1">
                <a:solidFill>
                  <a:schemeClr val="tx1"/>
                </a:solidFill>
              </a:rPr>
              <a:t>else</a:t>
            </a:r>
            <a:r>
              <a:rPr lang="pt-BR" altLang="pt-BR" sz="2400" b="1" dirty="0">
                <a:solidFill>
                  <a:schemeClr val="tx1"/>
                </a:solidFill>
              </a:rPr>
              <a:t> </a:t>
            </a:r>
            <a:r>
              <a:rPr lang="pt-BR" altLang="pt-BR" sz="2400" dirty="0">
                <a:solidFill>
                  <a:schemeClr val="tx1"/>
                </a:solidFill>
              </a:rPr>
              <a:t>está ligado.</a:t>
            </a:r>
          </a:p>
        </p:txBody>
      </p:sp>
    </p:spTree>
    <p:extLst>
      <p:ext uri="{BB962C8B-B14F-4D97-AF65-F5344CB8AC3E}">
        <p14:creationId xmlns:p14="http://schemas.microsoft.com/office/powerpoint/2010/main" val="1210895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55CE5DB-55DE-4B99-9D54-0EEA8E42B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Aninhamento de if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B5A4D47-F297-490C-88F8-15369E0C4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315" dirty="0" err="1"/>
              <a:t>if</a:t>
            </a:r>
            <a:r>
              <a:rPr lang="pt-BR" altLang="pt-BR" sz="2315" dirty="0"/>
              <a:t>(condição 1)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984" dirty="0" err="1">
                <a:solidFill>
                  <a:srgbClr val="FF0000"/>
                </a:solidFill>
              </a:rPr>
              <a:t>seqüência</a:t>
            </a:r>
            <a:r>
              <a:rPr lang="pt-BR" altLang="pt-BR" sz="1984" dirty="0">
                <a:solidFill>
                  <a:srgbClr val="FF0000"/>
                </a:solidFill>
              </a:rPr>
              <a:t> de comandos 1</a:t>
            </a:r>
            <a:r>
              <a:rPr lang="pt-BR" altLang="pt-BR" sz="1984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315" dirty="0"/>
              <a:t>} </a:t>
            </a:r>
            <a:r>
              <a:rPr lang="pt-BR" altLang="pt-BR" sz="2315" dirty="0" err="1"/>
              <a:t>else</a:t>
            </a:r>
            <a:r>
              <a:rPr lang="pt-BR" altLang="pt-BR" sz="2315" dirty="0"/>
              <a:t> </a:t>
            </a:r>
            <a:r>
              <a:rPr lang="pt-BR" altLang="pt-BR" sz="2315" dirty="0" err="1"/>
              <a:t>if</a:t>
            </a:r>
            <a:r>
              <a:rPr lang="pt-BR" altLang="pt-BR" sz="2315" dirty="0"/>
              <a:t>(condição 2)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984" dirty="0" err="1">
                <a:solidFill>
                  <a:srgbClr val="FF0000"/>
                </a:solidFill>
              </a:rPr>
              <a:t>seqüência</a:t>
            </a:r>
            <a:r>
              <a:rPr lang="pt-BR" altLang="pt-BR" sz="1984" dirty="0">
                <a:solidFill>
                  <a:srgbClr val="FF0000"/>
                </a:solidFill>
              </a:rPr>
              <a:t> de comandos 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315" dirty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315" dirty="0"/>
              <a:t>. . 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315" dirty="0" err="1"/>
              <a:t>else</a:t>
            </a:r>
            <a:r>
              <a:rPr lang="pt-BR" altLang="pt-BR" sz="2315" dirty="0"/>
              <a:t> </a:t>
            </a:r>
            <a:r>
              <a:rPr lang="pt-BR" altLang="pt-BR" sz="2315" dirty="0" err="1"/>
              <a:t>if</a:t>
            </a:r>
            <a:r>
              <a:rPr lang="pt-BR" altLang="pt-BR" sz="2315" dirty="0"/>
              <a:t>(</a:t>
            </a:r>
            <a:r>
              <a:rPr lang="pt-BR" altLang="pt-BR" sz="2315" dirty="0" err="1"/>
              <a:t>condição_n</a:t>
            </a:r>
            <a:r>
              <a:rPr lang="pt-BR" altLang="pt-BR" sz="2315" dirty="0"/>
              <a:t>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984" dirty="0" err="1">
                <a:solidFill>
                  <a:srgbClr val="FF0000"/>
                </a:solidFill>
              </a:rPr>
              <a:t>seqüência</a:t>
            </a:r>
            <a:r>
              <a:rPr lang="pt-BR" altLang="pt-BR" sz="1984" dirty="0">
                <a:solidFill>
                  <a:srgbClr val="FF0000"/>
                </a:solidFill>
              </a:rPr>
              <a:t> de comandos 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315" dirty="0"/>
              <a:t>} </a:t>
            </a:r>
            <a:r>
              <a:rPr lang="pt-BR" altLang="pt-BR" sz="2315" dirty="0" err="1"/>
              <a:t>else</a:t>
            </a:r>
            <a:r>
              <a:rPr lang="pt-BR" altLang="pt-BR" sz="2315" dirty="0"/>
              <a:t>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984" dirty="0" err="1">
                <a:solidFill>
                  <a:srgbClr val="FF0000"/>
                </a:solidFill>
              </a:rPr>
              <a:t>seqüência</a:t>
            </a:r>
            <a:r>
              <a:rPr lang="pt-BR" altLang="pt-BR" sz="1984" dirty="0">
                <a:solidFill>
                  <a:srgbClr val="FF0000"/>
                </a:solidFill>
              </a:rPr>
              <a:t> de comandos default;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315" dirty="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000" dirty="0"/>
              <a:t>Operadores Lógicos</a:t>
            </a:r>
            <a:endParaRPr lang="pt-BR" altLang="pt-BR" dirty="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7256" y="1652954"/>
            <a:ext cx="8316516" cy="3199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pt-BR" sz="2400" dirty="0"/>
              <a:t>Operadores lógicos são tipicamente usados com valores Booleanos (lógicos). Quando eles o são, retornam um valor booleano. Porém, os operadores </a:t>
            </a:r>
            <a:r>
              <a:rPr lang="pt-BR" altLang="pt-BR" sz="2400" dirty="0">
                <a:solidFill>
                  <a:srgbClr val="FF0000"/>
                </a:solidFill>
              </a:rPr>
              <a:t>&amp;&amp; e || </a:t>
            </a:r>
            <a:r>
              <a:rPr lang="pt-BR" altLang="pt-BR" sz="2400" dirty="0"/>
              <a:t>de fato retornam o valor de um dos operandos específicos, então se esses operadores são usados com valores não booleanos, eles podem retornar um valor não booleano.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45214" y="695258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altLang="pt-BR" sz="4400" i="1" dirty="0"/>
              <a:t>Estruturas Condicionais</a:t>
            </a:r>
            <a:endParaRPr lang="pt-BR" sz="4400" spc="-1" dirty="0"/>
          </a:p>
        </p:txBody>
      </p:sp>
      <p:sp>
        <p:nvSpPr>
          <p:cNvPr id="44" name="TextShape 2"/>
          <p:cNvSpPr txBox="1"/>
          <p:nvPr/>
        </p:nvSpPr>
        <p:spPr>
          <a:xfrm>
            <a:off x="692551" y="1651515"/>
            <a:ext cx="9071640" cy="19005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defRPr/>
            </a:pPr>
            <a:r>
              <a:rPr lang="pt-BR" sz="2400" dirty="0"/>
              <a:t>Roteiro</a:t>
            </a:r>
          </a:p>
          <a:p>
            <a:pPr lvl="1">
              <a:defRPr/>
            </a:pPr>
            <a:r>
              <a:rPr lang="pt-BR" sz="2400" dirty="0"/>
              <a:t>Condições e operadores relacionais</a:t>
            </a:r>
          </a:p>
          <a:p>
            <a:pPr lvl="1">
              <a:defRPr/>
            </a:pPr>
            <a:r>
              <a:rPr lang="pt-BR" sz="2400" dirty="0"/>
              <a:t>Comando </a:t>
            </a:r>
            <a:r>
              <a:rPr lang="pt-BR" sz="2400" dirty="0" err="1"/>
              <a:t>if</a:t>
            </a:r>
            <a:endParaRPr lang="pt-BR" sz="2400" dirty="0"/>
          </a:p>
          <a:p>
            <a:pPr lvl="1">
              <a:defRPr/>
            </a:pPr>
            <a:r>
              <a:rPr lang="pt-BR" sz="2400" dirty="0"/>
              <a:t>Comando </a:t>
            </a:r>
            <a:r>
              <a:rPr lang="pt-BR" sz="2400" dirty="0" err="1"/>
              <a:t>if</a:t>
            </a:r>
            <a:r>
              <a:rPr lang="pt-BR" sz="2400" dirty="0"/>
              <a:t> ... </a:t>
            </a:r>
            <a:r>
              <a:rPr lang="pt-BR" sz="2400" dirty="0" err="1"/>
              <a:t>else</a:t>
            </a:r>
            <a:endParaRPr lang="pt-BR" sz="2400" dirty="0"/>
          </a:p>
          <a:p>
            <a:pPr lvl="1">
              <a:defRPr/>
            </a:pPr>
            <a:r>
              <a:rPr lang="pt-BR" sz="2400" dirty="0"/>
              <a:t>Operadores lógicos</a:t>
            </a:r>
          </a:p>
          <a:p>
            <a:pPr lvl="1">
              <a:defRPr/>
            </a:pPr>
            <a:r>
              <a:rPr lang="pt-BR" sz="2400" dirty="0"/>
              <a:t>Comandos </a:t>
            </a:r>
            <a:r>
              <a:rPr lang="pt-BR" sz="2400" dirty="0" err="1"/>
              <a:t>if</a:t>
            </a:r>
            <a:r>
              <a:rPr lang="pt-BR" sz="2400" dirty="0"/>
              <a:t> ... </a:t>
            </a:r>
            <a:r>
              <a:rPr lang="pt-BR" sz="2400" dirty="0" err="1"/>
              <a:t>else</a:t>
            </a:r>
            <a:r>
              <a:rPr lang="pt-BR" sz="2400" dirty="0"/>
              <a:t> </a:t>
            </a:r>
            <a:r>
              <a:rPr lang="pt-BR" sz="2400" dirty="0" err="1"/>
              <a:t>if</a:t>
            </a:r>
            <a:r>
              <a:rPr lang="pt-BR" sz="2400" dirty="0"/>
              <a:t> em cascata</a:t>
            </a:r>
          </a:p>
          <a:p>
            <a:pPr lvl="1">
              <a:defRPr/>
            </a:pPr>
            <a:r>
              <a:rPr lang="pt-BR" sz="2400" dirty="0"/>
              <a:t>Comando switch</a:t>
            </a:r>
          </a:p>
          <a:p>
            <a:pPr>
              <a:buClr>
                <a:srgbClr val="000000"/>
              </a:buClr>
              <a:buSzPct val="45000"/>
            </a:pPr>
            <a:endParaRPr lang="pt-BR" sz="24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8634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000" dirty="0"/>
              <a:t>Operadores Lógicos</a:t>
            </a:r>
            <a:endParaRPr lang="pt-BR" alt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A006CD-E8AA-477F-82B5-F94744740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84" t="20037" r="22549" b="69886"/>
          <a:stretch/>
        </p:blipFill>
        <p:spPr>
          <a:xfrm>
            <a:off x="6529754" y="2046410"/>
            <a:ext cx="2473568" cy="78886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8C4A714-AF6D-43AE-B31F-0138834C73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193" t="20865" r="22898" b="71275"/>
          <a:stretch/>
        </p:blipFill>
        <p:spPr>
          <a:xfrm>
            <a:off x="6351798" y="3293543"/>
            <a:ext cx="3014955" cy="7439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1E7E50-A55B-4CEF-9FC5-5D0F633262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139" t="20886" r="21956" b="71256"/>
          <a:stretch/>
        </p:blipFill>
        <p:spPr>
          <a:xfrm>
            <a:off x="6351798" y="4320303"/>
            <a:ext cx="3014955" cy="7439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BB11AED-39CB-4ED3-AA69-566CA13327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347" r="65810" b="37766"/>
          <a:stretch/>
        </p:blipFill>
        <p:spPr>
          <a:xfrm>
            <a:off x="-1" y="1436541"/>
            <a:ext cx="5929968" cy="379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2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000" dirty="0"/>
              <a:t>Atividade</a:t>
            </a:r>
            <a:endParaRPr lang="pt-BR" altLang="pt-BR" dirty="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7256" y="1652954"/>
            <a:ext cx="8316516" cy="3199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pt-BR" sz="2400" dirty="0"/>
              <a:t>Faça um código que possua três variáveis: y, z e x.</a:t>
            </a:r>
          </a:p>
          <a:p>
            <a:pPr marL="0" indent="0">
              <a:buNone/>
            </a:pPr>
            <a:r>
              <a:rPr lang="pt-BR" altLang="pt-BR" sz="2400" dirty="0"/>
              <a:t>Elas deverão ser iniciadas com valores inteiros e então usando o que vimos até agora, criar uma estrutura que compare seus valores e mostre os seguintes possíveis resultados: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6E20F62-9D02-4233-88C9-C50757A83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40" t="23346" r="23479" b="72776"/>
          <a:stretch/>
        </p:blipFill>
        <p:spPr>
          <a:xfrm>
            <a:off x="94852" y="3634154"/>
            <a:ext cx="3746465" cy="50164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BD0EF17-CB47-4470-9BD5-494063B7AF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472" t="22520" r="7198" b="70861"/>
          <a:stretch/>
        </p:blipFill>
        <p:spPr>
          <a:xfrm>
            <a:off x="3570012" y="4459189"/>
            <a:ext cx="6510613" cy="74942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D07884F-BFF8-4C2D-99A8-64BE688D9F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578" t="21486" r="24526" b="70861"/>
          <a:stretch/>
        </p:blipFill>
        <p:spPr>
          <a:xfrm>
            <a:off x="94852" y="4574215"/>
            <a:ext cx="3427694" cy="99013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60527D7-A75F-44E9-B5CB-EA8391C8BE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658" t="23070" r="22898" b="72591"/>
          <a:stretch/>
        </p:blipFill>
        <p:spPr>
          <a:xfrm>
            <a:off x="3927230" y="3634154"/>
            <a:ext cx="4443047" cy="6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78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000" dirty="0"/>
              <a:t>Atividade</a:t>
            </a:r>
            <a:endParaRPr lang="pt-BR" alt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8CB1540-E4B2-4AE0-844D-B3A4B0523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41" r="56274" b="36525"/>
          <a:stretch/>
        </p:blipFill>
        <p:spPr>
          <a:xfrm>
            <a:off x="-1" y="1312984"/>
            <a:ext cx="8402281" cy="435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6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CE7091E-8856-48AA-9962-3DE7498B74A5}"/>
              </a:ext>
            </a:extLst>
          </p:cNvPr>
          <p:cNvSpPr/>
          <p:nvPr/>
        </p:nvSpPr>
        <p:spPr>
          <a:xfrm>
            <a:off x="445477" y="937846"/>
            <a:ext cx="9448800" cy="844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E5035E8-1799-4F18-8551-E78330966A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6579" y="126800"/>
            <a:ext cx="8316516" cy="712590"/>
          </a:xfrm>
        </p:spPr>
        <p:txBody>
          <a:bodyPr/>
          <a:lstStyle/>
          <a:p>
            <a:pPr eaLnBrk="1" hangingPunct="1"/>
            <a:r>
              <a:rPr lang="pt-BR" altLang="pt-BR" dirty="0"/>
              <a:t>Atividade Desafio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75AB4-5755-4FE0-A922-521ED3F5D07C}"/>
              </a:ext>
            </a:extLst>
          </p:cNvPr>
          <p:cNvSpPr txBox="1">
            <a:spLocks noChangeArrowheads="1"/>
          </p:cNvSpPr>
          <p:nvPr/>
        </p:nvSpPr>
        <p:spPr>
          <a:xfrm>
            <a:off x="661825" y="855510"/>
            <a:ext cx="8526024" cy="20387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75603" indent="-75603" algn="l" defTabSz="756026" rtl="0" eaLnBrk="1" latinLnBrk="0" hangingPunct="1">
              <a:lnSpc>
                <a:spcPct val="90000"/>
              </a:lnSpc>
              <a:spcBef>
                <a:spcPts val="992"/>
              </a:spcBef>
              <a:spcAft>
                <a:spcPts val="165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98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17531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5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8736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19941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71146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0948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7484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24020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40556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dirty="0"/>
              <a:t>Crie um código para um sistema de eleições com as seguintes regras: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pt-BR" dirty="0"/>
              <a:t>Menor de 16 anos não vota;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pt-BR" dirty="0"/>
              <a:t>Maior de 18 anos e menor de 70 anos voto obrigatório;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pt-BR" dirty="0"/>
              <a:t>Maior que 69 anos o voto é facultativo.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pt-BR" dirty="0"/>
              <a:t>Maior e igual de 16 anos a menor de 18 voto facultativo;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pt-BR" dirty="0"/>
              <a:t>Para qualquer idade sendo analfabeto o voto é facultativo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3F21708-12CB-47D2-8A78-3D65787C7F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007" t="22726" r="13651" b="74135"/>
          <a:stretch/>
        </p:blipFill>
        <p:spPr>
          <a:xfrm>
            <a:off x="661825" y="2906333"/>
            <a:ext cx="5790343" cy="38785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9DBACA0-914D-443F-B847-CAAD01152F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891" t="21279" r="16501" b="73099"/>
          <a:stretch/>
        </p:blipFill>
        <p:spPr>
          <a:xfrm>
            <a:off x="661825" y="4386080"/>
            <a:ext cx="4391540" cy="5880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4F767C0-9B27-4918-AF72-89F5E14713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124" t="22313" r="16501" b="73098"/>
          <a:stretch/>
        </p:blipFill>
        <p:spPr>
          <a:xfrm>
            <a:off x="661825" y="3321445"/>
            <a:ext cx="5224299" cy="5765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B26EBCB-5AFC-4DBD-9264-F2F7D66E1E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240" t="22568" r="17031" b="73404"/>
          <a:stretch/>
        </p:blipFill>
        <p:spPr>
          <a:xfrm>
            <a:off x="661825" y="3921469"/>
            <a:ext cx="5224299" cy="52061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A146645-6757-4871-9EAE-C2B328CAA34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577" t="22563" r="12663" b="73538"/>
          <a:stretch/>
        </p:blipFill>
        <p:spPr>
          <a:xfrm>
            <a:off x="638378" y="4958863"/>
            <a:ext cx="5224299" cy="42793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CE7091E-8856-48AA-9962-3DE7498B74A5}"/>
              </a:ext>
            </a:extLst>
          </p:cNvPr>
          <p:cNvSpPr/>
          <p:nvPr/>
        </p:nvSpPr>
        <p:spPr>
          <a:xfrm>
            <a:off x="445477" y="937846"/>
            <a:ext cx="9448800" cy="844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E5035E8-1799-4F18-8551-E78330966A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6579" y="126800"/>
            <a:ext cx="8316516" cy="712590"/>
          </a:xfrm>
        </p:spPr>
        <p:txBody>
          <a:bodyPr/>
          <a:lstStyle/>
          <a:p>
            <a:pPr eaLnBrk="1" hangingPunct="1"/>
            <a:r>
              <a:rPr lang="pt-BR" altLang="pt-BR" dirty="0"/>
              <a:t>Atividade Desafio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75AB4-5755-4FE0-A922-521ED3F5D07C}"/>
              </a:ext>
            </a:extLst>
          </p:cNvPr>
          <p:cNvSpPr txBox="1">
            <a:spLocks noChangeArrowheads="1"/>
          </p:cNvSpPr>
          <p:nvPr/>
        </p:nvSpPr>
        <p:spPr>
          <a:xfrm>
            <a:off x="661825" y="855510"/>
            <a:ext cx="8526024" cy="20387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75603" indent="-75603" algn="l" defTabSz="756026" rtl="0" eaLnBrk="1" latinLnBrk="0" hangingPunct="1">
              <a:lnSpc>
                <a:spcPct val="90000"/>
              </a:lnSpc>
              <a:spcBef>
                <a:spcPts val="992"/>
              </a:spcBef>
              <a:spcAft>
                <a:spcPts val="165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98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17531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5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8736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19941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71146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0948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7484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24020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40556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dirty="0"/>
              <a:t>Crie um código para um sistema de eleições com as seguintes regras: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pt-BR" dirty="0"/>
              <a:t>Menor de 16 anos não vota;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pt-BR" dirty="0"/>
              <a:t>Maior de 18 anos e menor de 70 anos voto obrigatório;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pt-BR" dirty="0"/>
              <a:t>Maior que 69 anos o voto é facultativo.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pt-BR" dirty="0"/>
              <a:t>Maior e igual de 16 anos a menor de 18 voto facultativo;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pt-BR" dirty="0"/>
              <a:t>Para qualquer idade sendo analfabeto o voto é facultativo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26BC9D2-2F5B-4F8A-B29C-F8EF2F9B4580}"/>
              </a:ext>
            </a:extLst>
          </p:cNvPr>
          <p:cNvSpPr/>
          <p:nvPr/>
        </p:nvSpPr>
        <p:spPr>
          <a:xfrm>
            <a:off x="504243" y="3580146"/>
            <a:ext cx="2461846" cy="16732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ED80976-9155-43AF-8CE4-E05447C1634B}"/>
              </a:ext>
            </a:extLst>
          </p:cNvPr>
          <p:cNvSpPr txBox="1">
            <a:spLocks noChangeArrowheads="1"/>
          </p:cNvSpPr>
          <p:nvPr/>
        </p:nvSpPr>
        <p:spPr>
          <a:xfrm>
            <a:off x="1028587" y="4087734"/>
            <a:ext cx="1691318" cy="60479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75603" indent="-75603" algn="l" defTabSz="756026" rtl="0" eaLnBrk="1" latinLnBrk="0" hangingPunct="1">
              <a:lnSpc>
                <a:spcPct val="90000"/>
              </a:lnSpc>
              <a:spcBef>
                <a:spcPts val="992"/>
              </a:spcBef>
              <a:spcAft>
                <a:spcPts val="165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98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17531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5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8736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19941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71146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0948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7484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24020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40556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dirty="0"/>
              <a:t>De 16 a 18 e acima de 69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BE6581A-A3CC-4F89-B929-69B587E7F129}"/>
              </a:ext>
            </a:extLst>
          </p:cNvPr>
          <p:cNvSpPr/>
          <p:nvPr/>
        </p:nvSpPr>
        <p:spPr>
          <a:xfrm>
            <a:off x="3490433" y="3580146"/>
            <a:ext cx="2461846" cy="16732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D6815D5-57F2-41CA-9074-9DE48A75781E}"/>
              </a:ext>
            </a:extLst>
          </p:cNvPr>
          <p:cNvSpPr txBox="1">
            <a:spLocks noChangeArrowheads="1"/>
          </p:cNvSpPr>
          <p:nvPr/>
        </p:nvSpPr>
        <p:spPr>
          <a:xfrm>
            <a:off x="4014777" y="4087734"/>
            <a:ext cx="1691318" cy="6047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75603" indent="-75603" algn="l" defTabSz="756026" rtl="0" eaLnBrk="1" latinLnBrk="0" hangingPunct="1">
              <a:lnSpc>
                <a:spcPct val="90000"/>
              </a:lnSpc>
              <a:spcBef>
                <a:spcPts val="992"/>
              </a:spcBef>
              <a:spcAft>
                <a:spcPts val="165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98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17531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5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8736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19941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71146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0948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7484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24020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40556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dirty="0"/>
              <a:t>Menor de 16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50D5946-47B2-49E8-B2A1-8E384DB60880}"/>
              </a:ext>
            </a:extLst>
          </p:cNvPr>
          <p:cNvSpPr/>
          <p:nvPr/>
        </p:nvSpPr>
        <p:spPr>
          <a:xfrm>
            <a:off x="6726003" y="3580146"/>
            <a:ext cx="2461846" cy="16732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96D4C929-1EBF-413C-9908-717512361B01}"/>
              </a:ext>
            </a:extLst>
          </p:cNvPr>
          <p:cNvSpPr txBox="1">
            <a:spLocks noChangeArrowheads="1"/>
          </p:cNvSpPr>
          <p:nvPr/>
        </p:nvSpPr>
        <p:spPr>
          <a:xfrm>
            <a:off x="7250347" y="4087734"/>
            <a:ext cx="1691318" cy="6047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75603" indent="-75603" algn="l" defTabSz="756026" rtl="0" eaLnBrk="1" latinLnBrk="0" hangingPunct="1">
              <a:lnSpc>
                <a:spcPct val="90000"/>
              </a:lnSpc>
              <a:spcBef>
                <a:spcPts val="992"/>
              </a:spcBef>
              <a:spcAft>
                <a:spcPts val="165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98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17531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5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8736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19941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71146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0948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7484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24020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40556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dirty="0"/>
              <a:t>De 18 a 69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3C3AFDF-591A-43D3-9C86-48DB82B80130}"/>
              </a:ext>
            </a:extLst>
          </p:cNvPr>
          <p:cNvSpPr/>
          <p:nvPr/>
        </p:nvSpPr>
        <p:spPr>
          <a:xfrm>
            <a:off x="966775" y="3043543"/>
            <a:ext cx="8116320" cy="430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03A3B42A-1B67-47F9-A756-939D0D09A4F1}"/>
              </a:ext>
            </a:extLst>
          </p:cNvPr>
          <p:cNvSpPr txBox="1">
            <a:spLocks noChangeArrowheads="1"/>
          </p:cNvSpPr>
          <p:nvPr/>
        </p:nvSpPr>
        <p:spPr>
          <a:xfrm>
            <a:off x="3964522" y="3062133"/>
            <a:ext cx="1691318" cy="6047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75603" indent="-75603" algn="l" defTabSz="756026" rtl="0" eaLnBrk="1" latinLnBrk="0" hangingPunct="1">
              <a:lnSpc>
                <a:spcPct val="90000"/>
              </a:lnSpc>
              <a:spcBef>
                <a:spcPts val="992"/>
              </a:spcBef>
              <a:spcAft>
                <a:spcPts val="165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98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17531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5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8736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19941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71146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0948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7484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24020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40556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pt-BR" dirty="0"/>
              <a:t>Analfabetos</a:t>
            </a:r>
          </a:p>
        </p:txBody>
      </p:sp>
    </p:spTree>
    <p:extLst>
      <p:ext uri="{BB962C8B-B14F-4D97-AF65-F5344CB8AC3E}">
        <p14:creationId xmlns:p14="http://schemas.microsoft.com/office/powerpoint/2010/main" val="1630410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05A4138-8FBD-4BAF-9AD3-AD7B9F52D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47" r="56739" b="17081"/>
          <a:stretch/>
        </p:blipFill>
        <p:spPr>
          <a:xfrm>
            <a:off x="1184030" y="0"/>
            <a:ext cx="7324461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16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Espaço Reservado para Conteúdo 2">
            <a:extLst>
              <a:ext uri="{FF2B5EF4-FFF2-40B4-BE49-F238E27FC236}">
                <a16:creationId xmlns:a16="http://schemas.microsoft.com/office/drawing/2014/main" id="{8205A128-7A16-4BA9-A007-4E57DA368E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1379" y="1792995"/>
            <a:ext cx="8316516" cy="2084560"/>
          </a:xfrm>
        </p:spPr>
        <p:txBody>
          <a:bodyPr/>
          <a:lstStyle/>
          <a:p>
            <a:pPr marL="0" indent="0">
              <a:buNone/>
            </a:pPr>
            <a:r>
              <a:rPr lang="pt-BR" altLang="pt-BR" dirty="0"/>
              <a:t>Próxima aula:</a:t>
            </a:r>
          </a:p>
          <a:p>
            <a:endParaRPr lang="pt-BR" altLang="pt-BR" dirty="0"/>
          </a:p>
          <a:p>
            <a:pPr marL="0" indent="0">
              <a:buNone/>
            </a:pPr>
            <a:r>
              <a:rPr lang="pt-BR" altLang="pt-BR" sz="4000" b="1" dirty="0"/>
              <a:t>Estruturas Condicionais S</a:t>
            </a:r>
            <a:r>
              <a:rPr lang="pt-BR" altLang="pt-BR" sz="4000" b="1" i="1" dirty="0"/>
              <a:t>witch</a:t>
            </a:r>
            <a:endParaRPr lang="pt-BR" altLang="pt-BR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45214" y="695258"/>
            <a:ext cx="8461948" cy="656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altLang="pt-BR" sz="4400" i="1" dirty="0" err="1"/>
              <a:t>Condicões</a:t>
            </a:r>
            <a:endParaRPr lang="pt-BR" sz="4400" spc="-1" dirty="0"/>
          </a:p>
        </p:txBody>
      </p:sp>
      <p:sp>
        <p:nvSpPr>
          <p:cNvPr id="44" name="TextShape 2"/>
          <p:cNvSpPr txBox="1"/>
          <p:nvPr/>
        </p:nvSpPr>
        <p:spPr>
          <a:xfrm>
            <a:off x="1008185" y="1651515"/>
            <a:ext cx="8098977" cy="3323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defRPr/>
            </a:pPr>
            <a:r>
              <a:rPr lang="pt-BR" sz="2400" b="1" dirty="0"/>
              <a:t>O que são condições:</a:t>
            </a:r>
          </a:p>
          <a:p>
            <a:pPr lvl="1">
              <a:defRPr/>
            </a:pPr>
            <a:r>
              <a:rPr lang="pt-BR" sz="2400" dirty="0"/>
              <a:t>Expressões matemáticas convencionais!</a:t>
            </a:r>
          </a:p>
          <a:p>
            <a:pPr lvl="1">
              <a:defRPr/>
            </a:pPr>
            <a:r>
              <a:rPr lang="pt-BR" sz="2400" dirty="0"/>
              <a:t>Testam validade de uma afirmação</a:t>
            </a:r>
          </a:p>
          <a:p>
            <a:pPr lvl="1">
              <a:defRPr/>
            </a:pPr>
            <a:r>
              <a:rPr lang="pt-BR" sz="2400" dirty="0"/>
              <a:t>Resultado: número inteiro</a:t>
            </a:r>
          </a:p>
          <a:p>
            <a:pPr lvl="1">
              <a:defRPr/>
            </a:pPr>
            <a:r>
              <a:rPr lang="pt-BR" sz="2400" dirty="0"/>
              <a:t>Interpretação:</a:t>
            </a:r>
          </a:p>
          <a:p>
            <a:pPr lvl="2">
              <a:defRPr/>
            </a:pPr>
            <a:r>
              <a:rPr lang="pt-BR" sz="2400" dirty="0"/>
              <a:t>0: significa </a:t>
            </a:r>
            <a:r>
              <a:rPr lang="pt-BR" sz="2400" i="1" dirty="0"/>
              <a:t>falso</a:t>
            </a:r>
          </a:p>
          <a:p>
            <a:pPr lvl="2">
              <a:defRPr/>
            </a:pPr>
            <a:r>
              <a:rPr lang="pt-BR" sz="2400" dirty="0"/>
              <a:t>1: significa </a:t>
            </a:r>
            <a:r>
              <a:rPr lang="pt-BR" sz="2400" i="1" dirty="0"/>
              <a:t>verdadeiro</a:t>
            </a:r>
          </a:p>
          <a:p>
            <a:pPr lvl="1">
              <a:defRPr/>
            </a:pPr>
            <a:r>
              <a:rPr lang="pt-BR" sz="2400" dirty="0"/>
              <a:t>Operadores relacionais:</a:t>
            </a:r>
          </a:p>
          <a:p>
            <a:pPr lvl="1">
              <a:defRPr/>
            </a:pPr>
            <a:r>
              <a:rPr lang="pt-BR" sz="2400" dirty="0"/>
              <a:t>&lt;     &lt;=     &gt;    &gt;=      ==       !=        </a:t>
            </a:r>
          </a:p>
          <a:p>
            <a:pPr>
              <a:buClr>
                <a:srgbClr val="000000"/>
              </a:buClr>
              <a:buSzPct val="45000"/>
            </a:pPr>
            <a:endParaRPr lang="pt-BR" sz="24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474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>
            <a:extLst>
              <a:ext uri="{FF2B5EF4-FFF2-40B4-BE49-F238E27FC236}">
                <a16:creationId xmlns:a16="http://schemas.microsoft.com/office/drawing/2014/main" id="{3B65E8FF-256B-4567-8161-294BCC577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solidFill>
                  <a:schemeClr val="tx1"/>
                </a:solidFill>
              </a:rPr>
              <a:t>Condições</a:t>
            </a:r>
          </a:p>
        </p:txBody>
      </p:sp>
      <p:sp>
        <p:nvSpPr>
          <p:cNvPr id="8195" name="Espaço Reservado para Conteúdo 2">
            <a:extLst>
              <a:ext uri="{FF2B5EF4-FFF2-40B4-BE49-F238E27FC236}">
                <a16:creationId xmlns:a16="http://schemas.microsoft.com/office/drawing/2014/main" id="{6E084509-8AE8-4864-AA49-A6D2A89A33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pt-BR" b="1" dirty="0">
                <a:solidFill>
                  <a:schemeClr val="tx1"/>
                </a:solidFill>
              </a:rPr>
              <a:t>Operador de Comparação:</a:t>
            </a:r>
            <a:endParaRPr lang="pt-BR" altLang="pt-BR" dirty="0">
              <a:solidFill>
                <a:schemeClr val="tx1"/>
              </a:solidFill>
            </a:endParaRPr>
          </a:p>
        </p:txBody>
      </p:sp>
      <p:pic>
        <p:nvPicPr>
          <p:cNvPr id="8196" name="Imagem 3">
            <a:extLst>
              <a:ext uri="{FF2B5EF4-FFF2-40B4-BE49-F238E27FC236}">
                <a16:creationId xmlns:a16="http://schemas.microsoft.com/office/drawing/2014/main" id="{B0EF398F-1647-4ECA-81C0-82214C2B5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101" y="1827212"/>
            <a:ext cx="6615410" cy="278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>
            <a:extLst>
              <a:ext uri="{FF2B5EF4-FFF2-40B4-BE49-F238E27FC236}">
                <a16:creationId xmlns:a16="http://schemas.microsoft.com/office/drawing/2014/main" id="{EA81D419-0182-4BD0-ABAC-3539FAF7FC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solidFill>
                  <a:schemeClr val="tx1"/>
                </a:solidFill>
              </a:rPr>
              <a:t>Condições</a:t>
            </a:r>
          </a:p>
        </p:txBody>
      </p:sp>
      <p:sp>
        <p:nvSpPr>
          <p:cNvPr id="9219" name="Espaço Reservado para Conteúdo 2">
            <a:extLst>
              <a:ext uri="{FF2B5EF4-FFF2-40B4-BE49-F238E27FC236}">
                <a16:creationId xmlns:a16="http://schemas.microsoft.com/office/drawing/2014/main" id="{2B35168B-B070-4CA5-B490-3F3CE5F7F4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pt-BR" sz="2315" b="1" dirty="0">
                <a:solidFill>
                  <a:schemeClr val="tx1"/>
                </a:solidFill>
              </a:rPr>
              <a:t>Operadores de comparação:</a:t>
            </a:r>
            <a:endParaRPr lang="pt-BR" altLang="pt-BR" sz="2315" dirty="0">
              <a:solidFill>
                <a:schemeClr val="tx1"/>
              </a:solidFill>
            </a:endParaRPr>
          </a:p>
        </p:txBody>
      </p:sp>
      <p:pic>
        <p:nvPicPr>
          <p:cNvPr id="9220" name="Imagem 4">
            <a:extLst>
              <a:ext uri="{FF2B5EF4-FFF2-40B4-BE49-F238E27FC236}">
                <a16:creationId xmlns:a16="http://schemas.microsoft.com/office/drawing/2014/main" id="{05E28BF7-D758-4E41-8F9A-3B84036DD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25" y="2073526"/>
            <a:ext cx="6192976" cy="359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3BA3DEB4-EEC2-40DA-94AB-124CD61204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solidFill>
                  <a:schemeClr val="tx1"/>
                </a:solidFill>
              </a:rPr>
              <a:t>Condições</a:t>
            </a:r>
          </a:p>
        </p:txBody>
      </p:sp>
      <p:pic>
        <p:nvPicPr>
          <p:cNvPr id="10243" name="Espaço Reservado para Conteúdo 3">
            <a:extLst>
              <a:ext uri="{FF2B5EF4-FFF2-40B4-BE49-F238E27FC236}">
                <a16:creationId xmlns:a16="http://schemas.microsoft.com/office/drawing/2014/main" id="{B442608E-5CE3-4EF9-99B1-492CE2078B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4109" y="1450503"/>
            <a:ext cx="6552406" cy="339958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2DEDF1C0-FD97-43C7-B022-B4F7EA132E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pt-BR" altLang="pt-BR" sz="2976" b="1" dirty="0">
                <a:solidFill>
                  <a:schemeClr val="tx1"/>
                </a:solidFill>
              </a:rPr>
              <a:t>Estruturas Condicionais</a:t>
            </a:r>
            <a:br>
              <a:rPr lang="pt-BR" altLang="pt-BR" sz="2976" b="1" dirty="0">
                <a:solidFill>
                  <a:schemeClr val="tx1"/>
                </a:solidFill>
              </a:rPr>
            </a:br>
            <a:r>
              <a:rPr lang="pt-BR" altLang="pt-BR" sz="2976" b="1" i="1" dirty="0" err="1">
                <a:solidFill>
                  <a:schemeClr val="tx1"/>
                </a:solidFill>
              </a:rPr>
              <a:t>if</a:t>
            </a:r>
            <a:r>
              <a:rPr lang="pt-BR" altLang="pt-BR" sz="2976" b="1" i="1" dirty="0">
                <a:solidFill>
                  <a:schemeClr val="tx1"/>
                </a:solidFill>
              </a:rPr>
              <a:t>...</a:t>
            </a:r>
            <a:endParaRPr lang="pt-BR" altLang="pt-BR" sz="2976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A97EFA-C210-45C6-AF63-835DDBF26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b="1" dirty="0">
                <a:solidFill>
                  <a:schemeClr val="tx1"/>
                </a:solidFill>
              </a:rPr>
              <a:t>Estrutura </a:t>
            </a:r>
            <a:r>
              <a:rPr lang="pt-BR" b="1" dirty="0" err="1">
                <a:solidFill>
                  <a:schemeClr val="tx1"/>
                </a:solidFill>
              </a:rPr>
              <a:t>if</a:t>
            </a:r>
            <a:r>
              <a:rPr lang="pt-BR" b="1" dirty="0">
                <a:solidFill>
                  <a:schemeClr val="tx1"/>
                </a:solidFill>
              </a:rPr>
              <a:t>...</a:t>
            </a:r>
          </a:p>
          <a:p>
            <a:pPr lvl="1">
              <a:defRPr/>
            </a:pPr>
            <a:r>
              <a:rPr lang="pt-BR" sz="1984" dirty="0">
                <a:solidFill>
                  <a:schemeClr val="tx1"/>
                </a:solidFill>
              </a:rPr>
              <a:t>Executa código somente se uma condição for verdadeira.(resultado da expressão diferente de zero)</a:t>
            </a:r>
          </a:p>
          <a:p>
            <a:pPr lvl="1">
              <a:defRPr/>
            </a:pPr>
            <a:endParaRPr lang="pt-BR" dirty="0"/>
          </a:p>
        </p:txBody>
      </p:sp>
      <p:pic>
        <p:nvPicPr>
          <p:cNvPr id="11268" name="Imagem 4">
            <a:extLst>
              <a:ext uri="{FF2B5EF4-FFF2-40B4-BE49-F238E27FC236}">
                <a16:creationId xmlns:a16="http://schemas.microsoft.com/office/drawing/2014/main" id="{7E642AE5-4B53-4B85-A8D2-05BDA005A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129" y="2709268"/>
            <a:ext cx="5737294" cy="230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8B52E49-0923-4ED4-87DC-F0ACE6BAAA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Comando if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825D4AA-B86E-4193-A589-79447997B6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4456" y="2051540"/>
            <a:ext cx="7650590" cy="2930286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pt-BR" altLang="pt-BR" sz="2400" dirty="0">
                <a:solidFill>
                  <a:schemeClr val="tx1"/>
                </a:solidFill>
              </a:rPr>
              <a:t>O comando </a:t>
            </a:r>
            <a:r>
              <a:rPr lang="pt-BR" altLang="pt-BR" sz="2400" dirty="0" err="1">
                <a:solidFill>
                  <a:schemeClr val="tx1"/>
                </a:solidFill>
              </a:rPr>
              <a:t>if</a:t>
            </a:r>
            <a:r>
              <a:rPr lang="pt-BR" altLang="pt-BR" sz="2400" dirty="0">
                <a:solidFill>
                  <a:schemeClr val="tx1"/>
                </a:solidFill>
              </a:rPr>
              <a:t> é utilizado quando for necessário escolher entre dois caminhos, ou quando se deseja executar um comando sujeito ao resultado de um teste.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Retrospectiva">
  <a:themeElements>
    <a:clrScheme name="Personalizada 5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6566"/>
      </a:accent1>
      <a:accent2>
        <a:srgbClr val="00B05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blipFill>
          <a:blip xmlns:r="http://schemas.openxmlformats.org/officeDocument/2006/relationships" r:embed="rId1"/>
          <a:stretch>
            <a:fillRect/>
          </a:stretch>
        </a:blipFill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SLIDEMESTRE</Template>
  <TotalTime>1223</TotalTime>
  <Words>731</Words>
  <Application>Microsoft Office PowerPoint</Application>
  <PresentationFormat>Personalizar</PresentationFormat>
  <Paragraphs>129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2" baseType="lpstr">
      <vt:lpstr>Arial</vt:lpstr>
      <vt:lpstr>Calibri</vt:lpstr>
      <vt:lpstr>Times New Roman</vt:lpstr>
      <vt:lpstr>Trebuchet MS</vt:lpstr>
      <vt:lpstr>Wingdings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Condições</vt:lpstr>
      <vt:lpstr>Condições</vt:lpstr>
      <vt:lpstr>Condições</vt:lpstr>
      <vt:lpstr>Estruturas Condicionais if...</vt:lpstr>
      <vt:lpstr>Comando if</vt:lpstr>
      <vt:lpstr>Comando if</vt:lpstr>
      <vt:lpstr>Exemplo if</vt:lpstr>
      <vt:lpstr>Exemplo if</vt:lpstr>
      <vt:lpstr>Comando if</vt:lpstr>
      <vt:lpstr>Atividade</vt:lpstr>
      <vt:lpstr>Atividade</vt:lpstr>
      <vt:lpstr>Atividade</vt:lpstr>
      <vt:lpstr>Atividade</vt:lpstr>
      <vt:lpstr>Estruturas Condicionais if...else...</vt:lpstr>
      <vt:lpstr>Estruturas Condicionais if...else...</vt:lpstr>
      <vt:lpstr>Estruturas Condicionais if...else...</vt:lpstr>
      <vt:lpstr>Exemplo if ...else...</vt:lpstr>
      <vt:lpstr>Atividade</vt:lpstr>
      <vt:lpstr>Atividade</vt:lpstr>
      <vt:lpstr>Estruturas Condicionais if...else...</vt:lpstr>
      <vt:lpstr>Aninhamento de if</vt:lpstr>
      <vt:lpstr>Estruturas Condicionais if...else if...else</vt:lpstr>
      <vt:lpstr>Aninhamento de if</vt:lpstr>
      <vt:lpstr>Aninhamento de if</vt:lpstr>
      <vt:lpstr>Operadores Lógicos</vt:lpstr>
      <vt:lpstr>Operadores Lógicos</vt:lpstr>
      <vt:lpstr>Atividade</vt:lpstr>
      <vt:lpstr>Atividade</vt:lpstr>
      <vt:lpstr>Atividade Desafio</vt:lpstr>
      <vt:lpstr>Atividade Desafio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rildo</dc:creator>
  <dc:description/>
  <cp:lastModifiedBy>Rildo Oliveira</cp:lastModifiedBy>
  <cp:revision>81</cp:revision>
  <dcterms:created xsi:type="dcterms:W3CDTF">2019-09-09T16:05:57Z</dcterms:created>
  <dcterms:modified xsi:type="dcterms:W3CDTF">2019-09-20T16:14:58Z</dcterms:modified>
  <dc:language>pt-BR</dc:language>
</cp:coreProperties>
</file>