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5"/>
  </p:notesMasterIdLst>
  <p:sldIdLst>
    <p:sldId id="272" r:id="rId2"/>
    <p:sldId id="518" r:id="rId3"/>
    <p:sldId id="534" r:id="rId4"/>
    <p:sldId id="535" r:id="rId5"/>
    <p:sldId id="536" r:id="rId6"/>
    <p:sldId id="537" r:id="rId7"/>
    <p:sldId id="538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6" r:id="rId16"/>
    <p:sldId id="548" r:id="rId17"/>
    <p:sldId id="549" r:id="rId18"/>
    <p:sldId id="550" r:id="rId19"/>
    <p:sldId id="551" r:id="rId20"/>
    <p:sldId id="552" r:id="rId21"/>
    <p:sldId id="553" r:id="rId22"/>
    <p:sldId id="554" r:id="rId23"/>
    <p:sldId id="555" r:id="rId24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612E0-1606-4F08-B737-58017A511C4F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4F96C-DCAA-4989-A608-8B32F18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89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4F96C-DCAA-4989-A608-8B32F185F32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32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4F96C-DCAA-4989-A608-8B32F185F32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977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4F96C-DCAA-4989-A608-8B32F185F32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74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4F96C-DCAA-4989-A608-8B32F185F32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62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4F96C-DCAA-4989-A608-8B32F185F322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98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627541"/>
            <a:ext cx="8316516" cy="294868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14" spc="-4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3684137"/>
            <a:ext cx="8316516" cy="9450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 algn="ctr">
              <a:buNone/>
              <a:defRPr sz="1984"/>
            </a:lvl2pPr>
            <a:lvl3pPr marL="756026" indent="0" algn="ctr">
              <a:buNone/>
              <a:defRPr sz="198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601B79A7-61DF-4262-B542-D6EFFAF248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260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2960"/>
            <a:ext cx="2173635" cy="476053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2960"/>
            <a:ext cx="6394896" cy="4760535"/>
          </a:xfrm>
        </p:spPr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A0A5900D-732F-4309-8D03-AF13FC5DC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5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322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4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627541"/>
            <a:ext cx="8316516" cy="294868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1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3682077"/>
            <a:ext cx="8316516" cy="9450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22588AB0-9E5E-442F-BFB5-A6ACB5204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1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5" y="1526148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1526149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026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775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24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7258ABDC-9885-43DF-BBFA-72DC2CF40C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349287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567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491447"/>
            <a:ext cx="2646164" cy="1890183"/>
          </a:xfrm>
        </p:spPr>
        <p:txBody>
          <a:bodyPr anchor="b">
            <a:norm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604859"/>
            <a:ext cx="5367933" cy="4347422"/>
          </a:xfrm>
        </p:spPr>
        <p:txBody>
          <a:bodyPr/>
          <a:lstStyle>
            <a:lvl2pPr marL="31753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46873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3pPr>
            <a:lvl4pPr marL="61994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4pPr>
            <a:lvl5pPr marL="77114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2419435"/>
            <a:ext cx="2646164" cy="279403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5341286"/>
            <a:ext cx="2165044" cy="30190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5341286"/>
            <a:ext cx="3843238" cy="30190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559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95397"/>
            <a:ext cx="10078000" cy="1575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064040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4196207"/>
            <a:ext cx="8361878" cy="680466"/>
          </a:xfrm>
        </p:spPr>
        <p:txBody>
          <a:bodyPr lIns="91440" tIns="0" rIns="91440" bIns="0" anchor="b">
            <a:no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0080613" cy="406404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646">
                <a:solidFill>
                  <a:schemeClr val="bg1"/>
                </a:solidFill>
              </a:defRPr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4884233"/>
            <a:ext cx="8361878" cy="49144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96"/>
              </a:spcAft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BDF43D3F-A8E5-4166-A602-63AA632CFF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2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292513"/>
            <a:ext cx="10080625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37541"/>
            <a:ext cx="10080626" cy="5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148"/>
            <a:ext cx="8316516" cy="33267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rgbClr val="FFFFFF"/>
                </a:solidFill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 cap="all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rgbClr val="FFFFFF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436940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EF271FF7-7E1C-4F17-AB89-2946B48FC21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420" y="92821"/>
            <a:ext cx="664205" cy="5712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="" xmlns:a16="http://schemas.microsoft.com/office/drawing/2014/main" id="{69305D85-4FD1-463F-AC81-2FC3769AA80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6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5" r:id="rId12"/>
  </p:sldLayoutIdLst>
  <p:txStyles>
    <p:titleStyle>
      <a:lvl1pPr algn="l" defTabSz="756026" rtl="0" eaLnBrk="1" latinLnBrk="0" hangingPunct="1">
        <a:lnSpc>
          <a:spcPct val="85000"/>
        </a:lnSpc>
        <a:spcBef>
          <a:spcPct val="0"/>
        </a:spcBef>
        <a:buNone/>
        <a:defRPr sz="3969" kern="1200" spc="-4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5603" indent="-75603" algn="l" defTabSz="756026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753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6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6873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1994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114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0948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7484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4020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0556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2079228"/>
            <a:ext cx="10080625" cy="201612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88"/>
          </a:p>
        </p:txBody>
      </p:sp>
      <p:sp>
        <p:nvSpPr>
          <p:cNvPr id="3" name="object 3"/>
          <p:cNvSpPr txBox="1"/>
          <p:nvPr/>
        </p:nvSpPr>
        <p:spPr>
          <a:xfrm>
            <a:off x="2091174" y="2835275"/>
            <a:ext cx="6337718" cy="2322198"/>
          </a:xfrm>
          <a:prstGeom prst="rect">
            <a:avLst/>
          </a:prstGeom>
        </p:spPr>
        <p:txBody>
          <a:bodyPr vert="horz" wrap="square" lIns="0" tIns="59460" rIns="0" bIns="0" rtlCol="0">
            <a:spAutoFit/>
          </a:bodyPr>
          <a:lstStyle/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r>
              <a:rPr sz="3969" spc="-168" dirty="0">
                <a:solidFill>
                  <a:schemeClr val="bg1"/>
                </a:solidFill>
                <a:latin typeface="Trebuchet MS"/>
                <a:cs typeface="Trebuchet MS"/>
              </a:rPr>
              <a:t>Programação </a:t>
            </a:r>
            <a:r>
              <a:rPr sz="3969" spc="-174" dirty="0">
                <a:solidFill>
                  <a:schemeClr val="bg1"/>
                </a:solidFill>
                <a:latin typeface="Trebuchet MS"/>
                <a:cs typeface="Trebuchet MS"/>
              </a:rPr>
              <a:t>para</a:t>
            </a:r>
            <a:r>
              <a:rPr sz="3969" spc="-422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3969" spc="-131" dirty="0">
                <a:solidFill>
                  <a:schemeClr val="bg1"/>
                </a:solidFill>
                <a:latin typeface="Trebuchet MS"/>
                <a:cs typeface="Trebuchet MS"/>
              </a:rPr>
              <a:t>Dispositivos </a:t>
            </a:r>
            <a:r>
              <a:rPr lang="pt-BR" sz="3969" spc="-59" dirty="0">
                <a:solidFill>
                  <a:schemeClr val="bg1"/>
                </a:solidFill>
                <a:latin typeface="Trebuchet MS"/>
                <a:cs typeface="Trebuchet MS"/>
              </a:rPr>
              <a:t>Móveis</a:t>
            </a:r>
            <a:endParaRPr lang="pt-BR" sz="3969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pPr algn="ctr"/>
            <a:r>
              <a:rPr lang="pt-BR" sz="3200" b="1" dirty="0">
                <a:solidFill>
                  <a:srgbClr val="00B050"/>
                </a:solidFill>
              </a:rPr>
              <a:t>Funções</a:t>
            </a:r>
            <a:endParaRPr lang="pt-BR" sz="3200" dirty="0">
              <a:solidFill>
                <a:srgbClr val="00B05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0429" y="779625"/>
            <a:ext cx="2498026" cy="417128"/>
          </a:xfrm>
          <a:prstGeom prst="rect">
            <a:avLst/>
          </a:prstGeom>
        </p:spPr>
        <p:txBody>
          <a:bodyPr vert="horz" wrap="square" lIns="0" tIns="4725" rIns="0" bIns="0" rtlCol="0">
            <a:spAutoFit/>
          </a:bodyPr>
          <a:lstStyle/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r>
              <a:rPr sz="1488" b="1" spc="-115" dirty="0">
                <a:solidFill>
                  <a:srgbClr val="385622"/>
                </a:solidFill>
                <a:latin typeface="Trebuchet MS"/>
                <a:cs typeface="Trebuchet MS"/>
              </a:rPr>
              <a:t>Prof. </a:t>
            </a:r>
            <a:r>
              <a:rPr lang="pt-BR" sz="1488" b="1" spc="-41" dirty="0">
                <a:solidFill>
                  <a:srgbClr val="385622"/>
                </a:solidFill>
                <a:latin typeface="Trebuchet MS"/>
                <a:cs typeface="Trebuchet MS"/>
              </a:rPr>
              <a:t>Rildo Oliveira</a:t>
            </a:r>
          </a:p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r>
              <a:rPr lang="pt-BR" sz="1240" i="1" spc="-74" dirty="0">
                <a:solidFill>
                  <a:srgbClr val="385622"/>
                </a:solidFill>
                <a:latin typeface="Trebuchet MS"/>
                <a:cs typeface="Trebuchet MS"/>
              </a:rPr>
              <a:t>rildexter@hotmail.com</a:t>
            </a:r>
            <a:endParaRPr sz="1488" dirty="0">
              <a:latin typeface="Trebuchet MS"/>
              <a:cs typeface="Trebuchet M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BA8C92DA-DD14-4D8B-A316-2A35F12BF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5" y="199752"/>
            <a:ext cx="2705283" cy="12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Criando uma função</a:t>
            </a:r>
            <a:endParaRPr lang="pt-BR" sz="4000" dirty="0"/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7" y="2006626"/>
            <a:ext cx="8316515" cy="22273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9C4CCC00-50A1-4FE9-8C05-5A26121B9D7D}"/>
              </a:ext>
            </a:extLst>
          </p:cNvPr>
          <p:cNvSpPr/>
          <p:nvPr/>
        </p:nvSpPr>
        <p:spPr>
          <a:xfrm>
            <a:off x="127732" y="1470208"/>
            <a:ext cx="53586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Para agilizar a função podemos fazer a passagem de parâmetros usando o Lambda =&gt;</a:t>
            </a:r>
          </a:p>
          <a:p>
            <a:r>
              <a:rPr lang="pt-BR" sz="2400" dirty="0"/>
              <a:t>Veja como fica mais simples o código.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2312562A-6598-41CA-92E3-716C6371E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1399" r="33779" b="57029"/>
          <a:stretch/>
        </p:blipFill>
        <p:spPr>
          <a:xfrm>
            <a:off x="22158" y="3563815"/>
            <a:ext cx="5601587" cy="20941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E726C438-5099-4419-BDF2-C7F9F84A45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18543" r="38271" b="50000"/>
          <a:stretch/>
        </p:blipFill>
        <p:spPr>
          <a:xfrm>
            <a:off x="5623745" y="2297749"/>
            <a:ext cx="4456880" cy="336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 01</a:t>
            </a:r>
            <a:endParaRPr lang="pt-BR" sz="4000" dirty="0"/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7" y="2006626"/>
            <a:ext cx="8316515" cy="22273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9C4CCC00-50A1-4FE9-8C05-5A26121B9D7D}"/>
              </a:ext>
            </a:extLst>
          </p:cNvPr>
          <p:cNvSpPr/>
          <p:nvPr/>
        </p:nvSpPr>
        <p:spPr>
          <a:xfrm>
            <a:off x="385639" y="1798454"/>
            <a:ext cx="88323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Crie um código que possa receber os valores dos lados de um quadrado </a:t>
            </a:r>
            <a:r>
              <a:rPr lang="pt-BR" sz="2400" dirty="0" smtClean="0"/>
              <a:t>e faça o calculo da área do quadrado em uma função e mostre na tela através da chamada pelo programa principal.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109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 01</a:t>
            </a:r>
            <a:endParaRPr lang="pt-BR" sz="4000" dirty="0"/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7" y="2006626"/>
            <a:ext cx="8316515" cy="22273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9C4CCC00-50A1-4FE9-8C05-5A26121B9D7D}"/>
              </a:ext>
            </a:extLst>
          </p:cNvPr>
          <p:cNvSpPr/>
          <p:nvPr/>
        </p:nvSpPr>
        <p:spPr>
          <a:xfrm>
            <a:off x="385639" y="1436540"/>
            <a:ext cx="88323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Crie um código que possa receber os valores dos lados de um quadrado e faça o calculo da área do quadrado em uma função e mostre na tela através da chamada pelo programa principal.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1B3B3110-08CF-4AE1-8C89-5370A43BD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82" r="83370" b="53902"/>
          <a:stretch/>
        </p:blipFill>
        <p:spPr>
          <a:xfrm>
            <a:off x="2790091" y="2904999"/>
            <a:ext cx="4923694" cy="233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1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 02</a:t>
            </a:r>
            <a:endParaRPr lang="pt-BR" sz="4000" dirty="0"/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7" y="2006626"/>
            <a:ext cx="8316515" cy="22273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9C4CCC00-50A1-4FE9-8C05-5A26121B9D7D}"/>
              </a:ext>
            </a:extLst>
          </p:cNvPr>
          <p:cNvSpPr/>
          <p:nvPr/>
        </p:nvSpPr>
        <p:spPr>
          <a:xfrm>
            <a:off x="385639" y="1550083"/>
            <a:ext cx="88323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Crie um programa que possua três valores e imprima na tela o menor valor, devendo para isso, criar </a:t>
            </a:r>
            <a:r>
              <a:rPr lang="pt-BR" sz="2400" dirty="0" smtClean="0"/>
              <a:t>ter esta comparação em uma função.</a:t>
            </a:r>
            <a:r>
              <a:rPr lang="pt-BR" sz="2400" dirty="0"/>
              <a:t> </a:t>
            </a:r>
            <a:endParaRPr lang="pt-BR" alt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10CBA51A-7169-4CD7-9D79-C61E4D1DE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04" r="83021" b="69725"/>
          <a:stretch/>
        </p:blipFill>
        <p:spPr>
          <a:xfrm>
            <a:off x="480646" y="2960223"/>
            <a:ext cx="8344288" cy="49346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FD422E91-A546-4280-A94B-7D2D9C9E6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98" t="22867" r="61282" b="73562"/>
          <a:stretch/>
        </p:blipFill>
        <p:spPr>
          <a:xfrm>
            <a:off x="2836984" y="4377442"/>
            <a:ext cx="4138247" cy="49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 02</a:t>
            </a:r>
            <a:endParaRPr lang="pt-BR" sz="4000" dirty="0"/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258" y="1919989"/>
            <a:ext cx="8316515" cy="22273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9C4CCC00-50A1-4FE9-8C05-5A26121B9D7D}"/>
              </a:ext>
            </a:extLst>
          </p:cNvPr>
          <p:cNvSpPr/>
          <p:nvPr/>
        </p:nvSpPr>
        <p:spPr>
          <a:xfrm>
            <a:off x="353904" y="1834238"/>
            <a:ext cx="40891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Crie um programa que possua três valores e imprima na tela o menor valor, devendo para isso, criar ter esta comparação em uma função. </a:t>
            </a:r>
            <a:endParaRPr lang="pt-BR" alt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10CBA51A-7169-4CD7-9D79-C61E4D1DE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52" r="82778" b="30407"/>
          <a:stretch/>
        </p:blipFill>
        <p:spPr>
          <a:xfrm>
            <a:off x="4447350" y="1436540"/>
            <a:ext cx="5633275" cy="42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 03</a:t>
            </a:r>
            <a:endParaRPr lang="pt-BR" sz="4000" dirty="0"/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258" y="1919989"/>
            <a:ext cx="8316515" cy="22273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9C4CCC00-50A1-4FE9-8C05-5A26121B9D7D}"/>
              </a:ext>
            </a:extLst>
          </p:cNvPr>
          <p:cNvSpPr/>
          <p:nvPr/>
        </p:nvSpPr>
        <p:spPr>
          <a:xfrm>
            <a:off x="353903" y="1834238"/>
            <a:ext cx="85978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pt-BR" sz="2400" spc="-1" dirty="0"/>
              <a:t>Crie uma lista Map que cadastre os itens a seguir: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400" spc="-1" dirty="0"/>
              <a:t> 01: 'tênis',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400" spc="-1" dirty="0"/>
              <a:t> 02: 'calça',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400" spc="-1" dirty="0"/>
              <a:t> 03: 'blusa',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400" spc="-1" dirty="0"/>
              <a:t> 04: 'cueca',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400" spc="-1" dirty="0"/>
              <a:t> 05: 'calcinha’</a:t>
            </a:r>
          </a:p>
          <a:p>
            <a:pPr>
              <a:buClr>
                <a:srgbClr val="000000"/>
              </a:buClr>
              <a:buSzPct val="45000"/>
            </a:pPr>
            <a:endParaRPr lang="pt-BR" sz="2400" spc="-1" dirty="0"/>
          </a:p>
          <a:p>
            <a:pPr>
              <a:buClr>
                <a:srgbClr val="000000"/>
              </a:buClr>
              <a:buSzPct val="45000"/>
            </a:pPr>
            <a:r>
              <a:rPr lang="pt-BR" sz="2400" spc="-1" dirty="0"/>
              <a:t>Ao final mostre somente o item tênis</a:t>
            </a:r>
          </a:p>
          <a:p>
            <a:pPr>
              <a:buClr>
                <a:srgbClr val="000000"/>
              </a:buClr>
              <a:buSzPct val="45000"/>
            </a:pPr>
            <a:r>
              <a:rPr lang="pt-BR" sz="2400" spc="-1" dirty="0"/>
              <a:t>Observação: A lista estará em uma Função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90576743-9079-42EF-B1FC-0150A6CC3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42" t="20695" r="33713" b="71920"/>
          <a:stretch/>
        </p:blipFill>
        <p:spPr>
          <a:xfrm>
            <a:off x="7897308" y="2612536"/>
            <a:ext cx="1829414" cy="11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 </a:t>
            </a:r>
            <a:r>
              <a:rPr lang="pt-BR" sz="4000" b="1" dirty="0" smtClean="0"/>
              <a:t>04</a:t>
            </a:r>
            <a:endParaRPr lang="pt-BR" sz="4000" dirty="0"/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258" y="1919989"/>
            <a:ext cx="8316515" cy="22273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9C4CCC00-50A1-4FE9-8C05-5A26121B9D7D}"/>
              </a:ext>
            </a:extLst>
          </p:cNvPr>
          <p:cNvSpPr/>
          <p:nvPr/>
        </p:nvSpPr>
        <p:spPr>
          <a:xfrm>
            <a:off x="353904" y="1436540"/>
            <a:ext cx="85978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400" dirty="0"/>
              <a:t>Faça um código que possua três variáveis: y, z e x.</a:t>
            </a:r>
          </a:p>
          <a:p>
            <a:r>
              <a:rPr lang="pt-BR" altLang="pt-BR" sz="2400" dirty="0"/>
              <a:t>Elas deverão ser iniciadas com valores inteiros e então criar uma estrutura que compare seus valores e mostre os seguintes possíveis resultados. O código principal deverá somente chamar os valores pois as comparações deverão estar em função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3C17A769-013C-476B-8588-37E5F267F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40" t="23346" r="23479" b="72776"/>
          <a:stretch/>
        </p:blipFill>
        <p:spPr>
          <a:xfrm>
            <a:off x="94852" y="4082172"/>
            <a:ext cx="3746465" cy="50164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E31DCB5D-4FD0-4732-A2CD-928092866B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472" t="22520" r="7198" b="70861"/>
          <a:stretch/>
        </p:blipFill>
        <p:spPr>
          <a:xfrm>
            <a:off x="3570012" y="4921126"/>
            <a:ext cx="6510613" cy="7494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6B912629-A5EA-4483-9E6D-6BA84D9C88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578" t="21486" r="24526" b="70861"/>
          <a:stretch/>
        </p:blipFill>
        <p:spPr>
          <a:xfrm>
            <a:off x="94852" y="4680411"/>
            <a:ext cx="3427694" cy="99013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299476CC-4C1C-42B8-BB77-823FCE5CC9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658" t="23070" r="22898" b="72591"/>
          <a:stretch/>
        </p:blipFill>
        <p:spPr>
          <a:xfrm>
            <a:off x="4175021" y="4054935"/>
            <a:ext cx="4443047" cy="6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 </a:t>
            </a:r>
            <a:r>
              <a:rPr lang="pt-BR" sz="4000" b="1" dirty="0" smtClean="0"/>
              <a:t>05</a:t>
            </a:r>
            <a:endParaRPr lang="pt-BR" sz="4000" dirty="0"/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258" y="1919989"/>
            <a:ext cx="8316515" cy="22273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9C4CCC00-50A1-4FE9-8C05-5A26121B9D7D}"/>
              </a:ext>
            </a:extLst>
          </p:cNvPr>
          <p:cNvSpPr/>
          <p:nvPr/>
        </p:nvSpPr>
        <p:spPr>
          <a:xfrm>
            <a:off x="353904" y="1436540"/>
            <a:ext cx="90984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Formula: (0</a:t>
            </a:r>
            <a:r>
              <a:rPr lang="pt-BR" sz="2400" b="1" dirty="0"/>
              <a:t> °C</a:t>
            </a:r>
            <a:r>
              <a:rPr lang="pt-BR" sz="2400" dirty="0"/>
              <a:t> × 1,8) + 32 = 32</a:t>
            </a:r>
            <a:r>
              <a:rPr lang="pt-BR" sz="2400" b="1" dirty="0"/>
              <a:t> </a:t>
            </a:r>
            <a:r>
              <a:rPr lang="pt-BR" sz="2400" b="1" dirty="0" err="1"/>
              <a:t>°F</a:t>
            </a:r>
            <a:endParaRPr lang="pt-BR" sz="2400" b="1" dirty="0"/>
          </a:p>
          <a:p>
            <a:r>
              <a:rPr lang="pt-BR" sz="2400" dirty="0"/>
              <a:t>Faça um algoritmo que </a:t>
            </a:r>
            <a:r>
              <a:rPr lang="pt-BR" sz="2400" dirty="0" smtClean="0"/>
              <a:t>possua uma função que converta </a:t>
            </a:r>
            <a:r>
              <a:rPr lang="pt-BR" sz="2400" dirty="0"/>
              <a:t>Celsius para Fahrenheit </a:t>
            </a:r>
            <a:r>
              <a:rPr lang="pt-BR" sz="2400" dirty="0" smtClean="0"/>
              <a:t>e uma </a:t>
            </a:r>
            <a:r>
              <a:rPr lang="pt-BR" sz="2400" dirty="0"/>
              <a:t>função e converta Fahrenheit para Celsius em outra função. No código principal devemos ter uma variável para receber o valor para conversão e então através de um switch mostrará o resultado escolhido como f para fahrenheit e c como celsius e em caso diferente diga status não verificado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A64F363D-C1AC-4C84-84B6-1E21E65A13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74" t="17701" r="60576" b="66901"/>
          <a:stretch/>
        </p:blipFill>
        <p:spPr>
          <a:xfrm>
            <a:off x="4304756" y="4300197"/>
            <a:ext cx="3188678" cy="13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/>
              <a:t>PARÂMETROS </a:t>
            </a:r>
            <a:r>
              <a:rPr lang="pt-BR" sz="3600" b="1" dirty="0"/>
              <a:t>OPCIONAIS</a:t>
            </a:r>
            <a:endParaRPr lang="pt-BR" sz="3600" dirty="0"/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258" y="1919989"/>
            <a:ext cx="8316515" cy="22273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9C4CCC00-50A1-4FE9-8C05-5A26121B9D7D}"/>
              </a:ext>
            </a:extLst>
          </p:cNvPr>
          <p:cNvSpPr/>
          <p:nvPr/>
        </p:nvSpPr>
        <p:spPr>
          <a:xfrm>
            <a:off x="353904" y="1436540"/>
            <a:ext cx="8597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Vamos pensar no seguinte código:</a:t>
            </a:r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436" t="14963" r="32640" b="51312"/>
          <a:stretch/>
        </p:blipFill>
        <p:spPr>
          <a:xfrm>
            <a:off x="635258" y="2200275"/>
            <a:ext cx="9012079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4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/>
              <a:t>PARÂMETROS </a:t>
            </a:r>
            <a:r>
              <a:rPr lang="pt-BR" sz="3600" b="1" dirty="0"/>
              <a:t>OPCIONAIS</a:t>
            </a:r>
            <a:endParaRPr lang="pt-BR" sz="3600" dirty="0"/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258" y="1919989"/>
            <a:ext cx="8316515" cy="22273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9C4CCC00-50A1-4FE9-8C05-5A26121B9D7D}"/>
              </a:ext>
            </a:extLst>
          </p:cNvPr>
          <p:cNvSpPr/>
          <p:nvPr/>
        </p:nvSpPr>
        <p:spPr>
          <a:xfrm>
            <a:off x="353904" y="1436540"/>
            <a:ext cx="92290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Caso não seja especificado o parâmetro, ele retornará </a:t>
            </a:r>
            <a:r>
              <a:rPr lang="pt-BR" sz="2400" dirty="0" err="1"/>
              <a:t>null</a:t>
            </a:r>
            <a:r>
              <a:rPr lang="pt-BR" sz="2400" dirty="0"/>
              <a:t>, para definir um valor padrão é necessário colocar a expressão ??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t="17145" r="32192" b="51892"/>
          <a:stretch/>
        </p:blipFill>
        <p:spPr>
          <a:xfrm>
            <a:off x="183230" y="2450276"/>
            <a:ext cx="9764568" cy="278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Definição de Função</a:t>
            </a:r>
            <a:endParaRPr lang="pt-BR" sz="4000" dirty="0"/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7" y="1666657"/>
            <a:ext cx="8793530" cy="27412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Uma função nada mais é do que uma </a:t>
            </a:r>
            <a:r>
              <a:rPr lang="pt-BR" sz="2400" b="1" dirty="0" err="1"/>
              <a:t>subrotina</a:t>
            </a:r>
            <a:r>
              <a:rPr lang="pt-BR" sz="2400" dirty="0"/>
              <a:t> usada em um programa.</a:t>
            </a:r>
          </a:p>
          <a:p>
            <a:pPr marL="0" indent="0">
              <a:buNone/>
            </a:pPr>
            <a:r>
              <a:rPr lang="pt-BR" sz="2400" dirty="0"/>
              <a:t>Denominamos função a um </a:t>
            </a:r>
            <a:r>
              <a:rPr lang="pt-BR" sz="2400" b="1" dirty="0"/>
              <a:t>conjunto de comandos </a:t>
            </a:r>
            <a:r>
              <a:rPr lang="pt-BR" sz="2400" dirty="0"/>
              <a:t>que realiza uma tarefa específica em um módulo dependente de código.</a:t>
            </a:r>
          </a:p>
          <a:p>
            <a:pPr marL="0" indent="0">
              <a:buNone/>
            </a:pPr>
            <a:r>
              <a:rPr lang="pt-BR" sz="2400" dirty="0"/>
              <a:t>A função é referenciada pelo programa principal através do nome atribuído a ela.</a:t>
            </a:r>
          </a:p>
          <a:p>
            <a:pPr marL="0" indent="0">
              <a:buNone/>
            </a:pPr>
            <a:r>
              <a:rPr lang="pt-BR" sz="2400" dirty="0"/>
              <a:t>A utilização de funções visa </a:t>
            </a:r>
            <a:r>
              <a:rPr lang="pt-BR" sz="2400" b="1" dirty="0"/>
              <a:t>modularizar um programa</a:t>
            </a:r>
            <a:r>
              <a:rPr lang="pt-BR" sz="2400" dirty="0"/>
              <a:t>, o que é muito comum em programação estruturada.</a:t>
            </a:r>
          </a:p>
        </p:txBody>
      </p:sp>
    </p:spTree>
    <p:extLst>
      <p:ext uri="{BB962C8B-B14F-4D97-AF65-F5344CB8AC3E}">
        <p14:creationId xmlns:p14="http://schemas.microsoft.com/office/powerpoint/2010/main" val="1718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/>
              <a:t>PARÂMETROS </a:t>
            </a:r>
            <a:r>
              <a:rPr lang="pt-BR" sz="3600" b="1" dirty="0"/>
              <a:t>OPCIONAIS</a:t>
            </a:r>
            <a:endParaRPr lang="pt-BR" sz="3600" dirty="0"/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258" y="1919989"/>
            <a:ext cx="8316515" cy="22273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9C4CCC00-50A1-4FE9-8C05-5A26121B9D7D}"/>
              </a:ext>
            </a:extLst>
          </p:cNvPr>
          <p:cNvSpPr/>
          <p:nvPr/>
        </p:nvSpPr>
        <p:spPr>
          <a:xfrm>
            <a:off x="353904" y="1436540"/>
            <a:ext cx="92290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Caso não seja especificado o parâmetro, ele retornará </a:t>
            </a:r>
            <a:r>
              <a:rPr lang="pt-BR" sz="2400" dirty="0" err="1"/>
              <a:t>null</a:t>
            </a:r>
            <a:r>
              <a:rPr lang="pt-BR" sz="2400" dirty="0"/>
              <a:t>, para definir um valor padrão é necessário colocar a expressão ??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7" t="16791" r="33262" b="50593"/>
          <a:stretch/>
        </p:blipFill>
        <p:spPr>
          <a:xfrm>
            <a:off x="187568" y="2331136"/>
            <a:ext cx="9561491" cy="292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9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/>
              <a:t>Atividade </a:t>
            </a:r>
            <a:r>
              <a:rPr lang="pt-BR" sz="3600" b="1" dirty="0" smtClean="0"/>
              <a:t>06</a:t>
            </a:r>
            <a:endParaRPr lang="pt-BR" sz="3600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9C4CCC00-50A1-4FE9-8C05-5A26121B9D7D}"/>
              </a:ext>
            </a:extLst>
          </p:cNvPr>
          <p:cNvSpPr/>
          <p:nvPr/>
        </p:nvSpPr>
        <p:spPr>
          <a:xfrm>
            <a:off x="353904" y="1436540"/>
            <a:ext cx="94052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Crie uma função que mostre os valores da tela da esquerda. Os valores da linha 5,7 e 9 são opcionais e em sua falta deverão aparecer como na tela a direita.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58894" t="20716" r="23134" b="54945"/>
          <a:stretch/>
        </p:blipFill>
        <p:spPr>
          <a:xfrm>
            <a:off x="0" y="2764444"/>
            <a:ext cx="3433314" cy="290610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l="58977" t="20865" r="23432" b="54044"/>
          <a:stretch/>
        </p:blipFill>
        <p:spPr>
          <a:xfrm>
            <a:off x="6805410" y="2764444"/>
            <a:ext cx="3275215" cy="291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/>
              <a:t>Atividade </a:t>
            </a:r>
            <a:r>
              <a:rPr lang="pt-BR" sz="3600" b="1" dirty="0" smtClean="0"/>
              <a:t>06</a:t>
            </a:r>
            <a:endParaRPr lang="pt-BR" sz="3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t="21519" r="51250" b="37681"/>
          <a:stretch/>
        </p:blipFill>
        <p:spPr>
          <a:xfrm>
            <a:off x="907256" y="1436540"/>
            <a:ext cx="8094390" cy="423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/>
              <a:t>Próxima aula:</a:t>
            </a:r>
            <a:endParaRPr lang="pt-BR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E128E572-3A7A-4D8B-8E8D-12FB58AF8A7A}"/>
              </a:ext>
            </a:extLst>
          </p:cNvPr>
          <p:cNvSpPr txBox="1">
            <a:spLocks noChangeArrowheads="1"/>
          </p:cNvSpPr>
          <p:nvPr/>
        </p:nvSpPr>
        <p:spPr>
          <a:xfrm>
            <a:off x="2339816" y="2234804"/>
            <a:ext cx="5025261" cy="119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7560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969" kern="1200" spc="-4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/>
              <a:t>Introdução ao </a:t>
            </a:r>
            <a:r>
              <a:rPr lang="pt-BR" sz="3600" b="1" dirty="0" err="1" smtClean="0"/>
              <a:t>Flutter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6396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Definição de Função</a:t>
            </a:r>
            <a:endParaRPr lang="pt-BR" sz="4000" dirty="0"/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7" y="2006626"/>
            <a:ext cx="8316515" cy="22273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Desta forma podemos dividir um programa em várias partes, no qual cada função realiza uma tarefa bem definida.</a:t>
            </a:r>
          </a:p>
          <a:p>
            <a:pPr marL="0" indent="0">
              <a:buNone/>
            </a:pPr>
            <a:r>
              <a:rPr lang="pt-BR" b="1" dirty="0"/>
              <a:t>{</a:t>
            </a:r>
          </a:p>
          <a:p>
            <a:pPr marL="0" indent="0">
              <a:buNone/>
            </a:pPr>
            <a:r>
              <a:rPr lang="pt-BR" b="1" dirty="0"/>
              <a:t>   instruções;</a:t>
            </a:r>
          </a:p>
          <a:p>
            <a:pPr marL="0" indent="0">
              <a:buNone/>
            </a:pPr>
            <a:r>
              <a:rPr lang="pt-BR" b="1" dirty="0"/>
              <a:t>   </a:t>
            </a:r>
            <a:r>
              <a:rPr lang="pt-BR" b="1" dirty="0" err="1"/>
              <a:t>retorno_da_função</a:t>
            </a:r>
            <a:r>
              <a:rPr lang="pt-BR" b="1" dirty="0"/>
              <a:t>;</a:t>
            </a:r>
          </a:p>
          <a:p>
            <a:pPr marL="0" indent="0">
              <a:buNone/>
            </a:pPr>
            <a:r>
              <a:rPr lang="pt-BR" b="1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6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Parâmetros de uma função</a:t>
            </a:r>
            <a:endParaRPr lang="pt-BR" sz="4000" dirty="0"/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8040" y="1584595"/>
            <a:ext cx="8316515" cy="22273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Os parâmetros são as variáveis declaradas diretamente no cabeçalho da função.</a:t>
            </a:r>
          </a:p>
          <a:p>
            <a:pPr marL="0" indent="0">
              <a:buNone/>
            </a:pPr>
            <a:r>
              <a:rPr lang="pt-BR" sz="2400" dirty="0"/>
              <a:t>A finalidade dos parâmetros é fazer a comunicação entre as funções e a função principal.</a:t>
            </a:r>
          </a:p>
          <a:p>
            <a:pPr marL="0" indent="0">
              <a:buNone/>
            </a:pPr>
            <a:r>
              <a:rPr lang="pt-BR" sz="2400" dirty="0"/>
              <a:t>Chamamos de passagem de parâmetros a passagem de valores entre as funções.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872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Protótipo de função</a:t>
            </a:r>
            <a:endParaRPr lang="pt-BR" sz="4000" dirty="0"/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100" y="1584596"/>
            <a:ext cx="8316515" cy="2227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 protótipo de uma função é basicamente, uma declaração da interface da função, ou seja, deve especificar:</a:t>
            </a:r>
          </a:p>
          <a:p>
            <a:pPr marL="0" indent="0">
              <a:buNone/>
            </a:pPr>
            <a:r>
              <a:rPr lang="pt-BR" sz="2400" dirty="0"/>
              <a:t>Tipo da função;</a:t>
            </a:r>
          </a:p>
          <a:p>
            <a:pPr marL="0" indent="0">
              <a:buNone/>
            </a:pPr>
            <a:r>
              <a:rPr lang="pt-BR" sz="2400" dirty="0"/>
              <a:t>Nome da função;</a:t>
            </a:r>
          </a:p>
          <a:p>
            <a:pPr marL="0" indent="0">
              <a:buNone/>
            </a:pPr>
            <a:r>
              <a:rPr lang="pt-BR" sz="2400" dirty="0"/>
              <a:t>Lista de parâmetros que a função necessita;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02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Função sem retorno</a:t>
            </a:r>
            <a:endParaRPr lang="pt-BR" sz="4000" dirty="0"/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100" y="1591638"/>
            <a:ext cx="8316515" cy="22273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Em </a:t>
            </a:r>
            <a:r>
              <a:rPr lang="pt-BR" sz="2400" dirty="0" err="1"/>
              <a:t>Dart</a:t>
            </a:r>
            <a:r>
              <a:rPr lang="pt-BR" sz="2400" dirty="0"/>
              <a:t>, é possível criar funções que não retornam nenhum valor.</a:t>
            </a:r>
          </a:p>
          <a:p>
            <a:pPr marL="0" indent="0">
              <a:buNone/>
            </a:pPr>
            <a:r>
              <a:rPr lang="pt-BR" sz="2400" dirty="0"/>
              <a:t>Normalmente, isto é feito quando queremos executar um bloco de comandos, mas estes comandos não precisam retornar nada.</a:t>
            </a:r>
          </a:p>
          <a:p>
            <a:pPr marL="0" indent="0">
              <a:buNone/>
            </a:pPr>
            <a:r>
              <a:rPr lang="pt-BR" sz="2400" dirty="0"/>
              <a:t>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6BABFA7E-C3B3-4BE3-98E1-E40F3D0CB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6" t="6623" r="79532" b="83169"/>
          <a:stretch/>
        </p:blipFill>
        <p:spPr>
          <a:xfrm>
            <a:off x="2784833" y="3974122"/>
            <a:ext cx="3170900" cy="9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Criando uma função</a:t>
            </a:r>
            <a:endParaRPr lang="pt-BR" sz="4000" dirty="0"/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7748" y="1608042"/>
            <a:ext cx="8316515" cy="2227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 função criada e nela colocado seus parâmetros  e ações e então no código principal devemos chamar o nome da função.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26B30E92-D395-4D4E-88FB-FBE78EF08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7948" r="33671" b="57030"/>
          <a:stretch/>
        </p:blipFill>
        <p:spPr>
          <a:xfrm>
            <a:off x="1988071" y="2835275"/>
            <a:ext cx="5555870" cy="23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Exemplo</a:t>
            </a:r>
            <a:endParaRPr lang="pt-BR" sz="4000" dirty="0"/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AF285E29-A8D4-4227-962A-1ADFB1654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66" t="19961" r="17479" b="71232"/>
          <a:stretch/>
        </p:blipFill>
        <p:spPr>
          <a:xfrm>
            <a:off x="8616462" y="2654422"/>
            <a:ext cx="949569" cy="79546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C72CC850-18FB-4CFF-8C1C-DB3B0B574F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18620" r="27549" b="50000"/>
          <a:stretch/>
        </p:blipFill>
        <p:spPr>
          <a:xfrm>
            <a:off x="0" y="1924173"/>
            <a:ext cx="8243368" cy="323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7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Criando uma função</a:t>
            </a:r>
            <a:endParaRPr lang="pt-BR" sz="4000" dirty="0"/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7" y="2006626"/>
            <a:ext cx="8316515" cy="22273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9C4CCC00-50A1-4FE9-8C05-5A26121B9D7D}"/>
              </a:ext>
            </a:extLst>
          </p:cNvPr>
          <p:cNvSpPr/>
          <p:nvPr/>
        </p:nvSpPr>
        <p:spPr>
          <a:xfrm>
            <a:off x="127732" y="1746774"/>
            <a:ext cx="4315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Para calcular a área de uma circunferência devemos ter o raio ao quadrado multiplicado por 3,14. Então ao criar uma função para calcular devemos fazer assim: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3D36B136-A029-4EDD-B793-47DFBFAB9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8543" r="38271" b="50000"/>
          <a:stretch/>
        </p:blipFill>
        <p:spPr>
          <a:xfrm>
            <a:off x="5317619" y="1436540"/>
            <a:ext cx="4635274" cy="349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etrospectiva">
  <a:themeElements>
    <a:clrScheme name="Personalizada 5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6566"/>
      </a:accent1>
      <a:accent2>
        <a:srgbClr val="00B05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blipFill>
          <a:blip xmlns:r="http://schemas.openxmlformats.org/officeDocument/2006/relationships" r:embed="rId1"/>
          <a:stretch>
            <a:fillRect/>
          </a:stretch>
        </a:blipFill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SLIDEMESTRE</Template>
  <TotalTime>1977</TotalTime>
  <Words>712</Words>
  <Application>Microsoft Office PowerPoint</Application>
  <PresentationFormat>Personalizar</PresentationFormat>
  <Paragraphs>78</Paragraphs>
  <Slides>23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Wingdings</vt:lpstr>
      <vt:lpstr>Retrospectiva</vt:lpstr>
      <vt:lpstr>Apresentação do PowerPoint</vt:lpstr>
      <vt:lpstr>Definição de Função</vt:lpstr>
      <vt:lpstr>Definição de Função</vt:lpstr>
      <vt:lpstr>Parâmetros de uma função</vt:lpstr>
      <vt:lpstr>Protótipo de função</vt:lpstr>
      <vt:lpstr>Função sem retorno</vt:lpstr>
      <vt:lpstr>Criando uma função</vt:lpstr>
      <vt:lpstr>Exemplo</vt:lpstr>
      <vt:lpstr>Criando uma função</vt:lpstr>
      <vt:lpstr>Criando uma função</vt:lpstr>
      <vt:lpstr>Atividade 01</vt:lpstr>
      <vt:lpstr>Atividade 01</vt:lpstr>
      <vt:lpstr>Atividade 02</vt:lpstr>
      <vt:lpstr>Atividade 02</vt:lpstr>
      <vt:lpstr>Atividade 03</vt:lpstr>
      <vt:lpstr>Atividade 04</vt:lpstr>
      <vt:lpstr>Atividade 05</vt:lpstr>
      <vt:lpstr>PARÂMETROS OPCIONAIS</vt:lpstr>
      <vt:lpstr>PARÂMETROS OPCIONAIS</vt:lpstr>
      <vt:lpstr>PARÂMETROS OPCIONAIS</vt:lpstr>
      <vt:lpstr>Atividade 06</vt:lpstr>
      <vt:lpstr>Atividade 06</vt:lpstr>
      <vt:lpstr>Próxima aula: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rildo</dc:creator>
  <dc:description/>
  <cp:lastModifiedBy>rildo</cp:lastModifiedBy>
  <cp:revision>126</cp:revision>
  <dcterms:created xsi:type="dcterms:W3CDTF">2019-09-09T16:05:57Z</dcterms:created>
  <dcterms:modified xsi:type="dcterms:W3CDTF">2019-10-19T02:12:30Z</dcterms:modified>
  <dc:language>pt-BR</dc:language>
</cp:coreProperties>
</file>