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12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72" r:id="rId2"/>
    <p:sldId id="259" r:id="rId3"/>
    <p:sldId id="274" r:id="rId4"/>
    <p:sldId id="273" r:id="rId5"/>
    <p:sldId id="260" r:id="rId6"/>
    <p:sldId id="269" r:id="rId7"/>
    <p:sldId id="270" r:id="rId8"/>
    <p:sldId id="261" r:id="rId9"/>
    <p:sldId id="262" r:id="rId10"/>
    <p:sldId id="263" r:id="rId11"/>
    <p:sldId id="264" r:id="rId12"/>
    <p:sldId id="278" r:id="rId13"/>
    <p:sldId id="279" r:id="rId14"/>
    <p:sldId id="280" r:id="rId15"/>
    <p:sldId id="281" r:id="rId16"/>
    <p:sldId id="276" r:id="rId17"/>
    <p:sldId id="275" r:id="rId18"/>
    <p:sldId id="277" r:id="rId19"/>
    <p:sldId id="282" r:id="rId20"/>
    <p:sldId id="283" r:id="rId21"/>
    <p:sldId id="286" r:id="rId22"/>
    <p:sldId id="287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284" r:id="rId35"/>
    <p:sldId id="288" r:id="rId36"/>
    <p:sldId id="271" r:id="rId37"/>
  </p:sldIdLst>
  <p:sldSz cx="12192000" cy="6858000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601B79A7-61DF-4262-B542-D6EFFAF248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24" y="6390984"/>
            <a:ext cx="1009396" cy="47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3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 marL="91440" indent="-91440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0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>
            <a:lvl1pPr marL="91440" indent="-91440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0A5900D-732F-4309-8D03-AF13FC5DCD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24" y="6377921"/>
            <a:ext cx="1009396" cy="47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30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1407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5321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275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6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22588AB0-9E5E-442F-BFB5-A6ACB52044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24" y="6377921"/>
            <a:ext cx="1009396" cy="47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4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93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 marL="91440" indent="-91440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 marL="91440" indent="-91440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61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20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258ABDC-9885-43DF-BBFA-72DC2CF40C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24" y="6390984"/>
            <a:ext cx="1009396" cy="47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2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2pPr marL="384048" indent="-182880">
              <a:buClr>
                <a:schemeClr val="tx1"/>
              </a:buClr>
              <a:buFont typeface="Wingdings" panose="05000000000000000000" pitchFamily="2" charset="2"/>
              <a:buChar char="§"/>
              <a:defRPr/>
            </a:lvl2pPr>
            <a:lvl3pPr marL="566928" indent="-182880">
              <a:buClr>
                <a:schemeClr val="tx1"/>
              </a:buClr>
              <a:buFont typeface="Wingdings" panose="05000000000000000000" pitchFamily="2" charset="2"/>
              <a:buChar char="§"/>
              <a:defRPr/>
            </a:lvl3pPr>
            <a:lvl4pPr marL="749808" indent="-182880">
              <a:buClr>
                <a:schemeClr val="tx1"/>
              </a:buClr>
              <a:buFont typeface="Wingdings" panose="05000000000000000000" pitchFamily="2" charset="2"/>
              <a:buChar char="§"/>
              <a:defRPr/>
            </a:lvl4pPr>
            <a:lvl5pPr marL="932688" indent="-182880">
              <a:buClr>
                <a:schemeClr val="tx1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00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DF43D3F-A8E5-4166-A602-63AA632CFF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24" y="6377921"/>
            <a:ext cx="1009396" cy="47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1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EF271FF7-7E1C-4F17-AB89-2946B48FC21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678" y="112257"/>
            <a:ext cx="803322" cy="69085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9305D85-4FD1-463F-AC81-2FC3769AA80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24" y="6377921"/>
            <a:ext cx="1009396" cy="47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5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rtlang.org/" TargetMode="External"/><Relationship Id="rId2" Type="http://schemas.openxmlformats.org/officeDocument/2006/relationships/hyperlink" Target="http://en.wikipedia.org/wiki/Dart_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514600"/>
            <a:ext cx="12192000" cy="24384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object 3"/>
          <p:cNvSpPr txBox="1"/>
          <p:nvPr/>
        </p:nvSpPr>
        <p:spPr>
          <a:xfrm>
            <a:off x="2316492" y="3407899"/>
            <a:ext cx="7848600" cy="2804133"/>
          </a:xfrm>
          <a:prstGeom prst="rect">
            <a:avLst/>
          </a:prstGeom>
        </p:spPr>
        <p:txBody>
          <a:bodyPr vert="horz" wrap="square" lIns="0" tIns="71914" rIns="0" bIns="0" rtlCol="0">
            <a:spAutoFit/>
          </a:bodyPr>
          <a:lstStyle/>
          <a:p>
            <a:pPr marL="2114074" marR="3810" indent="-2105025">
              <a:lnSpc>
                <a:spcPts val="3885"/>
              </a:lnSpc>
              <a:spcBef>
                <a:spcPts val="566"/>
              </a:spcBef>
            </a:pPr>
            <a:r>
              <a:rPr sz="4800" spc="-203" dirty="0">
                <a:solidFill>
                  <a:schemeClr val="bg1"/>
                </a:solidFill>
                <a:latin typeface="Trebuchet MS"/>
                <a:cs typeface="Trebuchet MS"/>
              </a:rPr>
              <a:t>Programação </a:t>
            </a:r>
            <a:r>
              <a:rPr sz="4800" spc="-210" dirty="0">
                <a:solidFill>
                  <a:schemeClr val="bg1"/>
                </a:solidFill>
                <a:latin typeface="Trebuchet MS"/>
                <a:cs typeface="Trebuchet MS"/>
              </a:rPr>
              <a:t>para</a:t>
            </a:r>
            <a:r>
              <a:rPr sz="4800" spc="-5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pt-BR" sz="4800" spc="-158" dirty="0">
                <a:solidFill>
                  <a:schemeClr val="bg1"/>
                </a:solidFill>
                <a:latin typeface="Trebuchet MS"/>
                <a:cs typeface="Trebuchet MS"/>
              </a:rPr>
              <a:t>Dispositivos </a:t>
            </a:r>
            <a:r>
              <a:rPr lang="pt-BR" sz="4800" spc="-71" dirty="0">
                <a:solidFill>
                  <a:schemeClr val="bg1"/>
                </a:solidFill>
                <a:latin typeface="Trebuchet MS"/>
                <a:cs typeface="Trebuchet MS"/>
              </a:rPr>
              <a:t>Móveis</a:t>
            </a:r>
            <a:endParaRPr lang="pt-BR" sz="4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2114074" marR="3810" indent="-2105025">
              <a:lnSpc>
                <a:spcPts val="3885"/>
              </a:lnSpc>
              <a:spcBef>
                <a:spcPts val="566"/>
              </a:spcBef>
            </a:pPr>
            <a:endParaRPr lang="pt-BR" sz="4800" spc="-180" dirty="0">
              <a:latin typeface="Trebuchet MS"/>
              <a:cs typeface="Trebuchet MS"/>
            </a:endParaRPr>
          </a:p>
          <a:p>
            <a:pPr marL="2114074" marR="3810" indent="-2105025">
              <a:lnSpc>
                <a:spcPts val="3885"/>
              </a:lnSpc>
              <a:spcBef>
                <a:spcPts val="566"/>
              </a:spcBef>
            </a:pPr>
            <a:endParaRPr lang="pt-BR" sz="4800" spc="-180" dirty="0">
              <a:latin typeface="Trebuchet MS"/>
              <a:cs typeface="Trebuchet MS"/>
            </a:endParaRPr>
          </a:p>
          <a:p>
            <a:pPr marL="2114074" marR="3810" indent="-2105025" algn="ctr">
              <a:lnSpc>
                <a:spcPts val="3885"/>
              </a:lnSpc>
              <a:spcBef>
                <a:spcPts val="566"/>
              </a:spcBef>
            </a:pPr>
            <a:r>
              <a:rPr lang="pt-BR" sz="3600" spc="-180" dirty="0">
                <a:solidFill>
                  <a:srgbClr val="00B050"/>
                </a:solidFill>
                <a:latin typeface="Trebuchet MS"/>
                <a:cs typeface="Trebuchet MS"/>
              </a:rPr>
              <a:t>Introdução ao </a:t>
            </a:r>
            <a:r>
              <a:rPr lang="pt-BR" sz="3600" spc="-180" dirty="0" err="1">
                <a:solidFill>
                  <a:srgbClr val="00B050"/>
                </a:solidFill>
                <a:latin typeface="Trebuchet MS"/>
                <a:cs typeface="Trebuchet MS"/>
              </a:rPr>
              <a:t>Dart</a:t>
            </a:r>
            <a:r>
              <a:rPr lang="pt-BR" sz="3600" spc="-180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lang="pt-BR" sz="3600" spc="-180" dirty="0" err="1">
                <a:solidFill>
                  <a:srgbClr val="00B050"/>
                </a:solidFill>
                <a:latin typeface="Trebuchet MS"/>
                <a:cs typeface="Trebuchet MS"/>
              </a:rPr>
              <a:t>Language</a:t>
            </a:r>
            <a:endParaRPr sz="3600" dirty="0">
              <a:solidFill>
                <a:srgbClr val="00B050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0" y="942797"/>
            <a:ext cx="3021234" cy="504562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9525" marR="3810" indent="184309" algn="ctr">
              <a:lnSpc>
                <a:spcPct val="101400"/>
              </a:lnSpc>
              <a:spcBef>
                <a:spcPts val="45"/>
              </a:spcBef>
            </a:pPr>
            <a:r>
              <a:rPr b="1" spc="-139" dirty="0">
                <a:solidFill>
                  <a:srgbClr val="385622"/>
                </a:solidFill>
                <a:latin typeface="Trebuchet MS"/>
                <a:cs typeface="Trebuchet MS"/>
              </a:rPr>
              <a:t>Prof. </a:t>
            </a:r>
            <a:r>
              <a:rPr lang="pt-BR" b="1" spc="-49" dirty="0">
                <a:solidFill>
                  <a:srgbClr val="385622"/>
                </a:solidFill>
                <a:latin typeface="Trebuchet MS"/>
                <a:cs typeface="Trebuchet MS"/>
              </a:rPr>
              <a:t>Rildo Oliveira</a:t>
            </a:r>
          </a:p>
          <a:p>
            <a:pPr marL="9525" marR="3810" indent="184309" algn="ctr">
              <a:lnSpc>
                <a:spcPct val="101400"/>
              </a:lnSpc>
              <a:spcBef>
                <a:spcPts val="45"/>
              </a:spcBef>
            </a:pPr>
            <a:r>
              <a:rPr lang="pt-BR" sz="1500" i="1" spc="-90" dirty="0">
                <a:solidFill>
                  <a:srgbClr val="385622"/>
                </a:solidFill>
                <a:latin typeface="Trebuchet MS"/>
                <a:cs typeface="Trebuchet MS"/>
              </a:rPr>
              <a:t>rildo.oliveira@ifpi.edu.br</a:t>
            </a:r>
            <a:endParaRPr dirty="0">
              <a:latin typeface="Trebuchet MS"/>
              <a:cs typeface="Trebuchet M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8C92DA-DD14-4D8B-A316-2A35F12BF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1470"/>
            <a:ext cx="3271901" cy="154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9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699" y="2153955"/>
            <a:ext cx="10210799" cy="110228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68605" marR="5080" indent="-256540">
              <a:lnSpc>
                <a:spcPct val="96800"/>
              </a:lnSpc>
              <a:spcBef>
                <a:spcPts val="215"/>
              </a:spcBef>
              <a:tabLst>
                <a:tab pos="268605" algn="l"/>
              </a:tabLst>
            </a:pPr>
            <a:r>
              <a:rPr sz="1850" spc="-545" dirty="0">
                <a:solidFill>
                  <a:srgbClr val="2CA1BE"/>
                </a:solidFill>
              </a:rPr>
              <a:t></a:t>
            </a:r>
            <a:r>
              <a:rPr sz="2400" spc="-545" dirty="0">
                <a:solidFill>
                  <a:srgbClr val="2CA1BE"/>
                </a:solidFill>
              </a:rPr>
              <a:t>	</a:t>
            </a:r>
            <a:r>
              <a:rPr sz="2400" spc="130" dirty="0">
                <a:solidFill>
                  <a:schemeClr val="tx1"/>
                </a:solidFill>
              </a:rPr>
              <a:t>Dart </a:t>
            </a:r>
            <a:r>
              <a:rPr sz="2400" spc="145" dirty="0">
                <a:solidFill>
                  <a:schemeClr val="tx1"/>
                </a:solidFill>
              </a:rPr>
              <a:t>suporta </a:t>
            </a:r>
            <a:r>
              <a:rPr sz="2400" spc="114" dirty="0">
                <a:solidFill>
                  <a:schemeClr val="tx1"/>
                </a:solidFill>
              </a:rPr>
              <a:t>funções </a:t>
            </a:r>
            <a:r>
              <a:rPr sz="2400" spc="180" dirty="0">
                <a:solidFill>
                  <a:schemeClr val="tx1"/>
                </a:solidFill>
              </a:rPr>
              <a:t>top-level, </a:t>
            </a:r>
            <a:r>
              <a:rPr sz="2400" spc="155" dirty="0">
                <a:solidFill>
                  <a:schemeClr val="tx1"/>
                </a:solidFill>
              </a:rPr>
              <a:t>como </a:t>
            </a:r>
            <a:r>
              <a:rPr sz="2400" spc="-5" dirty="0">
                <a:solidFill>
                  <a:schemeClr val="tx1"/>
                </a:solidFill>
              </a:rPr>
              <a:t>a  </a:t>
            </a:r>
            <a:r>
              <a:rPr sz="2400" spc="130" dirty="0">
                <a:solidFill>
                  <a:schemeClr val="tx1"/>
                </a:solidFill>
              </a:rPr>
              <a:t>função </a:t>
            </a:r>
            <a:r>
              <a:rPr sz="2400" i="1" spc="40" dirty="0">
                <a:solidFill>
                  <a:schemeClr val="tx1"/>
                </a:solidFill>
              </a:rPr>
              <a:t>main()</a:t>
            </a:r>
            <a:r>
              <a:rPr sz="2400" spc="40" dirty="0">
                <a:solidFill>
                  <a:schemeClr val="tx1"/>
                </a:solidFill>
              </a:rPr>
              <a:t>, </a:t>
            </a:r>
            <a:r>
              <a:rPr sz="2400" spc="185" dirty="0">
                <a:solidFill>
                  <a:schemeClr val="tx1"/>
                </a:solidFill>
              </a:rPr>
              <a:t>por </a:t>
            </a:r>
            <a:r>
              <a:rPr sz="2400" spc="150" dirty="0">
                <a:solidFill>
                  <a:schemeClr val="tx1"/>
                </a:solidFill>
              </a:rPr>
              <a:t>exemplo, </a:t>
            </a:r>
            <a:r>
              <a:rPr sz="2400" spc="160" dirty="0">
                <a:solidFill>
                  <a:schemeClr val="tx1"/>
                </a:solidFill>
              </a:rPr>
              <a:t>bem </a:t>
            </a:r>
            <a:r>
              <a:rPr sz="2400" spc="155" dirty="0">
                <a:solidFill>
                  <a:schemeClr val="tx1"/>
                </a:solidFill>
              </a:rPr>
              <a:t>como  </a:t>
            </a:r>
            <a:r>
              <a:rPr sz="2400" spc="114" dirty="0">
                <a:solidFill>
                  <a:schemeClr val="tx1"/>
                </a:solidFill>
              </a:rPr>
              <a:t>funções </a:t>
            </a:r>
            <a:r>
              <a:rPr sz="2400" spc="80" dirty="0">
                <a:solidFill>
                  <a:schemeClr val="tx1"/>
                </a:solidFill>
              </a:rPr>
              <a:t>agregadas </a:t>
            </a:r>
            <a:r>
              <a:rPr sz="2400" spc="-5" dirty="0">
                <a:solidFill>
                  <a:schemeClr val="tx1"/>
                </a:solidFill>
              </a:rPr>
              <a:t>a </a:t>
            </a:r>
            <a:r>
              <a:rPr sz="2400" spc="150" dirty="0">
                <a:solidFill>
                  <a:schemeClr val="tx1"/>
                </a:solidFill>
              </a:rPr>
              <a:t>uma </a:t>
            </a:r>
            <a:r>
              <a:rPr sz="2400" spc="45" dirty="0">
                <a:solidFill>
                  <a:schemeClr val="tx1"/>
                </a:solidFill>
              </a:rPr>
              <a:t>classe </a:t>
            </a:r>
            <a:r>
              <a:rPr sz="2400" spc="130" dirty="0">
                <a:solidFill>
                  <a:schemeClr val="tx1"/>
                </a:solidFill>
              </a:rPr>
              <a:t>(métodos  </a:t>
            </a:r>
            <a:r>
              <a:rPr sz="2400" i="1" spc="55" dirty="0">
                <a:solidFill>
                  <a:schemeClr val="tx1"/>
                </a:solidFill>
              </a:rPr>
              <a:t>static</a:t>
            </a:r>
            <a:r>
              <a:rPr sz="2400" spc="55" dirty="0">
                <a:solidFill>
                  <a:schemeClr val="tx1"/>
                </a:solidFill>
              </a:rPr>
              <a:t>) </a:t>
            </a:r>
            <a:r>
              <a:rPr sz="2400" spc="165" dirty="0">
                <a:solidFill>
                  <a:schemeClr val="tx1"/>
                </a:solidFill>
              </a:rPr>
              <a:t>ou objeto </a:t>
            </a:r>
            <a:r>
              <a:rPr sz="2400" spc="130" dirty="0">
                <a:solidFill>
                  <a:schemeClr val="tx1"/>
                </a:solidFill>
              </a:rPr>
              <a:t>(métodos </a:t>
            </a:r>
            <a:r>
              <a:rPr sz="2400" spc="105" dirty="0">
                <a:solidFill>
                  <a:schemeClr val="tx1"/>
                </a:solidFill>
              </a:rPr>
              <a:t>de</a:t>
            </a:r>
            <a:r>
              <a:rPr sz="2400" spc="-150" dirty="0">
                <a:solidFill>
                  <a:schemeClr val="tx1"/>
                </a:solidFill>
              </a:rPr>
              <a:t> </a:t>
            </a:r>
            <a:r>
              <a:rPr sz="2400" spc="100" dirty="0">
                <a:solidFill>
                  <a:schemeClr val="tx1"/>
                </a:solidFill>
              </a:rPr>
              <a:t>instância);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598" y="3581400"/>
            <a:ext cx="10286999" cy="187711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8605" marR="321310" indent="-256540">
              <a:spcBef>
                <a:spcPts val="110"/>
              </a:spcBef>
              <a:tabLst>
                <a:tab pos="268605" algn="l"/>
              </a:tabLst>
            </a:pPr>
            <a:r>
              <a:rPr sz="2400" spc="-54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400" spc="135" dirty="0">
                <a:latin typeface="Arial"/>
                <a:cs typeface="Arial"/>
              </a:rPr>
              <a:t>Dart </a:t>
            </a:r>
            <a:r>
              <a:rPr sz="2400" spc="160" dirty="0">
                <a:latin typeface="Arial"/>
                <a:cs typeface="Arial"/>
              </a:rPr>
              <a:t>permite </a:t>
            </a:r>
            <a:r>
              <a:rPr sz="2400" spc="85" dirty="0">
                <a:latin typeface="Arial"/>
                <a:cs typeface="Arial"/>
              </a:rPr>
              <a:t>criação </a:t>
            </a:r>
            <a:r>
              <a:rPr sz="2400" spc="100" dirty="0">
                <a:latin typeface="Arial"/>
                <a:cs typeface="Arial"/>
              </a:rPr>
              <a:t>de </a:t>
            </a:r>
            <a:r>
              <a:rPr sz="2400" spc="114" dirty="0">
                <a:latin typeface="Arial"/>
                <a:cs typeface="Arial"/>
              </a:rPr>
              <a:t>funções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aninhadas  (uma </a:t>
            </a:r>
            <a:r>
              <a:rPr sz="2400" spc="130" dirty="0">
                <a:latin typeface="Arial"/>
                <a:cs typeface="Arial"/>
              </a:rPr>
              <a:t>função </a:t>
            </a:r>
            <a:r>
              <a:rPr sz="2400" spc="165" dirty="0">
                <a:latin typeface="Arial"/>
                <a:cs typeface="Arial"/>
              </a:rPr>
              <a:t>dentro </a:t>
            </a:r>
            <a:r>
              <a:rPr sz="2400" spc="105" dirty="0">
                <a:latin typeface="Arial"/>
                <a:cs typeface="Arial"/>
              </a:rPr>
              <a:t>de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outra);</a:t>
            </a:r>
            <a:endParaRPr sz="2400" dirty="0">
              <a:latin typeface="Arial"/>
              <a:cs typeface="Arial"/>
            </a:endParaRPr>
          </a:p>
          <a:p>
            <a:pPr marL="268605" marR="5080" indent="-256540">
              <a:lnSpc>
                <a:spcPct val="97900"/>
              </a:lnSpc>
              <a:spcBef>
                <a:spcPts val="335"/>
              </a:spcBef>
              <a:tabLst>
                <a:tab pos="268605" algn="l"/>
              </a:tabLst>
            </a:pPr>
            <a:r>
              <a:rPr sz="2400" spc="-54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400" spc="130" dirty="0">
                <a:latin typeface="Arial"/>
                <a:cs typeface="Arial"/>
              </a:rPr>
              <a:t>Dart </a:t>
            </a:r>
            <a:r>
              <a:rPr sz="2400" spc="105" dirty="0">
                <a:latin typeface="Arial"/>
                <a:cs typeface="Arial"/>
              </a:rPr>
              <a:t>não </a:t>
            </a:r>
            <a:r>
              <a:rPr sz="2400" spc="130" dirty="0">
                <a:latin typeface="Arial"/>
                <a:cs typeface="Arial"/>
              </a:rPr>
              <a:t>possui </a:t>
            </a:r>
            <a:r>
              <a:rPr sz="2400" spc="5" dirty="0">
                <a:latin typeface="Arial"/>
                <a:cs typeface="Arial"/>
              </a:rPr>
              <a:t>as </a:t>
            </a:r>
            <a:r>
              <a:rPr sz="2400" spc="105" dirty="0">
                <a:latin typeface="Arial"/>
                <a:cs typeface="Arial"/>
              </a:rPr>
              <a:t>palavras-chave </a:t>
            </a:r>
            <a:r>
              <a:rPr sz="2400" i="1" spc="100" dirty="0">
                <a:latin typeface="Arial"/>
                <a:cs typeface="Arial"/>
              </a:rPr>
              <a:t>public</a:t>
            </a:r>
            <a:r>
              <a:rPr sz="2400" spc="100" dirty="0">
                <a:latin typeface="Arial"/>
                <a:cs typeface="Arial"/>
              </a:rPr>
              <a:t>,  </a:t>
            </a:r>
            <a:r>
              <a:rPr sz="2400" i="1" spc="60" dirty="0">
                <a:latin typeface="Arial"/>
                <a:cs typeface="Arial"/>
              </a:rPr>
              <a:t>private </a:t>
            </a:r>
            <a:r>
              <a:rPr sz="2400" spc="5" dirty="0">
                <a:latin typeface="Arial"/>
                <a:cs typeface="Arial"/>
              </a:rPr>
              <a:t>e </a:t>
            </a:r>
            <a:r>
              <a:rPr sz="2400" i="1" spc="75" dirty="0">
                <a:latin typeface="Arial"/>
                <a:cs typeface="Arial"/>
              </a:rPr>
              <a:t>protected</a:t>
            </a:r>
            <a:r>
              <a:rPr sz="2400" spc="75" dirty="0">
                <a:latin typeface="Arial"/>
                <a:cs typeface="Arial"/>
              </a:rPr>
              <a:t>. </a:t>
            </a:r>
            <a:r>
              <a:rPr sz="2400" spc="-35" dirty="0">
                <a:latin typeface="Arial"/>
                <a:cs typeface="Arial"/>
              </a:rPr>
              <a:t>Para </a:t>
            </a:r>
            <a:r>
              <a:rPr sz="2400" spc="170" dirty="0">
                <a:latin typeface="Arial"/>
                <a:cs typeface="Arial"/>
              </a:rPr>
              <a:t>definir </a:t>
            </a:r>
            <a:r>
              <a:rPr sz="2400" spc="229" dirty="0">
                <a:latin typeface="Arial"/>
                <a:cs typeface="Arial"/>
              </a:rPr>
              <a:t>um  </a:t>
            </a:r>
            <a:r>
              <a:rPr sz="2400" spc="150" dirty="0">
                <a:latin typeface="Arial"/>
                <a:cs typeface="Arial"/>
              </a:rPr>
              <a:t>identificador </a:t>
            </a:r>
            <a:r>
              <a:rPr sz="2400" spc="155" dirty="0">
                <a:latin typeface="Arial"/>
                <a:cs typeface="Arial"/>
              </a:rPr>
              <a:t>como </a:t>
            </a:r>
            <a:r>
              <a:rPr sz="2400" spc="130" dirty="0">
                <a:latin typeface="Arial"/>
                <a:cs typeface="Arial"/>
              </a:rPr>
              <a:t>privado, </a:t>
            </a:r>
            <a:r>
              <a:rPr sz="2400" spc="200" dirty="0">
                <a:latin typeface="Arial"/>
                <a:cs typeface="Arial"/>
              </a:rPr>
              <a:t>inicie-o </a:t>
            </a:r>
            <a:r>
              <a:rPr sz="2400" spc="155" dirty="0">
                <a:latin typeface="Arial"/>
                <a:cs typeface="Arial"/>
              </a:rPr>
              <a:t>com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spc="229" dirty="0">
                <a:latin typeface="Arial"/>
                <a:cs typeface="Arial"/>
              </a:rPr>
              <a:t>um  </a:t>
            </a:r>
            <a:r>
              <a:rPr sz="2400" spc="145" dirty="0">
                <a:latin typeface="Arial"/>
                <a:cs typeface="Arial"/>
              </a:rPr>
              <a:t>underline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(_);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8699" y="652271"/>
            <a:ext cx="7552944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7320" y="2471159"/>
            <a:ext cx="7839455" cy="3286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68605" marR="5080" indent="-256540">
              <a:spcBef>
                <a:spcPts val="115"/>
              </a:spcBef>
              <a:tabLst>
                <a:tab pos="268605" algn="l"/>
              </a:tabLst>
            </a:pPr>
            <a:r>
              <a:rPr sz="2400" spc="-545" dirty="0">
                <a:solidFill>
                  <a:srgbClr val="2CA1BE"/>
                </a:solidFill>
              </a:rPr>
              <a:t>	</a:t>
            </a:r>
            <a:r>
              <a:rPr sz="2400" spc="130" dirty="0"/>
              <a:t>Dart possui </a:t>
            </a:r>
            <a:r>
              <a:rPr sz="2400" spc="140" dirty="0"/>
              <a:t>dois </a:t>
            </a:r>
            <a:r>
              <a:rPr sz="2400" spc="160" dirty="0"/>
              <a:t>modos </a:t>
            </a:r>
            <a:r>
              <a:rPr sz="2400" spc="105" dirty="0"/>
              <a:t>de </a:t>
            </a:r>
            <a:r>
              <a:rPr sz="2400" spc="175" dirty="0"/>
              <a:t>tempo</a:t>
            </a:r>
            <a:r>
              <a:rPr sz="2400" spc="-229" dirty="0"/>
              <a:t> </a:t>
            </a:r>
            <a:r>
              <a:rPr sz="2400" spc="100" dirty="0"/>
              <a:t>de  </a:t>
            </a:r>
            <a:r>
              <a:rPr sz="2400" spc="85" dirty="0"/>
              <a:t>execução: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417320" y="3352800"/>
            <a:ext cx="9707880" cy="16087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24510" indent="-228600">
              <a:spcBef>
                <a:spcPts val="125"/>
              </a:spcBef>
              <a:buClr>
                <a:srgbClr val="2CA1BE"/>
              </a:buClr>
              <a:buSzPct val="95833"/>
              <a:buFont typeface="Verdana"/>
              <a:buChar char="◦"/>
              <a:tabLst>
                <a:tab pos="525145" algn="l"/>
              </a:tabLst>
            </a:pPr>
            <a:r>
              <a:rPr sz="2400" i="1" spc="55" dirty="0">
                <a:latin typeface="Arial"/>
                <a:cs typeface="Arial"/>
              </a:rPr>
              <a:t>Production </a:t>
            </a:r>
            <a:r>
              <a:rPr sz="2400" spc="-130" dirty="0">
                <a:latin typeface="Arial"/>
                <a:cs typeface="Arial"/>
              </a:rPr>
              <a:t>– </a:t>
            </a:r>
            <a:r>
              <a:rPr sz="2400" spc="55" dirty="0">
                <a:latin typeface="Arial"/>
                <a:cs typeface="Arial"/>
              </a:rPr>
              <a:t>Mais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rápido;</a:t>
            </a:r>
            <a:endParaRPr sz="2400" dirty="0">
              <a:latin typeface="Arial"/>
              <a:cs typeface="Arial"/>
            </a:endParaRPr>
          </a:p>
          <a:p>
            <a:pPr marL="524510" indent="-228600">
              <a:lnSpc>
                <a:spcPts val="2870"/>
              </a:lnSpc>
              <a:spcBef>
                <a:spcPts val="170"/>
              </a:spcBef>
              <a:buClr>
                <a:srgbClr val="2CA1BE"/>
              </a:buClr>
              <a:buSzPct val="95833"/>
              <a:buFont typeface="Verdana"/>
              <a:buChar char="◦"/>
              <a:tabLst>
                <a:tab pos="525145" algn="l"/>
              </a:tabLst>
            </a:pPr>
            <a:r>
              <a:rPr sz="2400" i="1" spc="5" dirty="0">
                <a:latin typeface="Arial"/>
                <a:cs typeface="Arial"/>
              </a:rPr>
              <a:t>Checked </a:t>
            </a:r>
            <a:r>
              <a:rPr sz="2400" spc="-130" dirty="0">
                <a:latin typeface="Arial"/>
                <a:cs typeface="Arial"/>
              </a:rPr>
              <a:t>– </a:t>
            </a:r>
            <a:r>
              <a:rPr sz="2400" spc="90" dirty="0">
                <a:latin typeface="Arial"/>
                <a:cs typeface="Arial"/>
              </a:rPr>
              <a:t>Próprio </a:t>
            </a:r>
            <a:r>
              <a:rPr sz="2400" spc="75" dirty="0">
                <a:latin typeface="Arial"/>
                <a:cs typeface="Arial"/>
              </a:rPr>
              <a:t>para </a:t>
            </a:r>
            <a:r>
              <a:rPr sz="2400" spc="105" dirty="0">
                <a:latin typeface="Arial"/>
                <a:cs typeface="Arial"/>
              </a:rPr>
              <a:t>desenvolvimento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e</a:t>
            </a:r>
            <a:endParaRPr sz="2400" dirty="0">
              <a:latin typeface="Arial"/>
              <a:cs typeface="Arial"/>
            </a:endParaRPr>
          </a:p>
          <a:p>
            <a:pPr marL="524510">
              <a:lnSpc>
                <a:spcPts val="2750"/>
              </a:lnSpc>
            </a:pPr>
            <a:r>
              <a:rPr sz="2400" spc="80" dirty="0">
                <a:latin typeface="Arial"/>
                <a:cs typeface="Arial"/>
              </a:rPr>
              <a:t>depuração.</a:t>
            </a:r>
            <a:endParaRPr sz="2400" dirty="0">
              <a:latin typeface="Arial"/>
              <a:cs typeface="Arial"/>
            </a:endParaRPr>
          </a:p>
          <a:p>
            <a:pPr marL="12700">
              <a:spcBef>
                <a:spcPts val="350"/>
              </a:spcBef>
              <a:tabLst>
                <a:tab pos="268605" algn="l"/>
              </a:tabLst>
            </a:pPr>
            <a:r>
              <a:rPr sz="2400" spc="-54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400" spc="60" dirty="0">
                <a:latin typeface="Arial"/>
                <a:cs typeface="Arial"/>
              </a:rPr>
              <a:t>Entre </a:t>
            </a:r>
            <a:r>
              <a:rPr sz="2400" spc="130" dirty="0">
                <a:latin typeface="Arial"/>
                <a:cs typeface="Arial"/>
              </a:rPr>
              <a:t>outras</a:t>
            </a:r>
            <a:r>
              <a:rPr sz="2400" spc="85" dirty="0">
                <a:latin typeface="Arial"/>
                <a:cs typeface="Arial"/>
              </a:rPr>
              <a:t> características.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800" y="756910"/>
            <a:ext cx="7552944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609755" y="273422"/>
            <a:ext cx="10971300" cy="1144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pt-BR" sz="5321" spc="-1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1389544" y="2455076"/>
            <a:ext cx="10971300" cy="39768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30615">
              <a:spcBef>
                <a:spcPts val="1714"/>
              </a:spcBef>
              <a:buClr>
                <a:srgbClr val="000000"/>
              </a:buClr>
              <a:buSzPct val="45000"/>
            </a:pPr>
            <a:r>
              <a:rPr lang="pt-BR" sz="7256" spc="-1" dirty="0">
                <a:latin typeface="Arial"/>
              </a:rPr>
              <a:t>https://dart.dev/get-dart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1247763" y="642050"/>
            <a:ext cx="3629671" cy="1144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5321" spc="-1" dirty="0">
                <a:latin typeface="Arial"/>
              </a:rPr>
              <a:t>Instalação</a:t>
            </a:r>
          </a:p>
        </p:txBody>
      </p:sp>
      <p:sp>
        <p:nvSpPr>
          <p:cNvPr id="50" name="TextShape 2"/>
          <p:cNvSpPr txBox="1"/>
          <p:nvPr/>
        </p:nvSpPr>
        <p:spPr>
          <a:xfrm>
            <a:off x="1899322" y="2171517"/>
            <a:ext cx="8393356" cy="39250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30615">
              <a:spcBef>
                <a:spcPts val="1714"/>
              </a:spcBef>
              <a:buClr>
                <a:srgbClr val="000000"/>
              </a:buClr>
              <a:buSzPct val="45000"/>
            </a:pPr>
            <a:r>
              <a:rPr lang="pt-BR" sz="3870" spc="-1" dirty="0">
                <a:latin typeface="Arial"/>
              </a:rPr>
              <a:t>Verificar versão instalada através de</a:t>
            </a:r>
          </a:p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870" spc="-1" dirty="0" err="1">
                <a:latin typeface="Arial"/>
              </a:rPr>
              <a:t>dart</a:t>
            </a:r>
            <a:r>
              <a:rPr lang="pt-BR" sz="3870" spc="-1" dirty="0">
                <a:latin typeface="Arial"/>
              </a:rPr>
              <a:t> --</a:t>
            </a:r>
            <a:r>
              <a:rPr lang="pt-BR" sz="3870" spc="-1" dirty="0" err="1">
                <a:latin typeface="Arial"/>
              </a:rPr>
              <a:t>version</a:t>
            </a:r>
            <a:endParaRPr lang="pt-BR" sz="3870" spc="-1" dirty="0">
              <a:latin typeface="Arial"/>
            </a:endParaRPr>
          </a:p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3870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609755" y="273422"/>
            <a:ext cx="10971300" cy="1144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pt-BR" sz="5321" spc="-1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709001" y="1802891"/>
            <a:ext cx="10971300" cy="39768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870" spc="-1" dirty="0">
                <a:latin typeface="Arial"/>
              </a:rPr>
              <a:t>instalar visual </a:t>
            </a:r>
            <a:r>
              <a:rPr lang="pt-BR" sz="3870" spc="-1" dirty="0" err="1">
                <a:latin typeface="Arial"/>
              </a:rPr>
              <a:t>studio</a:t>
            </a:r>
            <a:r>
              <a:rPr lang="pt-BR" sz="3870" spc="-1" dirty="0">
                <a:latin typeface="Arial"/>
              </a:rPr>
              <a:t> </a:t>
            </a:r>
            <a:r>
              <a:rPr lang="pt-BR" sz="3870" spc="-1" dirty="0" err="1">
                <a:latin typeface="Arial"/>
              </a:rPr>
              <a:t>code</a:t>
            </a:r>
            <a:endParaRPr lang="pt-BR" sz="3870" spc="-1" dirty="0">
              <a:latin typeface="Arial"/>
            </a:endParaRPr>
          </a:p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870" spc="-1" dirty="0"/>
              <a:t>https://code.visualstudio.com/</a:t>
            </a:r>
            <a:endParaRPr lang="pt-BR" sz="3870" spc="-1" dirty="0"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02EA4B8-EAA7-4B10-8534-6E03B85D3F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8" t="15901" r="6384" b="6325"/>
          <a:stretch/>
        </p:blipFill>
        <p:spPr>
          <a:xfrm>
            <a:off x="5325467" y="4032543"/>
            <a:ext cx="5171995" cy="2552034"/>
          </a:xfrm>
          <a:prstGeom prst="rect">
            <a:avLst/>
          </a:prstGeom>
        </p:spPr>
      </p:pic>
      <p:sp>
        <p:nvSpPr>
          <p:cNvPr id="5" name="TextShape 1">
            <a:extLst>
              <a:ext uri="{FF2B5EF4-FFF2-40B4-BE49-F238E27FC236}">
                <a16:creationId xmlns:a16="http://schemas.microsoft.com/office/drawing/2014/main" id="{B3CB8D6E-6D2F-4D59-96A6-C280D553FC72}"/>
              </a:ext>
            </a:extLst>
          </p:cNvPr>
          <p:cNvSpPr txBox="1"/>
          <p:nvPr/>
        </p:nvSpPr>
        <p:spPr>
          <a:xfrm>
            <a:off x="1063450" y="505974"/>
            <a:ext cx="6195883" cy="1144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5321" spc="-1" dirty="0">
                <a:latin typeface="Arial"/>
              </a:rPr>
              <a:t>Primeiro Projeto</a:t>
            </a:r>
          </a:p>
        </p:txBody>
      </p:sp>
    </p:spTree>
    <p:extLst>
      <p:ext uri="{BB962C8B-B14F-4D97-AF65-F5344CB8AC3E}">
        <p14:creationId xmlns:p14="http://schemas.microsoft.com/office/powerpoint/2010/main" val="3410582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609755" y="273422"/>
            <a:ext cx="10971300" cy="1144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pt-BR" sz="5321" spc="-1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609755" y="1604399"/>
            <a:ext cx="10971300" cy="39768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870" spc="-1" dirty="0">
                <a:latin typeface="Arial"/>
              </a:rPr>
              <a:t>instalar o </a:t>
            </a:r>
            <a:r>
              <a:rPr lang="pt-BR" sz="3870" spc="-1" dirty="0" err="1">
                <a:latin typeface="Arial"/>
              </a:rPr>
              <a:t>powershell</a:t>
            </a:r>
            <a:r>
              <a:rPr lang="pt-BR" sz="3870" spc="-1" dirty="0">
                <a:latin typeface="Arial"/>
              </a:rPr>
              <a:t> no visual </a:t>
            </a:r>
            <a:r>
              <a:rPr lang="pt-BR" sz="3870" spc="-1" dirty="0" err="1">
                <a:latin typeface="Arial"/>
              </a:rPr>
              <a:t>studio</a:t>
            </a:r>
            <a:r>
              <a:rPr lang="pt-BR" sz="3870" spc="-1" dirty="0">
                <a:latin typeface="Arial"/>
              </a:rPr>
              <a:t> </a:t>
            </a:r>
            <a:r>
              <a:rPr lang="pt-BR" sz="3870" spc="-1" dirty="0" err="1">
                <a:latin typeface="Arial"/>
              </a:rPr>
              <a:t>code</a:t>
            </a:r>
            <a:endParaRPr lang="pt-BR" sz="3870" spc="-1" dirty="0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9948A9-091D-4B13-8FDA-D7EB482049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68" t="36056" r="43710" b="34911"/>
          <a:stretch/>
        </p:blipFill>
        <p:spPr>
          <a:xfrm>
            <a:off x="3473816" y="2627916"/>
            <a:ext cx="4423525" cy="3815999"/>
          </a:xfrm>
          <a:prstGeom prst="rect">
            <a:avLst/>
          </a:prstGeom>
        </p:spPr>
      </p:pic>
      <p:sp>
        <p:nvSpPr>
          <p:cNvPr id="5" name="TextShape 1">
            <a:extLst>
              <a:ext uri="{FF2B5EF4-FFF2-40B4-BE49-F238E27FC236}">
                <a16:creationId xmlns:a16="http://schemas.microsoft.com/office/drawing/2014/main" id="{EFEBB6CB-72AE-44B6-9020-D6033492314B}"/>
              </a:ext>
            </a:extLst>
          </p:cNvPr>
          <p:cNvSpPr txBox="1"/>
          <p:nvPr/>
        </p:nvSpPr>
        <p:spPr>
          <a:xfrm>
            <a:off x="794069" y="457736"/>
            <a:ext cx="10971300" cy="1144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5321" spc="-1" dirty="0">
                <a:latin typeface="Arial"/>
              </a:rPr>
              <a:t>Primeiro Projeto</a:t>
            </a:r>
          </a:p>
        </p:txBody>
      </p:sp>
    </p:spTree>
    <p:extLst>
      <p:ext uri="{BB962C8B-B14F-4D97-AF65-F5344CB8AC3E}">
        <p14:creationId xmlns:p14="http://schemas.microsoft.com/office/powerpoint/2010/main" val="3434055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00200" y="3200400"/>
            <a:ext cx="10591800" cy="49244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1864995">
              <a:lnSpc>
                <a:spcPts val="3450"/>
              </a:lnSpc>
              <a:spcBef>
                <a:spcPts val="340"/>
              </a:spcBef>
            </a:pPr>
            <a:r>
              <a:rPr lang="pt-BR" sz="5400" spc="-5" dirty="0">
                <a:cs typeface="Arial"/>
              </a:rPr>
              <a:t>https://dartpad.dartlang.org/</a:t>
            </a:r>
            <a:endParaRPr sz="5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270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3000" y="2362200"/>
            <a:ext cx="6575425" cy="21448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5910">
              <a:spcBef>
                <a:spcPts val="125"/>
              </a:spcBef>
              <a:buClr>
                <a:srgbClr val="2CA1BE"/>
              </a:buClr>
              <a:buSzPct val="95833"/>
              <a:tabLst>
                <a:tab pos="525145" algn="l"/>
              </a:tabLst>
            </a:pPr>
            <a:r>
              <a:rPr lang="pt-BR" sz="2700" dirty="0" err="1">
                <a:cs typeface="Arial"/>
              </a:rPr>
              <a:t>void</a:t>
            </a:r>
            <a:r>
              <a:rPr lang="pt-BR" sz="2700" dirty="0">
                <a:cs typeface="Arial"/>
              </a:rPr>
              <a:t> </a:t>
            </a:r>
            <a:r>
              <a:rPr lang="pt-BR" sz="2700" dirty="0" err="1">
                <a:cs typeface="Arial"/>
              </a:rPr>
              <a:t>main</a:t>
            </a:r>
            <a:r>
              <a:rPr lang="pt-BR" sz="2700" dirty="0">
                <a:cs typeface="Arial"/>
              </a:rPr>
              <a:t>() {</a:t>
            </a:r>
          </a:p>
          <a:p>
            <a:pPr marL="295910">
              <a:spcBef>
                <a:spcPts val="125"/>
              </a:spcBef>
              <a:buClr>
                <a:srgbClr val="2CA1BE"/>
              </a:buClr>
              <a:buSzPct val="95833"/>
              <a:tabLst>
                <a:tab pos="525145" algn="l"/>
              </a:tabLst>
            </a:pPr>
            <a:r>
              <a:rPr lang="pt-BR" sz="2700" dirty="0">
                <a:cs typeface="Arial"/>
              </a:rPr>
              <a:t>  for (</a:t>
            </a:r>
            <a:r>
              <a:rPr lang="pt-BR" sz="2700" dirty="0" err="1">
                <a:cs typeface="Arial"/>
              </a:rPr>
              <a:t>int</a:t>
            </a:r>
            <a:r>
              <a:rPr lang="pt-BR" sz="2700" dirty="0">
                <a:cs typeface="Arial"/>
              </a:rPr>
              <a:t> i = 0; i &lt; 5; i++) {</a:t>
            </a:r>
          </a:p>
          <a:p>
            <a:pPr marL="295910">
              <a:spcBef>
                <a:spcPts val="125"/>
              </a:spcBef>
              <a:buClr>
                <a:srgbClr val="2CA1BE"/>
              </a:buClr>
              <a:buSzPct val="95833"/>
              <a:tabLst>
                <a:tab pos="525145" algn="l"/>
              </a:tabLst>
            </a:pPr>
            <a:r>
              <a:rPr lang="pt-BR" sz="2700" dirty="0">
                <a:cs typeface="Arial"/>
              </a:rPr>
              <a:t>    </a:t>
            </a:r>
            <a:r>
              <a:rPr lang="pt-BR" sz="2700" dirty="0" err="1">
                <a:cs typeface="Arial"/>
              </a:rPr>
              <a:t>print</a:t>
            </a:r>
            <a:r>
              <a:rPr lang="pt-BR" sz="2700" dirty="0">
                <a:cs typeface="Arial"/>
              </a:rPr>
              <a:t>('</a:t>
            </a:r>
            <a:r>
              <a:rPr lang="pt-BR" sz="2700" dirty="0" err="1">
                <a:cs typeface="Arial"/>
              </a:rPr>
              <a:t>hello</a:t>
            </a:r>
            <a:r>
              <a:rPr lang="pt-BR" sz="2700" dirty="0">
                <a:cs typeface="Arial"/>
              </a:rPr>
              <a:t> ${i + 1}');</a:t>
            </a:r>
          </a:p>
          <a:p>
            <a:pPr marL="295910">
              <a:spcBef>
                <a:spcPts val="125"/>
              </a:spcBef>
              <a:buClr>
                <a:srgbClr val="2CA1BE"/>
              </a:buClr>
              <a:buSzPct val="95833"/>
              <a:tabLst>
                <a:tab pos="525145" algn="l"/>
              </a:tabLst>
            </a:pPr>
            <a:r>
              <a:rPr lang="pt-BR" sz="2700" dirty="0">
                <a:cs typeface="Arial"/>
              </a:rPr>
              <a:t>  }</a:t>
            </a:r>
          </a:p>
          <a:p>
            <a:pPr marL="295910">
              <a:spcBef>
                <a:spcPts val="125"/>
              </a:spcBef>
              <a:buClr>
                <a:srgbClr val="2CA1BE"/>
              </a:buClr>
              <a:buSzPct val="95833"/>
              <a:tabLst>
                <a:tab pos="525145" algn="l"/>
              </a:tabLst>
            </a:pPr>
            <a:r>
              <a:rPr lang="pt-BR" sz="2700" dirty="0">
                <a:cs typeface="Arial"/>
              </a:rPr>
              <a:t>}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295400" y="228600"/>
            <a:ext cx="10058400" cy="1450757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59375" t="18000" r="28750" b="58000"/>
          <a:stretch/>
        </p:blipFill>
        <p:spPr>
          <a:xfrm>
            <a:off x="8153400" y="2057400"/>
            <a:ext cx="2937492" cy="371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79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220488" y="652951"/>
            <a:ext cx="5386659" cy="1144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5321" spc="-1" dirty="0">
                <a:latin typeface="Arial"/>
              </a:rPr>
              <a:t>Exemplo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3224366" y="2228230"/>
            <a:ext cx="5742077" cy="39768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30615">
              <a:spcBef>
                <a:spcPts val="1714"/>
              </a:spcBef>
              <a:buClr>
                <a:srgbClr val="000000"/>
              </a:buClr>
              <a:buSzPct val="45000"/>
            </a:pPr>
            <a:r>
              <a:rPr lang="pt-BR" sz="3870" spc="-1" dirty="0" err="1">
                <a:latin typeface="Arial"/>
              </a:rPr>
              <a:t>void</a:t>
            </a:r>
            <a:r>
              <a:rPr lang="pt-BR" sz="3870" spc="-1" dirty="0">
                <a:latin typeface="Arial"/>
              </a:rPr>
              <a:t> </a:t>
            </a:r>
            <a:r>
              <a:rPr lang="pt-BR" sz="3870" spc="-1" dirty="0" err="1">
                <a:latin typeface="Arial"/>
              </a:rPr>
              <a:t>main</a:t>
            </a:r>
            <a:r>
              <a:rPr lang="pt-BR" sz="3870" spc="-1" dirty="0">
                <a:latin typeface="Arial"/>
              </a:rPr>
              <a:t>() {</a:t>
            </a:r>
          </a:p>
          <a:p>
            <a:pPr marL="130615">
              <a:spcBef>
                <a:spcPts val="1714"/>
              </a:spcBef>
              <a:buClr>
                <a:srgbClr val="000000"/>
              </a:buClr>
              <a:buSzPct val="45000"/>
            </a:pPr>
            <a:r>
              <a:rPr lang="pt-BR" sz="3870" spc="-1" dirty="0" err="1">
                <a:latin typeface="Arial"/>
              </a:rPr>
              <a:t>String</a:t>
            </a:r>
            <a:r>
              <a:rPr lang="pt-BR" sz="3870" spc="-1" dirty="0">
                <a:latin typeface="Arial"/>
              </a:rPr>
              <a:t> nome = 'Rildo';</a:t>
            </a:r>
          </a:p>
          <a:p>
            <a:pPr marL="130615">
              <a:spcBef>
                <a:spcPts val="1714"/>
              </a:spcBef>
              <a:buClr>
                <a:srgbClr val="000000"/>
              </a:buClr>
              <a:buSzPct val="45000"/>
            </a:pPr>
            <a:r>
              <a:rPr lang="pt-BR" sz="3870" spc="-1" dirty="0">
                <a:latin typeface="Arial"/>
              </a:rPr>
              <a:t>    print ('Olá ' + nome);</a:t>
            </a:r>
          </a:p>
          <a:p>
            <a:pPr marL="130615">
              <a:spcBef>
                <a:spcPts val="1714"/>
              </a:spcBef>
              <a:buClr>
                <a:srgbClr val="000000"/>
              </a:buClr>
              <a:buSzPct val="45000"/>
            </a:pPr>
            <a:r>
              <a:rPr lang="pt-BR" sz="3870" spc="-1" dirty="0">
                <a:latin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5459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2"/>
          <p:cNvSpPr txBox="1"/>
          <p:nvPr/>
        </p:nvSpPr>
        <p:spPr>
          <a:xfrm>
            <a:off x="893313" y="2327477"/>
            <a:ext cx="10647765" cy="24221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defRPr/>
            </a:pPr>
            <a:r>
              <a:rPr lang="pt-BR" sz="2903" dirty="0"/>
              <a:t>Forma de declaração de variáveis : </a:t>
            </a:r>
          </a:p>
          <a:p>
            <a:pPr>
              <a:defRPr/>
            </a:pPr>
            <a:r>
              <a:rPr lang="pt-BR" sz="2903" dirty="0"/>
              <a:t>&lt;tipo&gt; &lt;</a:t>
            </a:r>
            <a:r>
              <a:rPr lang="pt-BR" sz="2903" dirty="0" err="1"/>
              <a:t>nome_var</a:t>
            </a:r>
            <a:r>
              <a:rPr lang="pt-BR" sz="2903" dirty="0"/>
              <a:t>&gt;;</a:t>
            </a:r>
          </a:p>
          <a:p>
            <a:pPr>
              <a:defRPr/>
            </a:pPr>
            <a:r>
              <a:rPr lang="pt-BR" sz="2903" dirty="0"/>
              <a:t> ou </a:t>
            </a:r>
          </a:p>
          <a:p>
            <a:pPr>
              <a:defRPr/>
            </a:pPr>
            <a:r>
              <a:rPr lang="pt-BR" sz="2903" dirty="0"/>
              <a:t>&lt;tipo&gt; &lt;nome_var1&gt;, &lt;nome_var2&gt;, ..... ,&lt;</a:t>
            </a:r>
            <a:r>
              <a:rPr lang="pt-BR" sz="2903" dirty="0" err="1"/>
              <a:t>nome_varn</a:t>
            </a:r>
            <a:r>
              <a:rPr lang="pt-BR" sz="2903" dirty="0"/>
              <a:t>&gt;; </a:t>
            </a:r>
            <a:endParaRPr lang="en-US" sz="2903" dirty="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F26DAE2C-BDA2-49DD-A3AE-EB039281A165}"/>
              </a:ext>
            </a:extLst>
          </p:cNvPr>
          <p:cNvSpPr txBox="1"/>
          <p:nvPr/>
        </p:nvSpPr>
        <p:spPr>
          <a:xfrm>
            <a:off x="893314" y="489778"/>
            <a:ext cx="10971300" cy="10919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5321" spc="-1" dirty="0"/>
              <a:t>Declaração de Variáveis</a:t>
            </a:r>
            <a:endParaRPr lang="pt-BR" sz="5321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677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7"/>
          <p:cNvSpPr/>
          <p:nvPr/>
        </p:nvSpPr>
        <p:spPr>
          <a:xfrm>
            <a:off x="1734311" y="362711"/>
            <a:ext cx="2770632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 txBox="1"/>
          <p:nvPr/>
        </p:nvSpPr>
        <p:spPr>
          <a:xfrm>
            <a:off x="1812543" y="2438400"/>
            <a:ext cx="5384800" cy="233997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spcBef>
                <a:spcPts val="505"/>
              </a:spcBef>
              <a:tabLst>
                <a:tab pos="268605" algn="l"/>
              </a:tabLst>
            </a:pPr>
            <a:r>
              <a:rPr sz="1850" spc="-54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5" dirty="0">
                <a:latin typeface="Arial"/>
                <a:cs typeface="Arial"/>
              </a:rPr>
              <a:t>O </a:t>
            </a:r>
            <a:r>
              <a:rPr sz="2700" spc="125" dirty="0">
                <a:latin typeface="Arial"/>
                <a:cs typeface="Arial"/>
              </a:rPr>
              <a:t>que </a:t>
            </a:r>
            <a:r>
              <a:rPr sz="2700" spc="10" dirty="0">
                <a:latin typeface="Arial"/>
                <a:cs typeface="Arial"/>
              </a:rPr>
              <a:t>é </a:t>
            </a:r>
            <a:r>
              <a:rPr sz="2700" spc="-5" dirty="0">
                <a:latin typeface="Arial"/>
                <a:cs typeface="Arial"/>
              </a:rPr>
              <a:t>a </a:t>
            </a:r>
            <a:r>
              <a:rPr sz="2700" spc="150" dirty="0">
                <a:latin typeface="Arial"/>
                <a:cs typeface="Arial"/>
              </a:rPr>
              <a:t>linguagem</a:t>
            </a:r>
            <a:r>
              <a:rPr sz="2700" spc="240" dirty="0">
                <a:latin typeface="Arial"/>
                <a:cs typeface="Arial"/>
              </a:rPr>
              <a:t> </a:t>
            </a:r>
            <a:r>
              <a:rPr sz="2700" spc="30" dirty="0">
                <a:latin typeface="Arial"/>
                <a:cs typeface="Arial"/>
              </a:rPr>
              <a:t>Dart?</a:t>
            </a:r>
            <a:endParaRPr sz="2700" dirty="0">
              <a:latin typeface="Arial"/>
              <a:cs typeface="Arial"/>
            </a:endParaRPr>
          </a:p>
          <a:p>
            <a:pPr marL="12700">
              <a:spcBef>
                <a:spcPts val="409"/>
              </a:spcBef>
              <a:tabLst>
                <a:tab pos="268605" algn="l"/>
              </a:tabLst>
            </a:pPr>
            <a:r>
              <a:rPr sz="1850" spc="-54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5" dirty="0">
                <a:latin typeface="Arial"/>
                <a:cs typeface="Arial"/>
              </a:rPr>
              <a:t>Por </a:t>
            </a:r>
            <a:r>
              <a:rPr sz="2700" spc="125" dirty="0">
                <a:latin typeface="Arial"/>
                <a:cs typeface="Arial"/>
              </a:rPr>
              <a:t>que </a:t>
            </a:r>
            <a:r>
              <a:rPr sz="2700" spc="160" dirty="0">
                <a:latin typeface="Arial"/>
                <a:cs typeface="Arial"/>
              </a:rPr>
              <a:t>o </a:t>
            </a:r>
            <a:r>
              <a:rPr sz="2700" spc="90" dirty="0">
                <a:latin typeface="Arial"/>
                <a:cs typeface="Arial"/>
              </a:rPr>
              <a:t>Google </a:t>
            </a:r>
            <a:r>
              <a:rPr sz="2700" spc="150" dirty="0">
                <a:latin typeface="Arial"/>
                <a:cs typeface="Arial"/>
              </a:rPr>
              <a:t>criou </a:t>
            </a:r>
            <a:r>
              <a:rPr sz="2700" spc="160" dirty="0">
                <a:latin typeface="Arial"/>
                <a:cs typeface="Arial"/>
              </a:rPr>
              <a:t>o</a:t>
            </a:r>
            <a:r>
              <a:rPr sz="2700" spc="-90" dirty="0">
                <a:latin typeface="Arial"/>
                <a:cs typeface="Arial"/>
              </a:rPr>
              <a:t> </a:t>
            </a:r>
            <a:r>
              <a:rPr sz="2700" spc="35" dirty="0">
                <a:latin typeface="Arial"/>
                <a:cs typeface="Arial"/>
              </a:rPr>
              <a:t>Dart?</a:t>
            </a:r>
            <a:endParaRPr sz="2700" dirty="0">
              <a:latin typeface="Arial"/>
              <a:cs typeface="Arial"/>
            </a:endParaRPr>
          </a:p>
          <a:p>
            <a:pPr marL="12700">
              <a:spcBef>
                <a:spcPts val="409"/>
              </a:spcBef>
              <a:tabLst>
                <a:tab pos="268605" algn="l"/>
              </a:tabLst>
            </a:pPr>
            <a:r>
              <a:rPr sz="1850" spc="-54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25" dirty="0">
                <a:latin typeface="Arial"/>
                <a:cs typeface="Arial"/>
              </a:rPr>
              <a:t>Como </a:t>
            </a:r>
            <a:r>
              <a:rPr sz="2700" spc="5" dirty="0">
                <a:latin typeface="Arial"/>
                <a:cs typeface="Arial"/>
              </a:rPr>
              <a:t>é </a:t>
            </a:r>
            <a:r>
              <a:rPr sz="2700" spc="-5" dirty="0">
                <a:latin typeface="Arial"/>
                <a:cs typeface="Arial"/>
              </a:rPr>
              <a:t>a </a:t>
            </a:r>
            <a:r>
              <a:rPr sz="2700" spc="150" dirty="0">
                <a:latin typeface="Arial"/>
                <a:cs typeface="Arial"/>
              </a:rPr>
              <a:t>linguagem</a:t>
            </a:r>
            <a:r>
              <a:rPr sz="2700" spc="175" dirty="0">
                <a:latin typeface="Arial"/>
                <a:cs typeface="Arial"/>
              </a:rPr>
              <a:t> </a:t>
            </a:r>
            <a:r>
              <a:rPr sz="2700" spc="35" dirty="0">
                <a:latin typeface="Arial"/>
                <a:cs typeface="Arial"/>
              </a:rPr>
              <a:t>Dart?</a:t>
            </a:r>
            <a:endParaRPr sz="2700" dirty="0">
              <a:latin typeface="Arial"/>
              <a:cs typeface="Arial"/>
            </a:endParaRPr>
          </a:p>
          <a:p>
            <a:pPr marL="12700">
              <a:spcBef>
                <a:spcPts val="385"/>
              </a:spcBef>
              <a:tabLst>
                <a:tab pos="268605" algn="l"/>
              </a:tabLst>
            </a:pPr>
            <a:r>
              <a:rPr sz="1850" spc="-54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00" dirty="0">
                <a:latin typeface="Arial"/>
                <a:cs typeface="Arial"/>
              </a:rPr>
              <a:t>Exemplos </a:t>
            </a:r>
            <a:r>
              <a:rPr sz="2700" spc="105" dirty="0">
                <a:latin typeface="Arial"/>
                <a:cs typeface="Arial"/>
              </a:rPr>
              <a:t>de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130" dirty="0">
                <a:latin typeface="Arial"/>
                <a:cs typeface="Arial"/>
              </a:rPr>
              <a:t>Código</a:t>
            </a:r>
            <a:endParaRPr sz="2700" dirty="0">
              <a:latin typeface="Arial"/>
              <a:cs typeface="Arial"/>
            </a:endParaRPr>
          </a:p>
          <a:p>
            <a:pPr marL="12700">
              <a:spcBef>
                <a:spcPts val="409"/>
              </a:spcBef>
              <a:tabLst>
                <a:tab pos="268605" algn="l"/>
              </a:tabLst>
            </a:pPr>
            <a:r>
              <a:rPr sz="1850" spc="-54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10" dirty="0">
                <a:latin typeface="Arial"/>
                <a:cs typeface="Arial"/>
              </a:rPr>
              <a:t>Demonstração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2"/>
          <p:cNvSpPr txBox="1"/>
          <p:nvPr/>
        </p:nvSpPr>
        <p:spPr>
          <a:xfrm>
            <a:off x="1928416" y="2453043"/>
            <a:ext cx="9286569" cy="33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>
              <a:defRPr/>
            </a:pPr>
            <a:r>
              <a:rPr lang="pt-BR" sz="3870" dirty="0" err="1"/>
              <a:t>void</a:t>
            </a:r>
            <a:r>
              <a:rPr lang="pt-BR" sz="3870" dirty="0"/>
              <a:t> </a:t>
            </a:r>
            <a:r>
              <a:rPr lang="pt-BR" sz="3870" dirty="0" err="1"/>
              <a:t>main</a:t>
            </a:r>
            <a:r>
              <a:rPr lang="pt-BR" sz="3870" dirty="0"/>
              <a:t>() {</a:t>
            </a:r>
          </a:p>
          <a:p>
            <a:pPr>
              <a:defRPr/>
            </a:pPr>
            <a:r>
              <a:rPr lang="pt-BR" sz="3870" dirty="0"/>
              <a:t>var nome='rildo';</a:t>
            </a:r>
          </a:p>
          <a:p>
            <a:pPr>
              <a:defRPr/>
            </a:pPr>
            <a:r>
              <a:rPr lang="pt-BR" sz="3870" dirty="0"/>
              <a:t>    </a:t>
            </a:r>
          </a:p>
          <a:p>
            <a:pPr>
              <a:defRPr/>
            </a:pPr>
            <a:r>
              <a:rPr lang="pt-BR" sz="3870" dirty="0"/>
              <a:t>  print (nome);</a:t>
            </a:r>
          </a:p>
          <a:p>
            <a:pPr>
              <a:defRPr/>
            </a:pPr>
            <a:endParaRPr lang="pt-BR" sz="3870" dirty="0"/>
          </a:p>
          <a:p>
            <a:pPr>
              <a:defRPr/>
            </a:pPr>
            <a:r>
              <a:rPr lang="pt-BR" sz="3870" dirty="0"/>
              <a:t>}</a:t>
            </a:r>
            <a:endParaRPr lang="en-US" sz="3870" dirty="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0C8CAEBB-0E2E-4423-8A68-EAFE2C523EE2}"/>
              </a:ext>
            </a:extLst>
          </p:cNvPr>
          <p:cNvSpPr txBox="1"/>
          <p:nvPr/>
        </p:nvSpPr>
        <p:spPr>
          <a:xfrm>
            <a:off x="893314" y="489778"/>
            <a:ext cx="10971300" cy="10919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5321" spc="-1" dirty="0"/>
              <a:t>Declarando variável indefinida</a:t>
            </a:r>
            <a:endParaRPr lang="pt-BR" sz="5321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2265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2"/>
          <p:cNvSpPr txBox="1"/>
          <p:nvPr/>
        </p:nvSpPr>
        <p:spPr>
          <a:xfrm>
            <a:off x="1871704" y="2580389"/>
            <a:ext cx="9343281" cy="32418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en-US" sz="3870" dirty="0"/>
              <a:t>Number</a:t>
            </a:r>
          </a:p>
          <a:p>
            <a:r>
              <a:rPr lang="en-US" sz="3870" dirty="0"/>
              <a:t>String</a:t>
            </a:r>
          </a:p>
          <a:p>
            <a:r>
              <a:rPr lang="en-US" sz="3870" dirty="0"/>
              <a:t>Boolean</a:t>
            </a:r>
          </a:p>
          <a:p>
            <a:r>
              <a:rPr lang="en-US" sz="3870" dirty="0"/>
              <a:t>double</a:t>
            </a: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F26DAE2C-BDA2-49DD-A3AE-EB039281A165}"/>
              </a:ext>
            </a:extLst>
          </p:cNvPr>
          <p:cNvSpPr txBox="1"/>
          <p:nvPr/>
        </p:nvSpPr>
        <p:spPr>
          <a:xfrm>
            <a:off x="893314" y="489778"/>
            <a:ext cx="10971300" cy="10919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5321" spc="-1" dirty="0"/>
              <a:t>Tipos de Variáveis</a:t>
            </a:r>
            <a:endParaRPr lang="pt-BR" sz="5321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8354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2"/>
          <p:cNvSpPr txBox="1"/>
          <p:nvPr/>
        </p:nvSpPr>
        <p:spPr>
          <a:xfrm>
            <a:off x="1120273" y="2453043"/>
            <a:ext cx="10094713" cy="33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defRPr/>
            </a:pPr>
            <a:r>
              <a:rPr lang="pt-BR" sz="3870" b="1" i="1" dirty="0" err="1"/>
              <a:t>String</a:t>
            </a:r>
            <a:r>
              <a:rPr lang="pt-BR" sz="3870" dirty="0"/>
              <a:t> é uma sequência de caracteres, geralmente utilizada para representar palavras, frases ou textos de um programa. </a:t>
            </a:r>
            <a:endParaRPr lang="en-US" sz="3870" dirty="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4A7181E2-E8CB-48CE-9173-280A5178241B}"/>
              </a:ext>
            </a:extLst>
          </p:cNvPr>
          <p:cNvSpPr txBox="1"/>
          <p:nvPr/>
        </p:nvSpPr>
        <p:spPr>
          <a:xfrm>
            <a:off x="893314" y="489778"/>
            <a:ext cx="10971300" cy="10919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5321" spc="-1" dirty="0"/>
              <a:t>Tipos de Variáveis</a:t>
            </a:r>
            <a:endParaRPr lang="pt-BR" sz="5321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3819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2"/>
          <p:cNvSpPr txBox="1"/>
          <p:nvPr/>
        </p:nvSpPr>
        <p:spPr>
          <a:xfrm>
            <a:off x="1120273" y="2453043"/>
            <a:ext cx="10094713" cy="33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defRPr/>
            </a:pPr>
            <a:r>
              <a:rPr lang="pt-BR" sz="3870" dirty="0"/>
              <a:t>Crie um código em </a:t>
            </a:r>
            <a:r>
              <a:rPr lang="pt-BR" sz="3870" dirty="0" err="1"/>
              <a:t>dart</a:t>
            </a:r>
            <a:r>
              <a:rPr lang="pt-BR" sz="3870" dirty="0"/>
              <a:t> </a:t>
            </a:r>
            <a:r>
              <a:rPr lang="pt-BR" sz="3870" dirty="0" err="1"/>
              <a:t>lang</a:t>
            </a:r>
            <a:r>
              <a:rPr lang="pt-BR" sz="3870" dirty="0"/>
              <a:t> onde uma variável de nome texto recebe a cadeia de caracteres palavra e mostra em tela.</a:t>
            </a:r>
            <a:endParaRPr lang="en-US" sz="3870" dirty="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4A7181E2-E8CB-48CE-9173-280A5178241B}"/>
              </a:ext>
            </a:extLst>
          </p:cNvPr>
          <p:cNvSpPr txBox="1"/>
          <p:nvPr/>
        </p:nvSpPr>
        <p:spPr>
          <a:xfrm>
            <a:off x="841878" y="399764"/>
            <a:ext cx="10971300" cy="10919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5321" spc="-1" dirty="0"/>
              <a:t>Atividade</a:t>
            </a:r>
            <a:endParaRPr lang="pt-BR" sz="5321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8250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2"/>
          <p:cNvSpPr txBox="1"/>
          <p:nvPr/>
        </p:nvSpPr>
        <p:spPr>
          <a:xfrm>
            <a:off x="1120273" y="2453043"/>
            <a:ext cx="10094713" cy="33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>
              <a:defRPr/>
            </a:pPr>
            <a:r>
              <a:rPr lang="pt-BR" sz="3870" dirty="0" err="1"/>
              <a:t>void</a:t>
            </a:r>
            <a:r>
              <a:rPr lang="pt-BR" sz="3870" dirty="0"/>
              <a:t> </a:t>
            </a:r>
            <a:r>
              <a:rPr lang="pt-BR" sz="3870" dirty="0" err="1"/>
              <a:t>main</a:t>
            </a:r>
            <a:r>
              <a:rPr lang="pt-BR" sz="3870" dirty="0"/>
              <a:t>() {</a:t>
            </a:r>
          </a:p>
          <a:p>
            <a:pPr>
              <a:defRPr/>
            </a:pPr>
            <a:r>
              <a:rPr lang="pt-BR" sz="3870" dirty="0"/>
              <a:t>  </a:t>
            </a:r>
            <a:r>
              <a:rPr lang="pt-BR" sz="3870" dirty="0" err="1"/>
              <a:t>String</a:t>
            </a:r>
            <a:r>
              <a:rPr lang="pt-BR" sz="3870" dirty="0"/>
              <a:t> texto=‘palavra';</a:t>
            </a:r>
          </a:p>
          <a:p>
            <a:pPr>
              <a:defRPr/>
            </a:pPr>
            <a:r>
              <a:rPr lang="pt-BR" sz="3870" dirty="0"/>
              <a:t>  </a:t>
            </a:r>
          </a:p>
          <a:p>
            <a:pPr>
              <a:defRPr/>
            </a:pPr>
            <a:r>
              <a:rPr lang="pt-BR" sz="3870" dirty="0"/>
              <a:t>  </a:t>
            </a:r>
            <a:r>
              <a:rPr lang="pt-BR" sz="3870" dirty="0" err="1"/>
              <a:t>print</a:t>
            </a:r>
            <a:r>
              <a:rPr lang="pt-BR" sz="3870" dirty="0"/>
              <a:t> (texto);</a:t>
            </a:r>
          </a:p>
          <a:p>
            <a:pPr>
              <a:defRPr/>
            </a:pPr>
            <a:endParaRPr lang="pt-BR" sz="3870" dirty="0"/>
          </a:p>
          <a:p>
            <a:pPr>
              <a:defRPr/>
            </a:pPr>
            <a:r>
              <a:rPr lang="pt-BR" sz="3870" dirty="0"/>
              <a:t>}</a:t>
            </a:r>
            <a:endParaRPr lang="en-US" sz="3870" dirty="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0C8CAEBB-0E2E-4423-8A68-EAFE2C523EE2}"/>
              </a:ext>
            </a:extLst>
          </p:cNvPr>
          <p:cNvSpPr txBox="1"/>
          <p:nvPr/>
        </p:nvSpPr>
        <p:spPr>
          <a:xfrm>
            <a:off x="893314" y="489778"/>
            <a:ext cx="10971300" cy="10919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5321" spc="-1" dirty="0"/>
              <a:t>Tipos de Variáveis</a:t>
            </a:r>
            <a:endParaRPr lang="pt-BR" sz="5321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0938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2"/>
          <p:cNvSpPr txBox="1"/>
          <p:nvPr/>
        </p:nvSpPr>
        <p:spPr>
          <a:xfrm>
            <a:off x="1120273" y="2453043"/>
            <a:ext cx="10094713" cy="33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defRPr/>
            </a:pPr>
            <a:r>
              <a:rPr lang="pt-BR" sz="3870" b="1" i="1" dirty="0" err="1"/>
              <a:t>Int</a:t>
            </a:r>
            <a:r>
              <a:rPr lang="pt-BR" sz="3870" b="1" i="1" dirty="0"/>
              <a:t> – </a:t>
            </a:r>
            <a:r>
              <a:rPr lang="pt-BR" sz="3870" dirty="0"/>
              <a:t>valor inteiro que não pode ser quebrado.</a:t>
            </a:r>
          </a:p>
          <a:p>
            <a:pPr>
              <a:defRPr/>
            </a:pPr>
            <a:r>
              <a:rPr lang="pt-BR" sz="3870" dirty="0"/>
              <a:t>Usado para dados do tipo idade, tempo ou qualquer que não deva receber divisões.</a:t>
            </a:r>
            <a:endParaRPr lang="en-US" sz="3870" dirty="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E02C1E3C-C0A3-46B7-B92C-7192E3263228}"/>
              </a:ext>
            </a:extLst>
          </p:cNvPr>
          <p:cNvSpPr txBox="1"/>
          <p:nvPr/>
        </p:nvSpPr>
        <p:spPr>
          <a:xfrm>
            <a:off x="893314" y="489778"/>
            <a:ext cx="10971300" cy="10919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5321" spc="-1" dirty="0"/>
              <a:t>Tipos de Variáveis</a:t>
            </a:r>
            <a:endParaRPr lang="pt-BR" sz="5321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6406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2"/>
          <p:cNvSpPr txBox="1"/>
          <p:nvPr/>
        </p:nvSpPr>
        <p:spPr>
          <a:xfrm>
            <a:off x="1120273" y="2453043"/>
            <a:ext cx="10094713" cy="33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defRPr/>
            </a:pPr>
            <a:r>
              <a:rPr lang="pt-BR" sz="3870" dirty="0"/>
              <a:t>Crie um código em </a:t>
            </a:r>
            <a:r>
              <a:rPr lang="pt-BR" sz="3870" dirty="0" err="1"/>
              <a:t>dart</a:t>
            </a:r>
            <a:r>
              <a:rPr lang="pt-BR" sz="3870" dirty="0"/>
              <a:t> </a:t>
            </a:r>
            <a:r>
              <a:rPr lang="pt-BR" sz="3870" dirty="0" err="1"/>
              <a:t>lang</a:t>
            </a:r>
            <a:r>
              <a:rPr lang="pt-BR" sz="3870" dirty="0"/>
              <a:t> onde uma variável de nome idade e tipo inteiro recebe o numeral 10 e mostra em tela.</a:t>
            </a:r>
            <a:endParaRPr lang="en-US" sz="3870" dirty="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4A7181E2-E8CB-48CE-9173-280A5178241B}"/>
              </a:ext>
            </a:extLst>
          </p:cNvPr>
          <p:cNvSpPr txBox="1"/>
          <p:nvPr/>
        </p:nvSpPr>
        <p:spPr>
          <a:xfrm>
            <a:off x="841878" y="399764"/>
            <a:ext cx="10971300" cy="10919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5321" spc="-1" dirty="0"/>
              <a:t>Atividade</a:t>
            </a:r>
            <a:endParaRPr lang="pt-BR" sz="5321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8707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2"/>
          <p:cNvSpPr txBox="1"/>
          <p:nvPr/>
        </p:nvSpPr>
        <p:spPr>
          <a:xfrm>
            <a:off x="1120273" y="2453043"/>
            <a:ext cx="10094713" cy="33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>
              <a:defRPr/>
            </a:pPr>
            <a:r>
              <a:rPr lang="pt-BR" sz="3870" dirty="0" err="1"/>
              <a:t>void</a:t>
            </a:r>
            <a:r>
              <a:rPr lang="pt-BR" sz="3870" dirty="0"/>
              <a:t> </a:t>
            </a:r>
            <a:r>
              <a:rPr lang="pt-BR" sz="3870" dirty="0" err="1"/>
              <a:t>main</a:t>
            </a:r>
            <a:r>
              <a:rPr lang="pt-BR" sz="3870" dirty="0"/>
              <a:t>(){</a:t>
            </a:r>
          </a:p>
          <a:p>
            <a:pPr>
              <a:defRPr/>
            </a:pPr>
            <a:r>
              <a:rPr lang="pt-BR" sz="3870" dirty="0" err="1"/>
              <a:t>int</a:t>
            </a:r>
            <a:r>
              <a:rPr lang="pt-BR" sz="3870" dirty="0"/>
              <a:t> idade;</a:t>
            </a:r>
          </a:p>
          <a:p>
            <a:pPr>
              <a:defRPr/>
            </a:pPr>
            <a:r>
              <a:rPr lang="pt-BR" sz="3870" dirty="0"/>
              <a:t>idade = 10;</a:t>
            </a:r>
          </a:p>
          <a:p>
            <a:pPr>
              <a:defRPr/>
            </a:pPr>
            <a:r>
              <a:rPr lang="pt-BR" sz="3870" dirty="0"/>
              <a:t>print(idade);</a:t>
            </a:r>
          </a:p>
          <a:p>
            <a:pPr>
              <a:defRPr/>
            </a:pPr>
            <a:endParaRPr lang="pt-BR" sz="3870" dirty="0"/>
          </a:p>
          <a:p>
            <a:pPr>
              <a:defRPr/>
            </a:pPr>
            <a:r>
              <a:rPr lang="pt-BR" sz="3870" dirty="0"/>
              <a:t>}</a:t>
            </a:r>
            <a:endParaRPr lang="en-US" sz="3870" dirty="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98273BD-47BD-413A-B2B7-F63611A9BAFC}"/>
              </a:ext>
            </a:extLst>
          </p:cNvPr>
          <p:cNvSpPr txBox="1"/>
          <p:nvPr/>
        </p:nvSpPr>
        <p:spPr>
          <a:xfrm>
            <a:off x="893314" y="489778"/>
            <a:ext cx="10971300" cy="10919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5321" spc="-1" dirty="0"/>
              <a:t>Tipos de Variáveis</a:t>
            </a:r>
            <a:endParaRPr lang="pt-BR" sz="5321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43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2"/>
          <p:cNvSpPr txBox="1"/>
          <p:nvPr/>
        </p:nvSpPr>
        <p:spPr>
          <a:xfrm>
            <a:off x="1048644" y="2084162"/>
            <a:ext cx="10094713" cy="37380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defRPr/>
            </a:pPr>
            <a:r>
              <a:rPr lang="pt-BR" sz="2903" b="1" dirty="0" err="1"/>
              <a:t>float</a:t>
            </a:r>
            <a:r>
              <a:rPr lang="pt-BR" sz="2903" b="1" dirty="0"/>
              <a:t>: </a:t>
            </a:r>
            <a:r>
              <a:rPr lang="pt-BR" sz="2903" dirty="0"/>
              <a:t>armazena números com ponto flutuante (reais) com precisão simples.</a:t>
            </a:r>
          </a:p>
          <a:p>
            <a:pPr>
              <a:defRPr/>
            </a:pPr>
            <a:r>
              <a:rPr lang="pt-BR" sz="2903" dirty="0"/>
              <a:t> </a:t>
            </a:r>
            <a:r>
              <a:rPr lang="pt-BR" sz="2903" b="1" dirty="0" err="1"/>
              <a:t>double</a:t>
            </a:r>
            <a:r>
              <a:rPr lang="pt-BR" sz="2903" dirty="0"/>
              <a:t>: armazena números com ponto flutuante, com precisão dupla, ou seja normalmente possui o dobro da capacidade de uma </a:t>
            </a:r>
            <a:r>
              <a:rPr lang="pt-BR" sz="2903" b="1" dirty="0"/>
              <a:t>variável</a:t>
            </a:r>
            <a:r>
              <a:rPr lang="pt-BR" sz="2903" dirty="0"/>
              <a:t> do tipo </a:t>
            </a:r>
            <a:r>
              <a:rPr lang="pt-BR" sz="2903" dirty="0" err="1"/>
              <a:t>float</a:t>
            </a:r>
            <a:r>
              <a:rPr lang="pt-BR" sz="2903" dirty="0"/>
              <a:t>.</a:t>
            </a:r>
          </a:p>
          <a:p>
            <a:pPr>
              <a:defRPr/>
            </a:pPr>
            <a:endParaRPr lang="pt-BR" sz="2903" dirty="0"/>
          </a:p>
          <a:p>
            <a:pPr>
              <a:defRPr/>
            </a:pPr>
            <a:r>
              <a:rPr lang="pt-BR" sz="2903" dirty="0"/>
              <a:t>Mas em </a:t>
            </a:r>
            <a:r>
              <a:rPr lang="pt-BR" sz="2903" dirty="0" err="1"/>
              <a:t>dart</a:t>
            </a:r>
            <a:r>
              <a:rPr lang="pt-BR" sz="2903" dirty="0"/>
              <a:t> não usamos o </a:t>
            </a:r>
            <a:r>
              <a:rPr lang="pt-BR" sz="2903" dirty="0" err="1"/>
              <a:t>float</a:t>
            </a:r>
            <a:r>
              <a:rPr lang="pt-BR" sz="2903" dirty="0"/>
              <a:t>.</a:t>
            </a:r>
            <a:endParaRPr lang="en-US" sz="2903" dirty="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8968BDB6-BB88-4FD6-B59A-AE53E7EA3175}"/>
              </a:ext>
            </a:extLst>
          </p:cNvPr>
          <p:cNvSpPr txBox="1"/>
          <p:nvPr/>
        </p:nvSpPr>
        <p:spPr>
          <a:xfrm>
            <a:off x="893314" y="489778"/>
            <a:ext cx="10971300" cy="10919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5321" spc="-1" dirty="0"/>
              <a:t>Tipos de Variáveis</a:t>
            </a:r>
            <a:endParaRPr lang="pt-BR" sz="5321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9610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2"/>
          <p:cNvSpPr txBox="1"/>
          <p:nvPr/>
        </p:nvSpPr>
        <p:spPr>
          <a:xfrm>
            <a:off x="1120273" y="2453043"/>
            <a:ext cx="10094713" cy="33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defRPr/>
            </a:pPr>
            <a:r>
              <a:rPr lang="pt-BR" sz="3870" dirty="0"/>
              <a:t>Crie um código em </a:t>
            </a:r>
            <a:r>
              <a:rPr lang="pt-BR" sz="3870" dirty="0" err="1"/>
              <a:t>dart</a:t>
            </a:r>
            <a:r>
              <a:rPr lang="pt-BR" sz="3870" dirty="0"/>
              <a:t> </a:t>
            </a:r>
            <a:r>
              <a:rPr lang="pt-BR" sz="3870" dirty="0" err="1"/>
              <a:t>lang</a:t>
            </a:r>
            <a:r>
              <a:rPr lang="pt-BR" sz="3870" dirty="0"/>
              <a:t> onde uma variável com nome altura e com tipo </a:t>
            </a:r>
            <a:r>
              <a:rPr lang="pt-BR" sz="3870" dirty="0" err="1"/>
              <a:t>pré</a:t>
            </a:r>
            <a:r>
              <a:rPr lang="pt-BR" sz="3870" dirty="0"/>
              <a:t> definido, recebe o numeral 1.75 e mostra em tela.</a:t>
            </a:r>
            <a:endParaRPr lang="en-US" sz="3870" dirty="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4A7181E2-E8CB-48CE-9173-280A5178241B}"/>
              </a:ext>
            </a:extLst>
          </p:cNvPr>
          <p:cNvSpPr txBox="1"/>
          <p:nvPr/>
        </p:nvSpPr>
        <p:spPr>
          <a:xfrm>
            <a:off x="841878" y="399764"/>
            <a:ext cx="10971300" cy="10919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5321" spc="-1" dirty="0"/>
              <a:t>Atividade</a:t>
            </a:r>
            <a:endParaRPr lang="pt-BR" sz="5321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126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/>
          <p:cNvSpPr/>
          <p:nvPr/>
        </p:nvSpPr>
        <p:spPr>
          <a:xfrm>
            <a:off x="990600" y="685800"/>
            <a:ext cx="7577328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6"/>
          <p:cNvSpPr txBox="1"/>
          <p:nvPr/>
        </p:nvSpPr>
        <p:spPr>
          <a:xfrm>
            <a:off x="990600" y="2438400"/>
            <a:ext cx="10287000" cy="3025828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68605" marR="5080" indent="-256540">
              <a:spcBef>
                <a:spcPts val="115"/>
              </a:spcBef>
              <a:tabLst>
                <a:tab pos="268605" algn="l"/>
              </a:tabLst>
            </a:pPr>
            <a:r>
              <a:rPr sz="1850" spc="-54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30" dirty="0">
                <a:latin typeface="Arial"/>
                <a:cs typeface="Arial"/>
              </a:rPr>
              <a:t>Dart </a:t>
            </a:r>
            <a:r>
              <a:rPr sz="2700" spc="10" dirty="0">
                <a:latin typeface="Arial"/>
                <a:cs typeface="Arial"/>
              </a:rPr>
              <a:t>é </a:t>
            </a:r>
            <a:r>
              <a:rPr sz="2700" spc="145" dirty="0">
                <a:latin typeface="Arial"/>
                <a:cs typeface="Arial"/>
              </a:rPr>
              <a:t>uma </a:t>
            </a:r>
            <a:r>
              <a:rPr sz="2700" spc="150" dirty="0">
                <a:latin typeface="Arial"/>
                <a:cs typeface="Arial"/>
              </a:rPr>
              <a:t>linguagem </a:t>
            </a:r>
            <a:r>
              <a:rPr sz="2700" spc="105" dirty="0">
                <a:latin typeface="Arial"/>
                <a:cs typeface="Arial"/>
              </a:rPr>
              <a:t>de </a:t>
            </a:r>
            <a:r>
              <a:rPr sz="2700" spc="120" dirty="0">
                <a:latin typeface="Arial"/>
                <a:cs typeface="Arial"/>
              </a:rPr>
              <a:t>programação </a:t>
            </a:r>
            <a:r>
              <a:rPr sz="2700" spc="100" dirty="0">
                <a:latin typeface="Arial"/>
                <a:cs typeface="Arial"/>
              </a:rPr>
              <a:t>de  </a:t>
            </a:r>
            <a:r>
              <a:rPr sz="2700" spc="150" dirty="0">
                <a:latin typeface="Arial"/>
                <a:cs typeface="Arial"/>
              </a:rPr>
              <a:t>script </a:t>
            </a:r>
            <a:r>
              <a:rPr sz="2700" spc="114" dirty="0">
                <a:latin typeface="Arial"/>
                <a:cs typeface="Arial"/>
              </a:rPr>
              <a:t>voltada </a:t>
            </a:r>
            <a:r>
              <a:rPr sz="2700" spc="95" dirty="0">
                <a:latin typeface="Arial"/>
                <a:cs typeface="Arial"/>
              </a:rPr>
              <a:t>para </a:t>
            </a:r>
            <a:r>
              <a:rPr sz="2700" spc="-5" dirty="0">
                <a:latin typeface="Arial"/>
                <a:cs typeface="Arial"/>
              </a:rPr>
              <a:t>a </a:t>
            </a:r>
            <a:r>
              <a:rPr sz="2700" spc="114" dirty="0">
                <a:latin typeface="Arial"/>
                <a:cs typeface="Arial"/>
              </a:rPr>
              <a:t>web, </a:t>
            </a:r>
            <a:r>
              <a:rPr sz="2700" spc="100" dirty="0">
                <a:latin typeface="Arial"/>
                <a:cs typeface="Arial"/>
              </a:rPr>
              <a:t>criada </a:t>
            </a:r>
            <a:r>
              <a:rPr sz="2700" spc="155" dirty="0">
                <a:latin typeface="Arial"/>
                <a:cs typeface="Arial"/>
              </a:rPr>
              <a:t>com </a:t>
            </a:r>
            <a:r>
              <a:rPr sz="2700" spc="160" dirty="0">
                <a:latin typeface="Arial"/>
                <a:cs typeface="Arial"/>
              </a:rPr>
              <a:t>o  </a:t>
            </a:r>
            <a:r>
              <a:rPr sz="2700" spc="150" dirty="0">
                <a:latin typeface="Arial"/>
                <a:cs typeface="Arial"/>
              </a:rPr>
              <a:t>objetivo </a:t>
            </a:r>
            <a:r>
              <a:rPr sz="2700" spc="100" dirty="0">
                <a:latin typeface="Arial"/>
                <a:cs typeface="Arial"/>
              </a:rPr>
              <a:t>de </a:t>
            </a:r>
            <a:r>
              <a:rPr sz="2700" spc="170" dirty="0">
                <a:latin typeface="Arial"/>
                <a:cs typeface="Arial"/>
              </a:rPr>
              <a:t>substituir </a:t>
            </a:r>
            <a:r>
              <a:rPr sz="2700" spc="-5" dirty="0">
                <a:latin typeface="Arial"/>
                <a:cs typeface="Arial"/>
              </a:rPr>
              <a:t>a </a:t>
            </a:r>
            <a:r>
              <a:rPr sz="2700" spc="150" dirty="0">
                <a:latin typeface="Arial"/>
                <a:cs typeface="Arial"/>
              </a:rPr>
              <a:t>linguagem</a:t>
            </a:r>
            <a:r>
              <a:rPr sz="2700" spc="-60" dirty="0">
                <a:latin typeface="Arial"/>
                <a:cs typeface="Arial"/>
              </a:rPr>
              <a:t> </a:t>
            </a:r>
            <a:r>
              <a:rPr sz="2700" spc="10" dirty="0">
                <a:latin typeface="Arial"/>
                <a:cs typeface="Arial"/>
              </a:rPr>
              <a:t>JavaScript;</a:t>
            </a:r>
            <a:endParaRPr sz="2700" dirty="0">
              <a:latin typeface="Arial"/>
              <a:cs typeface="Arial"/>
            </a:endParaRPr>
          </a:p>
          <a:p>
            <a:pPr marL="268605" marR="514984" indent="-256540">
              <a:spcBef>
                <a:spcPts val="409"/>
              </a:spcBef>
              <a:tabLst>
                <a:tab pos="268605" algn="l"/>
              </a:tabLst>
            </a:pPr>
            <a:r>
              <a:rPr sz="1850" spc="-54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90" dirty="0">
                <a:latin typeface="Arial"/>
                <a:cs typeface="Arial"/>
              </a:rPr>
              <a:t>Desenvolvida </a:t>
            </a:r>
            <a:r>
              <a:rPr sz="2700" spc="135" dirty="0">
                <a:latin typeface="Arial"/>
                <a:cs typeface="Arial"/>
              </a:rPr>
              <a:t>pelo </a:t>
            </a:r>
            <a:r>
              <a:rPr sz="2700" spc="85" dirty="0">
                <a:latin typeface="Arial"/>
                <a:cs typeface="Arial"/>
              </a:rPr>
              <a:t>Google </a:t>
            </a:r>
            <a:r>
              <a:rPr sz="2700" spc="10" dirty="0">
                <a:latin typeface="Arial"/>
                <a:cs typeface="Arial"/>
              </a:rPr>
              <a:t>e </a:t>
            </a:r>
            <a:r>
              <a:rPr sz="2700" spc="100" dirty="0">
                <a:latin typeface="Arial"/>
                <a:cs typeface="Arial"/>
              </a:rPr>
              <a:t>anunciada</a:t>
            </a:r>
            <a:r>
              <a:rPr sz="2700" spc="-45" dirty="0">
                <a:latin typeface="Arial"/>
                <a:cs typeface="Arial"/>
              </a:rPr>
              <a:t> </a:t>
            </a:r>
            <a:r>
              <a:rPr sz="2700" spc="140" dirty="0">
                <a:latin typeface="Arial"/>
                <a:cs typeface="Arial"/>
              </a:rPr>
              <a:t>em  </a:t>
            </a:r>
            <a:r>
              <a:rPr sz="2700" spc="200" dirty="0">
                <a:latin typeface="Arial"/>
                <a:cs typeface="Arial"/>
              </a:rPr>
              <a:t>2011 </a:t>
            </a:r>
            <a:r>
              <a:rPr sz="2700" spc="140" dirty="0">
                <a:latin typeface="Arial"/>
                <a:cs typeface="Arial"/>
              </a:rPr>
              <a:t>durante </a:t>
            </a:r>
            <a:r>
              <a:rPr sz="2700" spc="-5" dirty="0">
                <a:latin typeface="Arial"/>
                <a:cs typeface="Arial"/>
              </a:rPr>
              <a:t>a </a:t>
            </a:r>
            <a:r>
              <a:rPr sz="2700" spc="-15" dirty="0">
                <a:latin typeface="Arial"/>
                <a:cs typeface="Arial"/>
              </a:rPr>
              <a:t>GOTO </a:t>
            </a:r>
            <a:r>
              <a:rPr sz="2700" spc="95" dirty="0">
                <a:latin typeface="Arial"/>
                <a:cs typeface="Arial"/>
              </a:rPr>
              <a:t>Conference, </a:t>
            </a:r>
            <a:r>
              <a:rPr sz="2700" spc="140" dirty="0">
                <a:latin typeface="Arial"/>
                <a:cs typeface="Arial"/>
              </a:rPr>
              <a:t>em  </a:t>
            </a:r>
            <a:r>
              <a:rPr sz="2700" spc="130" dirty="0">
                <a:latin typeface="Arial"/>
                <a:cs typeface="Arial"/>
              </a:rPr>
              <a:t>Aarhus/Dinamarca;</a:t>
            </a:r>
            <a:endParaRPr sz="2700" dirty="0">
              <a:latin typeface="Arial"/>
              <a:cs typeface="Arial"/>
            </a:endParaRPr>
          </a:p>
          <a:p>
            <a:pPr marL="268605" marR="1179195" indent="-256540">
              <a:spcBef>
                <a:spcPts val="415"/>
              </a:spcBef>
              <a:tabLst>
                <a:tab pos="268605" algn="l"/>
              </a:tabLst>
            </a:pPr>
            <a:r>
              <a:rPr sz="1850" spc="-54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90" dirty="0">
                <a:latin typeface="Arial"/>
                <a:cs typeface="Arial"/>
              </a:rPr>
              <a:t>Primeira </a:t>
            </a:r>
            <a:r>
              <a:rPr sz="2700" spc="70" dirty="0">
                <a:latin typeface="Arial"/>
                <a:cs typeface="Arial"/>
              </a:rPr>
              <a:t>versão estável </a:t>
            </a:r>
            <a:r>
              <a:rPr sz="2700" spc="195" dirty="0">
                <a:latin typeface="Arial"/>
                <a:cs typeface="Arial"/>
              </a:rPr>
              <a:t>foi </a:t>
            </a:r>
            <a:r>
              <a:rPr sz="2700" spc="80" dirty="0">
                <a:latin typeface="Arial"/>
                <a:cs typeface="Arial"/>
              </a:rPr>
              <a:t>lançada</a:t>
            </a:r>
            <a:r>
              <a:rPr sz="2700" spc="-175" dirty="0">
                <a:latin typeface="Arial"/>
                <a:cs typeface="Arial"/>
              </a:rPr>
              <a:t> </a:t>
            </a:r>
            <a:r>
              <a:rPr sz="2700" spc="140" dirty="0">
                <a:latin typeface="Arial"/>
                <a:cs typeface="Arial"/>
              </a:rPr>
              <a:t>em  </a:t>
            </a:r>
            <a:r>
              <a:rPr sz="2700" spc="150" dirty="0">
                <a:latin typeface="Arial"/>
                <a:cs typeface="Arial"/>
              </a:rPr>
              <a:t>novembro </a:t>
            </a:r>
            <a:r>
              <a:rPr sz="2700" spc="100" dirty="0">
                <a:latin typeface="Arial"/>
                <a:cs typeface="Arial"/>
              </a:rPr>
              <a:t>de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180" dirty="0">
                <a:latin typeface="Arial"/>
                <a:cs typeface="Arial"/>
              </a:rPr>
              <a:t>2013.</a:t>
            </a:r>
            <a:endParaRPr sz="2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4851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2"/>
          <p:cNvSpPr txBox="1"/>
          <p:nvPr/>
        </p:nvSpPr>
        <p:spPr>
          <a:xfrm>
            <a:off x="1120273" y="2453043"/>
            <a:ext cx="10094713" cy="33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>
              <a:defRPr/>
            </a:pPr>
            <a:r>
              <a:rPr lang="pt-BR" sz="3870" dirty="0" err="1"/>
              <a:t>void</a:t>
            </a:r>
            <a:r>
              <a:rPr lang="pt-BR" sz="3870" dirty="0"/>
              <a:t> </a:t>
            </a:r>
            <a:r>
              <a:rPr lang="pt-BR" sz="3870" dirty="0" err="1"/>
              <a:t>main</a:t>
            </a:r>
            <a:r>
              <a:rPr lang="pt-BR" sz="3870" dirty="0"/>
              <a:t>(){</a:t>
            </a:r>
          </a:p>
          <a:p>
            <a:pPr>
              <a:defRPr/>
            </a:pPr>
            <a:r>
              <a:rPr lang="pt-BR" sz="3870" dirty="0" err="1"/>
              <a:t>double</a:t>
            </a:r>
            <a:r>
              <a:rPr lang="pt-BR" sz="3870" dirty="0"/>
              <a:t> altura;</a:t>
            </a:r>
          </a:p>
          <a:p>
            <a:pPr>
              <a:defRPr/>
            </a:pPr>
            <a:r>
              <a:rPr lang="pt-BR" sz="3870" dirty="0"/>
              <a:t>altura = 1.75;</a:t>
            </a:r>
          </a:p>
          <a:p>
            <a:pPr>
              <a:defRPr/>
            </a:pPr>
            <a:r>
              <a:rPr lang="pt-BR" sz="3870" dirty="0"/>
              <a:t>print(altura);</a:t>
            </a:r>
          </a:p>
          <a:p>
            <a:pPr>
              <a:defRPr/>
            </a:pPr>
            <a:endParaRPr lang="pt-BR" sz="3870" dirty="0"/>
          </a:p>
          <a:p>
            <a:pPr>
              <a:defRPr/>
            </a:pPr>
            <a:r>
              <a:rPr lang="pt-BR" sz="3870" dirty="0"/>
              <a:t>}</a:t>
            </a:r>
            <a:endParaRPr lang="en-US" sz="3870" dirty="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E8B2F764-CF9C-490B-A177-2FBEA04B843D}"/>
              </a:ext>
            </a:extLst>
          </p:cNvPr>
          <p:cNvSpPr txBox="1"/>
          <p:nvPr/>
        </p:nvSpPr>
        <p:spPr>
          <a:xfrm>
            <a:off x="893314" y="489778"/>
            <a:ext cx="10971300" cy="10919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5321" spc="-1" dirty="0"/>
              <a:t>Tipos de Variáveis</a:t>
            </a:r>
            <a:endParaRPr lang="pt-BR" sz="5321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7706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2"/>
          <p:cNvSpPr txBox="1"/>
          <p:nvPr/>
        </p:nvSpPr>
        <p:spPr>
          <a:xfrm>
            <a:off x="1120273" y="2453043"/>
            <a:ext cx="10094713" cy="33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>
              <a:defRPr/>
            </a:pPr>
            <a:r>
              <a:rPr lang="pt-BR" sz="3870" dirty="0" err="1"/>
              <a:t>void</a:t>
            </a:r>
            <a:r>
              <a:rPr lang="pt-BR" sz="3870" dirty="0"/>
              <a:t> </a:t>
            </a:r>
            <a:r>
              <a:rPr lang="pt-BR" sz="3870" dirty="0" err="1"/>
              <a:t>main</a:t>
            </a:r>
            <a:r>
              <a:rPr lang="pt-BR" sz="3870" dirty="0"/>
              <a:t>(){</a:t>
            </a:r>
          </a:p>
          <a:p>
            <a:pPr>
              <a:defRPr/>
            </a:pPr>
            <a:r>
              <a:rPr lang="pt-BR" sz="3870" dirty="0" err="1"/>
              <a:t>double</a:t>
            </a:r>
            <a:r>
              <a:rPr lang="pt-BR" sz="3870" dirty="0"/>
              <a:t> altura;</a:t>
            </a:r>
          </a:p>
          <a:p>
            <a:pPr>
              <a:defRPr/>
            </a:pPr>
            <a:r>
              <a:rPr lang="pt-BR" sz="3870" dirty="0"/>
              <a:t>altura= 10;</a:t>
            </a:r>
          </a:p>
          <a:p>
            <a:pPr>
              <a:defRPr/>
            </a:pPr>
            <a:r>
              <a:rPr lang="pt-BR" sz="3870" dirty="0" err="1"/>
              <a:t>print</a:t>
            </a:r>
            <a:r>
              <a:rPr lang="pt-BR" sz="3870" dirty="0"/>
              <a:t>(altura);</a:t>
            </a:r>
          </a:p>
          <a:p>
            <a:pPr>
              <a:defRPr/>
            </a:pPr>
            <a:endParaRPr lang="pt-BR" sz="3870" dirty="0"/>
          </a:p>
          <a:p>
            <a:pPr>
              <a:defRPr/>
            </a:pPr>
            <a:r>
              <a:rPr lang="pt-BR" sz="3870" dirty="0"/>
              <a:t>}</a:t>
            </a:r>
            <a:endParaRPr lang="en-US" sz="3870" dirty="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EA63C1DE-843D-4901-9EB1-839C97D5636C}"/>
              </a:ext>
            </a:extLst>
          </p:cNvPr>
          <p:cNvSpPr txBox="1"/>
          <p:nvPr/>
        </p:nvSpPr>
        <p:spPr>
          <a:xfrm>
            <a:off x="893314" y="489778"/>
            <a:ext cx="10971300" cy="10919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5321" spc="-1" dirty="0"/>
              <a:t>Tipos de Variáveis</a:t>
            </a:r>
            <a:endParaRPr lang="pt-BR" sz="5321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2428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2"/>
          <p:cNvSpPr txBox="1"/>
          <p:nvPr/>
        </p:nvSpPr>
        <p:spPr>
          <a:xfrm>
            <a:off x="1120273" y="2453044"/>
            <a:ext cx="10094713" cy="22682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defRPr/>
            </a:pPr>
            <a:r>
              <a:rPr lang="pt-BR" sz="2903" b="1" i="1" dirty="0" err="1"/>
              <a:t>bool</a:t>
            </a:r>
            <a:r>
              <a:rPr lang="pt-BR" sz="2903" b="1" i="1" dirty="0"/>
              <a:t> (</a:t>
            </a:r>
            <a:r>
              <a:rPr lang="pt-BR" sz="2903" b="1" i="1" dirty="0" err="1"/>
              <a:t>boolean</a:t>
            </a:r>
            <a:r>
              <a:rPr lang="pt-BR" sz="2903" b="1" i="1" dirty="0"/>
              <a:t>)</a:t>
            </a:r>
            <a:r>
              <a:rPr lang="pt-BR" sz="2903" dirty="0"/>
              <a:t> - Um </a:t>
            </a:r>
            <a:r>
              <a:rPr lang="pt-BR" sz="2903" b="1" dirty="0"/>
              <a:t>booleano</a:t>
            </a:r>
            <a:r>
              <a:rPr lang="pt-BR" sz="2903" dirty="0"/>
              <a:t> é, então, um tipo de dados simples que indica ao computador a veracidade de uma condição ou de uma proposição.</a:t>
            </a:r>
          </a:p>
          <a:p>
            <a:pPr>
              <a:defRPr/>
            </a:pPr>
            <a:r>
              <a:rPr lang="pt-BR" sz="2903" dirty="0"/>
              <a:t>Exemplo: sim ou não. </a:t>
            </a:r>
            <a:endParaRPr lang="en-US" sz="2903" dirty="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D471C249-F0FC-44F4-9840-F729E434ED87}"/>
              </a:ext>
            </a:extLst>
          </p:cNvPr>
          <p:cNvSpPr txBox="1"/>
          <p:nvPr/>
        </p:nvSpPr>
        <p:spPr>
          <a:xfrm>
            <a:off x="893314" y="489778"/>
            <a:ext cx="10971300" cy="10919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5321" spc="-1" dirty="0"/>
              <a:t>Tipos de Variáveis</a:t>
            </a:r>
            <a:endParaRPr lang="pt-BR" sz="5321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4593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2"/>
          <p:cNvSpPr txBox="1"/>
          <p:nvPr/>
        </p:nvSpPr>
        <p:spPr>
          <a:xfrm>
            <a:off x="1120273" y="2453043"/>
            <a:ext cx="10094713" cy="33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defRPr/>
            </a:pPr>
            <a:r>
              <a:rPr lang="pt-BR" sz="3870" dirty="0"/>
              <a:t>Crie um código em </a:t>
            </a:r>
            <a:r>
              <a:rPr lang="pt-BR" sz="3870" dirty="0" err="1"/>
              <a:t>dart</a:t>
            </a:r>
            <a:r>
              <a:rPr lang="pt-BR" sz="3870" dirty="0"/>
              <a:t> </a:t>
            </a:r>
            <a:r>
              <a:rPr lang="pt-BR" sz="3870" dirty="0" err="1"/>
              <a:t>lang</a:t>
            </a:r>
            <a:r>
              <a:rPr lang="pt-BR" sz="3870" dirty="0"/>
              <a:t> onde uma variável com nome acerto e com tipo </a:t>
            </a:r>
            <a:r>
              <a:rPr lang="pt-BR" sz="3870" dirty="0" err="1"/>
              <a:t>pré</a:t>
            </a:r>
            <a:r>
              <a:rPr lang="pt-BR" sz="3870" dirty="0"/>
              <a:t> definido </a:t>
            </a:r>
            <a:r>
              <a:rPr lang="pt-BR" sz="3870" dirty="0" err="1"/>
              <a:t>boleano</a:t>
            </a:r>
            <a:r>
              <a:rPr lang="pt-BR" sz="3870" dirty="0"/>
              <a:t>, recebe o estado </a:t>
            </a:r>
            <a:r>
              <a:rPr lang="pt-BR" sz="3870" dirty="0" err="1"/>
              <a:t>true</a:t>
            </a:r>
            <a:r>
              <a:rPr lang="pt-BR" sz="3870" dirty="0"/>
              <a:t> e mostra em tela.</a:t>
            </a:r>
            <a:endParaRPr lang="en-US" sz="3870" dirty="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4A7181E2-E8CB-48CE-9173-280A5178241B}"/>
              </a:ext>
            </a:extLst>
          </p:cNvPr>
          <p:cNvSpPr txBox="1"/>
          <p:nvPr/>
        </p:nvSpPr>
        <p:spPr>
          <a:xfrm>
            <a:off x="841878" y="399764"/>
            <a:ext cx="10971300" cy="10919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5321" spc="-1" dirty="0"/>
              <a:t>Atividade</a:t>
            </a:r>
            <a:endParaRPr lang="pt-BR" sz="5321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3537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2"/>
          <p:cNvSpPr txBox="1"/>
          <p:nvPr/>
        </p:nvSpPr>
        <p:spPr>
          <a:xfrm>
            <a:off x="1120273" y="2453043"/>
            <a:ext cx="10094713" cy="33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>
              <a:defRPr/>
            </a:pPr>
            <a:r>
              <a:rPr lang="pt-BR" sz="3870" dirty="0" err="1"/>
              <a:t>void</a:t>
            </a:r>
            <a:r>
              <a:rPr lang="pt-BR" sz="3870" dirty="0"/>
              <a:t> </a:t>
            </a:r>
            <a:r>
              <a:rPr lang="pt-BR" sz="3870" dirty="0" err="1"/>
              <a:t>main</a:t>
            </a:r>
            <a:r>
              <a:rPr lang="pt-BR" sz="3870" dirty="0"/>
              <a:t>(){</a:t>
            </a:r>
          </a:p>
          <a:p>
            <a:pPr>
              <a:defRPr/>
            </a:pPr>
            <a:r>
              <a:rPr lang="pt-BR" sz="3870" dirty="0" err="1"/>
              <a:t>bool</a:t>
            </a:r>
            <a:r>
              <a:rPr lang="pt-BR" sz="3870" dirty="0"/>
              <a:t> acerto;</a:t>
            </a:r>
          </a:p>
          <a:p>
            <a:pPr>
              <a:defRPr/>
            </a:pPr>
            <a:r>
              <a:rPr lang="pt-BR" sz="3870" dirty="0"/>
              <a:t>acerto = </a:t>
            </a:r>
            <a:r>
              <a:rPr lang="pt-BR" sz="3870" dirty="0" err="1"/>
              <a:t>true</a:t>
            </a:r>
            <a:r>
              <a:rPr lang="pt-BR" sz="3870" dirty="0"/>
              <a:t>;</a:t>
            </a:r>
          </a:p>
          <a:p>
            <a:pPr>
              <a:defRPr/>
            </a:pPr>
            <a:r>
              <a:rPr lang="pt-BR" sz="3870" dirty="0"/>
              <a:t>print(acerto);</a:t>
            </a:r>
          </a:p>
          <a:p>
            <a:pPr>
              <a:defRPr/>
            </a:pPr>
            <a:endParaRPr lang="pt-BR" sz="3870" dirty="0"/>
          </a:p>
          <a:p>
            <a:pPr>
              <a:defRPr/>
            </a:pPr>
            <a:r>
              <a:rPr lang="pt-BR" sz="3870" dirty="0"/>
              <a:t>}</a:t>
            </a:r>
            <a:endParaRPr lang="en-US" sz="3870" dirty="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59FE8FC0-DB0F-44E7-A7AE-4D068E813F02}"/>
              </a:ext>
            </a:extLst>
          </p:cNvPr>
          <p:cNvSpPr txBox="1"/>
          <p:nvPr/>
        </p:nvSpPr>
        <p:spPr>
          <a:xfrm>
            <a:off x="1120273" y="623832"/>
            <a:ext cx="10971300" cy="11061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5321" spc="-1" dirty="0"/>
              <a:t>Tipos de Variáveis</a:t>
            </a:r>
            <a:endParaRPr lang="pt-BR" sz="5321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1161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1120274" y="751433"/>
            <a:ext cx="6777179" cy="8934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 sz="5321" spc="-1" dirty="0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1120273" y="2453043"/>
            <a:ext cx="10094713" cy="33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defRPr/>
            </a:pPr>
            <a:r>
              <a:rPr lang="pt-BR" sz="3870" dirty="0"/>
              <a:t>Próxima aula:</a:t>
            </a:r>
          </a:p>
          <a:p>
            <a:pPr>
              <a:defRPr/>
            </a:pPr>
            <a:endParaRPr lang="pt-BR" sz="3870" dirty="0"/>
          </a:p>
          <a:p>
            <a:pPr>
              <a:defRPr/>
            </a:pPr>
            <a:r>
              <a:rPr lang="pt-BR" sz="6531" spc="-1" dirty="0"/>
              <a:t>Variáveis tipo </a:t>
            </a:r>
            <a:r>
              <a:rPr lang="pt-BR" sz="6531" spc="-1" dirty="0" err="1"/>
              <a:t>list</a:t>
            </a:r>
            <a:endParaRPr lang="pt-BR" sz="6531" spc="-1" dirty="0"/>
          </a:p>
          <a:p>
            <a:pPr>
              <a:defRPr/>
            </a:pPr>
            <a:endParaRPr lang="en-US" sz="3870" dirty="0"/>
          </a:p>
        </p:txBody>
      </p:sp>
    </p:spTree>
    <p:extLst>
      <p:ext uri="{BB962C8B-B14F-4D97-AF65-F5344CB8AC3E}">
        <p14:creationId xmlns:p14="http://schemas.microsoft.com/office/powerpoint/2010/main" val="2122399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990600"/>
            <a:ext cx="3528059" cy="6406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Referências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8800" y="2209800"/>
            <a:ext cx="8005445" cy="382668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1864995">
              <a:lnSpc>
                <a:spcPts val="3450"/>
              </a:lnSpc>
              <a:spcBef>
                <a:spcPts val="340"/>
              </a:spcBef>
            </a:pPr>
            <a:r>
              <a:rPr sz="3000" spc="-5" dirty="0">
                <a:latin typeface="Arial"/>
                <a:cs typeface="Arial"/>
                <a:hlinkClick r:id="rId2"/>
              </a:rPr>
              <a:t>http://en.wikipedia.org/wiki/Dart_ 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(programming_language),</a:t>
            </a:r>
            <a:r>
              <a:rPr sz="3000" spc="-1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acessado  02/11/2012.</a:t>
            </a:r>
            <a:endParaRPr sz="3000" dirty="0">
              <a:latin typeface="Arial"/>
              <a:cs typeface="Arial"/>
            </a:endParaRPr>
          </a:p>
          <a:p>
            <a:pPr marL="12700" marR="5080">
              <a:lnSpc>
                <a:spcPts val="7800"/>
              </a:lnSpc>
              <a:spcBef>
                <a:spcPts val="870"/>
              </a:spcBef>
            </a:pPr>
            <a:r>
              <a:rPr sz="3000" spc="-5" dirty="0">
                <a:latin typeface="Arial"/>
                <a:cs typeface="Arial"/>
                <a:hlinkClick r:id="rId3"/>
              </a:rPr>
              <a:t>http://www.dartlang.org/, </a:t>
            </a:r>
            <a:r>
              <a:rPr sz="3000" spc="-5" dirty="0">
                <a:latin typeface="Arial"/>
                <a:cs typeface="Arial"/>
              </a:rPr>
              <a:t>acessado 02/11/2012.  </a:t>
            </a:r>
            <a:r>
              <a:rPr sz="3000" spc="-10" dirty="0">
                <a:latin typeface="Arial"/>
                <a:cs typeface="Arial"/>
              </a:rPr>
              <a:t>WALRATH, K.; </a:t>
            </a:r>
            <a:r>
              <a:rPr sz="3000" spc="-5" dirty="0">
                <a:latin typeface="Arial"/>
                <a:cs typeface="Arial"/>
              </a:rPr>
              <a:t>LADD, S. </a:t>
            </a:r>
            <a:r>
              <a:rPr sz="3000" spc="-10" dirty="0">
                <a:latin typeface="Arial"/>
                <a:cs typeface="Arial"/>
              </a:rPr>
              <a:t>What </a:t>
            </a:r>
            <a:r>
              <a:rPr sz="3000" spc="-5" dirty="0">
                <a:latin typeface="Arial"/>
                <a:cs typeface="Arial"/>
              </a:rPr>
              <a:t>is Dart?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O’</a:t>
            </a:r>
            <a:endParaRPr sz="3000" dirty="0">
              <a:latin typeface="Arial"/>
              <a:cs typeface="Arial"/>
            </a:endParaRPr>
          </a:p>
          <a:p>
            <a:pPr marL="12700">
              <a:lnSpc>
                <a:spcPts val="2490"/>
              </a:lnSpc>
            </a:pPr>
            <a:r>
              <a:rPr sz="3000" spc="-5" dirty="0">
                <a:latin typeface="Arial"/>
                <a:cs typeface="Arial"/>
              </a:rPr>
              <a:t>Reilly </a:t>
            </a:r>
            <a:r>
              <a:rPr sz="3000" dirty="0">
                <a:latin typeface="Arial"/>
                <a:cs typeface="Arial"/>
              </a:rPr>
              <a:t>Media,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2012.</a:t>
            </a:r>
            <a:endParaRPr sz="3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2928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2209800"/>
            <a:ext cx="10439400" cy="1321772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68605" marR="523875" indent="-256540">
              <a:spcBef>
                <a:spcPts val="115"/>
              </a:spcBef>
              <a:tabLst>
                <a:tab pos="268605" algn="l"/>
              </a:tabLst>
            </a:pPr>
            <a:r>
              <a:rPr sz="2400" spc="-545" dirty="0">
                <a:solidFill>
                  <a:srgbClr val="2CA1BE"/>
                </a:solidFill>
              </a:rPr>
              <a:t>	</a:t>
            </a:r>
            <a:r>
              <a:rPr sz="2400" spc="114" dirty="0"/>
              <a:t>Até </a:t>
            </a:r>
            <a:r>
              <a:rPr sz="2400" spc="165" dirty="0"/>
              <a:t>o </a:t>
            </a:r>
            <a:r>
              <a:rPr sz="2400" spc="180" dirty="0"/>
              <a:t>momento </a:t>
            </a:r>
            <a:r>
              <a:rPr sz="2400" spc="165" dirty="0"/>
              <a:t>nenhum </a:t>
            </a:r>
            <a:r>
              <a:rPr sz="2400" spc="125" dirty="0"/>
              <a:t>dos </a:t>
            </a:r>
            <a:r>
              <a:rPr sz="2400" spc="85" dirty="0"/>
              <a:t>navegadores  </a:t>
            </a:r>
            <a:r>
              <a:rPr sz="2400" spc="110" dirty="0"/>
              <a:t>disponíveis </a:t>
            </a:r>
            <a:r>
              <a:rPr sz="2400" spc="170" dirty="0"/>
              <a:t>no </a:t>
            </a:r>
            <a:r>
              <a:rPr sz="2400" spc="125" dirty="0"/>
              <a:t>mercado </a:t>
            </a:r>
            <a:r>
              <a:rPr sz="2400" spc="114" dirty="0"/>
              <a:t>adota </a:t>
            </a:r>
            <a:r>
              <a:rPr sz="2400" spc="-5" dirty="0"/>
              <a:t>a</a:t>
            </a:r>
            <a:r>
              <a:rPr sz="2400" spc="-215" dirty="0"/>
              <a:t> </a:t>
            </a:r>
            <a:r>
              <a:rPr sz="2400" spc="150" dirty="0"/>
              <a:t>linguagem  </a:t>
            </a:r>
            <a:r>
              <a:rPr sz="2400" spc="125" dirty="0"/>
              <a:t>Dart, </a:t>
            </a:r>
            <a:r>
              <a:rPr sz="2400" spc="155" dirty="0"/>
              <a:t>rodando </a:t>
            </a:r>
            <a:r>
              <a:rPr sz="2400" spc="5" dirty="0"/>
              <a:t>JavaScript </a:t>
            </a:r>
            <a:r>
              <a:rPr sz="2400" spc="155" dirty="0"/>
              <a:t>como</a:t>
            </a:r>
            <a:r>
              <a:rPr sz="2400" spc="-20" dirty="0"/>
              <a:t> </a:t>
            </a:r>
            <a:r>
              <a:rPr sz="2400" spc="114" dirty="0"/>
              <a:t>sempre;</a:t>
            </a:r>
            <a:endParaRPr sz="2400" dirty="0"/>
          </a:p>
          <a:p>
            <a:pPr marL="268605" marR="5080" indent="-256540">
              <a:spcBef>
                <a:spcPts val="409"/>
              </a:spcBef>
              <a:tabLst>
                <a:tab pos="268605" algn="l"/>
              </a:tabLst>
            </a:pPr>
            <a:r>
              <a:rPr sz="2400" spc="-545" dirty="0">
                <a:solidFill>
                  <a:srgbClr val="2CA1BE"/>
                </a:solidFill>
              </a:rPr>
              <a:t>	</a:t>
            </a:r>
            <a:r>
              <a:rPr sz="2400" spc="135" dirty="0"/>
              <a:t>Atualmente </a:t>
            </a:r>
            <a:r>
              <a:rPr sz="2400" spc="150" dirty="0"/>
              <a:t>existem </a:t>
            </a:r>
            <a:r>
              <a:rPr sz="2400" spc="210" dirty="0"/>
              <a:t>3 </a:t>
            </a:r>
            <a:r>
              <a:rPr sz="2400" spc="145" dirty="0"/>
              <a:t>formas </a:t>
            </a:r>
            <a:r>
              <a:rPr sz="2400" spc="105" dirty="0"/>
              <a:t>de </a:t>
            </a:r>
            <a:r>
              <a:rPr sz="2400" spc="145" dirty="0"/>
              <a:t>rodar</a:t>
            </a:r>
            <a:r>
              <a:rPr sz="2400" spc="-335" dirty="0"/>
              <a:t> </a:t>
            </a:r>
            <a:r>
              <a:rPr sz="2400" spc="150" dirty="0"/>
              <a:t>código  </a:t>
            </a:r>
            <a:r>
              <a:rPr sz="2400" spc="125" dirty="0"/>
              <a:t>Dart: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734311" y="4232613"/>
            <a:ext cx="6316345" cy="11938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1300" indent="-228600">
              <a:spcBef>
                <a:spcPts val="409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114" dirty="0">
                <a:latin typeface="Arial"/>
                <a:cs typeface="Arial"/>
              </a:rPr>
              <a:t>Compilando </a:t>
            </a:r>
            <a:r>
              <a:rPr sz="2300" spc="75" dirty="0">
                <a:latin typeface="Arial"/>
                <a:cs typeface="Arial"/>
              </a:rPr>
              <a:t>para</a:t>
            </a:r>
            <a:r>
              <a:rPr sz="2300" spc="50" dirty="0">
                <a:latin typeface="Arial"/>
                <a:cs typeface="Arial"/>
              </a:rPr>
              <a:t> </a:t>
            </a:r>
            <a:r>
              <a:rPr sz="2300" spc="10" dirty="0">
                <a:latin typeface="Arial"/>
                <a:cs typeface="Arial"/>
              </a:rPr>
              <a:t>JavaScript;</a:t>
            </a:r>
            <a:endParaRPr sz="2300" dirty="0">
              <a:latin typeface="Arial"/>
              <a:cs typeface="Arial"/>
            </a:endParaRPr>
          </a:p>
          <a:p>
            <a:pPr marL="241300" indent="-228600">
              <a:spcBef>
                <a:spcPts val="31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140" dirty="0">
                <a:latin typeface="Arial"/>
                <a:cs typeface="Arial"/>
              </a:rPr>
              <a:t>Dartium </a:t>
            </a:r>
            <a:r>
              <a:rPr sz="2300" spc="75" dirty="0">
                <a:latin typeface="Arial"/>
                <a:cs typeface="Arial"/>
              </a:rPr>
              <a:t>(navegador </a:t>
            </a:r>
            <a:r>
              <a:rPr sz="2300" spc="145" dirty="0">
                <a:latin typeface="Arial"/>
                <a:cs typeface="Arial"/>
              </a:rPr>
              <a:t>Chromium </a:t>
            </a:r>
            <a:r>
              <a:rPr sz="2300" spc="484" dirty="0">
                <a:latin typeface="Arial"/>
                <a:cs typeface="Arial"/>
              </a:rPr>
              <a:t>+</a:t>
            </a:r>
            <a:r>
              <a:rPr sz="2300" spc="-135" dirty="0">
                <a:latin typeface="Arial"/>
                <a:cs typeface="Arial"/>
              </a:rPr>
              <a:t> </a:t>
            </a:r>
            <a:r>
              <a:rPr sz="2300" spc="65" dirty="0">
                <a:latin typeface="Arial"/>
                <a:cs typeface="Arial"/>
              </a:rPr>
              <a:t>DartVM);</a:t>
            </a:r>
            <a:endParaRPr sz="2300" dirty="0">
              <a:latin typeface="Arial"/>
              <a:cs typeface="Arial"/>
            </a:endParaRPr>
          </a:p>
          <a:p>
            <a:pPr marL="241300" indent="-228600">
              <a:spcBef>
                <a:spcPts val="29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95" dirty="0">
                <a:latin typeface="Arial"/>
                <a:cs typeface="Arial"/>
              </a:rPr>
              <a:t>Máquina </a:t>
            </a:r>
            <a:r>
              <a:rPr sz="2300" spc="114" dirty="0">
                <a:latin typeface="Arial"/>
                <a:cs typeface="Arial"/>
              </a:rPr>
              <a:t>Virtual </a:t>
            </a:r>
            <a:r>
              <a:rPr sz="2300" spc="110" dirty="0">
                <a:latin typeface="Arial"/>
                <a:cs typeface="Arial"/>
              </a:rPr>
              <a:t>Dart </a:t>
            </a:r>
            <a:r>
              <a:rPr sz="2300" spc="20" dirty="0">
                <a:latin typeface="Arial"/>
                <a:cs typeface="Arial"/>
              </a:rPr>
              <a:t>VM</a:t>
            </a:r>
            <a:r>
              <a:rPr sz="2300" spc="-80" dirty="0">
                <a:latin typeface="Arial"/>
                <a:cs typeface="Arial"/>
              </a:rPr>
              <a:t> </a:t>
            </a:r>
            <a:r>
              <a:rPr sz="2300" spc="110" dirty="0">
                <a:latin typeface="Arial"/>
                <a:cs typeface="Arial"/>
              </a:rPr>
              <a:t>(stand-alone).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3819" y="713232"/>
            <a:ext cx="7577328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393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2007911"/>
            <a:ext cx="10835183" cy="6400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268605" algn="l"/>
              </a:tabLst>
            </a:pPr>
            <a:r>
              <a:rPr sz="2400" b="1" spc="50" dirty="0"/>
              <a:t>Dart </a:t>
            </a:r>
            <a:r>
              <a:rPr sz="2400" b="1" spc="-5" dirty="0"/>
              <a:t>Editor </a:t>
            </a:r>
            <a:r>
              <a:rPr sz="2400" spc="-5" dirty="0"/>
              <a:t>é </a:t>
            </a:r>
            <a:r>
              <a:rPr sz="2400" spc="110" dirty="0"/>
              <a:t>o </a:t>
            </a:r>
            <a:r>
              <a:rPr sz="2400" spc="114" dirty="0"/>
              <a:t>editor </a:t>
            </a:r>
            <a:r>
              <a:rPr sz="2400" spc="95" dirty="0"/>
              <a:t>oficial </a:t>
            </a:r>
            <a:r>
              <a:rPr sz="2400" spc="85" dirty="0"/>
              <a:t>oferecido </a:t>
            </a:r>
            <a:r>
              <a:rPr sz="2400" spc="90" dirty="0"/>
              <a:t>pelo </a:t>
            </a:r>
            <a:r>
              <a:rPr sz="2400" spc="60" dirty="0"/>
              <a:t>Google</a:t>
            </a:r>
            <a:r>
              <a:rPr sz="2400" spc="165" dirty="0"/>
              <a:t> </a:t>
            </a:r>
            <a:r>
              <a:rPr sz="2400" spc="60" dirty="0"/>
              <a:t>para</a:t>
            </a:r>
            <a:r>
              <a:rPr lang="pt-BR" sz="2400" dirty="0"/>
              <a:t> </a:t>
            </a:r>
            <a:r>
              <a:rPr sz="2400" spc="35" dirty="0" err="1"/>
              <a:t>escrever</a:t>
            </a:r>
            <a:r>
              <a:rPr sz="2400" spc="35" dirty="0"/>
              <a:t> </a:t>
            </a:r>
            <a:r>
              <a:rPr sz="2400" spc="50" dirty="0"/>
              <a:t>aplicações </a:t>
            </a:r>
            <a:r>
              <a:rPr sz="2400" spc="75" dirty="0"/>
              <a:t>web </a:t>
            </a:r>
            <a:r>
              <a:rPr sz="2400" spc="105" dirty="0"/>
              <a:t>com </a:t>
            </a:r>
            <a:r>
              <a:rPr sz="2400" spc="-15" dirty="0"/>
              <a:t>a </a:t>
            </a:r>
            <a:r>
              <a:rPr sz="2400" spc="105" dirty="0"/>
              <a:t>linguagem</a:t>
            </a:r>
            <a:r>
              <a:rPr sz="2400" spc="295" dirty="0"/>
              <a:t> </a:t>
            </a:r>
            <a:r>
              <a:rPr sz="2400" spc="90" dirty="0"/>
              <a:t>Dart</a:t>
            </a:r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969961" y="511310"/>
            <a:ext cx="7577328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98660" y="2743200"/>
            <a:ext cx="6048629" cy="3599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20328" y="6027420"/>
            <a:ext cx="31299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70" dirty="0">
                <a:latin typeface="Arial"/>
                <a:cs typeface="Arial"/>
              </a:rPr>
              <a:t>Disponível </a:t>
            </a:r>
            <a:r>
              <a:rPr spc="80" dirty="0">
                <a:latin typeface="Arial"/>
                <a:cs typeface="Arial"/>
              </a:rPr>
              <a:t>em:</a:t>
            </a:r>
            <a:r>
              <a:rPr spc="10" dirty="0">
                <a:latin typeface="Arial"/>
                <a:cs typeface="Arial"/>
              </a:rPr>
              <a:t> </a:t>
            </a:r>
            <a:r>
              <a:rPr b="1" spc="30" dirty="0">
                <a:latin typeface="Arial"/>
                <a:cs typeface="Arial"/>
              </a:rPr>
              <a:t>dartlang.org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034" y="703088"/>
            <a:ext cx="3296566" cy="6406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pt-BR" spc="-5" dirty="0"/>
              <a:t>Editor </a:t>
            </a:r>
            <a:r>
              <a:rPr spc="-5" dirty="0"/>
              <a:t>Dart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3034" y="1799966"/>
            <a:ext cx="10363200" cy="18389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71170" marR="713105" indent="-458470">
              <a:lnSpc>
                <a:spcPts val="345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b="1" spc="-5" dirty="0">
                <a:solidFill>
                  <a:srgbClr val="1C6EB1"/>
                </a:solidFill>
                <a:latin typeface="Arial"/>
                <a:cs typeface="Arial"/>
              </a:rPr>
              <a:t>Dart Editor</a:t>
            </a:r>
            <a:r>
              <a:rPr sz="3000" spc="-5" dirty="0">
                <a:latin typeface="Arial"/>
                <a:cs typeface="Arial"/>
              </a:rPr>
              <a:t>, editor de </a:t>
            </a:r>
            <a:r>
              <a:rPr sz="3000" dirty="0">
                <a:latin typeface="Arial"/>
                <a:cs typeface="Arial"/>
              </a:rPr>
              <a:t>código </a:t>
            </a:r>
            <a:r>
              <a:rPr sz="3000" spc="-5" dirty="0">
                <a:latin typeface="Arial"/>
                <a:cs typeface="Arial"/>
              </a:rPr>
              <a:t>aberto  baseado no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Eclipse.</a:t>
            </a:r>
            <a:endParaRPr sz="3000" dirty="0">
              <a:latin typeface="Arial"/>
              <a:cs typeface="Arial"/>
            </a:endParaRPr>
          </a:p>
          <a:p>
            <a:pPr marL="471170" marR="5080" indent="-458470">
              <a:lnSpc>
                <a:spcPts val="3450"/>
              </a:lnSpc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Arial"/>
                <a:cs typeface="Arial"/>
              </a:rPr>
              <a:t>Outros editores: </a:t>
            </a:r>
            <a:r>
              <a:rPr sz="3000" dirty="0">
                <a:latin typeface="Arial"/>
                <a:cs typeface="Arial"/>
              </a:rPr>
              <a:t>JetBrains, </a:t>
            </a:r>
            <a:r>
              <a:rPr sz="3000" spc="-5" dirty="0">
                <a:latin typeface="Arial"/>
                <a:cs typeface="Arial"/>
              </a:rPr>
              <a:t>IntelliJ</a:t>
            </a:r>
            <a:r>
              <a:rPr sz="3000" spc="-10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IDEA,  </a:t>
            </a:r>
            <a:r>
              <a:rPr sz="3000" spc="-10" dirty="0">
                <a:latin typeface="Arial"/>
                <a:cs typeface="Arial"/>
              </a:rPr>
              <a:t>PhpStorm 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WebStorm.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8274" y="3916042"/>
            <a:ext cx="2597761" cy="947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8754" y="5340686"/>
            <a:ext cx="3509804" cy="711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66831" y="4070687"/>
            <a:ext cx="3917360" cy="7932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66831" y="5403034"/>
            <a:ext cx="3657468" cy="6488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5362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4223" y="750092"/>
            <a:ext cx="93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Dart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0" y="750092"/>
            <a:ext cx="4114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b="1" spc="-5" dirty="0">
                <a:solidFill>
                  <a:srgbClr val="2387DB"/>
                </a:solidFill>
                <a:latin typeface="Arial"/>
                <a:cs typeface="Arial"/>
              </a:rPr>
              <a:t>Workflow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10200" y="181356"/>
            <a:ext cx="3810000" cy="5947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43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3480" y="2409707"/>
            <a:ext cx="10058400" cy="956544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68605" marR="5080" indent="-256540">
              <a:spcBef>
                <a:spcPts val="115"/>
              </a:spcBef>
              <a:tabLst>
                <a:tab pos="268605" algn="l"/>
              </a:tabLst>
            </a:pPr>
            <a:r>
              <a:rPr sz="2400" spc="-545" dirty="0">
                <a:solidFill>
                  <a:srgbClr val="2CA1BE"/>
                </a:solidFill>
              </a:rPr>
              <a:t>	</a:t>
            </a:r>
            <a:r>
              <a:rPr sz="2400" spc="70" dirty="0"/>
              <a:t>A </a:t>
            </a:r>
            <a:r>
              <a:rPr sz="2400" spc="120" dirty="0"/>
              <a:t>intenção </a:t>
            </a:r>
            <a:r>
              <a:rPr sz="2400" spc="180" dirty="0"/>
              <a:t>do </a:t>
            </a:r>
            <a:r>
              <a:rPr sz="2400" spc="85" dirty="0"/>
              <a:t>Google </a:t>
            </a:r>
            <a:r>
              <a:rPr sz="2400" spc="10" dirty="0"/>
              <a:t>é </a:t>
            </a:r>
            <a:r>
              <a:rPr sz="2400" spc="125" dirty="0"/>
              <a:t>fornecer </a:t>
            </a:r>
            <a:r>
              <a:rPr sz="2400" spc="145" dirty="0"/>
              <a:t>uma  </a:t>
            </a:r>
            <a:r>
              <a:rPr sz="2400" b="1" spc="114" dirty="0"/>
              <a:t>alternativa </a:t>
            </a:r>
            <a:r>
              <a:rPr sz="2400" b="1" spc="75" dirty="0"/>
              <a:t>ao </a:t>
            </a:r>
            <a:r>
              <a:rPr sz="2400" b="1" spc="5" dirty="0"/>
              <a:t>JavaScript </a:t>
            </a:r>
            <a:r>
              <a:rPr sz="2400" spc="125" dirty="0"/>
              <a:t>que </a:t>
            </a:r>
            <a:r>
              <a:rPr sz="2400" spc="60" dirty="0"/>
              <a:t>seja </a:t>
            </a:r>
            <a:r>
              <a:rPr sz="2400" spc="114" dirty="0"/>
              <a:t>mais </a:t>
            </a:r>
            <a:r>
              <a:rPr sz="2400" spc="100" dirty="0"/>
              <a:t>focada  </a:t>
            </a:r>
            <a:r>
              <a:rPr sz="2400" spc="140" dirty="0"/>
              <a:t>em </a:t>
            </a:r>
            <a:r>
              <a:rPr sz="2400" spc="130" dirty="0"/>
              <a:t>performance, </a:t>
            </a:r>
            <a:r>
              <a:rPr sz="2400" spc="180" dirty="0"/>
              <a:t>permitindo </a:t>
            </a:r>
            <a:r>
              <a:rPr sz="2400" spc="-5" dirty="0"/>
              <a:t>a </a:t>
            </a:r>
            <a:r>
              <a:rPr sz="2400" spc="85" dirty="0"/>
              <a:t>criação </a:t>
            </a:r>
            <a:r>
              <a:rPr sz="2400" spc="100" dirty="0"/>
              <a:t>de</a:t>
            </a:r>
            <a:r>
              <a:rPr sz="2400" spc="-140" dirty="0"/>
              <a:t> </a:t>
            </a:r>
            <a:r>
              <a:rPr sz="2400" spc="114" dirty="0"/>
              <a:t>web  </a:t>
            </a:r>
            <a:r>
              <a:rPr sz="2400" spc="100" dirty="0"/>
              <a:t>apps </a:t>
            </a:r>
            <a:r>
              <a:rPr sz="2400" spc="114" dirty="0"/>
              <a:t>mais </a:t>
            </a:r>
            <a:r>
              <a:rPr sz="2400" spc="110" dirty="0"/>
              <a:t>rápidas, </a:t>
            </a:r>
            <a:r>
              <a:rPr sz="2400" spc="114" dirty="0"/>
              <a:t>maiores </a:t>
            </a:r>
            <a:r>
              <a:rPr sz="2400" spc="10" dirty="0"/>
              <a:t>e </a:t>
            </a:r>
            <a:r>
              <a:rPr sz="2400" spc="110" dirty="0"/>
              <a:t>mais  </a:t>
            </a:r>
            <a:r>
              <a:rPr sz="2400" spc="125" dirty="0"/>
              <a:t>complexas;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021080" y="3962400"/>
            <a:ext cx="10363200" cy="186461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41300" marR="5080" indent="-228600">
              <a:lnSpc>
                <a:spcPct val="99700"/>
              </a:lnSpc>
              <a:spcBef>
                <a:spcPts val="140"/>
              </a:spcBef>
              <a:buClr>
                <a:srgbClr val="2CA1BE"/>
              </a:buClr>
              <a:buSzPct val="95833"/>
              <a:buFont typeface="Verdana"/>
              <a:buChar char="◦"/>
              <a:tabLst>
                <a:tab pos="241300" algn="l"/>
              </a:tabLst>
            </a:pPr>
            <a:r>
              <a:rPr sz="2400" i="1" spc="55" dirty="0">
                <a:latin typeface="Arial"/>
                <a:cs typeface="Arial"/>
              </a:rPr>
              <a:t>Maior </a:t>
            </a:r>
            <a:r>
              <a:rPr sz="2400" i="1" spc="40" dirty="0">
                <a:latin typeface="Arial"/>
                <a:cs typeface="Arial"/>
              </a:rPr>
              <a:t>desempenho </a:t>
            </a:r>
            <a:r>
              <a:rPr sz="2300" spc="-130" dirty="0">
                <a:latin typeface="Arial"/>
                <a:cs typeface="Arial"/>
              </a:rPr>
              <a:t>– </a:t>
            </a:r>
            <a:r>
              <a:rPr sz="2300" spc="100" dirty="0">
                <a:latin typeface="Arial"/>
                <a:cs typeface="Arial"/>
              </a:rPr>
              <a:t>Linguagem </a:t>
            </a:r>
            <a:r>
              <a:rPr sz="2300" spc="80" dirty="0">
                <a:latin typeface="Arial"/>
                <a:cs typeface="Arial"/>
              </a:rPr>
              <a:t>nova, </a:t>
            </a:r>
            <a:r>
              <a:rPr sz="2300" spc="100" dirty="0">
                <a:latin typeface="Arial"/>
                <a:cs typeface="Arial"/>
              </a:rPr>
              <a:t>mais fácil </a:t>
            </a:r>
            <a:r>
              <a:rPr sz="2300" spc="80" dirty="0">
                <a:latin typeface="Arial"/>
                <a:cs typeface="Arial"/>
              </a:rPr>
              <a:t>de  </a:t>
            </a:r>
            <a:r>
              <a:rPr sz="2300" spc="145" dirty="0">
                <a:latin typeface="Arial"/>
                <a:cs typeface="Arial"/>
              </a:rPr>
              <a:t>otimizar. </a:t>
            </a:r>
            <a:r>
              <a:rPr sz="2300" spc="50" dirty="0">
                <a:latin typeface="Arial"/>
                <a:cs typeface="Arial"/>
              </a:rPr>
              <a:t>Nova </a:t>
            </a:r>
            <a:r>
              <a:rPr sz="2300" spc="120" dirty="0">
                <a:latin typeface="Arial"/>
                <a:cs typeface="Arial"/>
              </a:rPr>
              <a:t>máquina </a:t>
            </a:r>
            <a:r>
              <a:rPr sz="2300" spc="125" dirty="0">
                <a:latin typeface="Arial"/>
                <a:cs typeface="Arial"/>
              </a:rPr>
              <a:t>virtual </a:t>
            </a:r>
            <a:r>
              <a:rPr sz="2300" spc="130" dirty="0">
                <a:latin typeface="Arial"/>
                <a:cs typeface="Arial"/>
              </a:rPr>
              <a:t>com </a:t>
            </a:r>
            <a:r>
              <a:rPr sz="2300" spc="125" dirty="0">
                <a:latin typeface="Arial"/>
                <a:cs typeface="Arial"/>
              </a:rPr>
              <a:t>uma  </a:t>
            </a:r>
            <a:r>
              <a:rPr sz="2300" spc="95" dirty="0">
                <a:latin typeface="Arial"/>
                <a:cs typeface="Arial"/>
              </a:rPr>
              <a:t>inicialização </a:t>
            </a:r>
            <a:r>
              <a:rPr sz="2300" spc="100" dirty="0">
                <a:latin typeface="Arial"/>
                <a:cs typeface="Arial"/>
              </a:rPr>
              <a:t>mais rápida, </a:t>
            </a:r>
            <a:r>
              <a:rPr sz="2300" spc="105" dirty="0">
                <a:latin typeface="Arial"/>
                <a:cs typeface="Arial"/>
              </a:rPr>
              <a:t>entre </a:t>
            </a:r>
            <a:r>
              <a:rPr sz="2300" spc="135" dirty="0">
                <a:latin typeface="Arial"/>
                <a:cs typeface="Arial"/>
              </a:rPr>
              <a:t>outros</a:t>
            </a:r>
            <a:r>
              <a:rPr sz="2300" spc="-75" dirty="0">
                <a:latin typeface="Arial"/>
                <a:cs typeface="Arial"/>
              </a:rPr>
              <a:t> </a:t>
            </a:r>
            <a:r>
              <a:rPr sz="2300" spc="80" dirty="0">
                <a:latin typeface="Arial"/>
                <a:cs typeface="Arial"/>
              </a:rPr>
              <a:t>benefícios;</a:t>
            </a:r>
            <a:endParaRPr sz="2300" dirty="0">
              <a:latin typeface="Arial"/>
              <a:cs typeface="Arial"/>
            </a:endParaRPr>
          </a:p>
          <a:p>
            <a:pPr marL="241300" marR="471805" indent="-228600" algn="just">
              <a:lnSpc>
                <a:spcPts val="2760"/>
              </a:lnSpc>
              <a:spcBef>
                <a:spcPts val="380"/>
              </a:spcBef>
              <a:buClr>
                <a:srgbClr val="2CA1BE"/>
              </a:buClr>
              <a:buSzPct val="95833"/>
              <a:buFont typeface="Verdana"/>
              <a:buChar char="◦"/>
              <a:tabLst>
                <a:tab pos="241300" algn="l"/>
              </a:tabLst>
            </a:pPr>
            <a:r>
              <a:rPr sz="2400" i="1" spc="60" dirty="0">
                <a:latin typeface="Arial"/>
                <a:cs typeface="Arial"/>
              </a:rPr>
              <a:t>Melhor </a:t>
            </a:r>
            <a:r>
              <a:rPr sz="2400" i="1" spc="80" dirty="0">
                <a:latin typeface="Arial"/>
                <a:cs typeface="Arial"/>
              </a:rPr>
              <a:t>produtividade </a:t>
            </a:r>
            <a:r>
              <a:rPr sz="2300" spc="-130" dirty="0">
                <a:latin typeface="Arial"/>
                <a:cs typeface="Arial"/>
              </a:rPr>
              <a:t>– </a:t>
            </a:r>
            <a:r>
              <a:rPr sz="2300" spc="60" dirty="0">
                <a:latin typeface="Arial"/>
                <a:cs typeface="Arial"/>
              </a:rPr>
              <a:t>Facilidade </a:t>
            </a:r>
            <a:r>
              <a:rPr sz="2300" spc="75" dirty="0">
                <a:latin typeface="Arial"/>
                <a:cs typeface="Arial"/>
              </a:rPr>
              <a:t>para </a:t>
            </a:r>
            <a:r>
              <a:rPr sz="2300" spc="130" dirty="0">
                <a:latin typeface="Arial"/>
                <a:cs typeface="Arial"/>
              </a:rPr>
              <a:t>reutilizar  </a:t>
            </a:r>
            <a:r>
              <a:rPr sz="2300" spc="120" dirty="0">
                <a:latin typeface="Arial"/>
                <a:cs typeface="Arial"/>
              </a:rPr>
              <a:t>código, </a:t>
            </a:r>
            <a:r>
              <a:rPr sz="2300" spc="-45" dirty="0">
                <a:latin typeface="Arial"/>
                <a:cs typeface="Arial"/>
              </a:rPr>
              <a:t>APIs </a:t>
            </a:r>
            <a:r>
              <a:rPr sz="2300" spc="100" dirty="0">
                <a:latin typeface="Arial"/>
                <a:cs typeface="Arial"/>
              </a:rPr>
              <a:t>mais </a:t>
            </a:r>
            <a:r>
              <a:rPr sz="2300" spc="60" dirty="0">
                <a:latin typeface="Arial"/>
                <a:cs typeface="Arial"/>
              </a:rPr>
              <a:t>fáceis </a:t>
            </a:r>
            <a:r>
              <a:rPr sz="2300" spc="80" dirty="0">
                <a:latin typeface="Arial"/>
                <a:cs typeface="Arial"/>
              </a:rPr>
              <a:t>de </a:t>
            </a:r>
            <a:r>
              <a:rPr sz="2300" spc="85" dirty="0">
                <a:latin typeface="Arial"/>
                <a:cs typeface="Arial"/>
              </a:rPr>
              <a:t>usar, </a:t>
            </a:r>
            <a:r>
              <a:rPr sz="2300" spc="95" dirty="0">
                <a:latin typeface="Arial"/>
                <a:cs typeface="Arial"/>
              </a:rPr>
              <a:t>facilidade </a:t>
            </a:r>
            <a:r>
              <a:rPr sz="2300" spc="75" dirty="0">
                <a:latin typeface="Arial"/>
                <a:cs typeface="Arial"/>
              </a:rPr>
              <a:t>para  </a:t>
            </a:r>
            <a:r>
              <a:rPr sz="2300" spc="95" dirty="0">
                <a:latin typeface="Arial"/>
                <a:cs typeface="Arial"/>
              </a:rPr>
              <a:t>analizar, </a:t>
            </a:r>
            <a:r>
              <a:rPr sz="2300" spc="110" dirty="0">
                <a:latin typeface="Arial"/>
                <a:cs typeface="Arial"/>
              </a:rPr>
              <a:t>depurar </a:t>
            </a:r>
            <a:r>
              <a:rPr sz="2300" dirty="0">
                <a:latin typeface="Arial"/>
                <a:cs typeface="Arial"/>
              </a:rPr>
              <a:t>e </a:t>
            </a:r>
            <a:r>
              <a:rPr sz="2300" spc="110" dirty="0">
                <a:latin typeface="Arial"/>
                <a:cs typeface="Arial"/>
              </a:rPr>
              <a:t>refatorar</a:t>
            </a:r>
            <a:r>
              <a:rPr sz="2300" spc="145" dirty="0">
                <a:latin typeface="Arial"/>
                <a:cs typeface="Arial"/>
              </a:rPr>
              <a:t> </a:t>
            </a:r>
            <a:r>
              <a:rPr sz="2300" spc="120" dirty="0">
                <a:latin typeface="Arial"/>
                <a:cs typeface="Arial"/>
              </a:rPr>
              <a:t>código.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1080" y="667510"/>
            <a:ext cx="8616696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7553" y="2102238"/>
            <a:ext cx="10237893" cy="747641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68605" marR="5080" indent="-256540">
              <a:lnSpc>
                <a:spcPct val="97800"/>
              </a:lnSpc>
              <a:spcBef>
                <a:spcPts val="185"/>
              </a:spcBef>
              <a:tabLst>
                <a:tab pos="268605" algn="l"/>
              </a:tabLst>
            </a:pPr>
            <a:r>
              <a:rPr sz="2400" spc="-545" dirty="0">
                <a:solidFill>
                  <a:srgbClr val="2CA1BE"/>
                </a:solidFill>
              </a:rPr>
              <a:t>	</a:t>
            </a:r>
            <a:r>
              <a:rPr sz="2400" spc="145" dirty="0"/>
              <a:t>Tudo </a:t>
            </a:r>
            <a:r>
              <a:rPr sz="2400" spc="130" dirty="0"/>
              <a:t>que </a:t>
            </a:r>
            <a:r>
              <a:rPr sz="2400" spc="155" dirty="0"/>
              <a:t>puder </a:t>
            </a:r>
            <a:r>
              <a:rPr sz="2400" spc="85" dirty="0"/>
              <a:t>ser </a:t>
            </a:r>
            <a:r>
              <a:rPr sz="2400" spc="155" dirty="0"/>
              <a:t>atribuído </a:t>
            </a:r>
            <a:r>
              <a:rPr sz="2400" spc="-5" dirty="0"/>
              <a:t>a </a:t>
            </a:r>
            <a:r>
              <a:rPr sz="2400" spc="150" dirty="0"/>
              <a:t>uma</a:t>
            </a:r>
            <a:r>
              <a:rPr sz="2400" spc="-204" dirty="0"/>
              <a:t> </a:t>
            </a:r>
            <a:r>
              <a:rPr sz="2400" spc="75" dirty="0"/>
              <a:t>variável  </a:t>
            </a:r>
            <a:r>
              <a:rPr sz="2400" spc="5" dirty="0"/>
              <a:t>é </a:t>
            </a:r>
            <a:r>
              <a:rPr sz="2400" spc="229" dirty="0"/>
              <a:t>um </a:t>
            </a:r>
            <a:r>
              <a:rPr sz="2400" spc="155" dirty="0"/>
              <a:t>objeto, </a:t>
            </a:r>
            <a:r>
              <a:rPr sz="2400" spc="80" dirty="0"/>
              <a:t>até </a:t>
            </a:r>
            <a:r>
              <a:rPr sz="2400" spc="145" dirty="0"/>
              <a:t>mesmo </a:t>
            </a:r>
            <a:r>
              <a:rPr sz="2400" spc="114" dirty="0"/>
              <a:t>funções </a:t>
            </a:r>
            <a:r>
              <a:rPr sz="2400" spc="5" dirty="0"/>
              <a:t>e </a:t>
            </a:r>
            <a:r>
              <a:rPr sz="2400" spc="160" dirty="0"/>
              <a:t>o </a:t>
            </a:r>
            <a:r>
              <a:rPr sz="2400" spc="114" dirty="0"/>
              <a:t>valor  </a:t>
            </a:r>
            <a:r>
              <a:rPr sz="2400" i="1" spc="120" dirty="0"/>
              <a:t>null</a:t>
            </a:r>
            <a:r>
              <a:rPr sz="2400" spc="120" dirty="0"/>
              <a:t>;</a:t>
            </a:r>
            <a:endParaRPr sz="240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838199" y="3733800"/>
            <a:ext cx="10896600" cy="1443087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065" marR="5080" indent="0">
              <a:spcBef>
                <a:spcPts val="345"/>
              </a:spcBef>
              <a:buNone/>
              <a:tabLst>
                <a:tab pos="268605" algn="l"/>
              </a:tabLst>
            </a:pPr>
            <a:r>
              <a:rPr spc="70" dirty="0"/>
              <a:t>A </a:t>
            </a:r>
            <a:r>
              <a:rPr spc="155" dirty="0"/>
              <a:t>tipagem </a:t>
            </a:r>
            <a:r>
              <a:rPr spc="180" dirty="0"/>
              <a:t>do </a:t>
            </a:r>
            <a:r>
              <a:rPr spc="135" dirty="0"/>
              <a:t>Dart </a:t>
            </a:r>
            <a:r>
              <a:rPr spc="5" dirty="0"/>
              <a:t>é </a:t>
            </a:r>
            <a:r>
              <a:rPr spc="125" dirty="0"/>
              <a:t>dinâmica, </a:t>
            </a:r>
            <a:r>
              <a:rPr spc="95" dirty="0"/>
              <a:t>mas  </a:t>
            </a:r>
            <a:r>
              <a:rPr spc="135" dirty="0"/>
              <a:t>opcionalmente </a:t>
            </a:r>
            <a:r>
              <a:rPr spc="10" dirty="0"/>
              <a:t>é </a:t>
            </a:r>
            <a:r>
              <a:rPr spc="85" dirty="0"/>
              <a:t>possível </a:t>
            </a:r>
            <a:r>
              <a:rPr spc="160" dirty="0"/>
              <a:t>tornar </a:t>
            </a:r>
            <a:r>
              <a:rPr spc="-5" dirty="0"/>
              <a:t>a </a:t>
            </a:r>
            <a:r>
              <a:rPr spc="155" dirty="0"/>
              <a:t>tipagem  </a:t>
            </a:r>
            <a:r>
              <a:rPr spc="90" dirty="0"/>
              <a:t>estática </a:t>
            </a:r>
            <a:r>
              <a:rPr spc="170" dirty="0"/>
              <a:t>definindo </a:t>
            </a:r>
            <a:r>
              <a:rPr spc="229" dirty="0"/>
              <a:t>um </a:t>
            </a:r>
            <a:r>
              <a:rPr spc="200" dirty="0"/>
              <a:t>tipo </a:t>
            </a:r>
            <a:r>
              <a:rPr spc="-5" dirty="0"/>
              <a:t>a </a:t>
            </a:r>
            <a:r>
              <a:rPr spc="150" dirty="0"/>
              <a:t>uma </a:t>
            </a:r>
            <a:r>
              <a:rPr spc="75" dirty="0"/>
              <a:t>variável</a:t>
            </a:r>
            <a:r>
              <a:rPr spc="-390" dirty="0"/>
              <a:t> </a:t>
            </a:r>
            <a:r>
              <a:rPr spc="95" dirty="0"/>
              <a:t>da  </a:t>
            </a:r>
            <a:r>
              <a:rPr spc="170" dirty="0"/>
              <a:t>forma</a:t>
            </a:r>
            <a:r>
              <a:rPr spc="75" dirty="0"/>
              <a:t> </a:t>
            </a:r>
            <a:r>
              <a:rPr spc="135" dirty="0"/>
              <a:t>tradicional:</a:t>
            </a:r>
            <a:endParaRPr dirty="0"/>
          </a:p>
          <a:p>
            <a:pPr marL="524510" indent="-228600">
              <a:spcBef>
                <a:spcPts val="26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pc="55" dirty="0"/>
              <a:t>Variáveis </a:t>
            </a:r>
            <a:r>
              <a:rPr spc="80" dirty="0"/>
              <a:t>sem </a:t>
            </a:r>
            <a:r>
              <a:rPr spc="165" dirty="0"/>
              <a:t>tipo </a:t>
            </a:r>
            <a:r>
              <a:rPr spc="135" dirty="0"/>
              <a:t>definido </a:t>
            </a:r>
            <a:r>
              <a:rPr spc="50" dirty="0"/>
              <a:t>são </a:t>
            </a:r>
            <a:r>
              <a:rPr spc="145" dirty="0"/>
              <a:t>do </a:t>
            </a:r>
            <a:r>
              <a:rPr spc="165" dirty="0"/>
              <a:t>tipo</a:t>
            </a:r>
            <a:r>
              <a:rPr spc="-30" dirty="0"/>
              <a:t> </a:t>
            </a:r>
            <a:r>
              <a:rPr i="1" spc="60" dirty="0"/>
              <a:t>dynamic</a:t>
            </a:r>
            <a:r>
              <a:rPr spc="60" dirty="0"/>
              <a:t>.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90600" y="645293"/>
            <a:ext cx="7552944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Retrospectiva">
  <a:themeElements>
    <a:clrScheme name="Personalizada 5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6566"/>
      </a:accent1>
      <a:accent2>
        <a:srgbClr val="00B05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blipFill>
          <a:blip xmlns:r="http://schemas.openxmlformats.org/officeDocument/2006/relationships" r:embed="rId1"/>
          <a:stretch>
            <a:fillRect/>
          </a:stretch>
        </a:blipFill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SLIDEMESTRE</Template>
  <TotalTime>55</TotalTime>
  <Words>1012</Words>
  <Application>Microsoft Office PowerPoint</Application>
  <PresentationFormat>Widescreen</PresentationFormat>
  <Paragraphs>141</Paragraphs>
  <Slides>36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2" baseType="lpstr">
      <vt:lpstr>Arial</vt:lpstr>
      <vt:lpstr>Calibri</vt:lpstr>
      <vt:lpstr>Trebuchet MS</vt:lpstr>
      <vt:lpstr>Verdana</vt:lpstr>
      <vt:lpstr>Wingdings</vt:lpstr>
      <vt:lpstr>Retrospectiva</vt:lpstr>
      <vt:lpstr>Apresentação do PowerPoint</vt:lpstr>
      <vt:lpstr>Apresentação do PowerPoint</vt:lpstr>
      <vt:lpstr>Apresentação do PowerPoint</vt:lpstr>
      <vt:lpstr> Até o momento nenhum dos navegadores  disponíveis no mercado adota a linguagem  Dart, rodando JavaScript como sempre;  Atualmente existem 3 formas de rodar código  Dart:</vt:lpstr>
      <vt:lpstr>Dart Editor é o editor oficial oferecido pelo Google para escrever aplicações web com a linguagem Dart</vt:lpstr>
      <vt:lpstr>Editor Dart</vt:lpstr>
      <vt:lpstr>Apresentação do PowerPoint</vt:lpstr>
      <vt:lpstr> A intenção do Google é fornecer uma  alternativa ao JavaScript que seja mais focada  em performance, permitindo a criação de web  apps mais rápidas, maiores e mais  complexas;</vt:lpstr>
      <vt:lpstr> Tudo que puder ser atribuído a uma variável  é um objeto, até mesmo funções e o valor  null;</vt:lpstr>
      <vt:lpstr> Dart suporta funções top-level, como a  função main(), por exemplo, bem como  funções agregadas a uma classe (métodos  static) ou objeto (métodos de instância);</vt:lpstr>
      <vt:lpstr> Dart possui dois modos de tempo de  execução: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Exemplo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Dart</dc:title>
  <dc:creator>Giancarlo Silva</dc:creator>
  <cp:lastModifiedBy>Rildo Oliveira</cp:lastModifiedBy>
  <cp:revision>14</cp:revision>
  <dcterms:created xsi:type="dcterms:W3CDTF">2019-09-08T19:17:35Z</dcterms:created>
  <dcterms:modified xsi:type="dcterms:W3CDTF">2020-02-16T12:30:20Z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2014-09-10T00:00:00Z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2019-09-08T00:00:00Z</vt:filetime>
  </property>
</Properties>
</file>