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7"/>
  </p:notesMasterIdLst>
  <p:sldIdLst>
    <p:sldId id="272" r:id="rId2"/>
    <p:sldId id="257" r:id="rId3"/>
    <p:sldId id="302" r:id="rId4"/>
    <p:sldId id="303" r:id="rId5"/>
    <p:sldId id="304" r:id="rId6"/>
    <p:sldId id="305" r:id="rId7"/>
    <p:sldId id="298" r:id="rId8"/>
    <p:sldId id="299" r:id="rId9"/>
    <p:sldId id="300" r:id="rId10"/>
    <p:sldId id="301" r:id="rId11"/>
    <p:sldId id="296" r:id="rId12"/>
    <p:sldId id="273" r:id="rId13"/>
    <p:sldId id="274" r:id="rId14"/>
    <p:sldId id="289" r:id="rId15"/>
    <p:sldId id="275" r:id="rId16"/>
    <p:sldId id="279" r:id="rId17"/>
    <p:sldId id="276" r:id="rId18"/>
    <p:sldId id="280" r:id="rId19"/>
    <p:sldId id="277" r:id="rId20"/>
    <p:sldId id="281" r:id="rId21"/>
    <p:sldId id="284" r:id="rId22"/>
    <p:sldId id="283" r:id="rId23"/>
    <p:sldId id="285" r:id="rId24"/>
    <p:sldId id="286" r:id="rId25"/>
    <p:sldId id="287" r:id="rId26"/>
    <p:sldId id="291" r:id="rId27"/>
    <p:sldId id="292" r:id="rId28"/>
    <p:sldId id="288" r:id="rId29"/>
    <p:sldId id="290" r:id="rId30"/>
    <p:sldId id="293" r:id="rId31"/>
    <p:sldId id="294" r:id="rId32"/>
    <p:sldId id="295" r:id="rId33"/>
    <p:sldId id="306" r:id="rId34"/>
    <p:sldId id="307" r:id="rId35"/>
    <p:sldId id="297" r:id="rId36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4F96C-DCAA-4989-A608-8B32F185F32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ildo.oliveira@ifpi.edu.br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04245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r>
              <a:rPr lang="pt-BR" sz="2976" spc="-149" dirty="0">
                <a:solidFill>
                  <a:srgbClr val="00B050"/>
                </a:solidFill>
                <a:latin typeface="Trebuchet MS"/>
                <a:cs typeface="Trebuchet MS"/>
              </a:rPr>
              <a:t>Variáveis Tipo List e Maps</a:t>
            </a:r>
            <a:endParaRPr sz="2976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53355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12700" marR="5080" indent="245745" algn="r">
              <a:lnSpc>
                <a:spcPct val="101400"/>
              </a:lnSpc>
              <a:spcBef>
                <a:spcPts val="60"/>
              </a:spcBef>
            </a:pPr>
            <a:r>
              <a:rPr lang="pt-BR" sz="1400" i="1" spc="-120">
                <a:solidFill>
                  <a:srgbClr val="385622"/>
                </a:solidFill>
                <a:latin typeface="Trebuchet MS"/>
                <a:cs typeface="Trebuchet MS"/>
                <a:hlinkClick r:id="rId2"/>
              </a:rPr>
              <a:t>rildo.oliveira@ifpi.edu.br</a:t>
            </a:r>
            <a:endParaRPr lang="pt-BR" sz="1600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492" y="1944104"/>
            <a:ext cx="9071640" cy="12266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600" b="0" strike="noStrike" spc="-1" dirty="0">
                <a:latin typeface="Arial"/>
              </a:rPr>
              <a:t>Agora façamos duas variáveis recebam números e seja mostrada o resultado das quatro operações entre elas.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DDA4E9CE-B5B6-4E6F-B524-8A5CE3892AE3}"/>
              </a:ext>
            </a:extLst>
          </p:cNvPr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33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Variáveis dinâmicas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92551" y="1651515"/>
            <a:ext cx="9071640" cy="19005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Caso não queira definir o tipo da variável, você pode declará-la com var.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Entretanto, se eu declarar em var um número, automaticamente ela será um int.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Não poderá mudá-la posteriormente para um texto </a:t>
            </a:r>
            <a:r>
              <a:rPr lang="pt-BR" sz="2000" spc="-1" dirty="0" err="1"/>
              <a:t>string</a:t>
            </a:r>
            <a:r>
              <a:rPr lang="pt-BR" sz="2000" spc="-1" dirty="0"/>
              <a:t>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A variável </a:t>
            </a:r>
            <a:r>
              <a:rPr lang="pt-BR" sz="2000" spc="-1" dirty="0" err="1"/>
              <a:t>dynamic</a:t>
            </a:r>
            <a:r>
              <a:rPr lang="pt-BR" sz="2000" spc="-1" dirty="0"/>
              <a:t> que assume qualquer tipo, podendo alterá-la com qualquer tipo.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85D609-A862-482C-B1DA-A6A397C6D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28" r="79416" b="53693"/>
          <a:stretch/>
        </p:blipFill>
        <p:spPr>
          <a:xfrm>
            <a:off x="2919046" y="3552092"/>
            <a:ext cx="3341078" cy="20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3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latin typeface="Arial"/>
              </a:rPr>
              <a:t>Listas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LISTAS são conjuntos de valores organizados e com uma ordem.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Por exemplo [7, 1, 2, 3],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para cada número há um índice, ou seja, o número 7 equivale ao índice 0,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o número 1 ao índice 1 e assim por diante. O índice é como se fosse uma fila,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então o primeiro item sempre equivalerá ao índice 0 e assim por diante.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Os índices podem conter número ou nomes.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pt-BR" sz="8000" spc="-1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Em outras linguagens a lista ou list é chamada de array, já em Dart, chama-se list ou listas./</a:t>
            </a:r>
            <a:endParaRPr lang="pt-BR" sz="8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91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0" strike="noStrike" spc="-1" dirty="0">
                <a:latin typeface="Arial"/>
              </a:rPr>
              <a:t>Listas - Exemplo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79846" y="1910861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 err="1"/>
              <a:t>void</a:t>
            </a:r>
            <a:r>
              <a:rPr lang="pt-BR" sz="8000" spc="-1" dirty="0"/>
              <a:t> </a:t>
            </a:r>
            <a:r>
              <a:rPr lang="pt-BR" sz="8000" spc="-1" dirty="0" err="1"/>
              <a:t>main</a:t>
            </a:r>
            <a:r>
              <a:rPr lang="pt-BR" sz="8000" spc="-1" dirty="0"/>
              <a:t>(){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    List </a:t>
            </a:r>
            <a:r>
              <a:rPr lang="pt-BR" sz="8000" spc="-1" dirty="0" err="1"/>
              <a:t>listaProdutos</a:t>
            </a:r>
            <a:r>
              <a:rPr lang="pt-BR" sz="8000" spc="-1" dirty="0"/>
              <a:t> = [1,2,3,'arroz',1.5, </a:t>
            </a:r>
            <a:r>
              <a:rPr lang="pt-BR" sz="8000" spc="-1" dirty="0" err="1"/>
              <a:t>true</a:t>
            </a:r>
            <a:r>
              <a:rPr lang="pt-BR" sz="8000" spc="-1" dirty="0"/>
              <a:t>];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//temos tipo inteiro, </a:t>
            </a:r>
            <a:r>
              <a:rPr lang="pt-BR" sz="8000" spc="-1" dirty="0" err="1"/>
              <a:t>string</a:t>
            </a:r>
            <a:r>
              <a:rPr lang="pt-BR" sz="8000" spc="-1" dirty="0"/>
              <a:t> , </a:t>
            </a:r>
            <a:r>
              <a:rPr lang="pt-BR" sz="8000" spc="-1" dirty="0" err="1"/>
              <a:t>double</a:t>
            </a:r>
            <a:r>
              <a:rPr lang="pt-BR" sz="8000" spc="-1" dirty="0"/>
              <a:t> e </a:t>
            </a:r>
            <a:r>
              <a:rPr lang="pt-BR" sz="8000" spc="-1" dirty="0" err="1"/>
              <a:t>bool</a:t>
            </a:r>
            <a:r>
              <a:rPr lang="pt-BR" sz="8000" spc="-1" dirty="0"/>
              <a:t>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    print (</a:t>
            </a:r>
            <a:r>
              <a:rPr lang="pt-BR" sz="8000" spc="-1" dirty="0" err="1"/>
              <a:t>listaProdutos</a:t>
            </a:r>
            <a:r>
              <a:rPr lang="pt-BR" sz="8000" spc="-1" dirty="0"/>
              <a:t>);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8000" spc="-1" dirty="0"/>
              <a:t>}</a:t>
            </a:r>
            <a:endParaRPr lang="pt-BR" sz="8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55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0" strike="noStrike" spc="-1" dirty="0">
                <a:latin typeface="Arial"/>
              </a:rPr>
              <a:t>Listas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56446" y="1570892"/>
            <a:ext cx="9071640" cy="449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400" spc="-1" dirty="0"/>
              <a:t>Caso queiramos visualizar o tamanho da lista usamos o </a:t>
            </a:r>
            <a:r>
              <a:rPr lang="pt-BR" sz="2400" b="1" spc="-1" dirty="0" err="1"/>
              <a:t>length</a:t>
            </a:r>
            <a:endParaRPr lang="pt-BR" sz="2400" b="1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C8A579-F2FC-46BE-870B-D1F303640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95" r="65926" b="62380"/>
          <a:stretch/>
        </p:blipFill>
        <p:spPr>
          <a:xfrm>
            <a:off x="252670" y="2112438"/>
            <a:ext cx="9475416" cy="206767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38AFB9-752D-45D3-A019-84FC87E9D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68" t="23387" r="37878" b="72818"/>
          <a:stretch/>
        </p:blipFill>
        <p:spPr>
          <a:xfrm>
            <a:off x="4380865" y="4637944"/>
            <a:ext cx="713650" cy="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8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56446" y="1513463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000" spc="-1" dirty="0"/>
              <a:t>Vamos criar duas lista. uma que contenha frutas e outra que contenha números (inteiros e quebrados). Mostre as duas listas em tela</a:t>
            </a:r>
            <a:endParaRPr lang="pt-BR" sz="30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821AE3-8B66-4F5D-850C-1DA62947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3" t="18589" r="21618" b="66311"/>
          <a:stretch/>
        </p:blipFill>
        <p:spPr>
          <a:xfrm>
            <a:off x="1730829" y="3041940"/>
            <a:ext cx="5833362" cy="26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1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821AE3-8B66-4F5D-850C-1DA62947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t="26667" r="73512" b="52719"/>
          <a:stretch/>
        </p:blipFill>
        <p:spPr>
          <a:xfrm>
            <a:off x="0" y="1460478"/>
            <a:ext cx="9504998" cy="42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79846" y="1910861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000" spc="-1" dirty="0"/>
              <a:t>Agora com o código anterior mostre somente um elemento e um valor.</a:t>
            </a:r>
            <a:endParaRPr lang="pt-BR" sz="3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51C3E2-B798-4690-8650-554CA6BE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61" t="19210" r="27084" b="66311"/>
          <a:stretch/>
        </p:blipFill>
        <p:spPr>
          <a:xfrm>
            <a:off x="5441317" y="3416920"/>
            <a:ext cx="3863364" cy="22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61292" y="727357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51C3E2-B798-4690-8650-554CA6BE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" t="25973" r="72813" b="52612"/>
          <a:stretch/>
        </p:blipFill>
        <p:spPr>
          <a:xfrm>
            <a:off x="0" y="1449116"/>
            <a:ext cx="9055884" cy="42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6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1" y="1474926"/>
            <a:ext cx="9277461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000" spc="-1" dirty="0"/>
              <a:t>Como visto anteriormente sabemos que podemos atribuir valores, funções e até variáveis dentro de uma nova variável. Crie uma nova variável de nome </a:t>
            </a:r>
            <a:r>
              <a:rPr lang="pt-BR" sz="3000" b="1" spc="-1" dirty="0"/>
              <a:t>produto</a:t>
            </a:r>
            <a:r>
              <a:rPr lang="pt-BR" sz="3000" spc="-1" dirty="0"/>
              <a:t> que receba o valor do índice 0 da lista frutas e mostre o valor desta nova variável em tela.</a:t>
            </a:r>
            <a:endParaRPr lang="pt-BR" sz="30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B5EFBA-696F-43D0-B4CD-03B73ECD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2" t="21279" r="31852" b="71068"/>
          <a:stretch/>
        </p:blipFill>
        <p:spPr>
          <a:xfrm>
            <a:off x="6617356" y="4343588"/>
            <a:ext cx="2653930" cy="13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5400" b="0" strike="noStrike" spc="-1" dirty="0">
                <a:latin typeface="Arial"/>
              </a:rPr>
              <a:t>https://dartpad.dartlang.org/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92F7F68-22DB-4ACD-8A79-4F22B9173B42}"/>
              </a:ext>
            </a:extLst>
          </p:cNvPr>
          <p:cNvSpPr txBox="1"/>
          <p:nvPr/>
        </p:nvSpPr>
        <p:spPr>
          <a:xfrm>
            <a:off x="3821722" y="686340"/>
            <a:ext cx="2215703" cy="738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399" spc="-1" dirty="0"/>
              <a:t>Revisão</a:t>
            </a:r>
            <a:endParaRPr lang="pt-BR" sz="4399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B5EFBA-696F-43D0-B4CD-03B73ECD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" t="27086" r="72485" b="55373"/>
          <a:stretch/>
        </p:blipFill>
        <p:spPr>
          <a:xfrm>
            <a:off x="0" y="1758982"/>
            <a:ext cx="9271286" cy="34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 - Desafio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59170"/>
            <a:ext cx="9071640" cy="3114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Crie duas listas uma de </a:t>
            </a:r>
            <a:r>
              <a:rPr lang="pt-BR" sz="2000" b="1" spc="-1" dirty="0"/>
              <a:t>frutas</a:t>
            </a:r>
            <a:r>
              <a:rPr lang="pt-BR" sz="2000" spc="-1" dirty="0"/>
              <a:t> e outra de valores. Atribua 05 frutas a lista frutas e 5 números para lista </a:t>
            </a:r>
            <a:r>
              <a:rPr lang="pt-BR" sz="2000" b="1" spc="-1" dirty="0" err="1"/>
              <a:t>precos</a:t>
            </a:r>
            <a:r>
              <a:rPr lang="pt-BR" sz="2000" spc="-1" dirty="0"/>
              <a:t>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Crie uma variável de nome </a:t>
            </a:r>
            <a:r>
              <a:rPr lang="pt-BR" sz="2000" b="1" spc="-1" dirty="0"/>
              <a:t>produto</a:t>
            </a:r>
            <a:r>
              <a:rPr lang="pt-BR" sz="2000" spc="-1" dirty="0"/>
              <a:t> que receberá a posição do índice desejado da fruta e outra variável de nome </a:t>
            </a:r>
            <a:r>
              <a:rPr lang="pt-BR" sz="2000" b="1" spc="-1" dirty="0"/>
              <a:t>valor</a:t>
            </a:r>
            <a:r>
              <a:rPr lang="pt-BR" sz="2000" spc="-1" dirty="0"/>
              <a:t> que receberá a posição da lista </a:t>
            </a:r>
            <a:r>
              <a:rPr lang="pt-BR" sz="2000" b="1" spc="-1" dirty="0" err="1"/>
              <a:t>preco</a:t>
            </a:r>
            <a:r>
              <a:rPr lang="pt-BR" sz="2000" spc="-1" dirty="0"/>
              <a:t>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E uma ultima variável de nome </a:t>
            </a:r>
            <a:r>
              <a:rPr lang="pt-BR" sz="2000" b="1" spc="-1" dirty="0" err="1"/>
              <a:t>posicao</a:t>
            </a:r>
            <a:r>
              <a:rPr lang="pt-BR" sz="2000" spc="-1" dirty="0"/>
              <a:t> que irá possuir o numero de índice da fruta desejada.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spc="-1" dirty="0"/>
              <a:t>Sempre que atualizarmos esse a variável posição mudará na tela a fruta com seu devido valor.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E3277E7-C825-4639-9430-921DE49BD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94" t="21899" r="18536" b="72516"/>
          <a:stretch/>
        </p:blipFill>
        <p:spPr>
          <a:xfrm>
            <a:off x="3559629" y="3802134"/>
            <a:ext cx="5791200" cy="8713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7E908D1-BC67-4D09-846F-5F10D712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49" t="23640" r="22041" b="72517"/>
          <a:stretch/>
        </p:blipFill>
        <p:spPr>
          <a:xfrm>
            <a:off x="3505200" y="4949288"/>
            <a:ext cx="5845629" cy="7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DAAB7D-1BC0-4451-92B3-B238FBC7C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7" y="1457292"/>
            <a:ext cx="7926022" cy="42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 - Desafio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06CD05-9B22-440B-AF23-78D854190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60228" b="50000"/>
          <a:stretch/>
        </p:blipFill>
        <p:spPr>
          <a:xfrm>
            <a:off x="57666" y="1588948"/>
            <a:ext cx="9916634" cy="36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4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- Map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59170"/>
            <a:ext cx="9071640" cy="3114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Será mais flexível do que as listas, é uma espécie de dicionário.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Mapas recebem tratamento onde sempre teremos dois atributos(um par de chave-valor, </a:t>
            </a:r>
            <a:r>
              <a:rPr lang="pt-BR" sz="2000" dirty="0" err="1"/>
              <a:t>key-value</a:t>
            </a:r>
            <a:r>
              <a:rPr lang="pt-BR" sz="2000" dirty="0"/>
              <a:t>).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ex. {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"id":"0",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 "nome":"</a:t>
            </a:r>
            <a:r>
              <a:rPr lang="pt-BR" sz="2000" dirty="0" err="1"/>
              <a:t>diego</a:t>
            </a:r>
            <a:r>
              <a:rPr lang="pt-BR" sz="2000" dirty="0"/>
              <a:t>“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} 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a chave seria o "id" e o valor "0".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000" dirty="0"/>
              <a:t>Ao contrário das listas que começam com [] os mapas começam com {}.</a:t>
            </a:r>
            <a:endParaRPr lang="pt-B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36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- Map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11EB26-5377-4F17-8C5A-4BD98E2DC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65577" b="62381"/>
          <a:stretch/>
        </p:blipFill>
        <p:spPr>
          <a:xfrm>
            <a:off x="402321" y="1447058"/>
            <a:ext cx="9064270" cy="20191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DEE0205-0C31-4AAF-9D50-AE93C975C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59" t="18604" r="14873" b="67757"/>
          <a:stretch/>
        </p:blipFill>
        <p:spPr>
          <a:xfrm>
            <a:off x="1831044" y="3552656"/>
            <a:ext cx="5756438" cy="17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93590" y="1561511"/>
            <a:ext cx="7842339" cy="2844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dirty="0"/>
              <a:t>Crie uma lista que apareça o nome de funcionários e suas funções</a:t>
            </a:r>
            <a:r>
              <a:rPr lang="pt-BR" sz="2000" dirty="0"/>
              <a:t>.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0EB003-158A-45AD-A65D-65C85D28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1899" r="5345" b="64449"/>
          <a:stretch/>
        </p:blipFill>
        <p:spPr>
          <a:xfrm>
            <a:off x="275327" y="2469248"/>
            <a:ext cx="9682901" cy="21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8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0EB003-158A-45AD-A65D-65C85D28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" t="23370" r="82330" b="48341"/>
          <a:stretch/>
        </p:blipFill>
        <p:spPr>
          <a:xfrm>
            <a:off x="2825261" y="1711569"/>
            <a:ext cx="3552092" cy="32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- Map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770184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Caso queiramos descobrir quantos dados temos nesta lista então devemos usar o com</a:t>
            </a:r>
            <a:r>
              <a:rPr lang="pt-BR" sz="2400" spc="-1" dirty="0">
                <a:latin typeface="Arial"/>
              </a:rPr>
              <a:t>ando </a:t>
            </a:r>
            <a:r>
              <a:rPr lang="pt-BR" sz="2400" spc="-1" dirty="0" err="1">
                <a:latin typeface="Arial"/>
              </a:rPr>
              <a:t>length</a:t>
            </a:r>
            <a:r>
              <a:rPr lang="pt-BR" sz="2400" spc="-1" dirty="0">
                <a:latin typeface="Arial"/>
              </a:rPr>
              <a:t> logo após ao nome da lista.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24099E-3710-418F-BC97-A714E609F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64066" b="61346"/>
          <a:stretch/>
        </p:blipFill>
        <p:spPr>
          <a:xfrm>
            <a:off x="504492" y="2665734"/>
            <a:ext cx="9336676" cy="214341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2169A6-2341-4F4D-880E-78F4EA12B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38" t="21230" r="37038" b="71796"/>
          <a:stretch/>
        </p:blipFill>
        <p:spPr>
          <a:xfrm>
            <a:off x="8457377" y="4710654"/>
            <a:ext cx="813909" cy="9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8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- Map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92900"/>
            <a:ext cx="9071640" cy="7257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Para mostrar uma posição em Map devemos usar o seguinte comando: Chamar a lista </a:t>
            </a:r>
            <a:r>
              <a:rPr lang="pt-BR" sz="2400" spc="-1" dirty="0">
                <a:latin typeface="Arial"/>
              </a:rPr>
              <a:t>M</a:t>
            </a:r>
            <a:r>
              <a:rPr lang="pt-BR" sz="2400" b="0" strike="noStrike" spc="-1" dirty="0">
                <a:latin typeface="Arial"/>
              </a:rPr>
              <a:t>ap[‘o nome da </a:t>
            </a:r>
            <a:r>
              <a:rPr lang="pt-BR" sz="2400" b="0" strike="noStrike" spc="-1" dirty="0" err="1">
                <a:latin typeface="Arial"/>
              </a:rPr>
              <a:t>key</a:t>
            </a:r>
            <a:r>
              <a:rPr lang="pt-BR" sz="2400" b="0" strike="noStrike" spc="-1" dirty="0">
                <a:latin typeface="Arial"/>
              </a:rPr>
              <a:t>’] 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20D7D8-171F-4217-9731-85FC7164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73834" b="47281"/>
          <a:stretch/>
        </p:blipFill>
        <p:spPr>
          <a:xfrm>
            <a:off x="809338" y="2399758"/>
            <a:ext cx="5296852" cy="32707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CB3617-E6D7-4070-B0F4-08ECE98E7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7" t="21107" r="33504" b="72067"/>
          <a:stretch/>
        </p:blipFill>
        <p:spPr>
          <a:xfrm>
            <a:off x="8216655" y="4591410"/>
            <a:ext cx="1863970" cy="10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6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26268" y="621402"/>
            <a:ext cx="5603527" cy="738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399" spc="-1" dirty="0"/>
              <a:t>Atividade</a:t>
            </a:r>
            <a:endParaRPr lang="pt-BR" sz="4399" spc="-1" dirty="0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926267" y="1442409"/>
            <a:ext cx="8346540" cy="278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/>
              <a:t>Faça um código em </a:t>
            </a:r>
            <a:r>
              <a:rPr lang="pt-BR" sz="3200" dirty="0" err="1"/>
              <a:t>dart</a:t>
            </a:r>
            <a:r>
              <a:rPr lang="pt-BR" sz="3200" dirty="0"/>
              <a:t> que mostre o seguinte resultado em tela:</a:t>
            </a:r>
            <a:endParaRPr lang="en-US" sz="3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2EEE93-197A-40B1-A42F-7F85B40F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7" t="22313" r="29061" b="58657"/>
          <a:stretch/>
        </p:blipFill>
        <p:spPr>
          <a:xfrm>
            <a:off x="3130132" y="2522330"/>
            <a:ext cx="2719655" cy="26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69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– Map - 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92899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Crie uma lista Map que cadastre os itens a seguir: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01: 'tênis',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02: 'calça',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03: 'blusa',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04: 'cueca',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05: 'calcinha’</a:t>
            </a:r>
          </a:p>
          <a:p>
            <a:pPr>
              <a:buClr>
                <a:srgbClr val="000000"/>
              </a:buClr>
              <a:buSzPct val="45000"/>
            </a:pPr>
            <a:endParaRPr lang="pt-BR" sz="24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pt-BR" sz="2400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Ao final mostre somente o</a:t>
            </a:r>
            <a:r>
              <a:rPr lang="pt-BR" sz="2400" spc="-1" dirty="0">
                <a:latin typeface="Arial"/>
              </a:rPr>
              <a:t> item tênis</a:t>
            </a:r>
            <a:endParaRPr lang="pt-BR" sz="24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49CA0E-E8B0-4D01-8235-C3F37899B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2" t="20695" r="33713" b="71920"/>
          <a:stretch/>
        </p:blipFill>
        <p:spPr>
          <a:xfrm>
            <a:off x="6611508" y="2731476"/>
            <a:ext cx="1829414" cy="11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9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– Map - Atividade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A68CAD-5BBC-4714-AF47-9D7E886CD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1" r="80928" b="46867"/>
          <a:stretch/>
        </p:blipFill>
        <p:spPr>
          <a:xfrm>
            <a:off x="1392369" y="1522044"/>
            <a:ext cx="4827370" cy="41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01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– Map 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92899"/>
            <a:ext cx="9071640" cy="5407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Caso queiramos que seja mostrado todos os itens de chaves e valores.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005AB3-1766-45BE-8745-F3F305BA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0865" r="14757" b="67548"/>
          <a:stretch/>
        </p:blipFill>
        <p:spPr>
          <a:xfrm>
            <a:off x="645214" y="2316957"/>
            <a:ext cx="5573182" cy="1432104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0DA51C35-6BDB-46F8-A391-CEE31DE01699}"/>
              </a:ext>
            </a:extLst>
          </p:cNvPr>
          <p:cNvSpPr txBox="1"/>
          <p:nvPr/>
        </p:nvSpPr>
        <p:spPr>
          <a:xfrm>
            <a:off x="340368" y="3859797"/>
            <a:ext cx="9235764" cy="5407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b="0" strike="noStrike" spc="-1" dirty="0">
                <a:latin typeface="Arial"/>
              </a:rPr>
              <a:t>Devemos criar uma variável onde será recebido estes valores da seguinte forma: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ED2B98-9333-4F53-928F-6719868B3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86" r="75578" b="51602"/>
          <a:stretch/>
        </p:blipFill>
        <p:spPr>
          <a:xfrm>
            <a:off x="748470" y="4621293"/>
            <a:ext cx="7696764" cy="4805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309BD5-01C7-4EC1-B5AA-A582CB2FB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66" r="75578" b="46211"/>
          <a:stretch/>
        </p:blipFill>
        <p:spPr>
          <a:xfrm>
            <a:off x="812378" y="5068009"/>
            <a:ext cx="7568948" cy="5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06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– Map - Atividade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492" y="1592899"/>
            <a:ext cx="9071640" cy="2903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Usando duas listas sendo uma para </a:t>
            </a:r>
            <a:r>
              <a:rPr lang="pt-BR" sz="2400" b="1" spc="-1" dirty="0"/>
              <a:t>frutas</a:t>
            </a:r>
            <a:r>
              <a:rPr lang="pt-BR" sz="2400" spc="-1" dirty="0"/>
              <a:t> e outra para </a:t>
            </a:r>
            <a:r>
              <a:rPr lang="pt-BR" sz="2400" b="1" spc="-1" dirty="0"/>
              <a:t>preços</a:t>
            </a:r>
            <a:r>
              <a:rPr lang="pt-BR" sz="2400" spc="-1" dirty="0"/>
              <a:t> das frutas. Tenha uma lista </a:t>
            </a:r>
            <a:r>
              <a:rPr lang="pt-BR" sz="2400" spc="-1" dirty="0" err="1"/>
              <a:t>map</a:t>
            </a:r>
            <a:r>
              <a:rPr lang="pt-BR" sz="2400" spc="-1" dirty="0"/>
              <a:t> </a:t>
            </a:r>
            <a:r>
              <a:rPr lang="pt-BR" sz="2400" b="1" spc="-1" dirty="0"/>
              <a:t>caixa</a:t>
            </a:r>
            <a:r>
              <a:rPr lang="pt-BR" sz="2400" spc="-1" dirty="0"/>
              <a:t> para frutas e valores que serão alimentados pelos objetos das listas conforme mude a variável </a:t>
            </a:r>
            <a:r>
              <a:rPr lang="pt-BR" sz="2400" b="1" spc="-1" dirty="0"/>
              <a:t>posição.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109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09338" y="703911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Listas – Map - Atividade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8682EC7-083B-4BEF-96BE-AC0D4786E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4" r="58950" b="63622"/>
          <a:stretch/>
        </p:blipFill>
        <p:spPr>
          <a:xfrm>
            <a:off x="187570" y="1487121"/>
            <a:ext cx="9233934" cy="26159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9CFCAD-71C9-4152-9192-6966198B4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4" t="15694" r="39760" b="74512"/>
          <a:stretch/>
        </p:blipFill>
        <p:spPr>
          <a:xfrm>
            <a:off x="3153508" y="4089921"/>
            <a:ext cx="2872154" cy="15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81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2"/>
          <p:cNvSpPr txBox="1"/>
          <p:nvPr/>
        </p:nvSpPr>
        <p:spPr>
          <a:xfrm>
            <a:off x="692551" y="1651515"/>
            <a:ext cx="9071640" cy="19005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Próxima aula: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/>
          </a:p>
          <a:p>
            <a:pPr algn="ctr">
              <a:buClr>
                <a:srgbClr val="000000"/>
              </a:buClr>
              <a:buSzPct val="45000"/>
            </a:pPr>
            <a:r>
              <a:rPr lang="pt-BR" sz="4400" spc="-1" dirty="0"/>
              <a:t>Condicionais</a:t>
            </a:r>
          </a:p>
          <a:p>
            <a:pPr>
              <a:buClr>
                <a:srgbClr val="000000"/>
              </a:buClr>
              <a:buSzPct val="45000"/>
            </a:pPr>
            <a:endParaRPr lang="pt-BR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98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26268" y="621402"/>
            <a:ext cx="5603527" cy="738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399" spc="-1" dirty="0"/>
              <a:t>Atividade</a:t>
            </a:r>
            <a:endParaRPr lang="pt-BR" sz="4399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2EEE93-197A-40B1-A42F-7F85B40F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5" t="24570" r="82152" b="43597"/>
          <a:stretch/>
        </p:blipFill>
        <p:spPr>
          <a:xfrm>
            <a:off x="3081270" y="1563030"/>
            <a:ext cx="3484028" cy="37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26268" y="621402"/>
            <a:ext cx="5603527" cy="738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399" spc="-1" dirty="0"/>
              <a:t>Atividade</a:t>
            </a:r>
            <a:endParaRPr lang="pt-BR" sz="4399" spc="-1" dirty="0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926267" y="1442409"/>
            <a:ext cx="8346540" cy="278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/>
              <a:t>Faça um código em </a:t>
            </a:r>
            <a:r>
              <a:rPr lang="pt-BR" sz="3200" dirty="0" err="1"/>
              <a:t>dart</a:t>
            </a:r>
            <a:r>
              <a:rPr lang="pt-BR" sz="3200" dirty="0"/>
              <a:t> que mostre o seguinte resultado em tela: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4CE0A4-7D50-470C-B5DB-319A3B943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9" t="20037" r="25224" b="63001"/>
          <a:stretch/>
        </p:blipFill>
        <p:spPr>
          <a:xfrm>
            <a:off x="2813633" y="2835274"/>
            <a:ext cx="3411352" cy="21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26268" y="621402"/>
            <a:ext cx="5603527" cy="738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399" spc="-1" dirty="0"/>
              <a:t>Atividade</a:t>
            </a:r>
            <a:endParaRPr lang="pt-BR" sz="4399" spc="-1" dirty="0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926267" y="1442409"/>
            <a:ext cx="8346540" cy="278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200" dirty="0"/>
              <a:t>Faça um código em </a:t>
            </a:r>
            <a:r>
              <a:rPr lang="pt-BR" sz="3200" dirty="0" err="1"/>
              <a:t>dart</a:t>
            </a:r>
            <a:r>
              <a:rPr lang="pt-BR" sz="3200" dirty="0"/>
              <a:t> que mostre o seguinte resultado em tela: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4CE0A4-7D50-470C-B5DB-319A3B943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6" t="23798" r="76393" b="52621"/>
          <a:stretch/>
        </p:blipFill>
        <p:spPr>
          <a:xfrm>
            <a:off x="2414162" y="2588452"/>
            <a:ext cx="4468108" cy="24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641698"/>
            <a:ext cx="9071640" cy="2973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600" b="0" strike="noStrike" spc="-1" dirty="0">
                <a:latin typeface="Arial"/>
              </a:rPr>
              <a:t>Antes de adentrar em variáveis mais complexas, vamos testar nosso conhecimento.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600" spc="-1" dirty="0">
                <a:latin typeface="Arial"/>
              </a:rPr>
              <a:t>Faça um programa em </a:t>
            </a:r>
            <a:r>
              <a:rPr lang="pt-BR" sz="2600" spc="-1" dirty="0" err="1">
                <a:latin typeface="Arial"/>
              </a:rPr>
              <a:t>dart</a:t>
            </a:r>
            <a:r>
              <a:rPr lang="pt-BR" sz="2600" spc="-1" dirty="0">
                <a:latin typeface="Arial"/>
              </a:rPr>
              <a:t> </a:t>
            </a:r>
            <a:r>
              <a:rPr lang="pt-BR" sz="2600" spc="-1" dirty="0" err="1">
                <a:latin typeface="Arial"/>
              </a:rPr>
              <a:t>lang</a:t>
            </a:r>
            <a:r>
              <a:rPr lang="pt-BR" sz="2600" spc="-1" dirty="0">
                <a:latin typeface="Arial"/>
              </a:rPr>
              <a:t> que faça o seguinte: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600" b="0" strike="noStrike" spc="-1" dirty="0">
                <a:latin typeface="Arial"/>
              </a:rPr>
              <a:t>Tenha três variáveis onde duas receba</a:t>
            </a:r>
            <a:r>
              <a:rPr lang="pt-BR" sz="2600" spc="-1" dirty="0">
                <a:latin typeface="Arial"/>
              </a:rPr>
              <a:t>m números inteiros e a terceira receba a soma das duas primeira. Mostre em tela o valor da terceira variável</a:t>
            </a:r>
            <a:endParaRPr lang="pt-BR" sz="2600" b="0" strike="noStrike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DDA4E9CE-B5B6-4E6F-B524-8A5CE3892AE3}"/>
              </a:ext>
            </a:extLst>
          </p:cNvPr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21968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641698"/>
            <a:ext cx="9071640" cy="2973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600" b="0" strike="noStrike" spc="-1" dirty="0">
                <a:latin typeface="Arial"/>
              </a:rPr>
              <a:t>Faça a atividade anterior onde uma das variáveis receba um numero com ponto flutuante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DDA4E9CE-B5B6-4E6F-B524-8A5CE3892AE3}"/>
              </a:ext>
            </a:extLst>
          </p:cNvPr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42280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492" y="1944104"/>
            <a:ext cx="9071640" cy="12266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600" b="0" strike="noStrike" spc="-1" dirty="0">
                <a:latin typeface="Arial"/>
              </a:rPr>
              <a:t>Agora façamos duas variáveis recebam números e seja mostrada o resultado das quatro operações entre elas.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DDA4E9CE-B5B6-4E6F-B524-8A5CE3892AE3}"/>
              </a:ext>
            </a:extLst>
          </p:cNvPr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400" spc="-1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36493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605</TotalTime>
  <Words>842</Words>
  <Application>Microsoft Office PowerPoint</Application>
  <PresentationFormat>Personalizar</PresentationFormat>
  <Paragraphs>104</Paragraphs>
  <Slides>35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 Oliveira</cp:lastModifiedBy>
  <cp:revision>46</cp:revision>
  <dcterms:created xsi:type="dcterms:W3CDTF">2019-09-09T16:05:57Z</dcterms:created>
  <dcterms:modified xsi:type="dcterms:W3CDTF">2020-02-20T15:37:17Z</dcterms:modified>
  <dc:language>pt-BR</dc:language>
</cp:coreProperties>
</file>