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8"/>
  </p:notesMasterIdLst>
  <p:handoutMasterIdLst>
    <p:handoutMasterId r:id="rId39"/>
  </p:handoutMasterIdLst>
  <p:sldIdLst>
    <p:sldId id="1719" r:id="rId5"/>
    <p:sldId id="1720" r:id="rId6"/>
    <p:sldId id="1721" r:id="rId7"/>
    <p:sldId id="1722" r:id="rId8"/>
    <p:sldId id="1723" r:id="rId9"/>
    <p:sldId id="1670" r:id="rId10"/>
    <p:sldId id="1859" r:id="rId11"/>
    <p:sldId id="1905" r:id="rId12"/>
    <p:sldId id="1903" r:id="rId13"/>
    <p:sldId id="1906" r:id="rId14"/>
    <p:sldId id="1724" r:id="rId15"/>
    <p:sldId id="1907" r:id="rId16"/>
    <p:sldId id="1908" r:id="rId17"/>
    <p:sldId id="1909" r:id="rId18"/>
    <p:sldId id="1911" r:id="rId19"/>
    <p:sldId id="1912" r:id="rId20"/>
    <p:sldId id="1910" r:id="rId21"/>
    <p:sldId id="1913" r:id="rId22"/>
    <p:sldId id="1914" r:id="rId23"/>
    <p:sldId id="1916" r:id="rId24"/>
    <p:sldId id="1917" r:id="rId25"/>
    <p:sldId id="1918" r:id="rId26"/>
    <p:sldId id="1915" r:id="rId27"/>
    <p:sldId id="1919" r:id="rId28"/>
    <p:sldId id="1920" r:id="rId29"/>
    <p:sldId id="1921" r:id="rId30"/>
    <p:sldId id="1922" r:id="rId31"/>
    <p:sldId id="1923" r:id="rId32"/>
    <p:sldId id="1924" r:id="rId33"/>
    <p:sldId id="1925" r:id="rId34"/>
    <p:sldId id="1926" r:id="rId35"/>
    <p:sldId id="1927" r:id="rId36"/>
    <p:sldId id="1928" r:id="rId3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720"/>
            <p14:sldId id="1721"/>
            <p14:sldId id="1722"/>
            <p14:sldId id="1723"/>
            <p14:sldId id="1670"/>
            <p14:sldId id="1859"/>
            <p14:sldId id="1905"/>
            <p14:sldId id="1903"/>
            <p14:sldId id="1906"/>
            <p14:sldId id="1724"/>
            <p14:sldId id="1907"/>
            <p14:sldId id="1908"/>
            <p14:sldId id="1909"/>
            <p14:sldId id="1911"/>
            <p14:sldId id="1912"/>
            <p14:sldId id="1910"/>
            <p14:sldId id="1913"/>
            <p14:sldId id="1914"/>
            <p14:sldId id="1916"/>
            <p14:sldId id="1917"/>
            <p14:sldId id="1918"/>
            <p14:sldId id="1915"/>
            <p14:sldId id="1919"/>
            <p14:sldId id="1920"/>
            <p14:sldId id="1921"/>
            <p14:sldId id="1922"/>
            <p14:sldId id="1923"/>
            <p14:sldId id="1924"/>
            <p14:sldId id="1925"/>
            <p14:sldId id="1926"/>
            <p14:sldId id="1927"/>
            <p14:sldId id="192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91709" autoAdjust="0"/>
  </p:normalViewPr>
  <p:slideViewPr>
    <p:cSldViewPr snapToGrid="0">
      <p:cViewPr varScale="1">
        <p:scale>
          <a:sx n="79" d="100"/>
          <a:sy n="79" d="100"/>
        </p:scale>
        <p:origin x="1066" y="6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5" d="100"/>
          <a:sy n="65" d="100"/>
        </p:scale>
        <p:origin x="3154" y="-37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30-Jun-19 09:18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30-Jun-19 09:17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30-Jun-19 09:17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Provide descriptions of each characteristic.</a:t>
            </a:r>
          </a:p>
          <a:p>
            <a:endParaRPr lang="en-US" sz="900" dirty="0"/>
          </a:p>
          <a:p>
            <a:r>
              <a:rPr lang="en-IE" sz="900" dirty="0"/>
              <a:t>For more conceptual detail about cloud computing, open </a:t>
            </a:r>
            <a:r>
              <a:rPr lang="en-IE" sz="900" u="sng" dirty="0"/>
              <a:t>https://azure.microsoft.com/en-us/overview/what-is-cloud-computing/</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30-Jun-19 09:44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Today, organizations can sign up for a service from a cloud provider to get up and running. This enables them to begin selling or providing services to their customers more quickly, without the need for significant upfront costs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If your service is busy and you consume a lot of resources in a month, then you receive a large bill. If those services are minimal and don't use a lot of resources, then you will receive a smaller bill.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business can still use the </a:t>
            </a:r>
            <a:r>
              <a:rPr lang="en-IE" sz="900" b="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expenditure strategy if they want, but it is no longer a requirement that they do so.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30-Jun-19 09:44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graphic represents physical infrastructure, which would have an associated cost to acquire it. The arrow indicates a transition to the cloud where there is no physical infrastructure. The user shows progression with their idea in the cloud, consuming only the resources that they need.</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This consumption-based model brings with it many benefits, including:</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upfront costs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need to purchase and manage costly infrastructure that they may or may not use to its fullest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ability to pay for additional resources if and when they are needed</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ability to stop paying for resources that are no longer needed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30-Jun-19 09:44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08112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IE" sz="900" b="0" i="0" u="none" strike="noStrike" kern="1200" dirty="0">
                <a:solidFill>
                  <a:schemeClr val="tx1"/>
                </a:solidFill>
                <a:effectLst/>
                <a:latin typeface="Segoe UI Light" pitchFamily="34" charset="0"/>
                <a:ea typeface="+mn-ea"/>
                <a:cs typeface="+mn-cs"/>
              </a:rPr>
              <a:t>It is important that users understand what they are responsible for when using cloud services, to ensure their workloads are managed correctly and don't suffer any down time. </a:t>
            </a:r>
          </a:p>
          <a:p>
            <a:pPr marL="0" indent="0">
              <a:buFont typeface="Arial" panose="020B0604020202020204" pitchFamily="34" charset="0"/>
              <a:buNone/>
            </a:pPr>
            <a:endParaRPr lang="en-IE" sz="900" dirty="0"/>
          </a:p>
          <a:p>
            <a:pPr marL="171450" indent="-171450">
              <a:buFont typeface="Arial" panose="020B0604020202020204" pitchFamily="34" charset="0"/>
              <a:buChar char="•"/>
            </a:pPr>
            <a:r>
              <a:rPr lang="en-IE" sz="900" dirty="0"/>
              <a:t>IaaS requires the most user management of all the cloud services. The user is responsible for managing the operating systems, data, and applications.</a:t>
            </a:r>
          </a:p>
          <a:p>
            <a:pPr marL="171450" indent="-171450">
              <a:buFont typeface="Arial" panose="020B0604020202020204" pitchFamily="34" charset="0"/>
              <a:buChar char="•"/>
            </a:pPr>
            <a:endParaRPr lang="en-IE" sz="900" dirty="0"/>
          </a:p>
          <a:p>
            <a:pPr marL="171450" indent="-171450">
              <a:buFont typeface="Arial" panose="020B0604020202020204" pitchFamily="34" charset="0"/>
              <a:buChar char="•"/>
            </a:pPr>
            <a:r>
              <a:rPr lang="en-IE" sz="900" dirty="0"/>
              <a:t>PaaS requires less user management. The cloud provider manages the operating systems, and the user is responsible for the applications and data they run and store.</a:t>
            </a:r>
          </a:p>
          <a:p>
            <a:pPr marL="171450" indent="-171450">
              <a:buFont typeface="Arial" panose="020B0604020202020204" pitchFamily="34" charset="0"/>
              <a:buChar char="•"/>
            </a:pPr>
            <a:endParaRPr lang="en-IE" sz="900" dirty="0"/>
          </a:p>
          <a:p>
            <a:pPr marL="171450" indent="-171450">
              <a:buFont typeface="Arial" panose="020B0604020202020204" pitchFamily="34" charset="0"/>
              <a:buChar char="•"/>
            </a:pPr>
            <a:r>
              <a:rPr lang="en-IE" sz="900" dirty="0"/>
              <a:t>SaaS requires the least amount of management. The cloud provider is responsible for managing everything, and the end user just uses the software</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 </a:t>
            </a:r>
            <a:r>
              <a:rPr lang="en-IE" sz="900" b="1" i="0" u="none" strike="noStrike" kern="1200" dirty="0">
                <a:solidFill>
                  <a:schemeClr val="tx1"/>
                </a:solidFill>
                <a:effectLst/>
                <a:latin typeface="Segoe UI Light" pitchFamily="34" charset="0"/>
                <a:ea typeface="+mn-ea"/>
                <a:cs typeface="+mn-cs"/>
              </a:rPr>
              <a:t>shared responsibility model</a:t>
            </a:r>
            <a:r>
              <a:rPr lang="en-IE" sz="900" b="0" i="0" u="none" strike="noStrike" kern="1200" dirty="0">
                <a:solidFill>
                  <a:schemeClr val="tx1"/>
                </a:solidFill>
                <a:effectLst/>
                <a:latin typeface="Segoe UI Light" pitchFamily="34" charset="0"/>
                <a:ea typeface="+mn-ea"/>
                <a:cs typeface="+mn-cs"/>
              </a:rPr>
              <a:t> for ensuring cloud workloads are run securely and in a well-managed way. Depending on the service you are using, the cloud provider is responsible for some aspects of the workload management, and the customer or end user is responsible for other aspects of the workload management, and in some cases both share a responsibility.</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30-Jun-19 09:44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84474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a:extLst>
              <a:ext uri="{FF2B5EF4-FFF2-40B4-BE49-F238E27FC236}">
                <a16:creationId xmlns:a16="http://schemas.microsoft.com/office/drawing/2014/main" id="{D3453B0B-33DE-4ED0-A610-D76D0E610F6F}"/>
              </a:ext>
            </a:extLst>
          </p:cNvPr>
          <p:cNvPicPr>
            <a:picLocks noChangeAspect="1"/>
          </p:cNvPicPr>
          <p:nvPr userDrawn="1"/>
        </p:nvPicPr>
        <p:blipFill>
          <a:blip r:embed="rId2"/>
          <a:srcRect/>
          <a:stretch/>
        </p:blipFill>
        <p:spPr bwMode="black">
          <a:xfrm>
            <a:off x="584200" y="595448"/>
            <a:ext cx="1366440" cy="273287"/>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rcRect/>
          <a:stretch/>
        </p:blipFill>
        <p:spPr>
          <a:xfrm>
            <a:off x="6250758" y="916757"/>
            <a:ext cx="5024485" cy="5024485"/>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5" name="MS logo gray - EMF">
            <a:extLst>
              <a:ext uri="{FF2B5EF4-FFF2-40B4-BE49-F238E27FC236}">
                <a16:creationId xmlns:a16="http://schemas.microsoft.com/office/drawing/2014/main" id="{0784BEAE-CFA3-4069-B660-BA902F0B356E}"/>
              </a:ext>
            </a:extLst>
          </p:cNvPr>
          <p:cNvPicPr>
            <a:picLocks noChangeAspect="1"/>
          </p:cNvPicPr>
          <p:nvPr userDrawn="1"/>
        </p:nvPicPr>
        <p:blipFill>
          <a:blip r:embed="rId3"/>
          <a:srcRect/>
          <a:stretch/>
        </p:blipFill>
        <p:spPr bwMode="black">
          <a:xfrm>
            <a:off x="584200" y="595448"/>
            <a:ext cx="1366440" cy="273287"/>
          </a:xfrm>
          <a:prstGeom prst="rect">
            <a:avLst/>
          </a:prstGeom>
        </p:spPr>
      </p:pic>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pic>
        <p:nvPicPr>
          <p:cNvPr id="6" name="MS logo gray - EMF">
            <a:extLst>
              <a:ext uri="{FF2B5EF4-FFF2-40B4-BE49-F238E27FC236}">
                <a16:creationId xmlns:a16="http://schemas.microsoft.com/office/drawing/2014/main" id="{A012BAE1-1EEA-46B4-9D05-2AB12A4BAA59}"/>
              </a:ext>
            </a:extLst>
          </p:cNvPr>
          <p:cNvPicPr>
            <a:picLocks noChangeAspect="1"/>
          </p:cNvPicPr>
          <p:nvPr userDrawn="1"/>
        </p:nvPicPr>
        <p:blipFill>
          <a:blip r:embed="rId3"/>
          <a:srcRect/>
          <a:stretch/>
        </p:blipFill>
        <p:spPr bwMode="black">
          <a:xfrm>
            <a:off x="584200" y="595448"/>
            <a:ext cx="1366440" cy="273287"/>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a:t>
            </a:r>
            <a:r>
              <a:rPr lang="sr-Latn-RS" sz="700" dirty="0">
                <a:gradFill>
                  <a:gsLst>
                    <a:gs pos="0">
                      <a:schemeClr val="tx1"/>
                    </a:gs>
                    <a:gs pos="100000">
                      <a:schemeClr val="tx1"/>
                    </a:gs>
                  </a:gsLst>
                  <a:lin ang="5400000" scaled="0"/>
                </a:gradFill>
                <a:cs typeface="Segoe UI" pitchFamily="34" charset="0"/>
              </a:rPr>
              <a:t>by Superadmins</a:t>
            </a:r>
            <a:r>
              <a:rPr lang="en-US" sz="700" dirty="0">
                <a:gradFill>
                  <a:gsLst>
                    <a:gs pos="0">
                      <a:schemeClr val="tx1"/>
                    </a:gs>
                    <a:gs pos="100000">
                      <a:schemeClr val="tx1"/>
                    </a:gs>
                  </a:gsLst>
                  <a:lin ang="5400000" scaled="0"/>
                </a:gradFill>
                <a:cs typeface="Segoe UI" pitchFamily="34" charset="0"/>
              </a:rPr>
              <a:t>. All rights reserved. </a:t>
            </a:r>
          </a:p>
        </p:txBody>
      </p:sp>
      <p:pic>
        <p:nvPicPr>
          <p:cNvPr id="5" name="MS logo gray - EMF">
            <a:extLst>
              <a:ext uri="{FF2B5EF4-FFF2-40B4-BE49-F238E27FC236}">
                <a16:creationId xmlns:a16="http://schemas.microsoft.com/office/drawing/2014/main" id="{CC15C008-5F39-4BF3-87FE-7E014B7E28D8}"/>
              </a:ext>
            </a:extLst>
          </p:cNvPr>
          <p:cNvPicPr>
            <a:picLocks noChangeAspect="1"/>
          </p:cNvPicPr>
          <p:nvPr userDrawn="1"/>
        </p:nvPicPr>
        <p:blipFill>
          <a:blip r:embed="rId2"/>
          <a:srcRect/>
          <a:stretch/>
        </p:blipFill>
        <p:spPr bwMode="black">
          <a:xfrm>
            <a:off x="584200" y="595448"/>
            <a:ext cx="1366440" cy="273287"/>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2"/>
          <a:srcRect/>
          <a:stretch/>
        </p:blipFill>
        <p:spPr>
          <a:xfrm>
            <a:off x="6250758" y="916757"/>
            <a:ext cx="5024485" cy="5024485"/>
          </a:xfrm>
          <a:prstGeom prst="rect">
            <a:avLst/>
          </a:prstGeom>
        </p:spPr>
      </p:pic>
      <p:pic>
        <p:nvPicPr>
          <p:cNvPr id="7" name="MS logo gray - EMF">
            <a:extLst>
              <a:ext uri="{FF2B5EF4-FFF2-40B4-BE49-F238E27FC236}">
                <a16:creationId xmlns:a16="http://schemas.microsoft.com/office/drawing/2014/main" id="{A3D8A8F5-61F8-41D2-8397-85408DE325CD}"/>
              </a:ext>
            </a:extLst>
          </p:cNvPr>
          <p:cNvPicPr>
            <a:picLocks noChangeAspect="1"/>
          </p:cNvPicPr>
          <p:nvPr userDrawn="1"/>
        </p:nvPicPr>
        <p:blipFill>
          <a:blip r:embed="rId3"/>
          <a:srcRect/>
          <a:stretch/>
        </p:blipFill>
        <p:spPr bwMode="black">
          <a:xfrm>
            <a:off x="584200" y="595448"/>
            <a:ext cx="1366440" cy="273287"/>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2"/>
          <a:srcRect/>
          <a:stretch/>
        </p:blipFill>
        <p:spPr>
          <a:xfrm>
            <a:off x="6250758" y="916757"/>
            <a:ext cx="5024485" cy="5024485"/>
          </a:xfrm>
          <a:prstGeom prst="rect">
            <a:avLst/>
          </a:prstGeom>
        </p:spPr>
      </p:pic>
      <p:pic>
        <p:nvPicPr>
          <p:cNvPr id="9" name="MS logo gray - EMF">
            <a:extLst>
              <a:ext uri="{FF2B5EF4-FFF2-40B4-BE49-F238E27FC236}">
                <a16:creationId xmlns:a16="http://schemas.microsoft.com/office/drawing/2014/main" id="{A13010C7-E6B6-4238-BF84-36E162E88EA3}"/>
              </a:ext>
            </a:extLst>
          </p:cNvPr>
          <p:cNvPicPr>
            <a:picLocks noChangeAspect="1"/>
          </p:cNvPicPr>
          <p:nvPr userDrawn="1"/>
        </p:nvPicPr>
        <p:blipFill>
          <a:blip r:embed="rId3"/>
          <a:srcRect/>
          <a:stretch/>
        </p:blipFill>
        <p:spPr bwMode="black">
          <a:xfrm>
            <a:off x="584200" y="595448"/>
            <a:ext cx="1366440" cy="273287"/>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gray - EMF">
            <a:extLst>
              <a:ext uri="{FF2B5EF4-FFF2-40B4-BE49-F238E27FC236}">
                <a16:creationId xmlns:a16="http://schemas.microsoft.com/office/drawing/2014/main" id="{D1801873-A169-436B-84F3-6FAC2989039D}"/>
              </a:ext>
            </a:extLst>
          </p:cNvPr>
          <p:cNvPicPr>
            <a:picLocks noChangeAspect="1"/>
          </p:cNvPicPr>
          <p:nvPr userDrawn="1"/>
        </p:nvPicPr>
        <p:blipFill>
          <a:blip r:embed="rId2"/>
          <a:srcRect/>
          <a:stretch/>
        </p:blipFill>
        <p:spPr bwMode="black">
          <a:xfrm>
            <a:off x="584200" y="595448"/>
            <a:ext cx="1366440" cy="273287"/>
          </a:xfrm>
          <a:prstGeom prst="rect">
            <a:avLst/>
          </a:prstGeom>
        </p:spPr>
      </p:pic>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MS logo gray - EMF">
            <a:extLst>
              <a:ext uri="{FF2B5EF4-FFF2-40B4-BE49-F238E27FC236}">
                <a16:creationId xmlns:a16="http://schemas.microsoft.com/office/drawing/2014/main" id="{8ED58885-584C-4413-84BE-11FF8332AB47}"/>
              </a:ext>
            </a:extLst>
          </p:cNvPr>
          <p:cNvPicPr>
            <a:picLocks noChangeAspect="1"/>
          </p:cNvPicPr>
          <p:nvPr userDrawn="1"/>
        </p:nvPicPr>
        <p:blipFill>
          <a:blip r:embed="rId2"/>
          <a:srcRect/>
          <a:stretch/>
        </p:blipFill>
        <p:spPr bwMode="black">
          <a:xfrm>
            <a:off x="584200" y="6400800"/>
            <a:ext cx="1366440" cy="273287"/>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MS logo gray - EMF">
            <a:extLst>
              <a:ext uri="{FF2B5EF4-FFF2-40B4-BE49-F238E27FC236}">
                <a16:creationId xmlns:a16="http://schemas.microsoft.com/office/drawing/2014/main" id="{FCA10A36-038F-4B14-8CC2-C62EDA805139}"/>
              </a:ext>
            </a:extLst>
          </p:cNvPr>
          <p:cNvPicPr>
            <a:picLocks noChangeAspect="1"/>
          </p:cNvPicPr>
          <p:nvPr userDrawn="1"/>
        </p:nvPicPr>
        <p:blipFill>
          <a:blip r:embed="rId2"/>
          <a:srcRect/>
          <a:stretch/>
        </p:blipFill>
        <p:spPr bwMode="black">
          <a:xfrm>
            <a:off x="584200" y="6400800"/>
            <a:ext cx="1366440" cy="273287"/>
          </a:xfrm>
          <a:prstGeom prst="rect">
            <a:avLst/>
          </a:prstGeom>
        </p:spPr>
      </p:pic>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3" name="MS logo gray - EMF">
            <a:extLst>
              <a:ext uri="{FF2B5EF4-FFF2-40B4-BE49-F238E27FC236}">
                <a16:creationId xmlns:a16="http://schemas.microsoft.com/office/drawing/2014/main" id="{B6DAD994-D2C8-4643-958B-F6EF43FB6DED}"/>
              </a:ext>
            </a:extLst>
          </p:cNvPr>
          <p:cNvPicPr>
            <a:picLocks noChangeAspect="1"/>
          </p:cNvPicPr>
          <p:nvPr userDrawn="1"/>
        </p:nvPicPr>
        <p:blipFill>
          <a:blip r:embed="rId2"/>
          <a:srcRect/>
          <a:stretch/>
        </p:blipFill>
        <p:spPr bwMode="black">
          <a:xfrm>
            <a:off x="584200" y="6400800"/>
            <a:ext cx="1366440" cy="273287"/>
          </a:xfrm>
          <a:prstGeom prst="rect">
            <a:avLst/>
          </a:prstGeom>
        </p:spPr>
      </p:pic>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gray - EMF">
            <a:extLst>
              <a:ext uri="{FF2B5EF4-FFF2-40B4-BE49-F238E27FC236}">
                <a16:creationId xmlns:a16="http://schemas.microsoft.com/office/drawing/2014/main" id="{F528DDE3-C298-4314-BA79-417728FB99DA}"/>
              </a:ext>
            </a:extLst>
          </p:cNvPr>
          <p:cNvPicPr>
            <a:picLocks noChangeAspect="1"/>
          </p:cNvPicPr>
          <p:nvPr userDrawn="1"/>
        </p:nvPicPr>
        <p:blipFill>
          <a:blip r:embed="rId3"/>
          <a:srcRect/>
          <a:stretch/>
        </p:blipFill>
        <p:spPr bwMode="black">
          <a:xfrm>
            <a:off x="584200" y="595448"/>
            <a:ext cx="1366440" cy="273287"/>
          </a:xfrm>
          <a:prstGeom prst="rect">
            <a:avLst/>
          </a:prstGeom>
        </p:spPr>
      </p:pic>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5" name="MS logo gray - EMF">
            <a:extLst>
              <a:ext uri="{FF2B5EF4-FFF2-40B4-BE49-F238E27FC236}">
                <a16:creationId xmlns:a16="http://schemas.microsoft.com/office/drawing/2014/main" id="{6E6A90A4-0989-44BE-A0E9-F52DF184FCB3}"/>
              </a:ext>
            </a:extLst>
          </p:cNvPr>
          <p:cNvPicPr>
            <a:picLocks noChangeAspect="1"/>
          </p:cNvPicPr>
          <p:nvPr userDrawn="1"/>
        </p:nvPicPr>
        <p:blipFill>
          <a:blip r:embed="rId3"/>
          <a:srcRect/>
          <a:stretch/>
        </p:blipFill>
        <p:spPr bwMode="black">
          <a:xfrm>
            <a:off x="584200" y="595448"/>
            <a:ext cx="1366440" cy="273287"/>
          </a:xfrm>
          <a:prstGeom prst="rect">
            <a:avLst/>
          </a:prstGeom>
        </p:spPr>
      </p:pic>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4"/>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1" r:id="rId5"/>
    <p:sldLayoutId id="2147484245" r:id="rId6"/>
    <p:sldLayoutId id="2147484247" r:id="rId7"/>
    <p:sldLayoutId id="2147484700" r:id="rId8"/>
    <p:sldLayoutId id="2147484701" r:id="rId9"/>
    <p:sldLayoutId id="2147484702" r:id="rId10"/>
    <p:sldLayoutId id="2147484249" r:id="rId11"/>
    <p:sldLayoutId id="2147484299" r:id="rId1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in/azure/sql-database/"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mailto:vladimir@superadmins.com" TargetMode="Externa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2FFF-160C-41F1-B14D-3E31A13A995C}"/>
              </a:ext>
            </a:extLst>
          </p:cNvPr>
          <p:cNvSpPr>
            <a:spLocks noGrp="1"/>
          </p:cNvSpPr>
          <p:nvPr>
            <p:ph type="title"/>
          </p:nvPr>
        </p:nvSpPr>
        <p:spPr>
          <a:xfrm>
            <a:off x="591567" y="2425545"/>
            <a:ext cx="4359574" cy="1107996"/>
          </a:xfrm>
        </p:spPr>
        <p:txBody>
          <a:bodyPr/>
          <a:lstStyle/>
          <a:p>
            <a:pPr>
              <a:spcBef>
                <a:spcPts val="1800"/>
              </a:spcBef>
            </a:pPr>
            <a:r>
              <a:rPr lang="sr-Latn-RS" dirty="0"/>
              <a:t>Deploy globally available application</a:t>
            </a:r>
            <a:endParaRPr lang="en-US" dirty="0"/>
          </a:p>
        </p:txBody>
      </p:sp>
      <p:sp>
        <p:nvSpPr>
          <p:cNvPr id="5" name="Text Placeholder 4">
            <a:extLst>
              <a:ext uri="{FF2B5EF4-FFF2-40B4-BE49-F238E27FC236}">
                <a16:creationId xmlns:a16="http://schemas.microsoft.com/office/drawing/2014/main" id="{165F5433-7B7D-482C-8C0D-67785A81C87E}"/>
              </a:ext>
            </a:extLst>
          </p:cNvPr>
          <p:cNvSpPr>
            <a:spLocks noGrp="1"/>
          </p:cNvSpPr>
          <p:nvPr>
            <p:ph type="body" sz="quarter" idx="12"/>
          </p:nvPr>
        </p:nvSpPr>
        <p:spPr>
          <a:xfrm>
            <a:off x="582042" y="3962400"/>
            <a:ext cx="4359574" cy="923330"/>
          </a:xfrm>
        </p:spPr>
        <p:txBody>
          <a:bodyPr/>
          <a:lstStyle/>
          <a:p>
            <a:r>
              <a:rPr lang="sr-Latn-RS" dirty="0"/>
              <a:t>Vladimir Stefanović</a:t>
            </a:r>
          </a:p>
          <a:p>
            <a:r>
              <a:rPr lang="sr-Latn-RS" dirty="0"/>
              <a:t>CSA </a:t>
            </a:r>
            <a:r>
              <a:rPr lang="sr-Latn-RS" b="1" dirty="0"/>
              <a:t>@Superadmins</a:t>
            </a:r>
          </a:p>
          <a:p>
            <a:r>
              <a:rPr lang="sr-Latn-RS" dirty="0"/>
              <a:t>Microsoft Certified Trainer</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7D8BB4-EF7B-4D73-9F46-7B7C4A83B40B}"/>
              </a:ext>
            </a:extLst>
          </p:cNvPr>
          <p:cNvSpPr>
            <a:spLocks noGrp="1"/>
          </p:cNvSpPr>
          <p:nvPr>
            <p:ph type="title"/>
          </p:nvPr>
        </p:nvSpPr>
        <p:spPr>
          <a:xfrm>
            <a:off x="584200" y="2425780"/>
            <a:ext cx="9144000" cy="1107996"/>
          </a:xfrm>
        </p:spPr>
        <p:txBody>
          <a:bodyPr/>
          <a:lstStyle/>
          <a:p>
            <a:r>
              <a:rPr lang="en-US" dirty="0"/>
              <a:t>Module 01 - Deploy geo-replicated SQL database</a:t>
            </a:r>
          </a:p>
        </p:txBody>
      </p:sp>
      <p:sp>
        <p:nvSpPr>
          <p:cNvPr id="5" name="Text Placeholder 4">
            <a:extLst>
              <a:ext uri="{FF2B5EF4-FFF2-40B4-BE49-F238E27FC236}">
                <a16:creationId xmlns:a16="http://schemas.microsoft.com/office/drawing/2014/main" id="{5628E5BE-B143-4604-911E-E9344217FBD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55104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316556-3C6B-46F3-964E-3DCDC6199342}"/>
              </a:ext>
            </a:extLst>
          </p:cNvPr>
          <p:cNvSpPr>
            <a:spLocks noGrp="1"/>
          </p:cNvSpPr>
          <p:nvPr>
            <p:ph type="title"/>
          </p:nvPr>
        </p:nvSpPr>
        <p:spPr/>
        <p:txBody>
          <a:bodyPr/>
          <a:lstStyle/>
          <a:p>
            <a:r>
              <a:rPr lang="sr-Latn-RS" dirty="0"/>
              <a:t>Azure SQL database overview (1)</a:t>
            </a:r>
            <a:endParaRPr lang="en-US" dirty="0"/>
          </a:p>
        </p:txBody>
      </p:sp>
      <p:sp>
        <p:nvSpPr>
          <p:cNvPr id="5" name="Text Placeholder 4">
            <a:extLst>
              <a:ext uri="{FF2B5EF4-FFF2-40B4-BE49-F238E27FC236}">
                <a16:creationId xmlns:a16="http://schemas.microsoft.com/office/drawing/2014/main" id="{7EEC9D56-5F2F-49DF-8B8E-568F2E3ED1E9}"/>
              </a:ext>
            </a:extLst>
          </p:cNvPr>
          <p:cNvSpPr>
            <a:spLocks noGrp="1"/>
          </p:cNvSpPr>
          <p:nvPr>
            <p:ph type="body" sz="quarter" idx="10"/>
          </p:nvPr>
        </p:nvSpPr>
        <p:spPr>
          <a:xfrm>
            <a:off x="584200" y="1435497"/>
            <a:ext cx="11018520" cy="4622804"/>
          </a:xfrm>
        </p:spPr>
        <p:txBody>
          <a:bodyPr/>
          <a:lstStyle/>
          <a:p>
            <a:pPr>
              <a:spcBef>
                <a:spcPts val="1200"/>
              </a:spcBef>
            </a:pPr>
            <a:r>
              <a:rPr lang="en-US" dirty="0">
                <a:hlinkClick r:id="rId2"/>
              </a:rPr>
              <a:t>Azure SQL Database</a:t>
            </a:r>
            <a:r>
              <a:rPr lang="en-US" dirty="0"/>
              <a:t> is a general-purpose relational database-as-a-service (DBaaS) based on the latest stable version of Microsoft</a:t>
            </a:r>
            <a:endParaRPr lang="sr-Latn-RS" dirty="0"/>
          </a:p>
          <a:p>
            <a:pPr>
              <a:spcBef>
                <a:spcPts val="1200"/>
              </a:spcBef>
            </a:pPr>
            <a:r>
              <a:rPr lang="sr-Latn-RS" dirty="0"/>
              <a:t>Azure SQL offers different deployment options</a:t>
            </a:r>
          </a:p>
          <a:p>
            <a:pPr lvl="1">
              <a:spcBef>
                <a:spcPts val="600"/>
              </a:spcBef>
            </a:pPr>
            <a:r>
              <a:rPr lang="sr-Latn-RS" sz="2400" i="1" dirty="0">
                <a:latin typeface="Segoe UI Semilight" panose="020B0402040204020203" pitchFamily="34" charset="0"/>
                <a:cs typeface="Segoe UI Semilight" panose="020B0402040204020203" pitchFamily="34" charset="0"/>
              </a:rPr>
              <a:t>S</a:t>
            </a:r>
            <a:r>
              <a:rPr lang="en-US" sz="2400" i="1" dirty="0">
                <a:latin typeface="Segoe UI Semilight" panose="020B0402040204020203" pitchFamily="34" charset="0"/>
                <a:cs typeface="Segoe UI Semilight" panose="020B0402040204020203" pitchFamily="34" charset="0"/>
              </a:rPr>
              <a:t>ingle database with its own set of resources managed via a SQL Database server</a:t>
            </a:r>
            <a:r>
              <a:rPr lang="sr-Latn-RS" sz="2400" i="1" dirty="0">
                <a:latin typeface="Segoe UI Semilight" panose="020B0402040204020203" pitchFamily="34" charset="0"/>
                <a:cs typeface="Segoe UI Semilight" panose="020B0402040204020203" pitchFamily="34" charset="0"/>
              </a:rPr>
              <a:t>, </a:t>
            </a:r>
            <a:r>
              <a:rPr lang="en-US" sz="2400" i="1" dirty="0">
                <a:latin typeface="Segoe UI Semilight" panose="020B0402040204020203" pitchFamily="34" charset="0"/>
                <a:cs typeface="Segoe UI Semilight" panose="020B0402040204020203" pitchFamily="34" charset="0"/>
              </a:rPr>
              <a:t>like a contained databases in SQL Server</a:t>
            </a:r>
            <a:endParaRPr lang="sr-Latn-RS" sz="2400" i="1" dirty="0">
              <a:latin typeface="Segoe UI Semilight" panose="020B0402040204020203" pitchFamily="34" charset="0"/>
              <a:cs typeface="Segoe UI Semilight" panose="020B0402040204020203" pitchFamily="34" charset="0"/>
            </a:endParaRPr>
          </a:p>
          <a:p>
            <a:pPr lvl="1">
              <a:spcBef>
                <a:spcPts val="600"/>
              </a:spcBef>
            </a:pPr>
            <a:r>
              <a:rPr lang="en-US" sz="2400" i="1" dirty="0">
                <a:latin typeface="Segoe UI Semilight" panose="020B0402040204020203" pitchFamily="34" charset="0"/>
                <a:cs typeface="Segoe UI Semilight" panose="020B0402040204020203" pitchFamily="34" charset="0"/>
              </a:rPr>
              <a:t>An elastic pool, which is a collection of databases with a shared set of resources managed via a SQL Database server</a:t>
            </a:r>
            <a:endParaRPr lang="sr-Latn-RS" sz="2400" i="1" dirty="0">
              <a:latin typeface="Segoe UI Semilight" panose="020B0402040204020203" pitchFamily="34" charset="0"/>
              <a:cs typeface="Segoe UI Semilight" panose="020B0402040204020203" pitchFamily="34" charset="0"/>
            </a:endParaRPr>
          </a:p>
          <a:p>
            <a:pPr lvl="1">
              <a:spcBef>
                <a:spcPts val="600"/>
              </a:spcBef>
            </a:pPr>
            <a:r>
              <a:rPr lang="en-US" sz="2400" i="1" dirty="0">
                <a:latin typeface="Segoe UI Semilight" panose="020B0402040204020203" pitchFamily="34" charset="0"/>
                <a:cs typeface="Segoe UI Semilight" panose="020B0402040204020203" pitchFamily="34" charset="0"/>
              </a:rPr>
              <a:t>Managed instance, which is a collection of system and user databases with a shared set of resources. A managed instance is like an instance of the [Microsoft SQL Server database engine] offering shared resources for databases and additional instance-scoped features</a:t>
            </a:r>
          </a:p>
        </p:txBody>
      </p:sp>
    </p:spTree>
    <p:extLst>
      <p:ext uri="{BB962C8B-B14F-4D97-AF65-F5344CB8AC3E}">
        <p14:creationId xmlns:p14="http://schemas.microsoft.com/office/powerpoint/2010/main" val="2210693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D71E-AD51-4C9E-9AC0-F24384451CD3}"/>
              </a:ext>
            </a:extLst>
          </p:cNvPr>
          <p:cNvSpPr>
            <a:spLocks noGrp="1"/>
          </p:cNvSpPr>
          <p:nvPr>
            <p:ph type="title"/>
          </p:nvPr>
        </p:nvSpPr>
        <p:spPr/>
        <p:txBody>
          <a:bodyPr/>
          <a:lstStyle/>
          <a:p>
            <a:r>
              <a:rPr lang="sr-Latn-RS" dirty="0"/>
              <a:t>Azure SQL database overview (2)</a:t>
            </a:r>
            <a:endParaRPr lang="en-US" dirty="0"/>
          </a:p>
        </p:txBody>
      </p:sp>
      <p:pic>
        <p:nvPicPr>
          <p:cNvPr id="5" name="Picture 4" descr="A screenshot of a cell phone&#10;&#10;Description automatically generated">
            <a:extLst>
              <a:ext uri="{FF2B5EF4-FFF2-40B4-BE49-F238E27FC236}">
                <a16:creationId xmlns:a16="http://schemas.microsoft.com/office/drawing/2014/main" id="{48DF55BD-406F-43A7-8546-224D86A0961F}"/>
              </a:ext>
            </a:extLst>
          </p:cNvPr>
          <p:cNvPicPr>
            <a:picLocks noChangeAspect="1"/>
          </p:cNvPicPr>
          <p:nvPr/>
        </p:nvPicPr>
        <p:blipFill>
          <a:blip r:embed="rId2"/>
          <a:stretch>
            <a:fillRect/>
          </a:stretch>
        </p:blipFill>
        <p:spPr>
          <a:xfrm>
            <a:off x="2332753" y="1294313"/>
            <a:ext cx="7526494" cy="5004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70086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6149-08CF-4D0C-8F0B-4A2E7F6E2232}"/>
              </a:ext>
            </a:extLst>
          </p:cNvPr>
          <p:cNvSpPr>
            <a:spLocks noGrp="1"/>
          </p:cNvSpPr>
          <p:nvPr>
            <p:ph type="title"/>
          </p:nvPr>
        </p:nvSpPr>
        <p:spPr/>
        <p:txBody>
          <a:bodyPr/>
          <a:lstStyle/>
          <a:p>
            <a:r>
              <a:rPr lang="sr-Latn-RS" dirty="0"/>
              <a:t>Azure SQL features</a:t>
            </a:r>
            <a:endParaRPr lang="en-US" dirty="0"/>
          </a:p>
        </p:txBody>
      </p:sp>
      <p:sp>
        <p:nvSpPr>
          <p:cNvPr id="3" name="Text Placeholder 2">
            <a:extLst>
              <a:ext uri="{FF2B5EF4-FFF2-40B4-BE49-F238E27FC236}">
                <a16:creationId xmlns:a16="http://schemas.microsoft.com/office/drawing/2014/main" id="{B118D1E4-0524-42E8-B5E3-70682573F9DC}"/>
              </a:ext>
            </a:extLst>
          </p:cNvPr>
          <p:cNvSpPr>
            <a:spLocks noGrp="1"/>
          </p:cNvSpPr>
          <p:nvPr>
            <p:ph type="body" sz="quarter" idx="10"/>
          </p:nvPr>
        </p:nvSpPr>
        <p:spPr>
          <a:xfrm>
            <a:off x="584200" y="1435497"/>
            <a:ext cx="11018520" cy="4407360"/>
          </a:xfrm>
        </p:spPr>
        <p:txBody>
          <a:bodyPr/>
          <a:lstStyle/>
          <a:p>
            <a:r>
              <a:rPr lang="sr-Latn-RS" dirty="0"/>
              <a:t>Purchasing models</a:t>
            </a:r>
          </a:p>
          <a:p>
            <a:pPr lvl="1"/>
            <a:r>
              <a:rPr lang="sr-Latn-RS" sz="2400" i="1" dirty="0">
                <a:latin typeface="Segoe UI Semilight" panose="020B0402040204020203" pitchFamily="34" charset="0"/>
                <a:cs typeface="Segoe UI Semilight" panose="020B0402040204020203" pitchFamily="34" charset="0"/>
              </a:rPr>
              <a:t>vCore - </a:t>
            </a:r>
            <a:r>
              <a:rPr lang="en-US" sz="2400" i="1" dirty="0">
                <a:latin typeface="Segoe UI Semilight" panose="020B0402040204020203" pitchFamily="34" charset="0"/>
                <a:cs typeface="Segoe UI Semilight" panose="020B0402040204020203" pitchFamily="34" charset="0"/>
              </a:rPr>
              <a:t>(</a:t>
            </a:r>
            <a:r>
              <a:rPr lang="en-US" sz="2400" i="1" dirty="0" err="1">
                <a:latin typeface="Segoe UI Semilight" panose="020B0402040204020203" pitchFamily="34" charset="0"/>
                <a:cs typeface="Segoe UI Semilight" panose="020B0402040204020203" pitchFamily="34" charset="0"/>
              </a:rPr>
              <a:t>vCore</a:t>
            </a:r>
            <a:r>
              <a:rPr lang="en-US" sz="2400" i="1" dirty="0">
                <a:latin typeface="Segoe UI Semilight" panose="020B0402040204020203" pitchFamily="34" charset="0"/>
                <a:cs typeface="Segoe UI Semilight" panose="020B0402040204020203" pitchFamily="34" charset="0"/>
              </a:rPr>
              <a:t>)-based purchasing model lets you independently scale compute and storage resources, match on-premises performance, and optimize price</a:t>
            </a:r>
            <a:endParaRPr lang="sr-Latn-RS" sz="2400" i="1" dirty="0">
              <a:latin typeface="Segoe UI Semilight" panose="020B0402040204020203" pitchFamily="34" charset="0"/>
              <a:cs typeface="Segoe UI Semilight" panose="020B0402040204020203" pitchFamily="34" charset="0"/>
            </a:endParaRPr>
          </a:p>
          <a:p>
            <a:pPr lvl="1"/>
            <a:r>
              <a:rPr lang="sr-Latn-RS" sz="2400" i="1" dirty="0">
                <a:latin typeface="Segoe UI Semilight" panose="020B0402040204020203" pitchFamily="34" charset="0"/>
                <a:cs typeface="Segoe UI Semilight" panose="020B0402040204020203" pitchFamily="34" charset="0"/>
              </a:rPr>
              <a:t>DTU - </a:t>
            </a:r>
            <a:r>
              <a:rPr lang="en-US" sz="2400" i="1" dirty="0">
                <a:latin typeface="Segoe UI Semilight" panose="020B0402040204020203" pitchFamily="34" charset="0"/>
                <a:cs typeface="Segoe UI Semilight" panose="020B0402040204020203" pitchFamily="34" charset="0"/>
              </a:rPr>
              <a:t>This model is based on a bundled measure of compute, storage, and I/O resources</a:t>
            </a:r>
            <a:endParaRPr lang="sr-Latn-RS" sz="2400" i="1" dirty="0">
              <a:latin typeface="Segoe UI Semilight" panose="020B0402040204020203" pitchFamily="34" charset="0"/>
              <a:cs typeface="Segoe UI Semilight" panose="020B0402040204020203" pitchFamily="34" charset="0"/>
            </a:endParaRPr>
          </a:p>
          <a:p>
            <a:pPr lvl="1"/>
            <a:r>
              <a:rPr lang="en-US" sz="2400" i="1" dirty="0">
                <a:latin typeface="Segoe UI Semilight" panose="020B0402040204020203" pitchFamily="34" charset="0"/>
                <a:cs typeface="Segoe UI Semilight" panose="020B0402040204020203" pitchFamily="34" charset="0"/>
              </a:rPr>
              <a:t>SQL Database serverless (preview) </a:t>
            </a:r>
            <a:r>
              <a:rPr lang="sr-Latn-RS" sz="2400" i="1" dirty="0">
                <a:latin typeface="Segoe UI Semilight" panose="020B0402040204020203" pitchFamily="34" charset="0"/>
                <a:cs typeface="Segoe UI Semilight" panose="020B0402040204020203" pitchFamily="34" charset="0"/>
              </a:rPr>
              <a:t>– Compute </a:t>
            </a:r>
            <a:r>
              <a:rPr lang="en-US" sz="2400" i="1" dirty="0">
                <a:latin typeface="Segoe UI Semilight" panose="020B0402040204020203" pitchFamily="34" charset="0"/>
                <a:cs typeface="Segoe UI Semilight" panose="020B0402040204020203" pitchFamily="34" charset="0"/>
              </a:rPr>
              <a:t>tier for single databases that automatically scales compute based on workload demand and bills for compute used per second</a:t>
            </a:r>
            <a:endParaRPr lang="sr-Latn-RS" sz="2400" i="1" dirty="0">
              <a:latin typeface="Segoe UI Semilight" panose="020B0402040204020203" pitchFamily="34" charset="0"/>
              <a:cs typeface="Segoe UI Semilight" panose="020B0402040204020203" pitchFamily="34" charset="0"/>
            </a:endParaRPr>
          </a:p>
          <a:p>
            <a:pPr>
              <a:spcBef>
                <a:spcPts val="1200"/>
              </a:spcBef>
            </a:pPr>
            <a:r>
              <a:rPr lang="sr-Latn-RS" dirty="0"/>
              <a:t>Geo-replication is just few clicks away from you</a:t>
            </a:r>
          </a:p>
          <a:p>
            <a:pPr>
              <a:spcBef>
                <a:spcPts val="1200"/>
              </a:spcBef>
            </a:pPr>
            <a:r>
              <a:rPr lang="sr-Latn-RS" dirty="0">
                <a:latin typeface="Segoe UI Semilight" panose="020B0402040204020203" pitchFamily="34" charset="0"/>
                <a:cs typeface="Segoe UI Semilight" panose="020B0402040204020203" pitchFamily="34" charset="0"/>
              </a:rPr>
              <a:t>Database Backup is included by default and </a:t>
            </a:r>
            <a:r>
              <a:rPr lang="sr-Latn-RS" b="1" dirty="0">
                <a:latin typeface="Segoe UI Semilight" panose="020B0402040204020203" pitchFamily="34" charset="0"/>
                <a:cs typeface="Segoe UI Semilight" panose="020B0402040204020203" pitchFamily="34" charset="0"/>
              </a:rPr>
              <a:t>CANNOT</a:t>
            </a:r>
            <a:r>
              <a:rPr lang="sr-Latn-RS" dirty="0">
                <a:latin typeface="Segoe UI Semilight" panose="020B0402040204020203" pitchFamily="34" charset="0"/>
                <a:cs typeface="Segoe UI Semilight" panose="020B0402040204020203" pitchFamily="34" charset="0"/>
              </a:rPr>
              <a:t> be removed</a:t>
            </a:r>
            <a:endParaRPr lang="en-US"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08963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ED77-F097-49EF-B5A5-30A4F10ED6A5}"/>
              </a:ext>
            </a:extLst>
          </p:cNvPr>
          <p:cNvSpPr>
            <a:spLocks noGrp="1"/>
          </p:cNvSpPr>
          <p:nvPr>
            <p:ph type="title"/>
          </p:nvPr>
        </p:nvSpPr>
        <p:spPr/>
        <p:txBody>
          <a:bodyPr/>
          <a:lstStyle/>
          <a:p>
            <a:r>
              <a:rPr lang="sr-Latn-RS" dirty="0"/>
              <a:t>Main goal of this workshop part</a:t>
            </a:r>
            <a:endParaRPr lang="en-US" dirty="0"/>
          </a:p>
        </p:txBody>
      </p:sp>
      <p:sp>
        <p:nvSpPr>
          <p:cNvPr id="3" name="Text Placeholder 2">
            <a:extLst>
              <a:ext uri="{FF2B5EF4-FFF2-40B4-BE49-F238E27FC236}">
                <a16:creationId xmlns:a16="http://schemas.microsoft.com/office/drawing/2014/main" id="{732548D6-7F96-44DF-A8C7-27974053FB5D}"/>
              </a:ext>
            </a:extLst>
          </p:cNvPr>
          <p:cNvSpPr>
            <a:spLocks noGrp="1"/>
          </p:cNvSpPr>
          <p:nvPr>
            <p:ph type="body" sz="quarter" idx="10"/>
          </p:nvPr>
        </p:nvSpPr>
        <p:spPr>
          <a:xfrm>
            <a:off x="584200" y="1435496"/>
            <a:ext cx="6876915" cy="3323987"/>
          </a:xfrm>
        </p:spPr>
        <p:txBody>
          <a:bodyPr/>
          <a:lstStyle/>
          <a:p>
            <a:pPr>
              <a:spcBef>
                <a:spcPts val="1200"/>
              </a:spcBef>
            </a:pPr>
            <a:r>
              <a:rPr lang="sr-Latn-RS" dirty="0"/>
              <a:t>Create geo-replicated SQL database that will be responsible for storing application data</a:t>
            </a:r>
          </a:p>
          <a:p>
            <a:pPr>
              <a:spcBef>
                <a:spcPts val="1200"/>
              </a:spcBef>
            </a:pPr>
            <a:r>
              <a:rPr lang="sr-Latn-RS" dirty="0"/>
              <a:t>Primary copy of SQL database will be stored in one of European Azure regions</a:t>
            </a:r>
          </a:p>
          <a:p>
            <a:pPr>
              <a:spcBef>
                <a:spcPts val="1200"/>
              </a:spcBef>
            </a:pPr>
            <a:r>
              <a:rPr lang="sr-Latn-RS" dirty="0"/>
              <a:t>Secondary copy will be in one of US Azure regions</a:t>
            </a:r>
            <a:endParaRPr lang="en-US" dirty="0"/>
          </a:p>
        </p:txBody>
      </p:sp>
      <p:pic>
        <p:nvPicPr>
          <p:cNvPr id="5" name="Picture 4" descr="A picture containing vector graphics&#10;&#10;Description automatically generated">
            <a:extLst>
              <a:ext uri="{FF2B5EF4-FFF2-40B4-BE49-F238E27FC236}">
                <a16:creationId xmlns:a16="http://schemas.microsoft.com/office/drawing/2014/main" id="{2E3437E3-2AC0-46AC-AE81-DD88FC3EE901}"/>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7529209" y="3998203"/>
            <a:ext cx="780290" cy="780290"/>
          </a:xfrm>
          <a:prstGeom prst="rect">
            <a:avLst/>
          </a:prstGeom>
        </p:spPr>
      </p:pic>
      <p:pic>
        <p:nvPicPr>
          <p:cNvPr id="6" name="Picture 5" descr="A close up of a sign&#10;&#10;Description automatically generated">
            <a:extLst>
              <a:ext uri="{FF2B5EF4-FFF2-40B4-BE49-F238E27FC236}">
                <a16:creationId xmlns:a16="http://schemas.microsoft.com/office/drawing/2014/main" id="{60215A8C-C429-487D-A4AF-87ECCD405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209" y="5208259"/>
            <a:ext cx="780290" cy="78029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815AF42-8594-446E-9438-6FEECCD75048}"/>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7529209" y="2600784"/>
            <a:ext cx="780290" cy="780290"/>
          </a:xfrm>
          <a:prstGeom prst="rect">
            <a:avLst/>
          </a:prstGeom>
        </p:spPr>
      </p:pic>
      <p:pic>
        <p:nvPicPr>
          <p:cNvPr id="8" name="Picture 7" descr="A stop sign&#10;&#10;Description automatically generated">
            <a:extLst>
              <a:ext uri="{FF2B5EF4-FFF2-40B4-BE49-F238E27FC236}">
                <a16:creationId xmlns:a16="http://schemas.microsoft.com/office/drawing/2014/main" id="{9ADB3D7D-A569-4315-BAFA-9BDEA70FF531}"/>
              </a:ext>
            </a:extLst>
          </p:cNvPr>
          <p:cNvPicPr>
            <a:picLocks noChangeAspect="1"/>
          </p:cNvPicPr>
          <p:nvPr/>
        </p:nvPicPr>
        <p:blipFill>
          <a:blip r:embed="rId5">
            <a:alphaModFix amt="25000"/>
            <a:extLst>
              <a:ext uri="{28A0092B-C50C-407E-A947-70E740481C1C}">
                <a14:useLocalDpi xmlns:a14="http://schemas.microsoft.com/office/drawing/2010/main" val="0"/>
              </a:ext>
            </a:extLst>
          </a:blip>
          <a:stretch>
            <a:fillRect/>
          </a:stretch>
        </p:blipFill>
        <p:spPr>
          <a:xfrm>
            <a:off x="8866100" y="1360159"/>
            <a:ext cx="780290" cy="780290"/>
          </a:xfrm>
          <a:prstGeom prst="rect">
            <a:avLst/>
          </a:prstGeom>
        </p:spPr>
      </p:pic>
      <p:pic>
        <p:nvPicPr>
          <p:cNvPr id="9" name="Picture 8" descr="A close up of a sign&#10;&#10;Description automatically generated">
            <a:extLst>
              <a:ext uri="{FF2B5EF4-FFF2-40B4-BE49-F238E27FC236}">
                <a16:creationId xmlns:a16="http://schemas.microsoft.com/office/drawing/2014/main" id="{177E608D-2FFA-4677-A3B2-ED346DC31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991" y="5208259"/>
            <a:ext cx="780290" cy="780290"/>
          </a:xfrm>
          <a:prstGeom prst="rect">
            <a:avLst/>
          </a:prstGeom>
        </p:spPr>
      </p:pic>
      <p:pic>
        <p:nvPicPr>
          <p:cNvPr id="10" name="Picture 9" descr="A picture containing vector graphics&#10;&#10;Description automatically generated">
            <a:extLst>
              <a:ext uri="{FF2B5EF4-FFF2-40B4-BE49-F238E27FC236}">
                <a16:creationId xmlns:a16="http://schemas.microsoft.com/office/drawing/2014/main" id="{6D1ED783-9784-4660-89EA-5E8EC3AE689E}"/>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0214038" y="3998203"/>
            <a:ext cx="780290" cy="78029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D78EDB5E-D802-4139-90C9-AF3F647848B4}"/>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10214038" y="2600784"/>
            <a:ext cx="780290" cy="780290"/>
          </a:xfrm>
          <a:prstGeom prst="rect">
            <a:avLst/>
          </a:prstGeom>
        </p:spPr>
      </p:pic>
      <p:cxnSp>
        <p:nvCxnSpPr>
          <p:cNvPr id="12" name="Straight Arrow Connector 11">
            <a:extLst>
              <a:ext uri="{FF2B5EF4-FFF2-40B4-BE49-F238E27FC236}">
                <a16:creationId xmlns:a16="http://schemas.microsoft.com/office/drawing/2014/main" id="{D742900D-C525-4124-BE71-753E4E8D6094}"/>
              </a:ext>
            </a:extLst>
          </p:cNvPr>
          <p:cNvCxnSpPr>
            <a:stCxn id="6" idx="3"/>
            <a:endCxn id="9" idx="1"/>
          </p:cNvCxnSpPr>
          <p:nvPr/>
        </p:nvCxnSpPr>
        <p:spPr>
          <a:xfrm>
            <a:off x="8309499" y="5598404"/>
            <a:ext cx="1893492"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C59A10-7651-439C-8EEE-214113D0C848}"/>
              </a:ext>
            </a:extLst>
          </p:cNvPr>
          <p:cNvSpPr txBox="1"/>
          <p:nvPr/>
        </p:nvSpPr>
        <p:spPr>
          <a:xfrm>
            <a:off x="8309499" y="5598404"/>
            <a:ext cx="1893492" cy="307777"/>
          </a:xfrm>
          <a:prstGeom prst="rect">
            <a:avLst/>
          </a:prstGeom>
          <a:noFill/>
        </p:spPr>
        <p:txBody>
          <a:bodyPr wrap="square" rtlCol="0">
            <a:spAutoFit/>
          </a:bodyPr>
          <a:lstStyle/>
          <a:p>
            <a:pPr algn="ctr"/>
            <a:r>
              <a:rPr lang="sr-Latn-RS" sz="1400" dirty="0"/>
              <a:t>SQL G</a:t>
            </a:r>
            <a:r>
              <a:rPr lang="en-US" sz="1400" dirty="0" err="1"/>
              <a:t>eo</a:t>
            </a:r>
            <a:r>
              <a:rPr lang="sr-Latn-RS" sz="1400" dirty="0"/>
              <a:t>-replication</a:t>
            </a:r>
            <a:endParaRPr lang="en-US" sz="1400" dirty="0"/>
          </a:p>
        </p:txBody>
      </p:sp>
      <p:pic>
        <p:nvPicPr>
          <p:cNvPr id="14" name="Picture 13">
            <a:extLst>
              <a:ext uri="{FF2B5EF4-FFF2-40B4-BE49-F238E27FC236}">
                <a16:creationId xmlns:a16="http://schemas.microsoft.com/office/drawing/2014/main" id="{863A599D-6431-4AEF-8EE0-EAA40CE34140}"/>
              </a:ext>
            </a:extLst>
          </p:cNvPr>
          <p:cNvPicPr>
            <a:picLocks noChangeAspect="1"/>
          </p:cNvPicPr>
          <p:nvPr/>
        </p:nvPicPr>
        <p:blipFill>
          <a:blip r:embed="rId6">
            <a:alphaModFix amt="25000"/>
            <a:extLst>
              <a:ext uri="{28A0092B-C50C-407E-A947-70E740481C1C}">
                <a14:useLocalDpi xmlns:a14="http://schemas.microsoft.com/office/drawing/2010/main" val="0"/>
              </a:ext>
            </a:extLst>
          </a:blip>
          <a:stretch>
            <a:fillRect/>
          </a:stretch>
        </p:blipFill>
        <p:spPr>
          <a:xfrm>
            <a:off x="8950959" y="3837941"/>
            <a:ext cx="610569" cy="610569"/>
          </a:xfrm>
          <a:prstGeom prst="rect">
            <a:avLst/>
          </a:prstGeom>
        </p:spPr>
      </p:pic>
      <p:cxnSp>
        <p:nvCxnSpPr>
          <p:cNvPr id="15" name="Straight Arrow Connector 14">
            <a:extLst>
              <a:ext uri="{FF2B5EF4-FFF2-40B4-BE49-F238E27FC236}">
                <a16:creationId xmlns:a16="http://schemas.microsoft.com/office/drawing/2014/main" id="{E62DE048-8761-4C91-BCA7-8F5ED42C5386}"/>
              </a:ext>
            </a:extLst>
          </p:cNvPr>
          <p:cNvCxnSpPr>
            <a:cxnSpLocks/>
            <a:stCxn id="5" idx="3"/>
            <a:endCxn id="14" idx="1"/>
          </p:cNvCxnSpPr>
          <p:nvPr/>
        </p:nvCxnSpPr>
        <p:spPr>
          <a:xfrm flipV="1">
            <a:off x="8309499" y="4143226"/>
            <a:ext cx="641460" cy="245122"/>
          </a:xfrm>
          <a:prstGeom prst="straightConnector1">
            <a:avLst/>
          </a:prstGeom>
          <a:ln w="19050">
            <a:solidFill>
              <a:schemeClr val="accent1">
                <a:alpha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029F8C-ABD5-487B-BD6C-2FA590973FC8}"/>
              </a:ext>
            </a:extLst>
          </p:cNvPr>
          <p:cNvCxnSpPr>
            <a:cxnSpLocks/>
            <a:stCxn id="14" idx="3"/>
            <a:endCxn id="10" idx="1"/>
          </p:cNvCxnSpPr>
          <p:nvPr/>
        </p:nvCxnSpPr>
        <p:spPr>
          <a:xfrm>
            <a:off x="9561528" y="4143226"/>
            <a:ext cx="652510" cy="245122"/>
          </a:xfrm>
          <a:prstGeom prst="straightConnector1">
            <a:avLst/>
          </a:prstGeom>
          <a:ln w="19050">
            <a:solidFill>
              <a:schemeClr val="accent1">
                <a:alpha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67DD14-0B24-4F3F-BC46-47874676BD6D}"/>
              </a:ext>
            </a:extLst>
          </p:cNvPr>
          <p:cNvCxnSpPr>
            <a:cxnSpLocks/>
            <a:stCxn id="5" idx="3"/>
          </p:cNvCxnSpPr>
          <p:nvPr/>
        </p:nvCxnSpPr>
        <p:spPr>
          <a:xfrm>
            <a:off x="8309499" y="4388348"/>
            <a:ext cx="946746" cy="1210056"/>
          </a:xfrm>
          <a:prstGeom prst="straightConnector1">
            <a:avLst/>
          </a:prstGeom>
          <a:ln w="19050">
            <a:solidFill>
              <a:schemeClr val="accent1">
                <a:alpha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9C60F5C-C8DA-4C62-9F83-44D2E78EE078}"/>
              </a:ext>
            </a:extLst>
          </p:cNvPr>
          <p:cNvCxnSpPr>
            <a:cxnSpLocks/>
            <a:stCxn id="10" idx="1"/>
          </p:cNvCxnSpPr>
          <p:nvPr/>
        </p:nvCxnSpPr>
        <p:spPr>
          <a:xfrm flipH="1">
            <a:off x="9256246" y="4388348"/>
            <a:ext cx="957792" cy="1210056"/>
          </a:xfrm>
          <a:prstGeom prst="straightConnector1">
            <a:avLst/>
          </a:prstGeom>
          <a:ln w="19050">
            <a:solidFill>
              <a:schemeClr val="accent1">
                <a:alpha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18A61FF-32B5-4CAB-AFD1-E0C5E127909C}"/>
              </a:ext>
            </a:extLst>
          </p:cNvPr>
          <p:cNvCxnSpPr>
            <a:cxnSpLocks/>
            <a:stCxn id="7" idx="2"/>
            <a:endCxn id="5" idx="0"/>
          </p:cNvCxnSpPr>
          <p:nvPr/>
        </p:nvCxnSpPr>
        <p:spPr>
          <a:xfrm>
            <a:off x="7919354" y="3381074"/>
            <a:ext cx="0" cy="617129"/>
          </a:xfrm>
          <a:prstGeom prst="straightConnector1">
            <a:avLst/>
          </a:prstGeom>
          <a:ln w="1905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305AB1-8574-43AA-B9BF-80A3725E63AB}"/>
              </a:ext>
            </a:extLst>
          </p:cNvPr>
          <p:cNvCxnSpPr>
            <a:cxnSpLocks/>
            <a:stCxn id="11" idx="2"/>
            <a:endCxn id="10" idx="0"/>
          </p:cNvCxnSpPr>
          <p:nvPr/>
        </p:nvCxnSpPr>
        <p:spPr>
          <a:xfrm>
            <a:off x="10604183" y="3381074"/>
            <a:ext cx="0" cy="617129"/>
          </a:xfrm>
          <a:prstGeom prst="straightConnector1">
            <a:avLst/>
          </a:prstGeom>
          <a:ln w="1905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3DE0256-DAFD-4787-83EB-D6A18A7F5843}"/>
              </a:ext>
            </a:extLst>
          </p:cNvPr>
          <p:cNvCxnSpPr>
            <a:cxnSpLocks/>
            <a:stCxn id="8" idx="1"/>
            <a:endCxn id="7" idx="0"/>
          </p:cNvCxnSpPr>
          <p:nvPr/>
        </p:nvCxnSpPr>
        <p:spPr>
          <a:xfrm rot="10800000" flipV="1">
            <a:off x="7919354" y="1750304"/>
            <a:ext cx="946746" cy="850480"/>
          </a:xfrm>
          <a:prstGeom prst="bentConnector2">
            <a:avLst/>
          </a:prstGeom>
          <a:ln w="1905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DA777A2-B748-48A2-89F6-A60FE6820B89}"/>
              </a:ext>
            </a:extLst>
          </p:cNvPr>
          <p:cNvCxnSpPr>
            <a:cxnSpLocks/>
            <a:stCxn id="8" idx="3"/>
            <a:endCxn id="11" idx="0"/>
          </p:cNvCxnSpPr>
          <p:nvPr/>
        </p:nvCxnSpPr>
        <p:spPr>
          <a:xfrm>
            <a:off x="9646390" y="1750304"/>
            <a:ext cx="957793" cy="850480"/>
          </a:xfrm>
          <a:prstGeom prst="bentConnector2">
            <a:avLst/>
          </a:prstGeom>
          <a:ln w="1905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EC1BE25-83AA-4979-B3F9-50AFCD189B59}"/>
              </a:ext>
            </a:extLst>
          </p:cNvPr>
          <p:cNvSpPr txBox="1"/>
          <p:nvPr/>
        </p:nvSpPr>
        <p:spPr>
          <a:xfrm>
            <a:off x="7919355" y="1011198"/>
            <a:ext cx="2684828" cy="307777"/>
          </a:xfrm>
          <a:prstGeom prst="rect">
            <a:avLst/>
          </a:prstGeom>
          <a:noFill/>
        </p:spPr>
        <p:txBody>
          <a:bodyPr wrap="square" rtlCol="0">
            <a:spAutoFit/>
          </a:bodyPr>
          <a:lstStyle/>
          <a:p>
            <a:pPr algn="ctr"/>
            <a:r>
              <a:rPr lang="sr-Latn-RS" sz="1400" dirty="0"/>
              <a:t>Traffic Manager profile</a:t>
            </a:r>
          </a:p>
        </p:txBody>
      </p:sp>
      <p:sp>
        <p:nvSpPr>
          <p:cNvPr id="24" name="TextBox 23">
            <a:extLst>
              <a:ext uri="{FF2B5EF4-FFF2-40B4-BE49-F238E27FC236}">
                <a16:creationId xmlns:a16="http://schemas.microsoft.com/office/drawing/2014/main" id="{6D9B57AC-BF67-414F-9B22-2CA2E63BF50C}"/>
              </a:ext>
            </a:extLst>
          </p:cNvPr>
          <p:cNvSpPr txBox="1"/>
          <p:nvPr/>
        </p:nvSpPr>
        <p:spPr>
          <a:xfrm>
            <a:off x="8309498" y="2837039"/>
            <a:ext cx="1893493" cy="307777"/>
          </a:xfrm>
          <a:prstGeom prst="rect">
            <a:avLst/>
          </a:prstGeom>
          <a:noFill/>
        </p:spPr>
        <p:txBody>
          <a:bodyPr wrap="square" rtlCol="0">
            <a:spAutoFit/>
          </a:bodyPr>
          <a:lstStyle/>
          <a:p>
            <a:pPr algn="ctr"/>
            <a:r>
              <a:rPr lang="sr-Latn-RS" sz="1400" dirty="0"/>
              <a:t>Application Gateway</a:t>
            </a:r>
          </a:p>
        </p:txBody>
      </p:sp>
      <p:sp>
        <p:nvSpPr>
          <p:cNvPr id="25" name="TextBox 24">
            <a:extLst>
              <a:ext uri="{FF2B5EF4-FFF2-40B4-BE49-F238E27FC236}">
                <a16:creationId xmlns:a16="http://schemas.microsoft.com/office/drawing/2014/main" id="{BEFA87B6-0536-4334-88E3-5DC8C02238BE}"/>
              </a:ext>
            </a:extLst>
          </p:cNvPr>
          <p:cNvSpPr txBox="1"/>
          <p:nvPr/>
        </p:nvSpPr>
        <p:spPr>
          <a:xfrm>
            <a:off x="8361254" y="4396800"/>
            <a:ext cx="1893493" cy="307777"/>
          </a:xfrm>
          <a:prstGeom prst="rect">
            <a:avLst/>
          </a:prstGeom>
          <a:noFill/>
        </p:spPr>
        <p:txBody>
          <a:bodyPr wrap="square" rtlCol="0">
            <a:spAutoFit/>
          </a:bodyPr>
          <a:lstStyle/>
          <a:p>
            <a:pPr algn="ctr"/>
            <a:r>
              <a:rPr lang="sr-Latn-RS" sz="1400" dirty="0"/>
              <a:t>App Service</a:t>
            </a:r>
          </a:p>
        </p:txBody>
      </p:sp>
    </p:spTree>
    <p:extLst>
      <p:ext uri="{BB962C8B-B14F-4D97-AF65-F5344CB8AC3E}">
        <p14:creationId xmlns:p14="http://schemas.microsoft.com/office/powerpoint/2010/main" val="238213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750" fill="hold"/>
                                        <p:tgtEl>
                                          <p:spTgt spid="9"/>
                                        </p:tgtEl>
                                        <p:attrNameLst>
                                          <p:attrName>ppt_x</p:attrName>
                                        </p:attrNameLst>
                                      </p:cBhvr>
                                      <p:tavLst>
                                        <p:tav tm="0">
                                          <p:val>
                                            <p:strVal val="#ppt_x"/>
                                          </p:val>
                                        </p:tav>
                                        <p:tav tm="100000">
                                          <p:val>
                                            <p:strVal val="#ppt_x"/>
                                          </p:val>
                                        </p:tav>
                                      </p:tavLst>
                                    </p:anim>
                                    <p:anim calcmode="lin" valueType="num">
                                      <p:cBhvr additive="base">
                                        <p:cTn id="8" dur="17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750" fill="hold"/>
                                        <p:tgtEl>
                                          <p:spTgt spid="6"/>
                                        </p:tgtEl>
                                        <p:attrNameLst>
                                          <p:attrName>ppt_x</p:attrName>
                                        </p:attrNameLst>
                                      </p:cBhvr>
                                      <p:tavLst>
                                        <p:tav tm="0">
                                          <p:val>
                                            <p:strVal val="#ppt_x"/>
                                          </p:val>
                                        </p:tav>
                                        <p:tav tm="100000">
                                          <p:val>
                                            <p:strVal val="#ppt_x"/>
                                          </p:val>
                                        </p:tav>
                                      </p:tavLst>
                                    </p:anim>
                                    <p:anim calcmode="lin" valueType="num">
                                      <p:cBhvr additive="base">
                                        <p:cTn id="12" dur="175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8" presetClass="entr" presetSubtype="32"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amond(out)">
                                      <p:cBhvr>
                                        <p:cTn id="16" dur="1500"/>
                                        <p:tgtEl>
                                          <p:spTgt spid="12"/>
                                        </p:tgtEl>
                                      </p:cBhvr>
                                    </p:animEffect>
                                  </p:childTnLst>
                                </p:cTn>
                              </p:par>
                              <p:par>
                                <p:cTn id="17" presetID="8" presetClass="entr" presetSubtype="3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amond(out)">
                                      <p:cBhvr>
                                        <p:cTn id="19" dur="1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0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20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20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20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20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20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2000"/>
                                        <p:tgtEl>
                                          <p:spTgt spid="16"/>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20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2000"/>
                                        <p:tgtEl>
                                          <p:spTgt spid="20"/>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20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20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20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20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20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2000"/>
                                        <p:tgtEl>
                                          <p:spTgt spid="17"/>
                                        </p:tgtEl>
                                      </p:cBhvr>
                                    </p:animEffect>
                                  </p:childTnLst>
                                </p:cTn>
                              </p:par>
                              <p:par>
                                <p:cTn id="70" presetID="10" presetClass="entr" presetSubtype="0" fill="hold"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C0C172-2554-47FC-A556-348BADE1052F}"/>
              </a:ext>
            </a:extLst>
          </p:cNvPr>
          <p:cNvSpPr>
            <a:spLocks noGrp="1"/>
          </p:cNvSpPr>
          <p:nvPr>
            <p:ph type="title"/>
          </p:nvPr>
        </p:nvSpPr>
        <p:spPr/>
        <p:txBody>
          <a:bodyPr/>
          <a:lstStyle/>
          <a:p>
            <a:r>
              <a:rPr lang="sr-Latn-RS" dirty="0"/>
              <a:t>Module 01 - Demo / Exercise</a:t>
            </a:r>
            <a:endParaRPr lang="en-US" dirty="0"/>
          </a:p>
        </p:txBody>
      </p:sp>
      <p:sp>
        <p:nvSpPr>
          <p:cNvPr id="9" name="Text Placeholder 8">
            <a:extLst>
              <a:ext uri="{FF2B5EF4-FFF2-40B4-BE49-F238E27FC236}">
                <a16:creationId xmlns:a16="http://schemas.microsoft.com/office/drawing/2014/main" id="{ECACBEE6-5D6B-4796-8A40-543B4D31ED1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0261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D0DD2-702F-42EC-B79D-474BE2DB11D6}"/>
              </a:ext>
            </a:extLst>
          </p:cNvPr>
          <p:cNvSpPr>
            <a:spLocks noGrp="1"/>
          </p:cNvSpPr>
          <p:nvPr>
            <p:ph type="title"/>
          </p:nvPr>
        </p:nvSpPr>
        <p:spPr>
          <a:xfrm>
            <a:off x="584200" y="2425780"/>
            <a:ext cx="9144000" cy="1107996"/>
          </a:xfrm>
        </p:spPr>
        <p:txBody>
          <a:bodyPr/>
          <a:lstStyle/>
          <a:p>
            <a:r>
              <a:rPr lang="en-US" dirty="0"/>
              <a:t>Module 02 - Provision Web Apps and deploy applications</a:t>
            </a:r>
          </a:p>
        </p:txBody>
      </p:sp>
      <p:sp>
        <p:nvSpPr>
          <p:cNvPr id="5" name="Text Placeholder 4">
            <a:extLst>
              <a:ext uri="{FF2B5EF4-FFF2-40B4-BE49-F238E27FC236}">
                <a16:creationId xmlns:a16="http://schemas.microsoft.com/office/drawing/2014/main" id="{D3A58EA8-15DB-424F-A93E-E2BFCF138EC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4146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EAD9-2BA5-4247-8DAF-E1DA023C43E9}"/>
              </a:ext>
            </a:extLst>
          </p:cNvPr>
          <p:cNvSpPr>
            <a:spLocks noGrp="1"/>
          </p:cNvSpPr>
          <p:nvPr>
            <p:ph type="title"/>
          </p:nvPr>
        </p:nvSpPr>
        <p:spPr/>
        <p:txBody>
          <a:bodyPr/>
          <a:lstStyle/>
          <a:p>
            <a:r>
              <a:rPr lang="sr-Latn-RS" dirty="0"/>
              <a:t>Azure App Service overview</a:t>
            </a:r>
            <a:endParaRPr lang="en-US" dirty="0"/>
          </a:p>
        </p:txBody>
      </p:sp>
      <p:sp>
        <p:nvSpPr>
          <p:cNvPr id="3" name="Text Placeholder 2">
            <a:extLst>
              <a:ext uri="{FF2B5EF4-FFF2-40B4-BE49-F238E27FC236}">
                <a16:creationId xmlns:a16="http://schemas.microsoft.com/office/drawing/2014/main" id="{E0CDA270-E7B9-4B4D-B296-75CDD912FA1A}"/>
              </a:ext>
            </a:extLst>
          </p:cNvPr>
          <p:cNvSpPr>
            <a:spLocks noGrp="1"/>
          </p:cNvSpPr>
          <p:nvPr>
            <p:ph type="body" sz="quarter" idx="10"/>
          </p:nvPr>
        </p:nvSpPr>
        <p:spPr>
          <a:xfrm>
            <a:off x="584200" y="1435497"/>
            <a:ext cx="11018520" cy="4561249"/>
          </a:xfrm>
        </p:spPr>
        <p:txBody>
          <a:bodyPr/>
          <a:lstStyle/>
          <a:p>
            <a:pPr>
              <a:spcBef>
                <a:spcPts val="1200"/>
              </a:spcBef>
            </a:pPr>
            <a:r>
              <a:rPr lang="en-US" dirty="0"/>
              <a:t>Azure App Service is a service for hosting web applications</a:t>
            </a:r>
            <a:endParaRPr lang="sr-Latn-RS" dirty="0"/>
          </a:p>
          <a:p>
            <a:pPr>
              <a:spcBef>
                <a:spcPts val="1200"/>
              </a:spcBef>
            </a:pPr>
            <a:r>
              <a:rPr lang="sr-Latn-RS" dirty="0"/>
              <a:t>Key</a:t>
            </a:r>
            <a:r>
              <a:rPr lang="en-US" dirty="0"/>
              <a:t> features of App Service:</a:t>
            </a:r>
          </a:p>
          <a:p>
            <a:pPr lvl="1"/>
            <a:r>
              <a:rPr lang="en-US" sz="2400" i="1" dirty="0">
                <a:latin typeface="Segoe UI Semilight" panose="020B0402040204020203" pitchFamily="34" charset="0"/>
                <a:cs typeface="Segoe UI Semilight" panose="020B0402040204020203" pitchFamily="34" charset="0"/>
              </a:rPr>
              <a:t>Multiple languages and frameworks</a:t>
            </a:r>
          </a:p>
          <a:p>
            <a:pPr lvl="1"/>
            <a:r>
              <a:rPr lang="en-US" sz="2400" i="1" dirty="0">
                <a:latin typeface="Segoe UI Semilight" panose="020B0402040204020203" pitchFamily="34" charset="0"/>
                <a:cs typeface="Segoe UI Semilight" panose="020B0402040204020203" pitchFamily="34" charset="0"/>
              </a:rPr>
              <a:t>Global scale with high availability</a:t>
            </a:r>
            <a:endParaRPr lang="sr-Latn-RS" sz="2400" i="1" dirty="0">
              <a:latin typeface="Segoe UI Semilight" panose="020B0402040204020203" pitchFamily="34" charset="0"/>
              <a:cs typeface="Segoe UI Semilight" panose="020B0402040204020203" pitchFamily="34" charset="0"/>
            </a:endParaRPr>
          </a:p>
          <a:p>
            <a:pPr lvl="1"/>
            <a:r>
              <a:rPr lang="en-US" sz="2400" i="1" dirty="0">
                <a:latin typeface="Segoe UI Semilight" panose="020B0402040204020203" pitchFamily="34" charset="0"/>
                <a:cs typeface="Segoe UI Semilight" panose="020B0402040204020203" pitchFamily="34" charset="0"/>
              </a:rPr>
              <a:t>Connections to SaaS platforms and on-premises data</a:t>
            </a:r>
            <a:endParaRPr lang="sr-Latn-RS" sz="2400" i="1" dirty="0">
              <a:latin typeface="Segoe UI Semilight" panose="020B0402040204020203" pitchFamily="34" charset="0"/>
              <a:cs typeface="Segoe UI Semilight" panose="020B0402040204020203" pitchFamily="34" charset="0"/>
            </a:endParaRPr>
          </a:p>
          <a:p>
            <a:pPr lvl="1"/>
            <a:r>
              <a:rPr lang="en-US" sz="2400" i="1" dirty="0">
                <a:latin typeface="Segoe UI Semilight" panose="020B0402040204020203" pitchFamily="34" charset="0"/>
                <a:cs typeface="Segoe UI Semilight" panose="020B0402040204020203" pitchFamily="34" charset="0"/>
              </a:rPr>
              <a:t>Security and compliance</a:t>
            </a:r>
          </a:p>
          <a:p>
            <a:pPr lvl="1"/>
            <a:r>
              <a:rPr lang="en-US" sz="2400" i="1" dirty="0">
                <a:latin typeface="Segoe UI Semilight" panose="020B0402040204020203" pitchFamily="34" charset="0"/>
                <a:cs typeface="Segoe UI Semilight" panose="020B0402040204020203" pitchFamily="34" charset="0"/>
              </a:rPr>
              <a:t>Application templates</a:t>
            </a:r>
          </a:p>
          <a:p>
            <a:pPr lvl="1"/>
            <a:r>
              <a:rPr lang="en-US" sz="2400" i="1" dirty="0">
                <a:latin typeface="Segoe UI Semilight" panose="020B0402040204020203" pitchFamily="34" charset="0"/>
                <a:cs typeface="Segoe UI Semilight" panose="020B0402040204020203" pitchFamily="34" charset="0"/>
              </a:rPr>
              <a:t>Visual Studio integration</a:t>
            </a:r>
            <a:endParaRPr lang="sr-Latn-RS" sz="2400" i="1" dirty="0">
              <a:latin typeface="Segoe UI Semilight" panose="020B0402040204020203" pitchFamily="34" charset="0"/>
              <a:cs typeface="Segoe UI Semilight" panose="020B0402040204020203" pitchFamily="34" charset="0"/>
            </a:endParaRPr>
          </a:p>
          <a:p>
            <a:pPr lvl="1"/>
            <a:r>
              <a:rPr lang="en-US" sz="2400" i="1" dirty="0">
                <a:latin typeface="Segoe UI Semilight" panose="020B0402040204020203" pitchFamily="34" charset="0"/>
                <a:cs typeface="Segoe UI Semilight" panose="020B0402040204020203" pitchFamily="34" charset="0"/>
              </a:rPr>
              <a:t>API and mobile features</a:t>
            </a:r>
          </a:p>
          <a:p>
            <a:pPr lvl="1"/>
            <a:r>
              <a:rPr lang="en-US" sz="2400" i="1" dirty="0">
                <a:latin typeface="Segoe UI Semilight" panose="020B0402040204020203" pitchFamily="34" charset="0"/>
                <a:cs typeface="Segoe UI Semilight" panose="020B0402040204020203" pitchFamily="34" charset="0"/>
              </a:rPr>
              <a:t>Serverless code</a:t>
            </a:r>
          </a:p>
        </p:txBody>
      </p:sp>
    </p:spTree>
    <p:extLst>
      <p:ext uri="{BB962C8B-B14F-4D97-AF65-F5344CB8AC3E}">
        <p14:creationId xmlns:p14="http://schemas.microsoft.com/office/powerpoint/2010/main" val="42655048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FE0B-F8CF-4F77-83C1-3181D277F6BE}"/>
              </a:ext>
            </a:extLst>
          </p:cNvPr>
          <p:cNvSpPr>
            <a:spLocks noGrp="1"/>
          </p:cNvSpPr>
          <p:nvPr>
            <p:ph type="title"/>
          </p:nvPr>
        </p:nvSpPr>
        <p:spPr/>
        <p:txBody>
          <a:bodyPr/>
          <a:lstStyle/>
          <a:p>
            <a:r>
              <a:rPr lang="en-US" dirty="0"/>
              <a:t>App Service Plan</a:t>
            </a:r>
          </a:p>
        </p:txBody>
      </p:sp>
      <p:sp>
        <p:nvSpPr>
          <p:cNvPr id="3" name="Text Placeholder 2">
            <a:extLst>
              <a:ext uri="{FF2B5EF4-FFF2-40B4-BE49-F238E27FC236}">
                <a16:creationId xmlns:a16="http://schemas.microsoft.com/office/drawing/2014/main" id="{B5950E95-37DB-4EFF-9E6A-4679454B2416}"/>
              </a:ext>
            </a:extLst>
          </p:cNvPr>
          <p:cNvSpPr>
            <a:spLocks noGrp="1"/>
          </p:cNvSpPr>
          <p:nvPr>
            <p:ph type="body" sz="quarter" idx="10"/>
          </p:nvPr>
        </p:nvSpPr>
        <p:spPr>
          <a:xfrm>
            <a:off x="584200" y="1435497"/>
            <a:ext cx="11018520" cy="4327338"/>
          </a:xfrm>
        </p:spPr>
        <p:txBody>
          <a:bodyPr/>
          <a:lstStyle/>
          <a:p>
            <a:pPr>
              <a:spcBef>
                <a:spcPts val="1200"/>
              </a:spcBef>
            </a:pPr>
            <a:r>
              <a:rPr lang="en-US" dirty="0"/>
              <a:t>Define a set of compute resources for a web app to run</a:t>
            </a:r>
          </a:p>
          <a:p>
            <a:pPr>
              <a:spcBef>
                <a:spcPts val="1200"/>
              </a:spcBef>
            </a:pPr>
            <a:r>
              <a:rPr lang="en-US" dirty="0"/>
              <a:t>One or more apps can run in the same App Service plan</a:t>
            </a:r>
          </a:p>
          <a:p>
            <a:pPr>
              <a:spcBef>
                <a:spcPts val="1200"/>
              </a:spcBef>
            </a:pPr>
            <a:r>
              <a:rPr lang="en-US" dirty="0"/>
              <a:t>App Service plans define:</a:t>
            </a:r>
          </a:p>
          <a:p>
            <a:pPr lvl="1"/>
            <a:r>
              <a:rPr lang="en-US" sz="2400" i="1" dirty="0">
                <a:latin typeface="Segoe UI Semilight" panose="020B0402040204020203" pitchFamily="34" charset="0"/>
                <a:cs typeface="Segoe UI Semilight" panose="020B0402040204020203" pitchFamily="34" charset="0"/>
              </a:rPr>
              <a:t>Region</a:t>
            </a:r>
            <a:r>
              <a:rPr lang="sr-Latn-RS" sz="2400" i="1" dirty="0">
                <a:latin typeface="Segoe UI Semilight" panose="020B0402040204020203" pitchFamily="34" charset="0"/>
                <a:cs typeface="Segoe UI Semilight" panose="020B0402040204020203" pitchFamily="34" charset="0"/>
              </a:rPr>
              <a:t>, n</a:t>
            </a:r>
            <a:r>
              <a:rPr lang="en-US" sz="2400" i="1" dirty="0">
                <a:latin typeface="Segoe UI Semilight" panose="020B0402040204020203" pitchFamily="34" charset="0"/>
                <a:cs typeface="Segoe UI Semilight" panose="020B0402040204020203" pitchFamily="34" charset="0"/>
              </a:rPr>
              <a:t>umber of virtual machine instances</a:t>
            </a:r>
            <a:r>
              <a:rPr lang="sr-Latn-RS" sz="2400" i="1" dirty="0">
                <a:latin typeface="Segoe UI Semilight" panose="020B0402040204020203" pitchFamily="34" charset="0"/>
                <a:cs typeface="Segoe UI Semilight" panose="020B0402040204020203" pitchFamily="34" charset="0"/>
              </a:rPr>
              <a:t> and instance</a:t>
            </a:r>
            <a:r>
              <a:rPr lang="en-US" sz="2400" i="1" dirty="0">
                <a:latin typeface="Segoe UI Semilight" panose="020B0402040204020203" pitchFamily="34" charset="0"/>
                <a:cs typeface="Segoe UI Semilight" panose="020B0402040204020203" pitchFamily="34" charset="0"/>
              </a:rPr>
              <a:t> size</a:t>
            </a:r>
          </a:p>
          <a:p>
            <a:pPr>
              <a:spcBef>
                <a:spcPts val="1200"/>
              </a:spcBef>
            </a:pPr>
            <a:r>
              <a:rPr lang="en-US" dirty="0"/>
              <a:t>Pricing plan</a:t>
            </a:r>
            <a:endParaRPr lang="sr-Latn-RS" dirty="0"/>
          </a:p>
          <a:p>
            <a:pPr lvl="1"/>
            <a:r>
              <a:rPr lang="en-US" sz="2400" i="1" dirty="0">
                <a:latin typeface="Segoe UI Semilight" panose="020B0402040204020203" pitchFamily="34" charset="0"/>
                <a:cs typeface="Segoe UI Semilight" panose="020B0402040204020203" pitchFamily="34" charset="0"/>
              </a:rPr>
              <a:t>Shared compute</a:t>
            </a:r>
            <a:r>
              <a:rPr lang="sr-Latn-RS" sz="2400" i="1" dirty="0">
                <a:latin typeface="Segoe UI Semilight" panose="020B0402040204020203" pitchFamily="34" charset="0"/>
                <a:cs typeface="Segoe UI Semilight" panose="020B0402040204020203" pitchFamily="34" charset="0"/>
              </a:rPr>
              <a:t> - </a:t>
            </a:r>
            <a:r>
              <a:rPr lang="en-US" sz="2400" i="1" dirty="0">
                <a:latin typeface="Segoe UI Semilight" panose="020B0402040204020203" pitchFamily="34" charset="0"/>
                <a:cs typeface="Segoe UI Semilight" panose="020B0402040204020203" pitchFamily="34" charset="0"/>
              </a:rPr>
              <a:t>Free and Shared</a:t>
            </a:r>
          </a:p>
          <a:p>
            <a:pPr lvl="1"/>
            <a:r>
              <a:rPr lang="en-US" sz="2400" i="1" dirty="0">
                <a:latin typeface="Segoe UI Semilight" panose="020B0402040204020203" pitchFamily="34" charset="0"/>
                <a:cs typeface="Segoe UI Semilight" panose="020B0402040204020203" pitchFamily="34" charset="0"/>
              </a:rPr>
              <a:t>Dedicated compute</a:t>
            </a:r>
            <a:r>
              <a:rPr lang="sr-Latn-RS" sz="2400" i="1" dirty="0">
                <a:latin typeface="Segoe UI Semilight" panose="020B0402040204020203" pitchFamily="34" charset="0"/>
                <a:cs typeface="Segoe UI Semilight" panose="020B0402040204020203" pitchFamily="34" charset="0"/>
              </a:rPr>
              <a:t> - </a:t>
            </a:r>
            <a:r>
              <a:rPr lang="en-US" sz="2400" i="1" dirty="0">
                <a:latin typeface="Segoe UI Semilight" panose="020B0402040204020203" pitchFamily="34" charset="0"/>
                <a:cs typeface="Segoe UI Semilight" panose="020B0402040204020203" pitchFamily="34" charset="0"/>
              </a:rPr>
              <a:t>The Basic, Standard, Premium, and PremiumV2 tiers run apps in the same plan in dedicated Azure VMs </a:t>
            </a:r>
          </a:p>
          <a:p>
            <a:pPr lvl="1"/>
            <a:r>
              <a:rPr lang="en-US" sz="2400" i="1" dirty="0">
                <a:latin typeface="Segoe UI Semilight" panose="020B0402040204020203" pitchFamily="34" charset="0"/>
                <a:cs typeface="Segoe UI Semilight" panose="020B0402040204020203" pitchFamily="34" charset="0"/>
              </a:rPr>
              <a:t>Isolated</a:t>
            </a:r>
            <a:r>
              <a:rPr lang="sr-Latn-RS" sz="2400" i="1" dirty="0">
                <a:latin typeface="Segoe UI Semilight" panose="020B0402040204020203" pitchFamily="34" charset="0"/>
                <a:cs typeface="Segoe UI Semilight" panose="020B0402040204020203" pitchFamily="34" charset="0"/>
              </a:rPr>
              <a:t> - </a:t>
            </a:r>
            <a:r>
              <a:rPr lang="en-US" sz="2400" i="1" dirty="0">
                <a:latin typeface="Segoe UI Semilight" panose="020B0402040204020203" pitchFamily="34" charset="0"/>
                <a:cs typeface="Segoe UI Semilight" panose="020B0402040204020203" pitchFamily="34" charset="0"/>
              </a:rPr>
              <a:t>Dedicated Azure VMs on dedicated Azure Virtual Networks</a:t>
            </a:r>
          </a:p>
        </p:txBody>
      </p:sp>
    </p:spTree>
    <p:extLst>
      <p:ext uri="{BB962C8B-B14F-4D97-AF65-F5344CB8AC3E}">
        <p14:creationId xmlns:p14="http://schemas.microsoft.com/office/powerpoint/2010/main" val="31269180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09A3-A232-43E9-8CE3-391CE00924C1}"/>
              </a:ext>
            </a:extLst>
          </p:cNvPr>
          <p:cNvSpPr>
            <a:spLocks noGrp="1"/>
          </p:cNvSpPr>
          <p:nvPr>
            <p:ph type="title"/>
          </p:nvPr>
        </p:nvSpPr>
        <p:spPr/>
        <p:txBody>
          <a:bodyPr/>
          <a:lstStyle/>
          <a:p>
            <a:r>
              <a:rPr lang="en-US" dirty="0"/>
              <a:t>Deployment</a:t>
            </a:r>
            <a:r>
              <a:rPr lang="sr-Latn-RS" dirty="0"/>
              <a:t> methods</a:t>
            </a:r>
            <a:endParaRPr lang="en-US" dirty="0"/>
          </a:p>
        </p:txBody>
      </p:sp>
      <p:sp>
        <p:nvSpPr>
          <p:cNvPr id="3" name="Text Placeholder 2">
            <a:extLst>
              <a:ext uri="{FF2B5EF4-FFF2-40B4-BE49-F238E27FC236}">
                <a16:creationId xmlns:a16="http://schemas.microsoft.com/office/drawing/2014/main" id="{5FA73827-2949-4FBD-BACA-7DF2CF5B66F1}"/>
              </a:ext>
            </a:extLst>
          </p:cNvPr>
          <p:cNvSpPr>
            <a:spLocks noGrp="1"/>
          </p:cNvSpPr>
          <p:nvPr>
            <p:ph type="body" sz="quarter" idx="10"/>
          </p:nvPr>
        </p:nvSpPr>
        <p:spPr>
          <a:xfrm>
            <a:off x="584200" y="1435497"/>
            <a:ext cx="11018520" cy="4228850"/>
          </a:xfrm>
        </p:spPr>
        <p:txBody>
          <a:bodyPr/>
          <a:lstStyle/>
          <a:p>
            <a:r>
              <a:rPr lang="sr-Latn-RS" dirty="0"/>
              <a:t>Support all common deployment methods</a:t>
            </a:r>
          </a:p>
          <a:p>
            <a:pPr lvl="1"/>
            <a:r>
              <a:rPr lang="sr-Latn-RS" sz="2400" i="1" dirty="0">
                <a:latin typeface="Segoe UI Semilight" panose="020B0402040204020203" pitchFamily="34" charset="0"/>
                <a:cs typeface="Segoe UI Semilight" panose="020B0402040204020203" pitchFamily="34" charset="0"/>
              </a:rPr>
              <a:t>Zip, FTP, Visual Studio, GitHub &amp; Bitbucket, Azure DevOps ...</a:t>
            </a:r>
          </a:p>
          <a:p>
            <a:pPr>
              <a:spcBef>
                <a:spcPts val="1200"/>
              </a:spcBef>
            </a:pPr>
            <a:r>
              <a:rPr lang="sr-Latn-RS" dirty="0"/>
              <a:t>Application can be deployed in more that one deployment slots</a:t>
            </a:r>
          </a:p>
          <a:p>
            <a:pPr>
              <a:spcBef>
                <a:spcPts val="1200"/>
              </a:spcBef>
            </a:pPr>
            <a:r>
              <a:rPr lang="en-US" dirty="0"/>
              <a:t>Requires </a:t>
            </a:r>
            <a:r>
              <a:rPr lang="en-US" i="1" dirty="0"/>
              <a:t>Standard</a:t>
            </a:r>
            <a:r>
              <a:rPr lang="en-US" dirty="0"/>
              <a:t> or </a:t>
            </a:r>
            <a:r>
              <a:rPr lang="en-US" i="1" dirty="0"/>
              <a:t>Premium</a:t>
            </a:r>
            <a:r>
              <a:rPr lang="en-US" dirty="0"/>
              <a:t> App Service plan </a:t>
            </a:r>
          </a:p>
          <a:p>
            <a:pPr>
              <a:spcBef>
                <a:spcPts val="1200"/>
              </a:spcBef>
            </a:pPr>
            <a:r>
              <a:rPr lang="en-US" dirty="0"/>
              <a:t>Ideal for deploying development, test and staging applications to the same service plan as a separated slot</a:t>
            </a:r>
          </a:p>
          <a:p>
            <a:pPr lvl="0">
              <a:spcBef>
                <a:spcPts val="1200"/>
              </a:spcBef>
            </a:pPr>
            <a:r>
              <a:rPr lang="en-US" dirty="0"/>
              <a:t>Deployment slots are live apps with their own hostnames</a:t>
            </a:r>
          </a:p>
          <a:p>
            <a:pPr lvl="0">
              <a:spcBef>
                <a:spcPts val="1200"/>
              </a:spcBef>
            </a:pPr>
            <a:r>
              <a:rPr lang="en-US" dirty="0"/>
              <a:t>Slots can be swapped</a:t>
            </a:r>
            <a:r>
              <a:rPr lang="sr-Latn-RS" dirty="0"/>
              <a:t> that support </a:t>
            </a:r>
            <a:r>
              <a:rPr lang="sr-Latn-RS" i="1" dirty="0"/>
              <a:t>Continious Deployment</a:t>
            </a:r>
            <a:r>
              <a:rPr lang="sr-Latn-RS" dirty="0"/>
              <a:t> </a:t>
            </a:r>
            <a:r>
              <a:rPr lang="en-US" dirty="0"/>
              <a:t> </a:t>
            </a:r>
          </a:p>
        </p:txBody>
      </p:sp>
    </p:spTree>
    <p:extLst>
      <p:ext uri="{BB962C8B-B14F-4D97-AF65-F5344CB8AC3E}">
        <p14:creationId xmlns:p14="http://schemas.microsoft.com/office/powerpoint/2010/main" val="23427767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BBD6F7-03E1-4AB1-B279-80765E2735BD}"/>
              </a:ext>
            </a:extLst>
          </p:cNvPr>
          <p:cNvSpPr>
            <a:spLocks noGrp="1"/>
          </p:cNvSpPr>
          <p:nvPr>
            <p:ph type="title"/>
          </p:nvPr>
        </p:nvSpPr>
        <p:spPr/>
        <p:txBody>
          <a:bodyPr/>
          <a:lstStyle/>
          <a:p>
            <a:r>
              <a:rPr lang="sr-Latn-RS" dirty="0"/>
              <a:t>Deploy globally available application (Workshop)</a:t>
            </a:r>
            <a:endParaRPr lang="en-US" dirty="0"/>
          </a:p>
        </p:txBody>
      </p:sp>
      <p:sp>
        <p:nvSpPr>
          <p:cNvPr id="5" name="Text Placeholder 4">
            <a:extLst>
              <a:ext uri="{FF2B5EF4-FFF2-40B4-BE49-F238E27FC236}">
                <a16:creationId xmlns:a16="http://schemas.microsoft.com/office/drawing/2014/main" id="{6B43866C-3F1A-451C-BFF9-B6C9E3F02969}"/>
              </a:ext>
            </a:extLst>
          </p:cNvPr>
          <p:cNvSpPr>
            <a:spLocks noGrp="1"/>
          </p:cNvSpPr>
          <p:nvPr>
            <p:ph type="body" sz="quarter" idx="10"/>
          </p:nvPr>
        </p:nvSpPr>
        <p:spPr>
          <a:xfrm>
            <a:off x="584199" y="1435497"/>
            <a:ext cx="6566907" cy="4401205"/>
          </a:xfrm>
        </p:spPr>
        <p:txBody>
          <a:bodyPr/>
          <a:lstStyle/>
          <a:p>
            <a:pPr marL="0" indent="0">
              <a:buNone/>
            </a:pPr>
            <a:r>
              <a:rPr lang="en-US" sz="2600" i="1" dirty="0"/>
              <a:t>Setting up a web application on the Azure platform today is no longer a "rocket science". If you decide to use Azure PaaS (App Service, Function App, Logic App ...), the process will be simplified, and your application can be available to users around the world in a short time.</a:t>
            </a:r>
            <a:r>
              <a:rPr lang="sr-Latn-RS" sz="2600" i="1" dirty="0"/>
              <a:t> </a:t>
            </a:r>
            <a:r>
              <a:rPr lang="en-US" sz="2600" i="1" dirty="0"/>
              <a:t>But .... If your application need to scalable and highly available, especially in the case of failure of the entire region, you need to implement additional services that will help you to achieve that goal.</a:t>
            </a:r>
          </a:p>
        </p:txBody>
      </p:sp>
      <p:grpSp>
        <p:nvGrpSpPr>
          <p:cNvPr id="27" name="Group 26">
            <a:extLst>
              <a:ext uri="{FF2B5EF4-FFF2-40B4-BE49-F238E27FC236}">
                <a16:creationId xmlns:a16="http://schemas.microsoft.com/office/drawing/2014/main" id="{5881519C-1E3C-4D2C-92F8-7F637716B822}"/>
              </a:ext>
            </a:extLst>
          </p:cNvPr>
          <p:cNvGrpSpPr/>
          <p:nvPr/>
        </p:nvGrpSpPr>
        <p:grpSpPr>
          <a:xfrm>
            <a:off x="8141664" y="1271049"/>
            <a:ext cx="3465119" cy="4977351"/>
            <a:chOff x="7707708" y="1423449"/>
            <a:chExt cx="3465119" cy="4977351"/>
          </a:xfrm>
        </p:grpSpPr>
        <p:pic>
          <p:nvPicPr>
            <p:cNvPr id="6" name="Picture 5" descr="A picture containing vector graphics&#10;&#10;Description automatically generated">
              <a:extLst>
                <a:ext uri="{FF2B5EF4-FFF2-40B4-BE49-F238E27FC236}">
                  <a16:creationId xmlns:a16="http://schemas.microsoft.com/office/drawing/2014/main" id="{ED488C4D-D7B6-4632-8C8E-B55502980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708" y="4410454"/>
              <a:ext cx="780290" cy="780290"/>
            </a:xfrm>
            <a:prstGeom prst="rect">
              <a:avLst/>
            </a:prstGeom>
          </p:spPr>
        </p:pic>
        <p:pic>
          <p:nvPicPr>
            <p:cNvPr id="7" name="Picture 6" descr="A close up of a sign&#10;&#10;Description automatically generated">
              <a:extLst>
                <a:ext uri="{FF2B5EF4-FFF2-40B4-BE49-F238E27FC236}">
                  <a16:creationId xmlns:a16="http://schemas.microsoft.com/office/drawing/2014/main" id="{58EC85A9-899F-4C3E-ABD2-E57152265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708" y="5620510"/>
              <a:ext cx="780290" cy="78029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14F52833-C905-4EBF-8CEE-3170DA6ED6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7708" y="3013035"/>
              <a:ext cx="780290" cy="780290"/>
            </a:xfrm>
            <a:prstGeom prst="rect">
              <a:avLst/>
            </a:prstGeom>
          </p:spPr>
        </p:pic>
        <p:pic>
          <p:nvPicPr>
            <p:cNvPr id="9" name="Picture 8" descr="A stop sign&#10;&#10;Description automatically generated">
              <a:extLst>
                <a:ext uri="{FF2B5EF4-FFF2-40B4-BE49-F238E27FC236}">
                  <a16:creationId xmlns:a16="http://schemas.microsoft.com/office/drawing/2014/main" id="{4BE6D4C6-C2FE-460A-B0F6-99E79FC320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4599" y="1772410"/>
              <a:ext cx="780290" cy="780290"/>
            </a:xfrm>
            <a:prstGeom prst="rect">
              <a:avLst/>
            </a:prstGeom>
          </p:spPr>
        </p:pic>
        <p:pic>
          <p:nvPicPr>
            <p:cNvPr id="10" name="Picture 9" descr="A close up of a sign&#10;&#10;Description automatically generated">
              <a:extLst>
                <a:ext uri="{FF2B5EF4-FFF2-40B4-BE49-F238E27FC236}">
                  <a16:creationId xmlns:a16="http://schemas.microsoft.com/office/drawing/2014/main" id="{A793BAB2-CAD3-479A-952D-04B5F2E0D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1490" y="5620510"/>
              <a:ext cx="780290" cy="780290"/>
            </a:xfrm>
            <a:prstGeom prst="rect">
              <a:avLst/>
            </a:prstGeom>
          </p:spPr>
        </p:pic>
        <p:pic>
          <p:nvPicPr>
            <p:cNvPr id="11" name="Picture 10" descr="A picture containing vector graphics&#10;&#10;Description automatically generated">
              <a:extLst>
                <a:ext uri="{FF2B5EF4-FFF2-40B4-BE49-F238E27FC236}">
                  <a16:creationId xmlns:a16="http://schemas.microsoft.com/office/drawing/2014/main" id="{45F01F8B-3875-412F-B045-EA8A1B9E8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2537" y="4410454"/>
              <a:ext cx="780290" cy="780290"/>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9263D3EB-014A-4AD8-9869-4F23B57E6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2537" y="3013035"/>
              <a:ext cx="780290" cy="780290"/>
            </a:xfrm>
            <a:prstGeom prst="rect">
              <a:avLst/>
            </a:prstGeom>
          </p:spPr>
        </p:pic>
        <p:cxnSp>
          <p:nvCxnSpPr>
            <p:cNvPr id="13" name="Straight Arrow Connector 12">
              <a:extLst>
                <a:ext uri="{FF2B5EF4-FFF2-40B4-BE49-F238E27FC236}">
                  <a16:creationId xmlns:a16="http://schemas.microsoft.com/office/drawing/2014/main" id="{18AC4A2C-32D1-4081-9365-997C4CAEFF9D}"/>
                </a:ext>
              </a:extLst>
            </p:cNvPr>
            <p:cNvCxnSpPr>
              <a:stCxn id="7" idx="3"/>
              <a:endCxn id="10" idx="1"/>
            </p:cNvCxnSpPr>
            <p:nvPr/>
          </p:nvCxnSpPr>
          <p:spPr>
            <a:xfrm>
              <a:off x="8487998" y="6010655"/>
              <a:ext cx="1893492"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BB18B4D-ABCE-4B00-839C-FE62A3622A2E}"/>
                </a:ext>
              </a:extLst>
            </p:cNvPr>
            <p:cNvSpPr txBox="1"/>
            <p:nvPr/>
          </p:nvSpPr>
          <p:spPr>
            <a:xfrm>
              <a:off x="8487998" y="6010655"/>
              <a:ext cx="1893492" cy="307777"/>
            </a:xfrm>
            <a:prstGeom prst="rect">
              <a:avLst/>
            </a:prstGeom>
            <a:noFill/>
          </p:spPr>
          <p:txBody>
            <a:bodyPr wrap="square" rtlCol="0">
              <a:spAutoFit/>
            </a:bodyPr>
            <a:lstStyle/>
            <a:p>
              <a:pPr algn="ctr"/>
              <a:r>
                <a:rPr lang="sr-Latn-RS" sz="1400" dirty="0"/>
                <a:t>SQL G</a:t>
              </a:r>
              <a:r>
                <a:rPr lang="en-US" sz="1400" dirty="0" err="1"/>
                <a:t>eo</a:t>
              </a:r>
              <a:r>
                <a:rPr lang="sr-Latn-RS" sz="1400" dirty="0"/>
                <a:t>-replication</a:t>
              </a:r>
              <a:endParaRPr lang="en-US" sz="1400" dirty="0"/>
            </a:p>
          </p:txBody>
        </p:sp>
        <p:pic>
          <p:nvPicPr>
            <p:cNvPr id="15" name="Picture 14">
              <a:extLst>
                <a:ext uri="{FF2B5EF4-FFF2-40B4-BE49-F238E27FC236}">
                  <a16:creationId xmlns:a16="http://schemas.microsoft.com/office/drawing/2014/main" id="{026999A6-DFAF-4078-864D-7F9C4B7FE2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4983" y="4259056"/>
              <a:ext cx="610569" cy="610569"/>
            </a:xfrm>
            <a:prstGeom prst="rect">
              <a:avLst/>
            </a:prstGeom>
          </p:spPr>
        </p:pic>
        <p:cxnSp>
          <p:nvCxnSpPr>
            <p:cNvPr id="16" name="Straight Arrow Connector 15">
              <a:extLst>
                <a:ext uri="{FF2B5EF4-FFF2-40B4-BE49-F238E27FC236}">
                  <a16:creationId xmlns:a16="http://schemas.microsoft.com/office/drawing/2014/main" id="{45637A1F-7E85-40A8-B6F6-10F76780F771}"/>
                </a:ext>
              </a:extLst>
            </p:cNvPr>
            <p:cNvCxnSpPr>
              <a:stCxn id="6" idx="3"/>
              <a:endCxn id="15" idx="1"/>
            </p:cNvCxnSpPr>
            <p:nvPr/>
          </p:nvCxnSpPr>
          <p:spPr>
            <a:xfrm flipV="1">
              <a:off x="8487998" y="4564341"/>
              <a:ext cx="646985" cy="236258"/>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2FF353-BA49-4F5E-ACB4-DCBDA0D82BA5}"/>
                </a:ext>
              </a:extLst>
            </p:cNvPr>
            <p:cNvCxnSpPr>
              <a:stCxn id="15" idx="3"/>
              <a:endCxn id="11" idx="1"/>
            </p:cNvCxnSpPr>
            <p:nvPr/>
          </p:nvCxnSpPr>
          <p:spPr>
            <a:xfrm>
              <a:off x="9745552" y="4564341"/>
              <a:ext cx="646985" cy="23625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D7FA9B5-9D20-44A0-ABED-C0F769E654B7}"/>
                </a:ext>
              </a:extLst>
            </p:cNvPr>
            <p:cNvCxnSpPr>
              <a:cxnSpLocks/>
              <a:stCxn id="6" idx="3"/>
            </p:cNvCxnSpPr>
            <p:nvPr/>
          </p:nvCxnSpPr>
          <p:spPr>
            <a:xfrm>
              <a:off x="8487998" y="4800599"/>
              <a:ext cx="946746" cy="121005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7E6DD76-8CAB-430D-9157-22ABD61E8D1B}"/>
                </a:ext>
              </a:extLst>
            </p:cNvPr>
            <p:cNvCxnSpPr>
              <a:cxnSpLocks/>
              <a:stCxn id="11" idx="1"/>
            </p:cNvCxnSpPr>
            <p:nvPr/>
          </p:nvCxnSpPr>
          <p:spPr>
            <a:xfrm flipH="1">
              <a:off x="9434745" y="4800599"/>
              <a:ext cx="957792" cy="121005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E04183-6318-44D5-AB50-D12BE3CFA2D2}"/>
                </a:ext>
              </a:extLst>
            </p:cNvPr>
            <p:cNvCxnSpPr>
              <a:stCxn id="8" idx="2"/>
              <a:endCxn id="6" idx="0"/>
            </p:cNvCxnSpPr>
            <p:nvPr/>
          </p:nvCxnSpPr>
          <p:spPr>
            <a:xfrm>
              <a:off x="8097853" y="3793325"/>
              <a:ext cx="0" cy="6171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2C6A4E-80C1-48ED-A3FB-5C9241B0FA8A}"/>
                </a:ext>
              </a:extLst>
            </p:cNvPr>
            <p:cNvCxnSpPr>
              <a:stCxn id="12" idx="2"/>
              <a:endCxn id="11" idx="0"/>
            </p:cNvCxnSpPr>
            <p:nvPr/>
          </p:nvCxnSpPr>
          <p:spPr>
            <a:xfrm>
              <a:off x="10782682" y="3793325"/>
              <a:ext cx="0" cy="6171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EBEDF2-F3BF-4C99-8035-A63EC30EC4B1}"/>
                </a:ext>
              </a:extLst>
            </p:cNvPr>
            <p:cNvCxnSpPr>
              <a:stCxn id="9" idx="1"/>
              <a:endCxn id="8" idx="0"/>
            </p:cNvCxnSpPr>
            <p:nvPr/>
          </p:nvCxnSpPr>
          <p:spPr>
            <a:xfrm rot="10800000" flipV="1">
              <a:off x="8097853" y="2162555"/>
              <a:ext cx="946746" cy="85048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B1BEFEF-4612-4882-879E-712A88BC775C}"/>
                </a:ext>
              </a:extLst>
            </p:cNvPr>
            <p:cNvCxnSpPr>
              <a:stCxn id="9" idx="3"/>
              <a:endCxn id="12" idx="0"/>
            </p:cNvCxnSpPr>
            <p:nvPr/>
          </p:nvCxnSpPr>
          <p:spPr>
            <a:xfrm>
              <a:off x="9824889" y="2162555"/>
              <a:ext cx="957793" cy="85048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7884D86-FF26-49B4-B78B-6C9B01BDEF14}"/>
                </a:ext>
              </a:extLst>
            </p:cNvPr>
            <p:cNvSpPr txBox="1"/>
            <p:nvPr/>
          </p:nvSpPr>
          <p:spPr>
            <a:xfrm>
              <a:off x="8097854" y="1423449"/>
              <a:ext cx="2684828" cy="307777"/>
            </a:xfrm>
            <a:prstGeom prst="rect">
              <a:avLst/>
            </a:prstGeom>
            <a:noFill/>
          </p:spPr>
          <p:txBody>
            <a:bodyPr wrap="square" rtlCol="0">
              <a:spAutoFit/>
            </a:bodyPr>
            <a:lstStyle/>
            <a:p>
              <a:pPr algn="ctr"/>
              <a:r>
                <a:rPr lang="sr-Latn-RS" sz="1400" dirty="0"/>
                <a:t>Traffic Manager profile</a:t>
              </a:r>
            </a:p>
          </p:txBody>
        </p:sp>
        <p:sp>
          <p:nvSpPr>
            <p:cNvPr id="25" name="TextBox 24">
              <a:extLst>
                <a:ext uri="{FF2B5EF4-FFF2-40B4-BE49-F238E27FC236}">
                  <a16:creationId xmlns:a16="http://schemas.microsoft.com/office/drawing/2014/main" id="{E20D7119-0C32-4F16-9DD4-EC4091D7115A}"/>
                </a:ext>
              </a:extLst>
            </p:cNvPr>
            <p:cNvSpPr txBox="1"/>
            <p:nvPr/>
          </p:nvSpPr>
          <p:spPr>
            <a:xfrm>
              <a:off x="8487997" y="3249290"/>
              <a:ext cx="1893493" cy="307777"/>
            </a:xfrm>
            <a:prstGeom prst="rect">
              <a:avLst/>
            </a:prstGeom>
            <a:noFill/>
          </p:spPr>
          <p:txBody>
            <a:bodyPr wrap="square" rtlCol="0">
              <a:spAutoFit/>
            </a:bodyPr>
            <a:lstStyle/>
            <a:p>
              <a:pPr algn="ctr"/>
              <a:r>
                <a:rPr lang="sr-Latn-RS" sz="1400" dirty="0"/>
                <a:t>Application Gateway</a:t>
              </a:r>
            </a:p>
          </p:txBody>
        </p:sp>
        <p:sp>
          <p:nvSpPr>
            <p:cNvPr id="26" name="TextBox 25">
              <a:extLst>
                <a:ext uri="{FF2B5EF4-FFF2-40B4-BE49-F238E27FC236}">
                  <a16:creationId xmlns:a16="http://schemas.microsoft.com/office/drawing/2014/main" id="{6323366C-9161-4473-AF90-42904DC25431}"/>
                </a:ext>
              </a:extLst>
            </p:cNvPr>
            <p:cNvSpPr txBox="1"/>
            <p:nvPr/>
          </p:nvSpPr>
          <p:spPr>
            <a:xfrm>
              <a:off x="8531809" y="4812717"/>
              <a:ext cx="1893493" cy="307777"/>
            </a:xfrm>
            <a:prstGeom prst="rect">
              <a:avLst/>
            </a:prstGeom>
            <a:noFill/>
          </p:spPr>
          <p:txBody>
            <a:bodyPr wrap="square" rtlCol="0">
              <a:spAutoFit/>
            </a:bodyPr>
            <a:lstStyle/>
            <a:p>
              <a:pPr algn="ctr"/>
              <a:r>
                <a:rPr lang="sr-Latn-RS" sz="1400" dirty="0"/>
                <a:t>App Service</a:t>
              </a:r>
            </a:p>
          </p:txBody>
        </p:sp>
      </p:grpSp>
    </p:spTree>
    <p:extLst>
      <p:ext uri="{BB962C8B-B14F-4D97-AF65-F5344CB8AC3E}">
        <p14:creationId xmlns:p14="http://schemas.microsoft.com/office/powerpoint/2010/main" val="244179216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ED77-F097-49EF-B5A5-30A4F10ED6A5}"/>
              </a:ext>
            </a:extLst>
          </p:cNvPr>
          <p:cNvSpPr>
            <a:spLocks noGrp="1"/>
          </p:cNvSpPr>
          <p:nvPr>
            <p:ph type="title"/>
          </p:nvPr>
        </p:nvSpPr>
        <p:spPr/>
        <p:txBody>
          <a:bodyPr/>
          <a:lstStyle/>
          <a:p>
            <a:r>
              <a:rPr lang="sr-Latn-RS" dirty="0"/>
              <a:t>Main goal of this workshop part</a:t>
            </a:r>
            <a:endParaRPr lang="en-US" dirty="0"/>
          </a:p>
        </p:txBody>
      </p:sp>
      <p:sp>
        <p:nvSpPr>
          <p:cNvPr id="3" name="Text Placeholder 2">
            <a:extLst>
              <a:ext uri="{FF2B5EF4-FFF2-40B4-BE49-F238E27FC236}">
                <a16:creationId xmlns:a16="http://schemas.microsoft.com/office/drawing/2014/main" id="{732548D6-7F96-44DF-A8C7-27974053FB5D}"/>
              </a:ext>
            </a:extLst>
          </p:cNvPr>
          <p:cNvSpPr>
            <a:spLocks noGrp="1"/>
          </p:cNvSpPr>
          <p:nvPr>
            <p:ph type="body" sz="quarter" idx="10"/>
          </p:nvPr>
        </p:nvSpPr>
        <p:spPr>
          <a:xfrm>
            <a:off x="584200" y="1435496"/>
            <a:ext cx="6876915" cy="1446550"/>
          </a:xfrm>
        </p:spPr>
        <p:txBody>
          <a:bodyPr/>
          <a:lstStyle/>
          <a:p>
            <a:pPr>
              <a:spcBef>
                <a:spcPts val="1200"/>
              </a:spcBef>
            </a:pPr>
            <a:r>
              <a:rPr lang="sr-Latn-RS" dirty="0"/>
              <a:t>Create two App Service plans in different Azure regions</a:t>
            </a:r>
          </a:p>
          <a:p>
            <a:pPr>
              <a:spcBef>
                <a:spcPts val="1200"/>
              </a:spcBef>
            </a:pPr>
            <a:r>
              <a:rPr lang="sr-Latn-RS" dirty="0"/>
              <a:t>Configure CI/CD using GitHub</a:t>
            </a:r>
          </a:p>
        </p:txBody>
      </p:sp>
      <p:pic>
        <p:nvPicPr>
          <p:cNvPr id="5" name="Picture 4" descr="A picture containing vector graphics&#10;&#10;Description automatically generated">
            <a:extLst>
              <a:ext uri="{FF2B5EF4-FFF2-40B4-BE49-F238E27FC236}">
                <a16:creationId xmlns:a16="http://schemas.microsoft.com/office/drawing/2014/main" id="{2E3437E3-2AC0-46AC-AE81-DD88FC3EE901}"/>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529209" y="3998203"/>
            <a:ext cx="780290" cy="780290"/>
          </a:xfrm>
          <a:prstGeom prst="rect">
            <a:avLst/>
          </a:prstGeom>
        </p:spPr>
      </p:pic>
      <p:pic>
        <p:nvPicPr>
          <p:cNvPr id="6" name="Picture 5" descr="A close up of a sign&#10;&#10;Description automatically generated">
            <a:extLst>
              <a:ext uri="{FF2B5EF4-FFF2-40B4-BE49-F238E27FC236}">
                <a16:creationId xmlns:a16="http://schemas.microsoft.com/office/drawing/2014/main" id="{60215A8C-C429-487D-A4AF-87ECCD405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209" y="5208259"/>
            <a:ext cx="780290" cy="78029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815AF42-8594-446E-9438-6FEECCD75048}"/>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7529209" y="2600784"/>
            <a:ext cx="780290" cy="780290"/>
          </a:xfrm>
          <a:prstGeom prst="rect">
            <a:avLst/>
          </a:prstGeom>
        </p:spPr>
      </p:pic>
      <p:pic>
        <p:nvPicPr>
          <p:cNvPr id="8" name="Picture 7" descr="A stop sign&#10;&#10;Description automatically generated">
            <a:extLst>
              <a:ext uri="{FF2B5EF4-FFF2-40B4-BE49-F238E27FC236}">
                <a16:creationId xmlns:a16="http://schemas.microsoft.com/office/drawing/2014/main" id="{9ADB3D7D-A569-4315-BAFA-9BDEA70FF531}"/>
              </a:ext>
            </a:extLst>
          </p:cNvPr>
          <p:cNvPicPr>
            <a:picLocks noChangeAspect="1"/>
          </p:cNvPicPr>
          <p:nvPr/>
        </p:nvPicPr>
        <p:blipFill>
          <a:blip r:embed="rId5">
            <a:alphaModFix amt="25000"/>
            <a:extLst>
              <a:ext uri="{28A0092B-C50C-407E-A947-70E740481C1C}">
                <a14:useLocalDpi xmlns:a14="http://schemas.microsoft.com/office/drawing/2010/main" val="0"/>
              </a:ext>
            </a:extLst>
          </a:blip>
          <a:stretch>
            <a:fillRect/>
          </a:stretch>
        </p:blipFill>
        <p:spPr>
          <a:xfrm>
            <a:off x="8866100" y="1360159"/>
            <a:ext cx="780290" cy="780290"/>
          </a:xfrm>
          <a:prstGeom prst="rect">
            <a:avLst/>
          </a:prstGeom>
        </p:spPr>
      </p:pic>
      <p:pic>
        <p:nvPicPr>
          <p:cNvPr id="9" name="Picture 8" descr="A close up of a sign&#10;&#10;Description automatically generated">
            <a:extLst>
              <a:ext uri="{FF2B5EF4-FFF2-40B4-BE49-F238E27FC236}">
                <a16:creationId xmlns:a16="http://schemas.microsoft.com/office/drawing/2014/main" id="{177E608D-2FFA-4677-A3B2-ED346DC31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991" y="5208259"/>
            <a:ext cx="780290" cy="780290"/>
          </a:xfrm>
          <a:prstGeom prst="rect">
            <a:avLst/>
          </a:prstGeom>
        </p:spPr>
      </p:pic>
      <p:pic>
        <p:nvPicPr>
          <p:cNvPr id="10" name="Picture 9" descr="A picture containing vector graphics&#10;&#10;Description automatically generated">
            <a:extLst>
              <a:ext uri="{FF2B5EF4-FFF2-40B4-BE49-F238E27FC236}">
                <a16:creationId xmlns:a16="http://schemas.microsoft.com/office/drawing/2014/main" id="{6D1ED783-9784-4660-89EA-5E8EC3AE689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0214038" y="3998203"/>
            <a:ext cx="780290" cy="78029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D78EDB5E-D802-4139-90C9-AF3F647848B4}"/>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10214038" y="2600784"/>
            <a:ext cx="780290" cy="780290"/>
          </a:xfrm>
          <a:prstGeom prst="rect">
            <a:avLst/>
          </a:prstGeom>
        </p:spPr>
      </p:pic>
      <p:cxnSp>
        <p:nvCxnSpPr>
          <p:cNvPr id="12" name="Straight Arrow Connector 11">
            <a:extLst>
              <a:ext uri="{FF2B5EF4-FFF2-40B4-BE49-F238E27FC236}">
                <a16:creationId xmlns:a16="http://schemas.microsoft.com/office/drawing/2014/main" id="{D742900D-C525-4124-BE71-753E4E8D6094}"/>
              </a:ext>
            </a:extLst>
          </p:cNvPr>
          <p:cNvCxnSpPr>
            <a:stCxn id="6" idx="3"/>
            <a:endCxn id="9" idx="1"/>
          </p:cNvCxnSpPr>
          <p:nvPr/>
        </p:nvCxnSpPr>
        <p:spPr>
          <a:xfrm>
            <a:off x="8309499" y="5598404"/>
            <a:ext cx="1893492"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C59A10-7651-439C-8EEE-214113D0C848}"/>
              </a:ext>
            </a:extLst>
          </p:cNvPr>
          <p:cNvSpPr txBox="1"/>
          <p:nvPr/>
        </p:nvSpPr>
        <p:spPr>
          <a:xfrm>
            <a:off x="8309499" y="5598404"/>
            <a:ext cx="1893492" cy="307777"/>
          </a:xfrm>
          <a:prstGeom prst="rect">
            <a:avLst/>
          </a:prstGeom>
          <a:noFill/>
        </p:spPr>
        <p:txBody>
          <a:bodyPr wrap="square" rtlCol="0">
            <a:spAutoFit/>
          </a:bodyPr>
          <a:lstStyle/>
          <a:p>
            <a:pPr algn="ctr"/>
            <a:r>
              <a:rPr lang="sr-Latn-RS" sz="1400" dirty="0"/>
              <a:t>SQL G</a:t>
            </a:r>
            <a:r>
              <a:rPr lang="en-US" sz="1400" dirty="0" err="1"/>
              <a:t>eo</a:t>
            </a:r>
            <a:r>
              <a:rPr lang="sr-Latn-RS" sz="1400" dirty="0"/>
              <a:t>-replication</a:t>
            </a:r>
            <a:endParaRPr lang="en-US" sz="1400" dirty="0"/>
          </a:p>
        </p:txBody>
      </p:sp>
      <p:pic>
        <p:nvPicPr>
          <p:cNvPr id="14" name="Picture 13">
            <a:extLst>
              <a:ext uri="{FF2B5EF4-FFF2-40B4-BE49-F238E27FC236}">
                <a16:creationId xmlns:a16="http://schemas.microsoft.com/office/drawing/2014/main" id="{863A599D-6431-4AEF-8EE0-EAA40CE34140}"/>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8950959" y="3837941"/>
            <a:ext cx="610569" cy="610569"/>
          </a:xfrm>
          <a:prstGeom prst="rect">
            <a:avLst/>
          </a:prstGeom>
        </p:spPr>
      </p:pic>
      <p:cxnSp>
        <p:nvCxnSpPr>
          <p:cNvPr id="15" name="Straight Arrow Connector 14">
            <a:extLst>
              <a:ext uri="{FF2B5EF4-FFF2-40B4-BE49-F238E27FC236}">
                <a16:creationId xmlns:a16="http://schemas.microsoft.com/office/drawing/2014/main" id="{E62DE048-8761-4C91-BCA7-8F5ED42C5386}"/>
              </a:ext>
            </a:extLst>
          </p:cNvPr>
          <p:cNvCxnSpPr>
            <a:cxnSpLocks/>
            <a:stCxn id="5" idx="3"/>
            <a:endCxn id="14" idx="1"/>
          </p:cNvCxnSpPr>
          <p:nvPr/>
        </p:nvCxnSpPr>
        <p:spPr>
          <a:xfrm flipV="1">
            <a:off x="8309499" y="4143226"/>
            <a:ext cx="641460" cy="245122"/>
          </a:xfrm>
          <a:prstGeom prst="straightConnector1">
            <a:avLst/>
          </a:prstGeom>
          <a:ln w="190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029F8C-ABD5-487B-BD6C-2FA590973FC8}"/>
              </a:ext>
            </a:extLst>
          </p:cNvPr>
          <p:cNvCxnSpPr>
            <a:cxnSpLocks/>
            <a:stCxn id="14" idx="3"/>
            <a:endCxn id="10" idx="1"/>
          </p:cNvCxnSpPr>
          <p:nvPr/>
        </p:nvCxnSpPr>
        <p:spPr>
          <a:xfrm>
            <a:off x="9561528" y="4143226"/>
            <a:ext cx="652510" cy="245122"/>
          </a:xfrm>
          <a:prstGeom prst="straightConnector1">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67DD14-0B24-4F3F-BC46-47874676BD6D}"/>
              </a:ext>
            </a:extLst>
          </p:cNvPr>
          <p:cNvCxnSpPr>
            <a:cxnSpLocks/>
            <a:stCxn id="5" idx="3"/>
          </p:cNvCxnSpPr>
          <p:nvPr/>
        </p:nvCxnSpPr>
        <p:spPr>
          <a:xfrm>
            <a:off x="8309499" y="4388348"/>
            <a:ext cx="946746" cy="1210056"/>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9C60F5C-C8DA-4C62-9F83-44D2E78EE078}"/>
              </a:ext>
            </a:extLst>
          </p:cNvPr>
          <p:cNvCxnSpPr>
            <a:cxnSpLocks/>
            <a:stCxn id="10" idx="1"/>
          </p:cNvCxnSpPr>
          <p:nvPr/>
        </p:nvCxnSpPr>
        <p:spPr>
          <a:xfrm flipH="1">
            <a:off x="9256246" y="4388348"/>
            <a:ext cx="957792" cy="1210056"/>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18A61FF-32B5-4CAB-AFD1-E0C5E127909C}"/>
              </a:ext>
            </a:extLst>
          </p:cNvPr>
          <p:cNvCxnSpPr>
            <a:cxnSpLocks/>
            <a:stCxn id="7" idx="2"/>
            <a:endCxn id="5" idx="0"/>
          </p:cNvCxnSpPr>
          <p:nvPr/>
        </p:nvCxnSpPr>
        <p:spPr>
          <a:xfrm>
            <a:off x="7919354" y="3381074"/>
            <a:ext cx="0" cy="617129"/>
          </a:xfrm>
          <a:prstGeom prst="straightConnector1">
            <a:avLst/>
          </a:prstGeom>
          <a:ln w="1905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305AB1-8574-43AA-B9BF-80A3725E63AB}"/>
              </a:ext>
            </a:extLst>
          </p:cNvPr>
          <p:cNvCxnSpPr>
            <a:cxnSpLocks/>
            <a:stCxn id="11" idx="2"/>
            <a:endCxn id="10" idx="0"/>
          </p:cNvCxnSpPr>
          <p:nvPr/>
        </p:nvCxnSpPr>
        <p:spPr>
          <a:xfrm>
            <a:off x="10604183" y="3381074"/>
            <a:ext cx="0" cy="617129"/>
          </a:xfrm>
          <a:prstGeom prst="straightConnector1">
            <a:avLst/>
          </a:prstGeom>
          <a:ln w="1905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3DE0256-DAFD-4787-83EB-D6A18A7F5843}"/>
              </a:ext>
            </a:extLst>
          </p:cNvPr>
          <p:cNvCxnSpPr>
            <a:cxnSpLocks/>
            <a:stCxn id="8" idx="1"/>
            <a:endCxn id="7" idx="0"/>
          </p:cNvCxnSpPr>
          <p:nvPr/>
        </p:nvCxnSpPr>
        <p:spPr>
          <a:xfrm rot="10800000" flipV="1">
            <a:off x="7919354" y="1750304"/>
            <a:ext cx="946746" cy="850480"/>
          </a:xfrm>
          <a:prstGeom prst="bentConnector2">
            <a:avLst/>
          </a:prstGeom>
          <a:ln w="1905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DA777A2-B748-48A2-89F6-A60FE6820B89}"/>
              </a:ext>
            </a:extLst>
          </p:cNvPr>
          <p:cNvCxnSpPr>
            <a:cxnSpLocks/>
            <a:stCxn id="8" idx="3"/>
            <a:endCxn id="11" idx="0"/>
          </p:cNvCxnSpPr>
          <p:nvPr/>
        </p:nvCxnSpPr>
        <p:spPr>
          <a:xfrm>
            <a:off x="9646390" y="1750304"/>
            <a:ext cx="957793" cy="850480"/>
          </a:xfrm>
          <a:prstGeom prst="bentConnector2">
            <a:avLst/>
          </a:prstGeom>
          <a:ln w="1905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EC1BE25-83AA-4979-B3F9-50AFCD189B59}"/>
              </a:ext>
            </a:extLst>
          </p:cNvPr>
          <p:cNvSpPr txBox="1"/>
          <p:nvPr/>
        </p:nvSpPr>
        <p:spPr>
          <a:xfrm>
            <a:off x="7919355" y="1011198"/>
            <a:ext cx="2684828" cy="307777"/>
          </a:xfrm>
          <a:prstGeom prst="rect">
            <a:avLst/>
          </a:prstGeom>
          <a:noFill/>
        </p:spPr>
        <p:txBody>
          <a:bodyPr wrap="square" rtlCol="0">
            <a:spAutoFit/>
          </a:bodyPr>
          <a:lstStyle/>
          <a:p>
            <a:pPr algn="ctr"/>
            <a:r>
              <a:rPr lang="sr-Latn-RS" sz="1400" dirty="0"/>
              <a:t>Traffic Manager profile</a:t>
            </a:r>
          </a:p>
        </p:txBody>
      </p:sp>
      <p:sp>
        <p:nvSpPr>
          <p:cNvPr id="24" name="TextBox 23">
            <a:extLst>
              <a:ext uri="{FF2B5EF4-FFF2-40B4-BE49-F238E27FC236}">
                <a16:creationId xmlns:a16="http://schemas.microsoft.com/office/drawing/2014/main" id="{6D9B57AC-BF67-414F-9B22-2CA2E63BF50C}"/>
              </a:ext>
            </a:extLst>
          </p:cNvPr>
          <p:cNvSpPr txBox="1"/>
          <p:nvPr/>
        </p:nvSpPr>
        <p:spPr>
          <a:xfrm>
            <a:off x="8309498" y="2837039"/>
            <a:ext cx="1893493" cy="307777"/>
          </a:xfrm>
          <a:prstGeom prst="rect">
            <a:avLst/>
          </a:prstGeom>
          <a:noFill/>
        </p:spPr>
        <p:txBody>
          <a:bodyPr wrap="square" rtlCol="0">
            <a:spAutoFit/>
          </a:bodyPr>
          <a:lstStyle/>
          <a:p>
            <a:pPr algn="ctr"/>
            <a:r>
              <a:rPr lang="sr-Latn-RS" sz="1400" dirty="0"/>
              <a:t>Application Gateway</a:t>
            </a:r>
          </a:p>
        </p:txBody>
      </p:sp>
      <p:sp>
        <p:nvSpPr>
          <p:cNvPr id="25" name="TextBox 24">
            <a:extLst>
              <a:ext uri="{FF2B5EF4-FFF2-40B4-BE49-F238E27FC236}">
                <a16:creationId xmlns:a16="http://schemas.microsoft.com/office/drawing/2014/main" id="{BEFA87B6-0536-4334-88E3-5DC8C02238BE}"/>
              </a:ext>
            </a:extLst>
          </p:cNvPr>
          <p:cNvSpPr txBox="1"/>
          <p:nvPr/>
        </p:nvSpPr>
        <p:spPr>
          <a:xfrm>
            <a:off x="8361254" y="4396800"/>
            <a:ext cx="1893493" cy="307777"/>
          </a:xfrm>
          <a:prstGeom prst="rect">
            <a:avLst/>
          </a:prstGeom>
          <a:noFill/>
        </p:spPr>
        <p:txBody>
          <a:bodyPr wrap="square" rtlCol="0">
            <a:spAutoFit/>
          </a:bodyPr>
          <a:lstStyle/>
          <a:p>
            <a:pPr algn="ctr"/>
            <a:r>
              <a:rPr lang="sr-Latn-RS" sz="1400" dirty="0"/>
              <a:t>App Service</a:t>
            </a:r>
          </a:p>
        </p:txBody>
      </p:sp>
    </p:spTree>
    <p:extLst>
      <p:ext uri="{BB962C8B-B14F-4D97-AF65-F5344CB8AC3E}">
        <p14:creationId xmlns:p14="http://schemas.microsoft.com/office/powerpoint/2010/main" val="3494488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0-#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1+#ppt_w/2"/>
                                          </p:val>
                                        </p:tav>
                                        <p:tav tm="100000">
                                          <p:val>
                                            <p:strVal val="#ppt_x"/>
                                          </p:val>
                                        </p:tav>
                                      </p:tavLst>
                                    </p:anim>
                                    <p:anim calcmode="lin" valueType="num">
                                      <p:cBhvr additive="base">
                                        <p:cTn id="12" dur="1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2"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right)">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childTnLst>
                          </p:cTn>
                        </p:par>
                        <p:par>
                          <p:cTn id="23" fill="hold">
                            <p:stCondLst>
                              <p:cond delay="2500"/>
                            </p:stCondLst>
                            <p:childTnLst>
                              <p:par>
                                <p:cTn id="24" presetID="16" presetClass="entr" presetSubtype="21" fill="hold" nodeType="afterEffect">
                                  <p:stCondLst>
                                    <p:cond delay="50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1000"/>
                                        <p:tgtEl>
                                          <p:spTgt spid="14"/>
                                        </p:tgtEl>
                                      </p:cBhvr>
                                    </p:animEffect>
                                  </p:childTnLst>
                                </p:cTn>
                              </p:par>
                              <p:par>
                                <p:cTn id="27" presetID="22" presetClass="entr" presetSubtype="2" fill="hold" nodeType="withEffect">
                                  <p:stCondLst>
                                    <p:cond delay="100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par>
                                <p:cTn id="30" presetID="22" presetClass="entr" presetSubtype="8" fill="hold" nodeType="withEffect">
                                  <p:stCondLst>
                                    <p:cond delay="100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40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2000"/>
                                        <p:tgtEl>
                                          <p:spTgt spid="7"/>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000"/>
                                        <p:tgtEl>
                                          <p:spTgt spid="8"/>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20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2000"/>
                                        <p:tgtEl>
                                          <p:spTgt spid="19"/>
                                        </p:tgtEl>
                                      </p:cBhvr>
                                    </p:animEffect>
                                  </p:childTnLst>
                                </p:cTn>
                              </p:par>
                              <p:par>
                                <p:cTn id="46" presetID="10"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2000"/>
                                        <p:tgtEl>
                                          <p:spTgt spid="20"/>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20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20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20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C0C172-2554-47FC-A556-348BADE1052F}"/>
              </a:ext>
            </a:extLst>
          </p:cNvPr>
          <p:cNvSpPr>
            <a:spLocks noGrp="1"/>
          </p:cNvSpPr>
          <p:nvPr>
            <p:ph type="title"/>
          </p:nvPr>
        </p:nvSpPr>
        <p:spPr/>
        <p:txBody>
          <a:bodyPr/>
          <a:lstStyle/>
          <a:p>
            <a:r>
              <a:rPr lang="sr-Latn-RS" dirty="0"/>
              <a:t>Module 02 - Demo / Exercise</a:t>
            </a:r>
            <a:endParaRPr lang="en-US" dirty="0"/>
          </a:p>
        </p:txBody>
      </p:sp>
      <p:sp>
        <p:nvSpPr>
          <p:cNvPr id="9" name="Text Placeholder 8">
            <a:extLst>
              <a:ext uri="{FF2B5EF4-FFF2-40B4-BE49-F238E27FC236}">
                <a16:creationId xmlns:a16="http://schemas.microsoft.com/office/drawing/2014/main" id="{ECACBEE6-5D6B-4796-8A40-543B4D31ED1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343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D0DD2-702F-42EC-B79D-474BE2DB11D6}"/>
              </a:ext>
            </a:extLst>
          </p:cNvPr>
          <p:cNvSpPr>
            <a:spLocks noGrp="1"/>
          </p:cNvSpPr>
          <p:nvPr>
            <p:ph type="title"/>
          </p:nvPr>
        </p:nvSpPr>
        <p:spPr>
          <a:xfrm>
            <a:off x="584200" y="2425780"/>
            <a:ext cx="9144000" cy="1107996"/>
          </a:xfrm>
        </p:spPr>
        <p:txBody>
          <a:bodyPr/>
          <a:lstStyle/>
          <a:p>
            <a:r>
              <a:rPr lang="en-US" dirty="0"/>
              <a:t>Module 03 - Provision and configure Application Gateway</a:t>
            </a:r>
          </a:p>
        </p:txBody>
      </p:sp>
      <p:sp>
        <p:nvSpPr>
          <p:cNvPr id="5" name="Text Placeholder 4">
            <a:extLst>
              <a:ext uri="{FF2B5EF4-FFF2-40B4-BE49-F238E27FC236}">
                <a16:creationId xmlns:a16="http://schemas.microsoft.com/office/drawing/2014/main" id="{D3A58EA8-15DB-424F-A93E-E2BFCF138EC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5184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CF8-E0D2-4E4E-9B40-046177FEF20E}"/>
              </a:ext>
            </a:extLst>
          </p:cNvPr>
          <p:cNvSpPr>
            <a:spLocks noGrp="1"/>
          </p:cNvSpPr>
          <p:nvPr>
            <p:ph type="title"/>
          </p:nvPr>
        </p:nvSpPr>
        <p:spPr/>
        <p:txBody>
          <a:bodyPr/>
          <a:lstStyle/>
          <a:p>
            <a:r>
              <a:rPr lang="en-US" dirty="0"/>
              <a:t>Application Gateway</a:t>
            </a:r>
            <a:r>
              <a:rPr lang="sr-Latn-RS" dirty="0"/>
              <a:t> (1)</a:t>
            </a:r>
            <a:endParaRPr lang="en-US" dirty="0"/>
          </a:p>
        </p:txBody>
      </p:sp>
      <p:sp>
        <p:nvSpPr>
          <p:cNvPr id="3" name="Text Placeholder 2">
            <a:extLst>
              <a:ext uri="{FF2B5EF4-FFF2-40B4-BE49-F238E27FC236}">
                <a16:creationId xmlns:a16="http://schemas.microsoft.com/office/drawing/2014/main" id="{13282A07-507B-46A9-BA0B-F76AC82F9C6C}"/>
              </a:ext>
            </a:extLst>
          </p:cNvPr>
          <p:cNvSpPr>
            <a:spLocks noGrp="1"/>
          </p:cNvSpPr>
          <p:nvPr>
            <p:ph type="body" sz="quarter" idx="10"/>
          </p:nvPr>
        </p:nvSpPr>
        <p:spPr>
          <a:xfrm>
            <a:off x="584200" y="1435497"/>
            <a:ext cx="11018520" cy="4105739"/>
          </a:xfrm>
        </p:spPr>
        <p:txBody>
          <a:bodyPr/>
          <a:lstStyle/>
          <a:p>
            <a:pPr>
              <a:spcBef>
                <a:spcPts val="1200"/>
              </a:spcBef>
            </a:pPr>
            <a:r>
              <a:rPr lang="en-US" dirty="0"/>
              <a:t>Layer 7 web traffic load balancer, provides routing based on additional attributes of an HTTP request</a:t>
            </a:r>
          </a:p>
          <a:p>
            <a:pPr>
              <a:spcBef>
                <a:spcPts val="1200"/>
              </a:spcBef>
            </a:pPr>
            <a:r>
              <a:rPr lang="en-US" dirty="0"/>
              <a:t>Options provided are</a:t>
            </a:r>
            <a:r>
              <a:rPr lang="sr-Latn-RS" dirty="0"/>
              <a:t>:</a:t>
            </a:r>
            <a:endParaRPr lang="en-US" dirty="0"/>
          </a:p>
          <a:p>
            <a:pPr lvl="1"/>
            <a:r>
              <a:rPr lang="en-US" sz="2400" i="1" dirty="0">
                <a:latin typeface="Segoe UI Semilight" panose="020B0402040204020203" pitchFamily="34" charset="0"/>
                <a:cs typeface="Segoe UI Semilight" panose="020B0402040204020203" pitchFamily="34" charset="0"/>
              </a:rPr>
              <a:t>SSL termination</a:t>
            </a:r>
          </a:p>
          <a:p>
            <a:pPr lvl="1"/>
            <a:r>
              <a:rPr lang="en-US" sz="2400" i="1" dirty="0">
                <a:latin typeface="Segoe UI Semilight" panose="020B0402040204020203" pitchFamily="34" charset="0"/>
                <a:cs typeface="Segoe UI Semilight" panose="020B0402040204020203" pitchFamily="34" charset="0"/>
              </a:rPr>
              <a:t>Autoscaling </a:t>
            </a:r>
          </a:p>
          <a:p>
            <a:pPr lvl="1"/>
            <a:r>
              <a:rPr lang="en-US" sz="2400" i="1" dirty="0">
                <a:latin typeface="Segoe UI Semilight" panose="020B0402040204020203" pitchFamily="34" charset="0"/>
                <a:cs typeface="Segoe UI Semilight" panose="020B0402040204020203" pitchFamily="34" charset="0"/>
              </a:rPr>
              <a:t>Static VIP</a:t>
            </a:r>
          </a:p>
          <a:p>
            <a:pPr lvl="1"/>
            <a:r>
              <a:rPr lang="en-US" sz="2400" i="1" dirty="0">
                <a:latin typeface="Segoe UI Semilight" panose="020B0402040204020203" pitchFamily="34" charset="0"/>
                <a:cs typeface="Segoe UI Semilight" panose="020B0402040204020203" pitchFamily="34" charset="0"/>
              </a:rPr>
              <a:t>URL-based routing</a:t>
            </a:r>
          </a:p>
          <a:p>
            <a:pPr lvl="1"/>
            <a:r>
              <a:rPr lang="en-US" sz="2400" i="1" dirty="0">
                <a:latin typeface="Segoe UI Semilight" panose="020B0402040204020203" pitchFamily="34" charset="0"/>
                <a:cs typeface="Segoe UI Semilight" panose="020B0402040204020203" pitchFamily="34" charset="0"/>
              </a:rPr>
              <a:t>Multiple-site hosting</a:t>
            </a:r>
          </a:p>
          <a:p>
            <a:pPr lvl="1"/>
            <a:r>
              <a:rPr lang="en-US" sz="2400" i="1" dirty="0">
                <a:latin typeface="Segoe UI Semilight" panose="020B0402040204020203" pitchFamily="34" charset="0"/>
                <a:cs typeface="Segoe UI Semilight" panose="020B0402040204020203" pitchFamily="34" charset="0"/>
              </a:rPr>
              <a:t>Custom error pages…</a:t>
            </a:r>
            <a:endParaRPr lang="sr-Latn-RS" sz="2400" i="1"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56054119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CF8-E0D2-4E4E-9B40-046177FEF20E}"/>
              </a:ext>
            </a:extLst>
          </p:cNvPr>
          <p:cNvSpPr>
            <a:spLocks noGrp="1"/>
          </p:cNvSpPr>
          <p:nvPr>
            <p:ph type="title"/>
          </p:nvPr>
        </p:nvSpPr>
        <p:spPr/>
        <p:txBody>
          <a:bodyPr/>
          <a:lstStyle/>
          <a:p>
            <a:r>
              <a:rPr lang="en-US" dirty="0"/>
              <a:t>Application Gateway</a:t>
            </a:r>
            <a:r>
              <a:rPr lang="sr-Latn-RS" dirty="0"/>
              <a:t> (2)</a:t>
            </a:r>
            <a:endParaRPr lang="en-US" dirty="0"/>
          </a:p>
        </p:txBody>
      </p:sp>
      <p:pic>
        <p:nvPicPr>
          <p:cNvPr id="6" name="Picture 5" descr="A close up of a sign&#10;&#10;Description automatically generated">
            <a:extLst>
              <a:ext uri="{FF2B5EF4-FFF2-40B4-BE49-F238E27FC236}">
                <a16:creationId xmlns:a16="http://schemas.microsoft.com/office/drawing/2014/main" id="{E17D300F-F78F-400F-A887-98A444B337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55" t="18254" r="50894" b="2032"/>
          <a:stretch/>
        </p:blipFill>
        <p:spPr>
          <a:xfrm>
            <a:off x="3749368" y="1278119"/>
            <a:ext cx="4693264" cy="4797831"/>
          </a:xfrm>
          <a:prstGeom prst="rect">
            <a:avLst/>
          </a:prstGeom>
        </p:spPr>
      </p:pic>
    </p:spTree>
    <p:extLst>
      <p:ext uri="{BB962C8B-B14F-4D97-AF65-F5344CB8AC3E}">
        <p14:creationId xmlns:p14="http://schemas.microsoft.com/office/powerpoint/2010/main" val="10266219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ED77-F097-49EF-B5A5-30A4F10ED6A5}"/>
              </a:ext>
            </a:extLst>
          </p:cNvPr>
          <p:cNvSpPr>
            <a:spLocks noGrp="1"/>
          </p:cNvSpPr>
          <p:nvPr>
            <p:ph type="title"/>
          </p:nvPr>
        </p:nvSpPr>
        <p:spPr/>
        <p:txBody>
          <a:bodyPr/>
          <a:lstStyle/>
          <a:p>
            <a:r>
              <a:rPr lang="sr-Latn-RS" dirty="0"/>
              <a:t>Main goal of this workshop part</a:t>
            </a:r>
            <a:endParaRPr lang="en-US" dirty="0"/>
          </a:p>
        </p:txBody>
      </p:sp>
      <p:sp>
        <p:nvSpPr>
          <p:cNvPr id="3" name="Text Placeholder 2">
            <a:extLst>
              <a:ext uri="{FF2B5EF4-FFF2-40B4-BE49-F238E27FC236}">
                <a16:creationId xmlns:a16="http://schemas.microsoft.com/office/drawing/2014/main" id="{732548D6-7F96-44DF-A8C7-27974053FB5D}"/>
              </a:ext>
            </a:extLst>
          </p:cNvPr>
          <p:cNvSpPr>
            <a:spLocks noGrp="1"/>
          </p:cNvSpPr>
          <p:nvPr>
            <p:ph type="body" sz="quarter" idx="10"/>
          </p:nvPr>
        </p:nvSpPr>
        <p:spPr>
          <a:xfrm>
            <a:off x="584200" y="1435496"/>
            <a:ext cx="6876915" cy="1446550"/>
          </a:xfrm>
        </p:spPr>
        <p:txBody>
          <a:bodyPr/>
          <a:lstStyle/>
          <a:p>
            <a:pPr>
              <a:spcBef>
                <a:spcPts val="1200"/>
              </a:spcBef>
            </a:pPr>
            <a:r>
              <a:rPr lang="sr-Latn-RS" dirty="0"/>
              <a:t>Deploy and configure Application Gateway that will sits in front of App Service</a:t>
            </a:r>
          </a:p>
          <a:p>
            <a:pPr>
              <a:spcBef>
                <a:spcPts val="1200"/>
              </a:spcBef>
            </a:pPr>
            <a:r>
              <a:rPr lang="sr-Latn-RS" dirty="0"/>
              <a:t>Prepare application for globally available</a:t>
            </a:r>
          </a:p>
        </p:txBody>
      </p:sp>
      <p:pic>
        <p:nvPicPr>
          <p:cNvPr id="5" name="Picture 4" descr="A picture containing vector graphics&#10;&#10;Description automatically generated">
            <a:extLst>
              <a:ext uri="{FF2B5EF4-FFF2-40B4-BE49-F238E27FC236}">
                <a16:creationId xmlns:a16="http://schemas.microsoft.com/office/drawing/2014/main" id="{2E3437E3-2AC0-46AC-AE81-DD88FC3EE901}"/>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529209" y="3998203"/>
            <a:ext cx="780290" cy="780290"/>
          </a:xfrm>
          <a:prstGeom prst="rect">
            <a:avLst/>
          </a:prstGeom>
        </p:spPr>
      </p:pic>
      <p:pic>
        <p:nvPicPr>
          <p:cNvPr id="6" name="Picture 5" descr="A close up of a sign&#10;&#10;Description automatically generated">
            <a:extLst>
              <a:ext uri="{FF2B5EF4-FFF2-40B4-BE49-F238E27FC236}">
                <a16:creationId xmlns:a16="http://schemas.microsoft.com/office/drawing/2014/main" id="{60215A8C-C429-487D-A4AF-87ECCD405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209" y="5208259"/>
            <a:ext cx="780290" cy="78029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815AF42-8594-446E-9438-6FEECCD75048}"/>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7529209" y="2600784"/>
            <a:ext cx="780290" cy="780290"/>
          </a:xfrm>
          <a:prstGeom prst="rect">
            <a:avLst/>
          </a:prstGeom>
        </p:spPr>
      </p:pic>
      <p:pic>
        <p:nvPicPr>
          <p:cNvPr id="8" name="Picture 7" descr="A stop sign&#10;&#10;Description automatically generated">
            <a:extLst>
              <a:ext uri="{FF2B5EF4-FFF2-40B4-BE49-F238E27FC236}">
                <a16:creationId xmlns:a16="http://schemas.microsoft.com/office/drawing/2014/main" id="{9ADB3D7D-A569-4315-BAFA-9BDEA70FF531}"/>
              </a:ext>
            </a:extLst>
          </p:cNvPr>
          <p:cNvPicPr>
            <a:picLocks noChangeAspect="1"/>
          </p:cNvPicPr>
          <p:nvPr/>
        </p:nvPicPr>
        <p:blipFill>
          <a:blip r:embed="rId5">
            <a:alphaModFix amt="25000"/>
            <a:extLst>
              <a:ext uri="{28A0092B-C50C-407E-A947-70E740481C1C}">
                <a14:useLocalDpi xmlns:a14="http://schemas.microsoft.com/office/drawing/2010/main" val="0"/>
              </a:ext>
            </a:extLst>
          </a:blip>
          <a:stretch>
            <a:fillRect/>
          </a:stretch>
        </p:blipFill>
        <p:spPr>
          <a:xfrm>
            <a:off x="8866100" y="1360159"/>
            <a:ext cx="780290" cy="780290"/>
          </a:xfrm>
          <a:prstGeom prst="rect">
            <a:avLst/>
          </a:prstGeom>
        </p:spPr>
      </p:pic>
      <p:pic>
        <p:nvPicPr>
          <p:cNvPr id="9" name="Picture 8" descr="A close up of a sign&#10;&#10;Description automatically generated">
            <a:extLst>
              <a:ext uri="{FF2B5EF4-FFF2-40B4-BE49-F238E27FC236}">
                <a16:creationId xmlns:a16="http://schemas.microsoft.com/office/drawing/2014/main" id="{177E608D-2FFA-4677-A3B2-ED346DC31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991" y="5208259"/>
            <a:ext cx="780290" cy="780290"/>
          </a:xfrm>
          <a:prstGeom prst="rect">
            <a:avLst/>
          </a:prstGeom>
        </p:spPr>
      </p:pic>
      <p:pic>
        <p:nvPicPr>
          <p:cNvPr id="10" name="Picture 9" descr="A picture containing vector graphics&#10;&#10;Description automatically generated">
            <a:extLst>
              <a:ext uri="{FF2B5EF4-FFF2-40B4-BE49-F238E27FC236}">
                <a16:creationId xmlns:a16="http://schemas.microsoft.com/office/drawing/2014/main" id="{6D1ED783-9784-4660-89EA-5E8EC3AE689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0214038" y="3998203"/>
            <a:ext cx="780290" cy="78029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D78EDB5E-D802-4139-90C9-AF3F647848B4}"/>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0214038" y="2600784"/>
            <a:ext cx="780290" cy="780290"/>
          </a:xfrm>
          <a:prstGeom prst="rect">
            <a:avLst/>
          </a:prstGeom>
        </p:spPr>
      </p:pic>
      <p:cxnSp>
        <p:nvCxnSpPr>
          <p:cNvPr id="12" name="Straight Arrow Connector 11">
            <a:extLst>
              <a:ext uri="{FF2B5EF4-FFF2-40B4-BE49-F238E27FC236}">
                <a16:creationId xmlns:a16="http://schemas.microsoft.com/office/drawing/2014/main" id="{D742900D-C525-4124-BE71-753E4E8D6094}"/>
              </a:ext>
            </a:extLst>
          </p:cNvPr>
          <p:cNvCxnSpPr>
            <a:stCxn id="6" idx="3"/>
            <a:endCxn id="9" idx="1"/>
          </p:cNvCxnSpPr>
          <p:nvPr/>
        </p:nvCxnSpPr>
        <p:spPr>
          <a:xfrm>
            <a:off x="8309499" y="5598404"/>
            <a:ext cx="1893492"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C59A10-7651-439C-8EEE-214113D0C848}"/>
              </a:ext>
            </a:extLst>
          </p:cNvPr>
          <p:cNvSpPr txBox="1"/>
          <p:nvPr/>
        </p:nvSpPr>
        <p:spPr>
          <a:xfrm>
            <a:off x="8309499" y="5598404"/>
            <a:ext cx="1893492" cy="307777"/>
          </a:xfrm>
          <a:prstGeom prst="rect">
            <a:avLst/>
          </a:prstGeom>
          <a:noFill/>
        </p:spPr>
        <p:txBody>
          <a:bodyPr wrap="square" rtlCol="0">
            <a:spAutoFit/>
          </a:bodyPr>
          <a:lstStyle/>
          <a:p>
            <a:pPr algn="ctr"/>
            <a:r>
              <a:rPr lang="sr-Latn-RS" sz="1400" dirty="0"/>
              <a:t>SQL G</a:t>
            </a:r>
            <a:r>
              <a:rPr lang="en-US" sz="1400" dirty="0" err="1"/>
              <a:t>eo</a:t>
            </a:r>
            <a:r>
              <a:rPr lang="sr-Latn-RS" sz="1400" dirty="0"/>
              <a:t>-replication</a:t>
            </a:r>
            <a:endParaRPr lang="en-US" sz="1400" dirty="0"/>
          </a:p>
        </p:txBody>
      </p:sp>
      <p:pic>
        <p:nvPicPr>
          <p:cNvPr id="14" name="Picture 13">
            <a:extLst>
              <a:ext uri="{FF2B5EF4-FFF2-40B4-BE49-F238E27FC236}">
                <a16:creationId xmlns:a16="http://schemas.microsoft.com/office/drawing/2014/main" id="{863A599D-6431-4AEF-8EE0-EAA40CE34140}"/>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8950959" y="3837941"/>
            <a:ext cx="610569" cy="610569"/>
          </a:xfrm>
          <a:prstGeom prst="rect">
            <a:avLst/>
          </a:prstGeom>
        </p:spPr>
      </p:pic>
      <p:cxnSp>
        <p:nvCxnSpPr>
          <p:cNvPr id="15" name="Straight Arrow Connector 14">
            <a:extLst>
              <a:ext uri="{FF2B5EF4-FFF2-40B4-BE49-F238E27FC236}">
                <a16:creationId xmlns:a16="http://schemas.microsoft.com/office/drawing/2014/main" id="{E62DE048-8761-4C91-BCA7-8F5ED42C5386}"/>
              </a:ext>
            </a:extLst>
          </p:cNvPr>
          <p:cNvCxnSpPr>
            <a:cxnSpLocks/>
            <a:stCxn id="5" idx="3"/>
            <a:endCxn id="14" idx="1"/>
          </p:cNvCxnSpPr>
          <p:nvPr/>
        </p:nvCxnSpPr>
        <p:spPr>
          <a:xfrm flipV="1">
            <a:off x="8309499" y="4143226"/>
            <a:ext cx="641460" cy="245122"/>
          </a:xfrm>
          <a:prstGeom prst="straightConnector1">
            <a:avLst/>
          </a:prstGeom>
          <a:ln w="190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029F8C-ABD5-487B-BD6C-2FA590973FC8}"/>
              </a:ext>
            </a:extLst>
          </p:cNvPr>
          <p:cNvCxnSpPr>
            <a:cxnSpLocks/>
            <a:stCxn id="14" idx="3"/>
            <a:endCxn id="10" idx="1"/>
          </p:cNvCxnSpPr>
          <p:nvPr/>
        </p:nvCxnSpPr>
        <p:spPr>
          <a:xfrm>
            <a:off x="9561528" y="4143226"/>
            <a:ext cx="652510" cy="245122"/>
          </a:xfrm>
          <a:prstGeom prst="straightConnector1">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67DD14-0B24-4F3F-BC46-47874676BD6D}"/>
              </a:ext>
            </a:extLst>
          </p:cNvPr>
          <p:cNvCxnSpPr>
            <a:cxnSpLocks/>
            <a:stCxn id="5" idx="3"/>
          </p:cNvCxnSpPr>
          <p:nvPr/>
        </p:nvCxnSpPr>
        <p:spPr>
          <a:xfrm>
            <a:off x="8309499" y="4388348"/>
            <a:ext cx="946746" cy="1210056"/>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9C60F5C-C8DA-4C62-9F83-44D2E78EE078}"/>
              </a:ext>
            </a:extLst>
          </p:cNvPr>
          <p:cNvCxnSpPr>
            <a:cxnSpLocks/>
            <a:stCxn id="10" idx="1"/>
          </p:cNvCxnSpPr>
          <p:nvPr/>
        </p:nvCxnSpPr>
        <p:spPr>
          <a:xfrm flipH="1">
            <a:off x="9256246" y="4388348"/>
            <a:ext cx="957792" cy="1210056"/>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18A61FF-32B5-4CAB-AFD1-E0C5E127909C}"/>
              </a:ext>
            </a:extLst>
          </p:cNvPr>
          <p:cNvCxnSpPr>
            <a:cxnSpLocks/>
            <a:stCxn id="7" idx="2"/>
            <a:endCxn id="5" idx="0"/>
          </p:cNvCxnSpPr>
          <p:nvPr/>
        </p:nvCxnSpPr>
        <p:spPr>
          <a:xfrm>
            <a:off x="7919354" y="3381074"/>
            <a:ext cx="0" cy="61712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305AB1-8574-43AA-B9BF-80A3725E63AB}"/>
              </a:ext>
            </a:extLst>
          </p:cNvPr>
          <p:cNvCxnSpPr>
            <a:cxnSpLocks/>
            <a:stCxn id="11" idx="2"/>
            <a:endCxn id="10" idx="0"/>
          </p:cNvCxnSpPr>
          <p:nvPr/>
        </p:nvCxnSpPr>
        <p:spPr>
          <a:xfrm>
            <a:off x="10604183" y="3381074"/>
            <a:ext cx="0" cy="61712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3DE0256-DAFD-4787-83EB-D6A18A7F5843}"/>
              </a:ext>
            </a:extLst>
          </p:cNvPr>
          <p:cNvCxnSpPr>
            <a:cxnSpLocks/>
            <a:stCxn id="8" idx="1"/>
            <a:endCxn id="7" idx="0"/>
          </p:cNvCxnSpPr>
          <p:nvPr/>
        </p:nvCxnSpPr>
        <p:spPr>
          <a:xfrm rot="10800000" flipV="1">
            <a:off x="7919354" y="1750304"/>
            <a:ext cx="946746" cy="850480"/>
          </a:xfrm>
          <a:prstGeom prst="bentConnector2">
            <a:avLst/>
          </a:prstGeom>
          <a:ln w="1905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DA777A2-B748-48A2-89F6-A60FE6820B89}"/>
              </a:ext>
            </a:extLst>
          </p:cNvPr>
          <p:cNvCxnSpPr>
            <a:cxnSpLocks/>
            <a:stCxn id="8" idx="3"/>
            <a:endCxn id="11" idx="0"/>
          </p:cNvCxnSpPr>
          <p:nvPr/>
        </p:nvCxnSpPr>
        <p:spPr>
          <a:xfrm>
            <a:off x="9646390" y="1750304"/>
            <a:ext cx="957793" cy="850480"/>
          </a:xfrm>
          <a:prstGeom prst="bentConnector2">
            <a:avLst/>
          </a:prstGeom>
          <a:ln w="1905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EC1BE25-83AA-4979-B3F9-50AFCD189B59}"/>
              </a:ext>
            </a:extLst>
          </p:cNvPr>
          <p:cNvSpPr txBox="1"/>
          <p:nvPr/>
        </p:nvSpPr>
        <p:spPr>
          <a:xfrm>
            <a:off x="7919355" y="1011198"/>
            <a:ext cx="2684828" cy="307777"/>
          </a:xfrm>
          <a:prstGeom prst="rect">
            <a:avLst/>
          </a:prstGeom>
          <a:noFill/>
        </p:spPr>
        <p:txBody>
          <a:bodyPr wrap="square" rtlCol="0">
            <a:spAutoFit/>
          </a:bodyPr>
          <a:lstStyle/>
          <a:p>
            <a:pPr algn="ctr"/>
            <a:r>
              <a:rPr lang="sr-Latn-RS" sz="1400" dirty="0"/>
              <a:t>Traffic Manager profile</a:t>
            </a:r>
          </a:p>
        </p:txBody>
      </p:sp>
      <p:sp>
        <p:nvSpPr>
          <p:cNvPr id="24" name="TextBox 23">
            <a:extLst>
              <a:ext uri="{FF2B5EF4-FFF2-40B4-BE49-F238E27FC236}">
                <a16:creationId xmlns:a16="http://schemas.microsoft.com/office/drawing/2014/main" id="{6D9B57AC-BF67-414F-9B22-2CA2E63BF50C}"/>
              </a:ext>
            </a:extLst>
          </p:cNvPr>
          <p:cNvSpPr txBox="1"/>
          <p:nvPr/>
        </p:nvSpPr>
        <p:spPr>
          <a:xfrm>
            <a:off x="8309498" y="2837039"/>
            <a:ext cx="1893493" cy="307777"/>
          </a:xfrm>
          <a:prstGeom prst="rect">
            <a:avLst/>
          </a:prstGeom>
          <a:noFill/>
        </p:spPr>
        <p:txBody>
          <a:bodyPr wrap="square" rtlCol="0">
            <a:spAutoFit/>
          </a:bodyPr>
          <a:lstStyle/>
          <a:p>
            <a:pPr algn="ctr"/>
            <a:r>
              <a:rPr lang="sr-Latn-RS" sz="1400" dirty="0"/>
              <a:t>Application Gateway</a:t>
            </a:r>
          </a:p>
        </p:txBody>
      </p:sp>
      <p:sp>
        <p:nvSpPr>
          <p:cNvPr id="25" name="TextBox 24">
            <a:extLst>
              <a:ext uri="{FF2B5EF4-FFF2-40B4-BE49-F238E27FC236}">
                <a16:creationId xmlns:a16="http://schemas.microsoft.com/office/drawing/2014/main" id="{BEFA87B6-0536-4334-88E3-5DC8C02238BE}"/>
              </a:ext>
            </a:extLst>
          </p:cNvPr>
          <p:cNvSpPr txBox="1"/>
          <p:nvPr/>
        </p:nvSpPr>
        <p:spPr>
          <a:xfrm>
            <a:off x="8361254" y="4396800"/>
            <a:ext cx="1893493" cy="307777"/>
          </a:xfrm>
          <a:prstGeom prst="rect">
            <a:avLst/>
          </a:prstGeom>
          <a:noFill/>
        </p:spPr>
        <p:txBody>
          <a:bodyPr wrap="square" rtlCol="0">
            <a:spAutoFit/>
          </a:bodyPr>
          <a:lstStyle/>
          <a:p>
            <a:pPr algn="ctr"/>
            <a:r>
              <a:rPr lang="sr-Latn-RS" sz="1400" dirty="0"/>
              <a:t>App Service</a:t>
            </a:r>
          </a:p>
        </p:txBody>
      </p:sp>
    </p:spTree>
    <p:extLst>
      <p:ext uri="{BB962C8B-B14F-4D97-AF65-F5344CB8AC3E}">
        <p14:creationId xmlns:p14="http://schemas.microsoft.com/office/powerpoint/2010/main" val="1480886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20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20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C0C172-2554-47FC-A556-348BADE1052F}"/>
              </a:ext>
            </a:extLst>
          </p:cNvPr>
          <p:cNvSpPr>
            <a:spLocks noGrp="1"/>
          </p:cNvSpPr>
          <p:nvPr>
            <p:ph type="title"/>
          </p:nvPr>
        </p:nvSpPr>
        <p:spPr/>
        <p:txBody>
          <a:bodyPr/>
          <a:lstStyle/>
          <a:p>
            <a:r>
              <a:rPr lang="sr-Latn-RS" dirty="0"/>
              <a:t>Module 03 - Demo / Exercise</a:t>
            </a:r>
            <a:endParaRPr lang="en-US" dirty="0"/>
          </a:p>
        </p:txBody>
      </p:sp>
      <p:sp>
        <p:nvSpPr>
          <p:cNvPr id="9" name="Text Placeholder 8">
            <a:extLst>
              <a:ext uri="{FF2B5EF4-FFF2-40B4-BE49-F238E27FC236}">
                <a16:creationId xmlns:a16="http://schemas.microsoft.com/office/drawing/2014/main" id="{ECACBEE6-5D6B-4796-8A40-543B4D31ED1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85910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D0DD2-702F-42EC-B79D-474BE2DB11D6}"/>
              </a:ext>
            </a:extLst>
          </p:cNvPr>
          <p:cNvSpPr>
            <a:spLocks noGrp="1"/>
          </p:cNvSpPr>
          <p:nvPr>
            <p:ph type="title"/>
          </p:nvPr>
        </p:nvSpPr>
        <p:spPr>
          <a:xfrm>
            <a:off x="584200" y="2425780"/>
            <a:ext cx="9144000" cy="1107996"/>
          </a:xfrm>
        </p:spPr>
        <p:txBody>
          <a:bodyPr/>
          <a:lstStyle/>
          <a:p>
            <a:r>
              <a:rPr lang="en-US" dirty="0"/>
              <a:t>Module 04 - Deploy and configure Traffic Manager profile</a:t>
            </a:r>
          </a:p>
        </p:txBody>
      </p:sp>
      <p:sp>
        <p:nvSpPr>
          <p:cNvPr id="5" name="Text Placeholder 4">
            <a:extLst>
              <a:ext uri="{FF2B5EF4-FFF2-40B4-BE49-F238E27FC236}">
                <a16:creationId xmlns:a16="http://schemas.microsoft.com/office/drawing/2014/main" id="{D3A58EA8-15DB-424F-A93E-E2BFCF138EC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8152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3D6BFD-95E6-4E18-A140-797775FB3E8C}"/>
              </a:ext>
            </a:extLst>
          </p:cNvPr>
          <p:cNvSpPr>
            <a:spLocks noGrp="1"/>
          </p:cNvSpPr>
          <p:nvPr>
            <p:ph type="title"/>
          </p:nvPr>
        </p:nvSpPr>
        <p:spPr/>
        <p:txBody>
          <a:bodyPr/>
          <a:lstStyle/>
          <a:p>
            <a:r>
              <a:rPr lang="en-US" dirty="0"/>
              <a:t>Traffic Manager</a:t>
            </a:r>
            <a:r>
              <a:rPr lang="sr-Latn-RS" dirty="0"/>
              <a:t> overview (1)</a:t>
            </a:r>
            <a:endParaRPr lang="en-US" dirty="0"/>
          </a:p>
        </p:txBody>
      </p:sp>
      <p:sp>
        <p:nvSpPr>
          <p:cNvPr id="5" name="Text Placeholder 4">
            <a:extLst>
              <a:ext uri="{FF2B5EF4-FFF2-40B4-BE49-F238E27FC236}">
                <a16:creationId xmlns:a16="http://schemas.microsoft.com/office/drawing/2014/main" id="{CC7D60D8-72B1-43A9-96E0-97D88EA83244}"/>
              </a:ext>
            </a:extLst>
          </p:cNvPr>
          <p:cNvSpPr>
            <a:spLocks noGrp="1"/>
          </p:cNvSpPr>
          <p:nvPr>
            <p:ph type="body" sz="quarter" idx="10"/>
          </p:nvPr>
        </p:nvSpPr>
        <p:spPr>
          <a:xfrm>
            <a:off x="584200" y="1435497"/>
            <a:ext cx="11018520" cy="3046988"/>
          </a:xfrm>
        </p:spPr>
        <p:txBody>
          <a:bodyPr/>
          <a:lstStyle/>
          <a:p>
            <a:pPr>
              <a:spcBef>
                <a:spcPts val="1200"/>
              </a:spcBef>
            </a:pPr>
            <a:r>
              <a:rPr lang="en-US" dirty="0"/>
              <a:t>Allows you to control distribution of user traffic to service endpoints around the world</a:t>
            </a:r>
          </a:p>
          <a:p>
            <a:pPr>
              <a:spcBef>
                <a:spcPts val="1200"/>
              </a:spcBef>
            </a:pPr>
            <a:r>
              <a:rPr lang="en-US" dirty="0"/>
              <a:t>Uses DNS to direct end-user requests to the most appropriate endpoint</a:t>
            </a:r>
          </a:p>
          <a:p>
            <a:pPr>
              <a:spcBef>
                <a:spcPts val="1200"/>
              </a:spcBef>
            </a:pPr>
            <a:r>
              <a:rPr lang="en-US" dirty="0"/>
              <a:t>Selects an endpoint based on the </a:t>
            </a:r>
            <a:r>
              <a:rPr lang="sr-Latn-RS" dirty="0"/>
              <a:t>one of methods</a:t>
            </a:r>
            <a:endParaRPr lang="en-US" dirty="0"/>
          </a:p>
          <a:p>
            <a:pPr>
              <a:spcBef>
                <a:spcPts val="1200"/>
              </a:spcBef>
            </a:pPr>
            <a:r>
              <a:rPr lang="en-US" dirty="0"/>
              <a:t>Provides endpoint health checks and automatic endpoint failover</a:t>
            </a:r>
          </a:p>
        </p:txBody>
      </p:sp>
    </p:spTree>
    <p:extLst>
      <p:ext uri="{BB962C8B-B14F-4D97-AF65-F5344CB8AC3E}">
        <p14:creationId xmlns:p14="http://schemas.microsoft.com/office/powerpoint/2010/main" val="18464067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3D6BFD-95E6-4E18-A140-797775FB3E8C}"/>
              </a:ext>
            </a:extLst>
          </p:cNvPr>
          <p:cNvSpPr>
            <a:spLocks noGrp="1"/>
          </p:cNvSpPr>
          <p:nvPr>
            <p:ph type="title"/>
          </p:nvPr>
        </p:nvSpPr>
        <p:spPr/>
        <p:txBody>
          <a:bodyPr/>
          <a:lstStyle/>
          <a:p>
            <a:r>
              <a:rPr lang="en-US" dirty="0"/>
              <a:t>Traffic Manager</a:t>
            </a:r>
            <a:r>
              <a:rPr lang="sr-Latn-RS" dirty="0"/>
              <a:t> overview (2)</a:t>
            </a:r>
            <a:endParaRPr lang="en-US" dirty="0"/>
          </a:p>
        </p:txBody>
      </p:sp>
      <p:pic>
        <p:nvPicPr>
          <p:cNvPr id="6" name="Picture 5" descr="Diagram illustrating how Azure Traffic Manager controls traffic, with 4 steps shown. Step 1 is the DNS query. Step 2 is Traffic Manager using  a routing method to determine the best endpoint. Step 3 is the DNS response back to the user. Step 4 is the clients connects directly to the selected endpoint, not through Traffic Manager. ">
            <a:extLst>
              <a:ext uri="{FF2B5EF4-FFF2-40B4-BE49-F238E27FC236}">
                <a16:creationId xmlns:a16="http://schemas.microsoft.com/office/drawing/2014/main" id="{3F35BC5E-081D-45E8-A3C5-8F8B9AFADB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2960" y="1321012"/>
            <a:ext cx="6046079" cy="4823658"/>
          </a:xfrm>
          <a:prstGeom prst="rect">
            <a:avLst/>
          </a:prstGeom>
          <a:noFill/>
          <a:ln>
            <a:noFill/>
          </a:ln>
        </p:spPr>
      </p:pic>
    </p:spTree>
    <p:extLst>
      <p:ext uri="{BB962C8B-B14F-4D97-AF65-F5344CB8AC3E}">
        <p14:creationId xmlns:p14="http://schemas.microsoft.com/office/powerpoint/2010/main" val="15791235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A9C5-C1F6-439F-9342-A006AF93398F}"/>
              </a:ext>
            </a:extLst>
          </p:cNvPr>
          <p:cNvSpPr>
            <a:spLocks noGrp="1"/>
          </p:cNvSpPr>
          <p:nvPr>
            <p:ph type="title"/>
          </p:nvPr>
        </p:nvSpPr>
        <p:spPr/>
        <p:txBody>
          <a:bodyPr/>
          <a:lstStyle/>
          <a:p>
            <a:r>
              <a:rPr lang="sr-Latn-RS" dirty="0"/>
              <a:t>About trainer</a:t>
            </a:r>
            <a:endParaRPr lang="en-US" dirty="0"/>
          </a:p>
        </p:txBody>
      </p:sp>
      <p:sp>
        <p:nvSpPr>
          <p:cNvPr id="3" name="Text Placeholder 2">
            <a:extLst>
              <a:ext uri="{FF2B5EF4-FFF2-40B4-BE49-F238E27FC236}">
                <a16:creationId xmlns:a16="http://schemas.microsoft.com/office/drawing/2014/main" id="{482EB8EC-EAAF-49B5-9B9A-BB4C809F2005}"/>
              </a:ext>
            </a:extLst>
          </p:cNvPr>
          <p:cNvSpPr>
            <a:spLocks noGrp="1"/>
          </p:cNvSpPr>
          <p:nvPr>
            <p:ph type="body" sz="quarter" idx="10"/>
          </p:nvPr>
        </p:nvSpPr>
        <p:spPr>
          <a:xfrm>
            <a:off x="584200" y="1435497"/>
            <a:ext cx="7588250" cy="4841478"/>
          </a:xfrm>
        </p:spPr>
        <p:txBody>
          <a:bodyPr/>
          <a:lstStyle/>
          <a:p>
            <a:pPr>
              <a:spcBef>
                <a:spcPts val="1200"/>
              </a:spcBef>
            </a:pPr>
            <a:r>
              <a:rPr lang="sr-Latn-RS" dirty="0"/>
              <a:t>Stefanovic Vladimir</a:t>
            </a:r>
          </a:p>
          <a:p>
            <a:pPr>
              <a:spcBef>
                <a:spcPts val="1200"/>
              </a:spcBef>
            </a:pPr>
            <a:r>
              <a:rPr lang="sr-Latn-RS" dirty="0"/>
              <a:t>Cloud Solution Architect, Lead Tech Trainer </a:t>
            </a:r>
            <a:r>
              <a:rPr lang="sr-Latn-RS" b="1" dirty="0"/>
              <a:t>@SuperAdmins</a:t>
            </a:r>
          </a:p>
          <a:p>
            <a:pPr>
              <a:spcBef>
                <a:spcPts val="1200"/>
              </a:spcBef>
            </a:pPr>
            <a:r>
              <a:rPr lang="sr-Latn-RS" dirty="0"/>
              <a:t>MCT, MCSE, Azure Architect – Solution Expert</a:t>
            </a:r>
          </a:p>
          <a:p>
            <a:pPr>
              <a:spcBef>
                <a:spcPts val="1200"/>
              </a:spcBef>
            </a:pPr>
            <a:r>
              <a:rPr lang="sr-Latn-RS" dirty="0"/>
              <a:t>Conference speaker, book author </a:t>
            </a:r>
            <a:endParaRPr lang="sr-Latn-RS" dirty="0">
              <a:hlinkClick r:id="rId2"/>
            </a:endParaRPr>
          </a:p>
          <a:p>
            <a:pPr>
              <a:spcBef>
                <a:spcPts val="1200"/>
              </a:spcBef>
            </a:pPr>
            <a:r>
              <a:rPr lang="sr-Latn-RS" dirty="0">
                <a:hlinkClick r:id="rId2"/>
              </a:rPr>
              <a:t>vladimir@superadmins.com</a:t>
            </a:r>
            <a:endParaRPr lang="sr-Latn-RS" dirty="0"/>
          </a:p>
          <a:p>
            <a:pPr>
              <a:spcBef>
                <a:spcPts val="1200"/>
              </a:spcBef>
            </a:pPr>
            <a:r>
              <a:rPr lang="sr-Latn-RS" dirty="0"/>
              <a:t>@Wladinho31</a:t>
            </a:r>
          </a:p>
        </p:txBody>
      </p:sp>
      <p:pic>
        <p:nvPicPr>
          <p:cNvPr id="5" name="Picture 4" descr="A close up of a womans face&#10;&#10;Description automatically generated">
            <a:extLst>
              <a:ext uri="{FF2B5EF4-FFF2-40B4-BE49-F238E27FC236}">
                <a16:creationId xmlns:a16="http://schemas.microsoft.com/office/drawing/2014/main" id="{CDEFA56E-4695-48CC-B4FE-357F1F00BFAC}"/>
              </a:ext>
            </a:extLst>
          </p:cNvPr>
          <p:cNvPicPr>
            <a:picLocks noChangeAspect="1"/>
          </p:cNvPicPr>
          <p:nvPr/>
        </p:nvPicPr>
        <p:blipFill>
          <a:blip r:embed="rId3"/>
          <a:stretch>
            <a:fillRect/>
          </a:stretch>
        </p:blipFill>
        <p:spPr>
          <a:xfrm>
            <a:off x="8492108" y="2298898"/>
            <a:ext cx="3114675" cy="31146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4588664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ED77-F097-49EF-B5A5-30A4F10ED6A5}"/>
              </a:ext>
            </a:extLst>
          </p:cNvPr>
          <p:cNvSpPr>
            <a:spLocks noGrp="1"/>
          </p:cNvSpPr>
          <p:nvPr>
            <p:ph type="title"/>
          </p:nvPr>
        </p:nvSpPr>
        <p:spPr/>
        <p:txBody>
          <a:bodyPr/>
          <a:lstStyle/>
          <a:p>
            <a:r>
              <a:rPr lang="sr-Latn-RS" dirty="0"/>
              <a:t>Main goal of this workshop part</a:t>
            </a:r>
            <a:endParaRPr lang="en-US" dirty="0"/>
          </a:p>
        </p:txBody>
      </p:sp>
      <p:sp>
        <p:nvSpPr>
          <p:cNvPr id="3" name="Text Placeholder 2">
            <a:extLst>
              <a:ext uri="{FF2B5EF4-FFF2-40B4-BE49-F238E27FC236}">
                <a16:creationId xmlns:a16="http://schemas.microsoft.com/office/drawing/2014/main" id="{732548D6-7F96-44DF-A8C7-27974053FB5D}"/>
              </a:ext>
            </a:extLst>
          </p:cNvPr>
          <p:cNvSpPr>
            <a:spLocks noGrp="1"/>
          </p:cNvSpPr>
          <p:nvPr>
            <p:ph type="body" sz="quarter" idx="10"/>
          </p:nvPr>
        </p:nvSpPr>
        <p:spPr>
          <a:xfrm>
            <a:off x="584200" y="1435496"/>
            <a:ext cx="6876915" cy="2308324"/>
          </a:xfrm>
        </p:spPr>
        <p:txBody>
          <a:bodyPr/>
          <a:lstStyle/>
          <a:p>
            <a:pPr>
              <a:spcBef>
                <a:spcPts val="1200"/>
              </a:spcBef>
            </a:pPr>
            <a:r>
              <a:rPr lang="sr-Latn-RS" dirty="0"/>
              <a:t>Deploy and configure Traffic Manager to balance traffic between applications in two different regions</a:t>
            </a:r>
          </a:p>
          <a:p>
            <a:pPr>
              <a:spcBef>
                <a:spcPts val="1200"/>
              </a:spcBef>
            </a:pPr>
            <a:r>
              <a:rPr lang="sr-Latn-RS" dirty="0"/>
              <a:t>Provide redundancy for your application if one of Azure region goes offline</a:t>
            </a:r>
          </a:p>
        </p:txBody>
      </p:sp>
      <p:pic>
        <p:nvPicPr>
          <p:cNvPr id="5" name="Picture 4" descr="A picture containing vector graphics&#10;&#10;Description automatically generated">
            <a:extLst>
              <a:ext uri="{FF2B5EF4-FFF2-40B4-BE49-F238E27FC236}">
                <a16:creationId xmlns:a16="http://schemas.microsoft.com/office/drawing/2014/main" id="{2E3437E3-2AC0-46AC-AE81-DD88FC3EE901}"/>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529209" y="3998203"/>
            <a:ext cx="780290" cy="780290"/>
          </a:xfrm>
          <a:prstGeom prst="rect">
            <a:avLst/>
          </a:prstGeom>
        </p:spPr>
      </p:pic>
      <p:pic>
        <p:nvPicPr>
          <p:cNvPr id="6" name="Picture 5" descr="A close up of a sign&#10;&#10;Description automatically generated">
            <a:extLst>
              <a:ext uri="{FF2B5EF4-FFF2-40B4-BE49-F238E27FC236}">
                <a16:creationId xmlns:a16="http://schemas.microsoft.com/office/drawing/2014/main" id="{60215A8C-C429-487D-A4AF-87ECCD405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209" y="5208259"/>
            <a:ext cx="780290" cy="78029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815AF42-8594-446E-9438-6FEECCD75048}"/>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7529209" y="2600784"/>
            <a:ext cx="780290" cy="780290"/>
          </a:xfrm>
          <a:prstGeom prst="rect">
            <a:avLst/>
          </a:prstGeom>
        </p:spPr>
      </p:pic>
      <p:pic>
        <p:nvPicPr>
          <p:cNvPr id="8" name="Picture 7" descr="A stop sign&#10;&#10;Description automatically generated">
            <a:extLst>
              <a:ext uri="{FF2B5EF4-FFF2-40B4-BE49-F238E27FC236}">
                <a16:creationId xmlns:a16="http://schemas.microsoft.com/office/drawing/2014/main" id="{9ADB3D7D-A569-4315-BAFA-9BDEA70FF531}"/>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8866100" y="1360159"/>
            <a:ext cx="780290" cy="780290"/>
          </a:xfrm>
          <a:prstGeom prst="rect">
            <a:avLst/>
          </a:prstGeom>
        </p:spPr>
      </p:pic>
      <p:pic>
        <p:nvPicPr>
          <p:cNvPr id="9" name="Picture 8" descr="A close up of a sign&#10;&#10;Description automatically generated">
            <a:extLst>
              <a:ext uri="{FF2B5EF4-FFF2-40B4-BE49-F238E27FC236}">
                <a16:creationId xmlns:a16="http://schemas.microsoft.com/office/drawing/2014/main" id="{177E608D-2FFA-4677-A3B2-ED346DC31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991" y="5208259"/>
            <a:ext cx="780290" cy="780290"/>
          </a:xfrm>
          <a:prstGeom prst="rect">
            <a:avLst/>
          </a:prstGeom>
        </p:spPr>
      </p:pic>
      <p:pic>
        <p:nvPicPr>
          <p:cNvPr id="10" name="Picture 9" descr="A picture containing vector graphics&#10;&#10;Description automatically generated">
            <a:extLst>
              <a:ext uri="{FF2B5EF4-FFF2-40B4-BE49-F238E27FC236}">
                <a16:creationId xmlns:a16="http://schemas.microsoft.com/office/drawing/2014/main" id="{6D1ED783-9784-4660-89EA-5E8EC3AE689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0214038" y="3998203"/>
            <a:ext cx="780290" cy="78029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D78EDB5E-D802-4139-90C9-AF3F647848B4}"/>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0214038" y="2600784"/>
            <a:ext cx="780290" cy="780290"/>
          </a:xfrm>
          <a:prstGeom prst="rect">
            <a:avLst/>
          </a:prstGeom>
        </p:spPr>
      </p:pic>
      <p:cxnSp>
        <p:nvCxnSpPr>
          <p:cNvPr id="12" name="Straight Arrow Connector 11">
            <a:extLst>
              <a:ext uri="{FF2B5EF4-FFF2-40B4-BE49-F238E27FC236}">
                <a16:creationId xmlns:a16="http://schemas.microsoft.com/office/drawing/2014/main" id="{D742900D-C525-4124-BE71-753E4E8D6094}"/>
              </a:ext>
            </a:extLst>
          </p:cNvPr>
          <p:cNvCxnSpPr>
            <a:stCxn id="6" idx="3"/>
            <a:endCxn id="9" idx="1"/>
          </p:cNvCxnSpPr>
          <p:nvPr/>
        </p:nvCxnSpPr>
        <p:spPr>
          <a:xfrm>
            <a:off x="8309499" y="5598404"/>
            <a:ext cx="1893492"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C59A10-7651-439C-8EEE-214113D0C848}"/>
              </a:ext>
            </a:extLst>
          </p:cNvPr>
          <p:cNvSpPr txBox="1"/>
          <p:nvPr/>
        </p:nvSpPr>
        <p:spPr>
          <a:xfrm>
            <a:off x="8309499" y="5598404"/>
            <a:ext cx="1893492" cy="307777"/>
          </a:xfrm>
          <a:prstGeom prst="rect">
            <a:avLst/>
          </a:prstGeom>
          <a:noFill/>
        </p:spPr>
        <p:txBody>
          <a:bodyPr wrap="square" rtlCol="0">
            <a:spAutoFit/>
          </a:bodyPr>
          <a:lstStyle/>
          <a:p>
            <a:pPr algn="ctr"/>
            <a:r>
              <a:rPr lang="sr-Latn-RS" sz="1400" dirty="0"/>
              <a:t>SQL G</a:t>
            </a:r>
            <a:r>
              <a:rPr lang="en-US" sz="1400" dirty="0" err="1"/>
              <a:t>eo</a:t>
            </a:r>
            <a:r>
              <a:rPr lang="sr-Latn-RS" sz="1400" dirty="0"/>
              <a:t>-replication</a:t>
            </a:r>
            <a:endParaRPr lang="en-US" sz="1400" dirty="0"/>
          </a:p>
        </p:txBody>
      </p:sp>
      <p:pic>
        <p:nvPicPr>
          <p:cNvPr id="14" name="Picture 13">
            <a:extLst>
              <a:ext uri="{FF2B5EF4-FFF2-40B4-BE49-F238E27FC236}">
                <a16:creationId xmlns:a16="http://schemas.microsoft.com/office/drawing/2014/main" id="{863A599D-6431-4AEF-8EE0-EAA40CE34140}"/>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8950959" y="3837941"/>
            <a:ext cx="610569" cy="610569"/>
          </a:xfrm>
          <a:prstGeom prst="rect">
            <a:avLst/>
          </a:prstGeom>
        </p:spPr>
      </p:pic>
      <p:cxnSp>
        <p:nvCxnSpPr>
          <p:cNvPr id="15" name="Straight Arrow Connector 14">
            <a:extLst>
              <a:ext uri="{FF2B5EF4-FFF2-40B4-BE49-F238E27FC236}">
                <a16:creationId xmlns:a16="http://schemas.microsoft.com/office/drawing/2014/main" id="{E62DE048-8761-4C91-BCA7-8F5ED42C5386}"/>
              </a:ext>
            </a:extLst>
          </p:cNvPr>
          <p:cNvCxnSpPr>
            <a:cxnSpLocks/>
            <a:stCxn id="5" idx="3"/>
            <a:endCxn id="14" idx="1"/>
          </p:cNvCxnSpPr>
          <p:nvPr/>
        </p:nvCxnSpPr>
        <p:spPr>
          <a:xfrm flipV="1">
            <a:off x="8309499" y="4143226"/>
            <a:ext cx="641460" cy="245122"/>
          </a:xfrm>
          <a:prstGeom prst="straightConnector1">
            <a:avLst/>
          </a:prstGeom>
          <a:ln w="190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029F8C-ABD5-487B-BD6C-2FA590973FC8}"/>
              </a:ext>
            </a:extLst>
          </p:cNvPr>
          <p:cNvCxnSpPr>
            <a:cxnSpLocks/>
            <a:stCxn id="14" idx="3"/>
            <a:endCxn id="10" idx="1"/>
          </p:cNvCxnSpPr>
          <p:nvPr/>
        </p:nvCxnSpPr>
        <p:spPr>
          <a:xfrm>
            <a:off x="9561528" y="4143226"/>
            <a:ext cx="652510" cy="245122"/>
          </a:xfrm>
          <a:prstGeom prst="straightConnector1">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67DD14-0B24-4F3F-BC46-47874676BD6D}"/>
              </a:ext>
            </a:extLst>
          </p:cNvPr>
          <p:cNvCxnSpPr>
            <a:cxnSpLocks/>
            <a:stCxn id="5" idx="3"/>
          </p:cNvCxnSpPr>
          <p:nvPr/>
        </p:nvCxnSpPr>
        <p:spPr>
          <a:xfrm>
            <a:off x="8309499" y="4388348"/>
            <a:ext cx="946746" cy="1210056"/>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9C60F5C-C8DA-4C62-9F83-44D2E78EE078}"/>
              </a:ext>
            </a:extLst>
          </p:cNvPr>
          <p:cNvCxnSpPr>
            <a:cxnSpLocks/>
            <a:stCxn id="10" idx="1"/>
          </p:cNvCxnSpPr>
          <p:nvPr/>
        </p:nvCxnSpPr>
        <p:spPr>
          <a:xfrm flipH="1">
            <a:off x="9256246" y="4388348"/>
            <a:ext cx="957792" cy="1210056"/>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18A61FF-32B5-4CAB-AFD1-E0C5E127909C}"/>
              </a:ext>
            </a:extLst>
          </p:cNvPr>
          <p:cNvCxnSpPr>
            <a:cxnSpLocks/>
            <a:stCxn id="7" idx="2"/>
            <a:endCxn id="5" idx="0"/>
          </p:cNvCxnSpPr>
          <p:nvPr/>
        </p:nvCxnSpPr>
        <p:spPr>
          <a:xfrm>
            <a:off x="7919354" y="3381074"/>
            <a:ext cx="0" cy="61712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305AB1-8574-43AA-B9BF-80A3725E63AB}"/>
              </a:ext>
            </a:extLst>
          </p:cNvPr>
          <p:cNvCxnSpPr>
            <a:cxnSpLocks/>
            <a:stCxn id="11" idx="2"/>
            <a:endCxn id="10" idx="0"/>
          </p:cNvCxnSpPr>
          <p:nvPr/>
        </p:nvCxnSpPr>
        <p:spPr>
          <a:xfrm>
            <a:off x="10604183" y="3381074"/>
            <a:ext cx="0" cy="61712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3DE0256-DAFD-4787-83EB-D6A18A7F5843}"/>
              </a:ext>
            </a:extLst>
          </p:cNvPr>
          <p:cNvCxnSpPr>
            <a:cxnSpLocks/>
            <a:stCxn id="8" idx="1"/>
            <a:endCxn id="7" idx="0"/>
          </p:cNvCxnSpPr>
          <p:nvPr/>
        </p:nvCxnSpPr>
        <p:spPr>
          <a:xfrm rot="10800000" flipV="1">
            <a:off x="7919354" y="1750304"/>
            <a:ext cx="946746" cy="850480"/>
          </a:xfrm>
          <a:prstGeom prst="bent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DA777A2-B748-48A2-89F6-A60FE6820B89}"/>
              </a:ext>
            </a:extLst>
          </p:cNvPr>
          <p:cNvCxnSpPr>
            <a:cxnSpLocks/>
            <a:stCxn id="8" idx="3"/>
            <a:endCxn id="11" idx="0"/>
          </p:cNvCxnSpPr>
          <p:nvPr/>
        </p:nvCxnSpPr>
        <p:spPr>
          <a:xfrm>
            <a:off x="9646390" y="1750304"/>
            <a:ext cx="957793" cy="850480"/>
          </a:xfrm>
          <a:prstGeom prst="bent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EC1BE25-83AA-4979-B3F9-50AFCD189B59}"/>
              </a:ext>
            </a:extLst>
          </p:cNvPr>
          <p:cNvSpPr txBox="1"/>
          <p:nvPr/>
        </p:nvSpPr>
        <p:spPr>
          <a:xfrm>
            <a:off x="7919355" y="1011198"/>
            <a:ext cx="2684828" cy="307777"/>
          </a:xfrm>
          <a:prstGeom prst="rect">
            <a:avLst/>
          </a:prstGeom>
          <a:noFill/>
        </p:spPr>
        <p:txBody>
          <a:bodyPr wrap="square" rtlCol="0">
            <a:spAutoFit/>
          </a:bodyPr>
          <a:lstStyle/>
          <a:p>
            <a:pPr algn="ctr"/>
            <a:r>
              <a:rPr lang="sr-Latn-RS" sz="1400" dirty="0"/>
              <a:t>Traffic Manager profile</a:t>
            </a:r>
          </a:p>
        </p:txBody>
      </p:sp>
      <p:sp>
        <p:nvSpPr>
          <p:cNvPr id="24" name="TextBox 23">
            <a:extLst>
              <a:ext uri="{FF2B5EF4-FFF2-40B4-BE49-F238E27FC236}">
                <a16:creationId xmlns:a16="http://schemas.microsoft.com/office/drawing/2014/main" id="{6D9B57AC-BF67-414F-9B22-2CA2E63BF50C}"/>
              </a:ext>
            </a:extLst>
          </p:cNvPr>
          <p:cNvSpPr txBox="1"/>
          <p:nvPr/>
        </p:nvSpPr>
        <p:spPr>
          <a:xfrm>
            <a:off x="8309498" y="2837039"/>
            <a:ext cx="1893493" cy="307777"/>
          </a:xfrm>
          <a:prstGeom prst="rect">
            <a:avLst/>
          </a:prstGeom>
          <a:noFill/>
        </p:spPr>
        <p:txBody>
          <a:bodyPr wrap="square" rtlCol="0">
            <a:spAutoFit/>
          </a:bodyPr>
          <a:lstStyle/>
          <a:p>
            <a:pPr algn="ctr"/>
            <a:r>
              <a:rPr lang="sr-Latn-RS" sz="1400" dirty="0"/>
              <a:t>Application Gateway</a:t>
            </a:r>
          </a:p>
        </p:txBody>
      </p:sp>
      <p:sp>
        <p:nvSpPr>
          <p:cNvPr id="25" name="TextBox 24">
            <a:extLst>
              <a:ext uri="{FF2B5EF4-FFF2-40B4-BE49-F238E27FC236}">
                <a16:creationId xmlns:a16="http://schemas.microsoft.com/office/drawing/2014/main" id="{BEFA87B6-0536-4334-88E3-5DC8C02238BE}"/>
              </a:ext>
            </a:extLst>
          </p:cNvPr>
          <p:cNvSpPr txBox="1"/>
          <p:nvPr/>
        </p:nvSpPr>
        <p:spPr>
          <a:xfrm>
            <a:off x="8361254" y="4396800"/>
            <a:ext cx="1893493" cy="307777"/>
          </a:xfrm>
          <a:prstGeom prst="rect">
            <a:avLst/>
          </a:prstGeom>
          <a:noFill/>
        </p:spPr>
        <p:txBody>
          <a:bodyPr wrap="square" rtlCol="0">
            <a:spAutoFit/>
          </a:bodyPr>
          <a:lstStyle/>
          <a:p>
            <a:pPr algn="ctr"/>
            <a:r>
              <a:rPr lang="sr-Latn-RS" sz="1400" dirty="0"/>
              <a:t>App Service</a:t>
            </a:r>
          </a:p>
        </p:txBody>
      </p:sp>
    </p:spTree>
    <p:extLst>
      <p:ext uri="{BB962C8B-B14F-4D97-AF65-F5344CB8AC3E}">
        <p14:creationId xmlns:p14="http://schemas.microsoft.com/office/powerpoint/2010/main" val="3022222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500"/>
                                        <p:tgtEl>
                                          <p:spTgt spid="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amond(in)">
                                      <p:cBhvr>
                                        <p:cTn id="10" dur="1500"/>
                                        <p:tgtEl>
                                          <p:spTgt spid="23"/>
                                        </p:tgtEl>
                                      </p:cBhvr>
                                    </p:animEffect>
                                  </p:childTnLst>
                                </p:cTn>
                              </p:par>
                              <p:par>
                                <p:cTn id="11" presetID="22" presetClass="entr" presetSubtype="2" fill="hold" nodeType="withEffect">
                                  <p:stCondLst>
                                    <p:cond delay="1000"/>
                                  </p:stCondLst>
                                  <p:childTnLst>
                                    <p:set>
                                      <p:cBhvr>
                                        <p:cTn id="12" dur="1" fill="hold">
                                          <p:stCondLst>
                                            <p:cond delay="0"/>
                                          </p:stCondLst>
                                        </p:cTn>
                                        <p:tgtEl>
                                          <p:spTgt spid="21"/>
                                        </p:tgtEl>
                                        <p:attrNameLst>
                                          <p:attrName>style.visibility</p:attrName>
                                        </p:attrNameLst>
                                      </p:cBhvr>
                                      <p:to>
                                        <p:strVal val="visible"/>
                                      </p:to>
                                    </p:set>
                                    <p:animEffect transition="in" filter="wipe(right)">
                                      <p:cBhvr>
                                        <p:cTn id="13" dur="1000"/>
                                        <p:tgtEl>
                                          <p:spTgt spid="21"/>
                                        </p:tgtEl>
                                      </p:cBhvr>
                                    </p:animEffect>
                                  </p:childTnLst>
                                </p:cTn>
                              </p:par>
                              <p:par>
                                <p:cTn id="14" presetID="22" presetClass="entr" presetSubtype="8" fill="hold" nodeType="withEffect">
                                  <p:stCondLst>
                                    <p:cond delay="10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C0C172-2554-47FC-A556-348BADE1052F}"/>
              </a:ext>
            </a:extLst>
          </p:cNvPr>
          <p:cNvSpPr>
            <a:spLocks noGrp="1"/>
          </p:cNvSpPr>
          <p:nvPr>
            <p:ph type="title"/>
          </p:nvPr>
        </p:nvSpPr>
        <p:spPr/>
        <p:txBody>
          <a:bodyPr/>
          <a:lstStyle/>
          <a:p>
            <a:r>
              <a:rPr lang="sr-Latn-RS" dirty="0"/>
              <a:t>Module 04 - Demo / Exercise</a:t>
            </a:r>
            <a:endParaRPr lang="en-US" dirty="0"/>
          </a:p>
        </p:txBody>
      </p:sp>
      <p:sp>
        <p:nvSpPr>
          <p:cNvPr id="9" name="Text Placeholder 8">
            <a:extLst>
              <a:ext uri="{FF2B5EF4-FFF2-40B4-BE49-F238E27FC236}">
                <a16:creationId xmlns:a16="http://schemas.microsoft.com/office/drawing/2014/main" id="{ECACBEE6-5D6B-4796-8A40-543B4D31ED1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2278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5C8A-9340-4A38-80C7-C073E274134C}"/>
              </a:ext>
            </a:extLst>
          </p:cNvPr>
          <p:cNvSpPr>
            <a:spLocks noGrp="1"/>
          </p:cNvSpPr>
          <p:nvPr>
            <p:ph type="title"/>
          </p:nvPr>
        </p:nvSpPr>
        <p:spPr/>
        <p:txBody>
          <a:bodyPr/>
          <a:lstStyle/>
          <a:p>
            <a:r>
              <a:rPr lang="sr-Latn-RS" dirty="0"/>
              <a:t>Recap</a:t>
            </a:r>
            <a:endParaRPr lang="en-US" dirty="0"/>
          </a:p>
        </p:txBody>
      </p:sp>
      <p:sp>
        <p:nvSpPr>
          <p:cNvPr id="4" name="Text Placeholder 3">
            <a:extLst>
              <a:ext uri="{FF2B5EF4-FFF2-40B4-BE49-F238E27FC236}">
                <a16:creationId xmlns:a16="http://schemas.microsoft.com/office/drawing/2014/main" id="{6696D6DA-7438-48AF-A532-9F914C37ED5B}"/>
              </a:ext>
            </a:extLst>
          </p:cNvPr>
          <p:cNvSpPr>
            <a:spLocks noGrp="1"/>
          </p:cNvSpPr>
          <p:nvPr>
            <p:ph type="body" sz="quarter" idx="10"/>
          </p:nvPr>
        </p:nvSpPr>
        <p:spPr>
          <a:xfrm>
            <a:off x="584200" y="1435497"/>
            <a:ext cx="11018520" cy="2416046"/>
          </a:xfrm>
        </p:spPr>
        <p:txBody>
          <a:bodyPr/>
          <a:lstStyle/>
          <a:p>
            <a:pPr>
              <a:spcBef>
                <a:spcPts val="1800"/>
              </a:spcBef>
            </a:pPr>
            <a:r>
              <a:rPr lang="en-US" dirty="0"/>
              <a:t>Module 01 - Deploy geo-replicated SQL database</a:t>
            </a:r>
            <a:endParaRPr lang="sr-Latn-RS" dirty="0"/>
          </a:p>
          <a:p>
            <a:pPr>
              <a:spcBef>
                <a:spcPts val="1800"/>
              </a:spcBef>
            </a:pPr>
            <a:r>
              <a:rPr lang="en-US" dirty="0"/>
              <a:t>Module 02 - Provision Web Apps and deploy applications</a:t>
            </a:r>
            <a:endParaRPr lang="sr-Latn-RS" dirty="0"/>
          </a:p>
          <a:p>
            <a:pPr>
              <a:spcBef>
                <a:spcPts val="1800"/>
              </a:spcBef>
            </a:pPr>
            <a:r>
              <a:rPr lang="en-US" dirty="0"/>
              <a:t>Module 03 - Provision and configure Application Gateway</a:t>
            </a:r>
            <a:endParaRPr lang="sr-Latn-RS" dirty="0"/>
          </a:p>
          <a:p>
            <a:pPr>
              <a:spcBef>
                <a:spcPts val="1800"/>
              </a:spcBef>
            </a:pPr>
            <a:r>
              <a:rPr lang="en-US" dirty="0"/>
              <a:t>Module 04 - Deploy and configure Traffic Manager profile</a:t>
            </a:r>
            <a:endParaRPr lang="sr-Latn-RS" dirty="0"/>
          </a:p>
        </p:txBody>
      </p:sp>
    </p:spTree>
    <p:extLst>
      <p:ext uri="{BB962C8B-B14F-4D97-AF65-F5344CB8AC3E}">
        <p14:creationId xmlns:p14="http://schemas.microsoft.com/office/powerpoint/2010/main" val="374240220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C0B9-A452-4B8D-B169-7F269EA03A17}"/>
              </a:ext>
            </a:extLst>
          </p:cNvPr>
          <p:cNvSpPr>
            <a:spLocks noGrp="1"/>
          </p:cNvSpPr>
          <p:nvPr>
            <p:ph type="title"/>
          </p:nvPr>
        </p:nvSpPr>
        <p:spPr/>
        <p:txBody>
          <a:bodyPr/>
          <a:lstStyle/>
          <a:p>
            <a:r>
              <a:rPr lang="sr-Latn-RS" dirty="0"/>
              <a:t>Q &amp; A</a:t>
            </a:r>
            <a:endParaRPr lang="en-US" dirty="0"/>
          </a:p>
        </p:txBody>
      </p:sp>
      <p:pic>
        <p:nvPicPr>
          <p:cNvPr id="7" name="Picture 6">
            <a:extLst>
              <a:ext uri="{FF2B5EF4-FFF2-40B4-BE49-F238E27FC236}">
                <a16:creationId xmlns:a16="http://schemas.microsoft.com/office/drawing/2014/main" id="{53750002-58DC-49F9-9A44-03927F0DBBD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077957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5C8A-9340-4A38-80C7-C073E274134C}"/>
              </a:ext>
            </a:extLst>
          </p:cNvPr>
          <p:cNvSpPr>
            <a:spLocks noGrp="1"/>
          </p:cNvSpPr>
          <p:nvPr>
            <p:ph type="title"/>
          </p:nvPr>
        </p:nvSpPr>
        <p:spPr/>
        <p:txBody>
          <a:bodyPr/>
          <a:lstStyle/>
          <a:p>
            <a:r>
              <a:rPr lang="sr-Latn-RS" dirty="0"/>
              <a:t>Agenda</a:t>
            </a:r>
            <a:endParaRPr lang="en-US" dirty="0"/>
          </a:p>
        </p:txBody>
      </p:sp>
      <p:sp>
        <p:nvSpPr>
          <p:cNvPr id="4" name="Text Placeholder 3">
            <a:extLst>
              <a:ext uri="{FF2B5EF4-FFF2-40B4-BE49-F238E27FC236}">
                <a16:creationId xmlns:a16="http://schemas.microsoft.com/office/drawing/2014/main" id="{6696D6DA-7438-48AF-A532-9F914C37ED5B}"/>
              </a:ext>
            </a:extLst>
          </p:cNvPr>
          <p:cNvSpPr>
            <a:spLocks noGrp="1"/>
          </p:cNvSpPr>
          <p:nvPr>
            <p:ph type="body" sz="quarter" idx="10"/>
          </p:nvPr>
        </p:nvSpPr>
        <p:spPr>
          <a:xfrm>
            <a:off x="584200" y="1435497"/>
            <a:ext cx="11018520" cy="3077766"/>
          </a:xfrm>
        </p:spPr>
        <p:txBody>
          <a:bodyPr/>
          <a:lstStyle/>
          <a:p>
            <a:pPr>
              <a:spcBef>
                <a:spcPts val="1800"/>
              </a:spcBef>
            </a:pPr>
            <a:r>
              <a:rPr lang="sr-Latn-RS" dirty="0"/>
              <a:t>Module 00 - Azure introduction</a:t>
            </a:r>
          </a:p>
          <a:p>
            <a:pPr>
              <a:spcBef>
                <a:spcPts val="1800"/>
              </a:spcBef>
            </a:pPr>
            <a:r>
              <a:rPr lang="en-US" dirty="0"/>
              <a:t>Module 01 - Deploy geo-replicated SQL database</a:t>
            </a:r>
            <a:endParaRPr lang="sr-Latn-RS" dirty="0"/>
          </a:p>
          <a:p>
            <a:pPr>
              <a:spcBef>
                <a:spcPts val="1800"/>
              </a:spcBef>
            </a:pPr>
            <a:r>
              <a:rPr lang="en-US" dirty="0"/>
              <a:t>Module 02 - Provision Web Apps and deploy applications</a:t>
            </a:r>
            <a:endParaRPr lang="sr-Latn-RS" dirty="0"/>
          </a:p>
          <a:p>
            <a:pPr>
              <a:spcBef>
                <a:spcPts val="1800"/>
              </a:spcBef>
            </a:pPr>
            <a:r>
              <a:rPr lang="en-US" dirty="0"/>
              <a:t>Module 03 - Provision and configure Application Gateway</a:t>
            </a:r>
            <a:endParaRPr lang="sr-Latn-RS" dirty="0"/>
          </a:p>
          <a:p>
            <a:pPr>
              <a:spcBef>
                <a:spcPts val="1800"/>
              </a:spcBef>
            </a:pPr>
            <a:r>
              <a:rPr lang="en-US" dirty="0"/>
              <a:t>Module 04 - Deploy and configure Traffic Manager profile</a:t>
            </a:r>
            <a:endParaRPr lang="sr-Latn-RS" dirty="0"/>
          </a:p>
        </p:txBody>
      </p:sp>
    </p:spTree>
    <p:extLst>
      <p:ext uri="{BB962C8B-B14F-4D97-AF65-F5344CB8AC3E}">
        <p14:creationId xmlns:p14="http://schemas.microsoft.com/office/powerpoint/2010/main" val="31963589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941752-95C0-4D96-A59D-DD8D14D31A4E}"/>
              </a:ext>
            </a:extLst>
          </p:cNvPr>
          <p:cNvSpPr>
            <a:spLocks noGrp="1"/>
          </p:cNvSpPr>
          <p:nvPr>
            <p:ph type="title"/>
          </p:nvPr>
        </p:nvSpPr>
        <p:spPr/>
        <p:txBody>
          <a:bodyPr/>
          <a:lstStyle/>
          <a:p>
            <a:r>
              <a:rPr lang="sr-Latn-RS" dirty="0"/>
              <a:t>Module 00 - Azure introduction</a:t>
            </a:r>
            <a:endParaRPr lang="en-US" dirty="0"/>
          </a:p>
        </p:txBody>
      </p:sp>
      <p:sp>
        <p:nvSpPr>
          <p:cNvPr id="5" name="Text Placeholder 4">
            <a:extLst>
              <a:ext uri="{FF2B5EF4-FFF2-40B4-BE49-F238E27FC236}">
                <a16:creationId xmlns:a16="http://schemas.microsoft.com/office/drawing/2014/main" id="{8F4512F3-A7D9-4792-B9C3-5EFC7533A6B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1615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concepts and terms</a:t>
            </a:r>
          </a:p>
        </p:txBody>
      </p:sp>
      <p:sp>
        <p:nvSpPr>
          <p:cNvPr id="6" name="Text Placeholder 5"/>
          <p:cNvSpPr>
            <a:spLocks noGrp="1"/>
          </p:cNvSpPr>
          <p:nvPr>
            <p:ph type="body" sz="quarter" idx="10"/>
          </p:nvPr>
        </p:nvSpPr>
        <p:spPr>
          <a:xfrm>
            <a:off x="584200" y="1435497"/>
            <a:ext cx="11018520" cy="430887"/>
          </a:xfrm>
        </p:spPr>
        <p:txBody>
          <a:bodyPr/>
          <a:lstStyle/>
          <a:p>
            <a:r>
              <a:rPr lang="en-IE" dirty="0"/>
              <a:t>Cloud services have certain characteristics and considerations, such as:</a:t>
            </a:r>
          </a:p>
        </p:txBody>
      </p:sp>
      <p:graphicFrame>
        <p:nvGraphicFramePr>
          <p:cNvPr id="4" name="Table 3">
            <a:extLst>
              <a:ext uri="{FF2B5EF4-FFF2-40B4-BE49-F238E27FC236}">
                <a16:creationId xmlns:a16="http://schemas.microsoft.com/office/drawing/2014/main" id="{73433CAB-2A00-4317-8739-D62489877ACB}"/>
              </a:ext>
            </a:extLst>
          </p:cNvPr>
          <p:cNvGraphicFramePr>
            <a:graphicFrameLocks noGrp="1"/>
          </p:cNvGraphicFramePr>
          <p:nvPr>
            <p:extLst>
              <p:ext uri="{D42A27DB-BD31-4B8C-83A1-F6EECF244321}">
                <p14:modId xmlns:p14="http://schemas.microsoft.com/office/powerpoint/2010/main" val="2909468048"/>
              </p:ext>
            </p:extLst>
          </p:nvPr>
        </p:nvGraphicFramePr>
        <p:xfrm>
          <a:off x="1122317" y="2290683"/>
          <a:ext cx="9942286" cy="3405485"/>
        </p:xfrm>
        <a:graphic>
          <a:graphicData uri="http://schemas.openxmlformats.org/drawingml/2006/table">
            <a:tbl>
              <a:tblPr bandRow="1">
                <a:tableStyleId>{073A0DAA-6AF3-43AB-8588-CEC1D06C72B9}</a:tableStyleId>
              </a:tblPr>
              <a:tblGrid>
                <a:gridCol w="4971143">
                  <a:extLst>
                    <a:ext uri="{9D8B030D-6E8A-4147-A177-3AD203B41FA5}">
                      <a16:colId xmlns:a16="http://schemas.microsoft.com/office/drawing/2014/main" val="20000"/>
                    </a:ext>
                  </a:extLst>
                </a:gridCol>
                <a:gridCol w="4971143">
                  <a:extLst>
                    <a:ext uri="{9D8B030D-6E8A-4147-A177-3AD203B41FA5}">
                      <a16:colId xmlns:a16="http://schemas.microsoft.com/office/drawing/2014/main" val="20001"/>
                    </a:ext>
                  </a:extLst>
                </a:gridCol>
              </a:tblGrid>
              <a:tr h="681097">
                <a:tc>
                  <a:txBody>
                    <a:bodyPr/>
                    <a:lstStyle/>
                    <a:p>
                      <a:r>
                        <a:rPr lang="en-IE" sz="2700" dirty="0">
                          <a:latin typeface="Segoe UI Semilight" panose="020B0402040204020203" pitchFamily="34" charset="0"/>
                          <a:cs typeface="Segoe UI Semilight" panose="020B0402040204020203" pitchFamily="34" charset="0"/>
                        </a:rPr>
                        <a:t>High availability</a:t>
                      </a:r>
                    </a:p>
                  </a:txBody>
                  <a:tcPr marL="103197" marR="103197" marT="51598" marB="51598"/>
                </a:tc>
                <a:tc>
                  <a:txBody>
                    <a:bodyPr/>
                    <a:lstStyle/>
                    <a:p>
                      <a:r>
                        <a:rPr lang="en-IE" sz="2700" dirty="0">
                          <a:latin typeface="Segoe UI Semilight" panose="020B0402040204020203" pitchFamily="34" charset="0"/>
                          <a:cs typeface="Segoe UI Semilight" panose="020B0402040204020203" pitchFamily="34" charset="0"/>
                        </a:rPr>
                        <a:t>Disaster recovery</a:t>
                      </a:r>
                    </a:p>
                  </a:txBody>
                  <a:tcPr marL="103197" marR="103197" marT="51598" marB="51598"/>
                </a:tc>
                <a:extLst>
                  <a:ext uri="{0D108BD9-81ED-4DB2-BD59-A6C34878D82A}">
                    <a16:rowId xmlns:a16="http://schemas.microsoft.com/office/drawing/2014/main" val="10000"/>
                  </a:ext>
                </a:extLst>
              </a:tr>
              <a:tr h="681097">
                <a:tc>
                  <a:txBody>
                    <a:bodyPr/>
                    <a:lstStyle/>
                    <a:p>
                      <a:r>
                        <a:rPr lang="en-IE" sz="2700" dirty="0">
                          <a:latin typeface="Segoe UI Semilight" panose="020B0402040204020203" pitchFamily="34" charset="0"/>
                          <a:cs typeface="Segoe UI Semilight" panose="020B0402040204020203" pitchFamily="34" charset="0"/>
                        </a:rPr>
                        <a:t>Scalability</a:t>
                      </a:r>
                    </a:p>
                  </a:txBody>
                  <a:tcPr marL="103197" marR="103197" marT="51598" marB="51598"/>
                </a:tc>
                <a:tc>
                  <a:txBody>
                    <a:bodyPr/>
                    <a:lstStyle/>
                    <a:p>
                      <a:r>
                        <a:rPr lang="en-IE" sz="2700" dirty="0">
                          <a:latin typeface="Segoe UI Semilight" panose="020B0402040204020203" pitchFamily="34" charset="0"/>
                          <a:cs typeface="Segoe UI Semilight" panose="020B0402040204020203" pitchFamily="34" charset="0"/>
                        </a:rPr>
                        <a:t>Global reach</a:t>
                      </a:r>
                    </a:p>
                  </a:txBody>
                  <a:tcPr marL="103197" marR="103197" marT="51598" marB="51598"/>
                </a:tc>
                <a:extLst>
                  <a:ext uri="{0D108BD9-81ED-4DB2-BD59-A6C34878D82A}">
                    <a16:rowId xmlns:a16="http://schemas.microsoft.com/office/drawing/2014/main" val="10001"/>
                  </a:ext>
                </a:extLst>
              </a:tr>
              <a:tr h="681097">
                <a:tc>
                  <a:txBody>
                    <a:bodyPr/>
                    <a:lstStyle/>
                    <a:p>
                      <a:r>
                        <a:rPr lang="en-IE" sz="2700" dirty="0">
                          <a:latin typeface="Segoe UI Semilight" panose="020B0402040204020203" pitchFamily="34" charset="0"/>
                          <a:cs typeface="Segoe UI Semilight" panose="020B0402040204020203" pitchFamily="34" charset="0"/>
                        </a:rPr>
                        <a:t>Elasticity</a:t>
                      </a:r>
                    </a:p>
                  </a:txBody>
                  <a:tcPr marL="103197" marR="103197" marT="51598" marB="51598"/>
                </a:tc>
                <a:tc>
                  <a:txBody>
                    <a:bodyPr/>
                    <a:lstStyle/>
                    <a:p>
                      <a:r>
                        <a:rPr lang="en-IE" sz="2700" dirty="0">
                          <a:latin typeface="Segoe UI Semilight" panose="020B0402040204020203" pitchFamily="34" charset="0"/>
                          <a:cs typeface="Segoe UI Semilight" panose="020B0402040204020203" pitchFamily="34" charset="0"/>
                        </a:rPr>
                        <a:t>Customer latency capabilities</a:t>
                      </a:r>
                    </a:p>
                  </a:txBody>
                  <a:tcPr marL="103197" marR="103197" marT="51598" marB="51598"/>
                </a:tc>
                <a:extLst>
                  <a:ext uri="{0D108BD9-81ED-4DB2-BD59-A6C34878D82A}">
                    <a16:rowId xmlns:a16="http://schemas.microsoft.com/office/drawing/2014/main" val="10002"/>
                  </a:ext>
                </a:extLst>
              </a:tr>
              <a:tr h="681097">
                <a:tc>
                  <a:txBody>
                    <a:bodyPr/>
                    <a:lstStyle/>
                    <a:p>
                      <a:r>
                        <a:rPr lang="en-IE" sz="2700" dirty="0">
                          <a:latin typeface="Segoe UI Semilight" panose="020B0402040204020203" pitchFamily="34" charset="0"/>
                          <a:cs typeface="Segoe UI Semilight" panose="020B0402040204020203" pitchFamily="34" charset="0"/>
                        </a:rPr>
                        <a:t>Agility</a:t>
                      </a:r>
                    </a:p>
                  </a:txBody>
                  <a:tcPr marL="103197" marR="103197" marT="51598" marB="51598"/>
                </a:tc>
                <a:tc>
                  <a:txBody>
                    <a:bodyPr/>
                    <a:lstStyle/>
                    <a:p>
                      <a:r>
                        <a:rPr lang="en-IE" sz="2700" dirty="0">
                          <a:latin typeface="Segoe UI Semilight" panose="020B0402040204020203" pitchFamily="34" charset="0"/>
                          <a:cs typeface="Segoe UI Semilight" panose="020B0402040204020203" pitchFamily="34" charset="0"/>
                        </a:rPr>
                        <a:t>Predictive cost considerations</a:t>
                      </a:r>
                    </a:p>
                  </a:txBody>
                  <a:tcPr marL="103197" marR="103197" marT="51598" marB="51598"/>
                </a:tc>
                <a:extLst>
                  <a:ext uri="{0D108BD9-81ED-4DB2-BD59-A6C34878D82A}">
                    <a16:rowId xmlns:a16="http://schemas.microsoft.com/office/drawing/2014/main" val="10003"/>
                  </a:ext>
                </a:extLst>
              </a:tr>
              <a:tr h="681097">
                <a:tc>
                  <a:txBody>
                    <a:bodyPr/>
                    <a:lstStyle/>
                    <a:p>
                      <a:r>
                        <a:rPr lang="en-IE" sz="2700" dirty="0">
                          <a:latin typeface="Segoe UI Semilight" panose="020B0402040204020203" pitchFamily="34" charset="0"/>
                          <a:cs typeface="Segoe UI Semilight" panose="020B0402040204020203" pitchFamily="34" charset="0"/>
                        </a:rPr>
                        <a:t>Fault tolerance</a:t>
                      </a:r>
                    </a:p>
                  </a:txBody>
                  <a:tcPr marL="103197" marR="103197" marT="51598" marB="51598"/>
                </a:tc>
                <a:tc>
                  <a:txBody>
                    <a:bodyPr/>
                    <a:lstStyle/>
                    <a:p>
                      <a:r>
                        <a:rPr lang="en-IE" sz="2700" dirty="0">
                          <a:latin typeface="Segoe UI Semilight" panose="020B0402040204020203" pitchFamily="34" charset="0"/>
                          <a:cs typeface="Segoe UI Semilight" panose="020B0402040204020203" pitchFamily="34" charset="0"/>
                        </a:rPr>
                        <a:t>Security</a:t>
                      </a:r>
                    </a:p>
                  </a:txBody>
                  <a:tcPr marL="103197" marR="103197" marT="51598" marB="5159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CapEx</a:t>
            </a:r>
            <a:r>
              <a:rPr lang="en-US" dirty="0"/>
              <a:t> vs. </a:t>
            </a:r>
            <a:r>
              <a:rPr lang="en-US" dirty="0" err="1"/>
              <a:t>OpEx</a:t>
            </a:r>
            <a:endParaRPr lang="en-US" dirty="0"/>
          </a:p>
        </p:txBody>
      </p:sp>
      <p:sp>
        <p:nvSpPr>
          <p:cNvPr id="6" name="Text Placeholder 5"/>
          <p:cNvSpPr>
            <a:spLocks noGrp="1"/>
          </p:cNvSpPr>
          <p:nvPr>
            <p:ph type="body" sz="quarter" idx="10"/>
          </p:nvPr>
        </p:nvSpPr>
        <p:spPr>
          <a:xfrm>
            <a:off x="584200" y="1435497"/>
            <a:ext cx="11018520" cy="3419398"/>
          </a:xfrm>
        </p:spPr>
        <p:txBody>
          <a:bodyPr/>
          <a:lstStyle/>
          <a:p>
            <a:r>
              <a:rPr lang="en-US" b="1" dirty="0"/>
              <a:t>Capital Expenditure (</a:t>
            </a:r>
            <a:r>
              <a:rPr lang="en-US" b="1" dirty="0" err="1"/>
              <a:t>CapEx</a:t>
            </a:r>
            <a:r>
              <a:rPr lang="en-US" b="1" dirty="0"/>
              <a:t>)</a:t>
            </a:r>
            <a:r>
              <a:rPr lang="en-US" dirty="0"/>
              <a:t>: spend on physical infrastructure up front, deduct the expense from your tax bill</a:t>
            </a:r>
          </a:p>
          <a:p>
            <a:pPr lvl="1"/>
            <a:r>
              <a:rPr lang="en-US" sz="2800" i="1" dirty="0">
                <a:latin typeface="Segoe UI Semilight" panose="020B0402040204020203" pitchFamily="34" charset="0"/>
                <a:cs typeface="Segoe UI Semilight" panose="020B0402040204020203" pitchFamily="34" charset="0"/>
              </a:rPr>
              <a:t>High upfront cost, value of investment reduces over time</a:t>
            </a:r>
            <a:endParaRPr lang="en-US" sz="2800" b="1" i="1" dirty="0">
              <a:latin typeface="Segoe UI Semilight" panose="020B0402040204020203" pitchFamily="34" charset="0"/>
              <a:cs typeface="Segoe UI Semilight" panose="020B0402040204020203" pitchFamily="34" charset="0"/>
            </a:endParaRPr>
          </a:p>
          <a:p>
            <a:pPr>
              <a:spcBef>
                <a:spcPts val="1800"/>
              </a:spcBef>
            </a:pPr>
            <a:r>
              <a:rPr lang="en-US" b="1" dirty="0"/>
              <a:t>Operational Expenditure (</a:t>
            </a:r>
            <a:r>
              <a:rPr lang="en-US" b="1" dirty="0" err="1"/>
              <a:t>OpEx</a:t>
            </a:r>
            <a:r>
              <a:rPr lang="en-US" b="1" dirty="0"/>
              <a:t>)</a:t>
            </a:r>
            <a:r>
              <a:rPr lang="en-US" dirty="0"/>
              <a:t>: spend on services or products as needed and get billed immediately. Deduct the expense from your tax bill in the </a:t>
            </a:r>
            <a:r>
              <a:rPr lang="en-US" i="1" dirty="0"/>
              <a:t>same year</a:t>
            </a:r>
            <a:endParaRPr lang="en-US" dirty="0"/>
          </a:p>
          <a:p>
            <a:pPr lvl="1"/>
            <a:r>
              <a:rPr lang="en-US" sz="2800" i="1" dirty="0">
                <a:latin typeface="Segoe UI Semilight" panose="020B0402040204020203" pitchFamily="34" charset="0"/>
                <a:cs typeface="Segoe UI Semilight" panose="020B0402040204020203" pitchFamily="34" charset="0"/>
              </a:rPr>
              <a:t>No upfront cost, pay-as-you use</a:t>
            </a:r>
          </a:p>
        </p:txBody>
      </p:sp>
      <p:grpSp>
        <p:nvGrpSpPr>
          <p:cNvPr id="4" name="Group 3" descr="graphic of money representing costs.">
            <a:extLst>
              <a:ext uri="{FF2B5EF4-FFF2-40B4-BE49-F238E27FC236}">
                <a16:creationId xmlns:a16="http://schemas.microsoft.com/office/drawing/2014/main" id="{2847DD04-10CF-4595-AB14-5EBA4367EC4C}"/>
              </a:ext>
            </a:extLst>
          </p:cNvPr>
          <p:cNvGrpSpPr/>
          <p:nvPr/>
        </p:nvGrpSpPr>
        <p:grpSpPr>
          <a:xfrm>
            <a:off x="8893656" y="4619576"/>
            <a:ext cx="2141489" cy="1781224"/>
            <a:chOff x="9350280" y="4620600"/>
            <a:chExt cx="2318040" cy="1994400"/>
          </a:xfrm>
        </p:grpSpPr>
        <p:sp>
          <p:nvSpPr>
            <p:cNvPr id="5" name="CustomShape 4">
              <a:extLst>
                <a:ext uri="{FF2B5EF4-FFF2-40B4-BE49-F238E27FC236}">
                  <a16:creationId xmlns:a16="http://schemas.microsoft.com/office/drawing/2014/main" id="{14D7954F-459D-4721-9C73-63FDF6C52727}"/>
                </a:ext>
              </a:extLst>
            </p:cNvPr>
            <p:cNvSpPr/>
            <p:nvPr/>
          </p:nvSpPr>
          <p:spPr>
            <a:xfrm rot="19800000">
              <a:off x="9501120" y="5048280"/>
              <a:ext cx="2017800" cy="1138320"/>
            </a:xfrm>
            <a:prstGeom prst="rect">
              <a:avLst/>
            </a:prstGeom>
            <a:noFill/>
            <a:ln>
              <a:noFill/>
            </a:ln>
          </p:spPr>
          <p:style>
            <a:lnRef idx="0">
              <a:scrgbClr r="0" g="0" b="0"/>
            </a:lnRef>
            <a:fillRef idx="0">
              <a:scrgbClr r="0" g="0" b="0"/>
            </a:fillRef>
            <a:effectRef idx="0">
              <a:scrgbClr r="0" g="0" b="0"/>
            </a:effectRef>
            <a:fontRef idx="minor"/>
          </p:style>
        </p:sp>
        <p:sp>
          <p:nvSpPr>
            <p:cNvPr id="7" name="CustomShape 5">
              <a:extLst>
                <a:ext uri="{FF2B5EF4-FFF2-40B4-BE49-F238E27FC236}">
                  <a16:creationId xmlns:a16="http://schemas.microsoft.com/office/drawing/2014/main" id="{A1156964-33A4-4846-B518-B39A8BBE35B1}"/>
                </a:ext>
              </a:extLst>
            </p:cNvPr>
            <p:cNvSpPr/>
            <p:nvPr/>
          </p:nvSpPr>
          <p:spPr>
            <a:xfrm rot="19800000">
              <a:off x="9426600" y="5236560"/>
              <a:ext cx="1409040" cy="682920"/>
            </a:xfrm>
            <a:prstGeom prst="rect">
              <a:avLst/>
            </a:prstGeom>
            <a:solidFill>
              <a:srgbClr val="BAD80A"/>
            </a:solidFill>
            <a:ln>
              <a:noFill/>
            </a:ln>
          </p:spPr>
          <p:style>
            <a:lnRef idx="0">
              <a:scrgbClr r="0" g="0" b="0"/>
            </a:lnRef>
            <a:fillRef idx="0">
              <a:scrgbClr r="0" g="0" b="0"/>
            </a:fillRef>
            <a:effectRef idx="0">
              <a:scrgbClr r="0" g="0" b="0"/>
            </a:effectRef>
            <a:fontRef idx="minor"/>
          </p:style>
        </p:sp>
        <p:sp>
          <p:nvSpPr>
            <p:cNvPr id="8" name="CustomShape 6">
              <a:extLst>
                <a:ext uri="{FF2B5EF4-FFF2-40B4-BE49-F238E27FC236}">
                  <a16:creationId xmlns:a16="http://schemas.microsoft.com/office/drawing/2014/main" id="{FF6A0E08-8273-4DF6-8703-ADD4976FA1DC}"/>
                </a:ext>
              </a:extLst>
            </p:cNvPr>
            <p:cNvSpPr/>
            <p:nvPr/>
          </p:nvSpPr>
          <p:spPr>
            <a:xfrm rot="19800000">
              <a:off x="9959760" y="5339520"/>
              <a:ext cx="339480" cy="47808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9" name="CustomShape 7">
              <a:extLst>
                <a:ext uri="{FF2B5EF4-FFF2-40B4-BE49-F238E27FC236}">
                  <a16:creationId xmlns:a16="http://schemas.microsoft.com/office/drawing/2014/main" id="{8A80F562-ABAD-4D09-B573-3F2B2DBECFE1}"/>
                </a:ext>
              </a:extLst>
            </p:cNvPr>
            <p:cNvSpPr/>
            <p:nvPr/>
          </p:nvSpPr>
          <p:spPr>
            <a:xfrm rot="19800000">
              <a:off x="9479520" y="5286600"/>
              <a:ext cx="1299600" cy="583920"/>
            </a:xfrm>
            <a:custGeom>
              <a:avLst/>
              <a:gdLst/>
              <a:ahLst/>
              <a:cxnLst/>
              <a:rect l="l" t="t" r="r" b="b"/>
              <a:pathLst>
                <a:path w="1351" h="607">
                  <a:moveTo>
                    <a:pt x="1351" y="607"/>
                  </a:moveTo>
                  <a:lnTo>
                    <a:pt x="0" y="607"/>
                  </a:lnTo>
                  <a:lnTo>
                    <a:pt x="0" y="0"/>
                  </a:lnTo>
                  <a:lnTo>
                    <a:pt x="1351" y="0"/>
                  </a:lnTo>
                  <a:lnTo>
                    <a:pt x="1351" y="607"/>
                  </a:lnTo>
                  <a:close/>
                  <a:moveTo>
                    <a:pt x="24" y="588"/>
                  </a:moveTo>
                  <a:lnTo>
                    <a:pt x="1327" y="588"/>
                  </a:lnTo>
                  <a:lnTo>
                    <a:pt x="1327" y="20"/>
                  </a:lnTo>
                  <a:lnTo>
                    <a:pt x="24" y="20"/>
                  </a:lnTo>
                  <a:lnTo>
                    <a:pt x="24" y="588"/>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0" name="CustomShape 8">
              <a:extLst>
                <a:ext uri="{FF2B5EF4-FFF2-40B4-BE49-F238E27FC236}">
                  <a16:creationId xmlns:a16="http://schemas.microsoft.com/office/drawing/2014/main" id="{2101097C-0ADB-4892-A4F8-E075C5D65E25}"/>
                </a:ext>
              </a:extLst>
            </p:cNvPr>
            <p:cNvSpPr/>
            <p:nvPr/>
          </p:nvSpPr>
          <p:spPr>
            <a:xfrm rot="19800000">
              <a:off x="9524520" y="5632200"/>
              <a:ext cx="109440" cy="15552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1" name="CustomShape 9">
              <a:extLst>
                <a:ext uri="{FF2B5EF4-FFF2-40B4-BE49-F238E27FC236}">
                  <a16:creationId xmlns:a16="http://schemas.microsoft.com/office/drawing/2014/main" id="{D9572F5C-3D81-46D6-8A92-EE737384034D}"/>
                </a:ext>
              </a:extLst>
            </p:cNvPr>
            <p:cNvSpPr/>
            <p:nvPr/>
          </p:nvSpPr>
          <p:spPr>
            <a:xfrm rot="19800000">
              <a:off x="9686160" y="5912280"/>
              <a:ext cx="109440" cy="15480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2" name="CustomShape 10">
              <a:extLst>
                <a:ext uri="{FF2B5EF4-FFF2-40B4-BE49-F238E27FC236}">
                  <a16:creationId xmlns:a16="http://schemas.microsoft.com/office/drawing/2014/main" id="{6064CB01-F625-4353-9E73-2FFA03A40876}"/>
                </a:ext>
              </a:extLst>
            </p:cNvPr>
            <p:cNvSpPr/>
            <p:nvPr/>
          </p:nvSpPr>
          <p:spPr>
            <a:xfrm rot="19800000">
              <a:off x="10467000" y="5087880"/>
              <a:ext cx="109440" cy="15552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3" name="CustomShape 11">
              <a:extLst>
                <a:ext uri="{FF2B5EF4-FFF2-40B4-BE49-F238E27FC236}">
                  <a16:creationId xmlns:a16="http://schemas.microsoft.com/office/drawing/2014/main" id="{18950307-F1CB-4965-A51F-AED5C9A2E018}"/>
                </a:ext>
              </a:extLst>
            </p:cNvPr>
            <p:cNvSpPr/>
            <p:nvPr/>
          </p:nvSpPr>
          <p:spPr>
            <a:xfrm rot="19800000">
              <a:off x="10628640" y="5368320"/>
              <a:ext cx="109440" cy="15480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4" name="CustomShape 12">
              <a:extLst>
                <a:ext uri="{FF2B5EF4-FFF2-40B4-BE49-F238E27FC236}">
                  <a16:creationId xmlns:a16="http://schemas.microsoft.com/office/drawing/2014/main" id="{CBB56792-2AB0-4AD2-854D-6B0BEE146C48}"/>
                </a:ext>
              </a:extLst>
            </p:cNvPr>
            <p:cNvSpPr/>
            <p:nvPr/>
          </p:nvSpPr>
          <p:spPr>
            <a:xfrm rot="19800000">
              <a:off x="10027440" y="5758560"/>
              <a:ext cx="452880" cy="71640"/>
            </a:xfrm>
            <a:prstGeom prst="rect">
              <a:avLst/>
            </a:prstGeom>
            <a:solidFill>
              <a:srgbClr val="008A00"/>
            </a:solidFill>
            <a:ln>
              <a:noFill/>
            </a:ln>
          </p:spPr>
          <p:style>
            <a:lnRef idx="0">
              <a:scrgbClr r="0" g="0" b="0"/>
            </a:lnRef>
            <a:fillRef idx="0">
              <a:scrgbClr r="0" g="0" b="0"/>
            </a:fillRef>
            <a:effectRef idx="0">
              <a:scrgbClr r="0" g="0" b="0"/>
            </a:effectRef>
            <a:fontRef idx="minor"/>
          </p:style>
        </p:sp>
        <p:sp>
          <p:nvSpPr>
            <p:cNvPr id="15" name="CustomShape 13">
              <a:extLst>
                <a:ext uri="{FF2B5EF4-FFF2-40B4-BE49-F238E27FC236}">
                  <a16:creationId xmlns:a16="http://schemas.microsoft.com/office/drawing/2014/main" id="{6A3C5B01-3CDF-4E82-9184-5901D54B7843}"/>
                </a:ext>
              </a:extLst>
            </p:cNvPr>
            <p:cNvSpPr/>
            <p:nvPr/>
          </p:nvSpPr>
          <p:spPr>
            <a:xfrm rot="19800000">
              <a:off x="9747000" y="5685480"/>
              <a:ext cx="146880" cy="144000"/>
            </a:xfrm>
            <a:custGeom>
              <a:avLst/>
              <a:gdLst/>
              <a:ahLst/>
              <a:cxnLst/>
              <a:rect l="l" t="t" r="r" b="b"/>
              <a:pathLst>
                <a:path w="39" h="38">
                  <a:moveTo>
                    <a:pt x="20" y="38"/>
                  </a:moveTo>
                  <a:cubicBezTo>
                    <a:pt x="9" y="38"/>
                    <a:pt x="0" y="30"/>
                    <a:pt x="0" y="19"/>
                  </a:cubicBezTo>
                  <a:cubicBezTo>
                    <a:pt x="0" y="8"/>
                    <a:pt x="9" y="0"/>
                    <a:pt x="20" y="0"/>
                  </a:cubicBezTo>
                  <a:cubicBezTo>
                    <a:pt x="30" y="0"/>
                    <a:pt x="39" y="8"/>
                    <a:pt x="39" y="19"/>
                  </a:cubicBezTo>
                  <a:cubicBezTo>
                    <a:pt x="39" y="30"/>
                    <a:pt x="30" y="38"/>
                    <a:pt x="20" y="38"/>
                  </a:cubicBezTo>
                  <a:close/>
                  <a:moveTo>
                    <a:pt x="20" y="6"/>
                  </a:moveTo>
                  <a:cubicBezTo>
                    <a:pt x="12" y="6"/>
                    <a:pt x="6" y="12"/>
                    <a:pt x="6" y="19"/>
                  </a:cubicBezTo>
                  <a:cubicBezTo>
                    <a:pt x="6" y="27"/>
                    <a:pt x="12" y="33"/>
                    <a:pt x="20" y="33"/>
                  </a:cubicBezTo>
                  <a:cubicBezTo>
                    <a:pt x="27" y="33"/>
                    <a:pt x="33" y="27"/>
                    <a:pt x="33" y="19"/>
                  </a:cubicBezTo>
                  <a:cubicBezTo>
                    <a:pt x="33" y="12"/>
                    <a:pt x="27" y="6"/>
                    <a:pt x="20" y="6"/>
                  </a:cubicBez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6" name="CustomShape 14">
              <a:extLst>
                <a:ext uri="{FF2B5EF4-FFF2-40B4-BE49-F238E27FC236}">
                  <a16:creationId xmlns:a16="http://schemas.microsoft.com/office/drawing/2014/main" id="{E9AFD31A-E451-4AB2-9633-F08F4A0B54F5}"/>
                </a:ext>
              </a:extLst>
            </p:cNvPr>
            <p:cNvSpPr/>
            <p:nvPr/>
          </p:nvSpPr>
          <p:spPr>
            <a:xfrm rot="19800000">
              <a:off x="10376640" y="5339880"/>
              <a:ext cx="123840" cy="12096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8" name="CustomShape 15">
              <a:extLst>
                <a:ext uri="{FF2B5EF4-FFF2-40B4-BE49-F238E27FC236}">
                  <a16:creationId xmlns:a16="http://schemas.microsoft.com/office/drawing/2014/main" id="{4856FA9C-B4E9-4F33-BD04-4D797318E08F}"/>
                </a:ext>
              </a:extLst>
            </p:cNvPr>
            <p:cNvSpPr/>
            <p:nvPr/>
          </p:nvSpPr>
          <p:spPr>
            <a:xfrm rot="19800000">
              <a:off x="10109520" y="5545440"/>
              <a:ext cx="37080" cy="15120"/>
            </a:xfrm>
            <a:custGeom>
              <a:avLst/>
              <a:gdLst/>
              <a:ahLst/>
              <a:cxnLst/>
              <a:rect l="l" t="t" r="r" b="b"/>
              <a:pathLst>
                <a:path w="10" h="4">
                  <a:moveTo>
                    <a:pt x="10" y="4"/>
                  </a:moveTo>
                  <a:cubicBezTo>
                    <a:pt x="10" y="2"/>
                    <a:pt x="8" y="0"/>
                    <a:pt x="5" y="0"/>
                  </a:cubicBezTo>
                  <a:cubicBezTo>
                    <a:pt x="3" y="0"/>
                    <a:pt x="1" y="2"/>
                    <a:pt x="0" y="4"/>
                  </a:cubicBezTo>
                  <a:lnTo>
                    <a:pt x="10" y="4"/>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9" name="CustomShape 16">
              <a:extLst>
                <a:ext uri="{FF2B5EF4-FFF2-40B4-BE49-F238E27FC236}">
                  <a16:creationId xmlns:a16="http://schemas.microsoft.com/office/drawing/2014/main" id="{640E9B7E-D2D7-437B-BC06-49689598A6DA}"/>
                </a:ext>
              </a:extLst>
            </p:cNvPr>
            <p:cNvSpPr/>
            <p:nvPr/>
          </p:nvSpPr>
          <p:spPr>
            <a:xfrm rot="19800000">
              <a:off x="10177920" y="5506200"/>
              <a:ext cx="37080" cy="15120"/>
            </a:xfrm>
            <a:custGeom>
              <a:avLst/>
              <a:gdLst/>
              <a:ahLst/>
              <a:cxnLst/>
              <a:rect l="l" t="t" r="r" b="b"/>
              <a:pathLst>
                <a:path w="10" h="4">
                  <a:moveTo>
                    <a:pt x="10" y="4"/>
                  </a:moveTo>
                  <a:cubicBezTo>
                    <a:pt x="9" y="2"/>
                    <a:pt x="7" y="0"/>
                    <a:pt x="5" y="0"/>
                  </a:cubicBezTo>
                  <a:cubicBezTo>
                    <a:pt x="2" y="0"/>
                    <a:pt x="0" y="2"/>
                    <a:pt x="0" y="4"/>
                  </a:cubicBezTo>
                  <a:lnTo>
                    <a:pt x="10" y="4"/>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0" name="CustomShape 17">
              <a:extLst>
                <a:ext uri="{FF2B5EF4-FFF2-40B4-BE49-F238E27FC236}">
                  <a16:creationId xmlns:a16="http://schemas.microsoft.com/office/drawing/2014/main" id="{B6681532-4436-4591-BEFD-4D0DCFE019C4}"/>
                </a:ext>
              </a:extLst>
            </p:cNvPr>
            <p:cNvSpPr/>
            <p:nvPr/>
          </p:nvSpPr>
          <p:spPr>
            <a:xfrm rot="19800000">
              <a:off x="10175760" y="5568840"/>
              <a:ext cx="21600" cy="6480"/>
            </a:xfrm>
            <a:custGeom>
              <a:avLst/>
              <a:gdLst/>
              <a:ahLst/>
              <a:cxnLst/>
              <a:rect l="l" t="t" r="r" b="b"/>
              <a:pathLst>
                <a:path w="6" h="2">
                  <a:moveTo>
                    <a:pt x="0" y="0"/>
                  </a:moveTo>
                  <a:cubicBezTo>
                    <a:pt x="0" y="1"/>
                    <a:pt x="2" y="2"/>
                    <a:pt x="3" y="2"/>
                  </a:cubicBezTo>
                  <a:cubicBezTo>
                    <a:pt x="5" y="2"/>
                    <a:pt x="6" y="1"/>
                    <a:pt x="6" y="0"/>
                  </a:cubicBezTo>
                  <a:lnTo>
                    <a:pt x="0" y="0"/>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1" name="CustomShape 18">
              <a:extLst>
                <a:ext uri="{FF2B5EF4-FFF2-40B4-BE49-F238E27FC236}">
                  <a16:creationId xmlns:a16="http://schemas.microsoft.com/office/drawing/2014/main" id="{A4DA4E16-BF19-4A31-ABDC-D76E83245F6F}"/>
                </a:ext>
              </a:extLst>
            </p:cNvPr>
            <p:cNvSpPr/>
            <p:nvPr/>
          </p:nvSpPr>
          <p:spPr>
            <a:xfrm rot="19800000">
              <a:off x="10174320" y="5591160"/>
              <a:ext cx="52560" cy="11160"/>
            </a:xfrm>
            <a:custGeom>
              <a:avLst/>
              <a:gdLst/>
              <a:ahLst/>
              <a:cxnLst/>
              <a:rect l="l" t="t" r="r" b="b"/>
              <a:pathLst>
                <a:path w="14" h="3">
                  <a:moveTo>
                    <a:pt x="13" y="3"/>
                  </a:moveTo>
                  <a:cubicBezTo>
                    <a:pt x="1" y="3"/>
                    <a:pt x="1" y="3"/>
                    <a:pt x="1" y="3"/>
                  </a:cubicBezTo>
                  <a:cubicBezTo>
                    <a:pt x="1" y="3"/>
                    <a:pt x="0" y="2"/>
                    <a:pt x="0" y="1"/>
                  </a:cubicBezTo>
                  <a:cubicBezTo>
                    <a:pt x="0" y="1"/>
                    <a:pt x="1" y="0"/>
                    <a:pt x="1" y="0"/>
                  </a:cubicBezTo>
                  <a:cubicBezTo>
                    <a:pt x="13" y="0"/>
                    <a:pt x="13" y="0"/>
                    <a:pt x="13" y="0"/>
                  </a:cubicBezTo>
                  <a:cubicBezTo>
                    <a:pt x="13" y="0"/>
                    <a:pt x="14" y="1"/>
                    <a:pt x="14" y="1"/>
                  </a:cubicBezTo>
                  <a:cubicBezTo>
                    <a:pt x="14" y="2"/>
                    <a:pt x="13" y="3"/>
                    <a:pt x="13" y="3"/>
                  </a:cubicBez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2" name="CustomShape 19">
              <a:extLst>
                <a:ext uri="{FF2B5EF4-FFF2-40B4-BE49-F238E27FC236}">
                  <a16:creationId xmlns:a16="http://schemas.microsoft.com/office/drawing/2014/main" id="{560DC782-4F66-4DC1-946C-177BD083F167}"/>
                </a:ext>
              </a:extLst>
            </p:cNvPr>
            <p:cNvSpPr/>
            <p:nvPr/>
          </p:nvSpPr>
          <p:spPr>
            <a:xfrm rot="19800000">
              <a:off x="11107440" y="5286960"/>
              <a:ext cx="472320" cy="474480"/>
            </a:xfrm>
            <a:prstGeom prst="ellipse">
              <a:avLst/>
            </a:prstGeom>
            <a:solidFill>
              <a:srgbClr val="BBBCBC"/>
            </a:solidFill>
            <a:ln>
              <a:noFill/>
            </a:ln>
          </p:spPr>
          <p:style>
            <a:lnRef idx="0">
              <a:scrgbClr r="0" g="0" b="0"/>
            </a:lnRef>
            <a:fillRef idx="0">
              <a:scrgbClr r="0" g="0" b="0"/>
            </a:fillRef>
            <a:effectRef idx="0">
              <a:scrgbClr r="0" g="0" b="0"/>
            </a:effectRef>
            <a:fontRef idx="minor"/>
          </p:style>
        </p:sp>
        <p:sp>
          <p:nvSpPr>
            <p:cNvPr id="23" name="CustomShape 20">
              <a:extLst>
                <a:ext uri="{FF2B5EF4-FFF2-40B4-BE49-F238E27FC236}">
                  <a16:creationId xmlns:a16="http://schemas.microsoft.com/office/drawing/2014/main" id="{CF15EE21-1E7C-4D83-853A-F9FAC0A142D3}"/>
                </a:ext>
              </a:extLst>
            </p:cNvPr>
            <p:cNvSpPr/>
            <p:nvPr/>
          </p:nvSpPr>
          <p:spPr>
            <a:xfrm rot="19800000">
              <a:off x="10977120" y="5309640"/>
              <a:ext cx="305640" cy="307440"/>
            </a:xfrm>
            <a:prstGeom prst="ellipse">
              <a:avLst/>
            </a:prstGeom>
            <a:solidFill>
              <a:srgbClr val="DD5900"/>
            </a:solidFill>
            <a:ln>
              <a:noFill/>
            </a:ln>
          </p:spPr>
          <p:style>
            <a:lnRef idx="0">
              <a:scrgbClr r="0" g="0" b="0"/>
            </a:lnRef>
            <a:fillRef idx="0">
              <a:scrgbClr r="0" g="0" b="0"/>
            </a:fillRef>
            <a:effectRef idx="0">
              <a:scrgbClr r="0" g="0" b="0"/>
            </a:effectRef>
            <a:fontRef idx="minor"/>
          </p:style>
        </p:sp>
        <p:sp>
          <p:nvSpPr>
            <p:cNvPr id="24" name="CustomShape 21">
              <a:extLst>
                <a:ext uri="{FF2B5EF4-FFF2-40B4-BE49-F238E27FC236}">
                  <a16:creationId xmlns:a16="http://schemas.microsoft.com/office/drawing/2014/main" id="{8349BAE7-A8D1-4CF6-846D-E5B0E105D1C7}"/>
                </a:ext>
              </a:extLst>
            </p:cNvPr>
            <p:cNvSpPr/>
            <p:nvPr/>
          </p:nvSpPr>
          <p:spPr>
            <a:xfrm rot="19800000">
              <a:off x="10835640" y="5693040"/>
              <a:ext cx="245520" cy="246960"/>
            </a:xfrm>
            <a:prstGeom prst="ellipse">
              <a:avLst/>
            </a:prstGeom>
            <a:solidFill>
              <a:srgbClr val="BBBCBC"/>
            </a:solidFill>
            <a:ln>
              <a:noFill/>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153300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latin typeface="Segoe UI Semibold (Headings)"/>
              </a:rPr>
              <a:t>Consumption-based model</a:t>
            </a:r>
            <a:endParaRPr lang="en-US" dirty="0">
              <a:solidFill>
                <a:schemeClr val="tx1"/>
              </a:solidFill>
            </a:endParaRPr>
          </a:p>
        </p:txBody>
      </p:sp>
      <p:sp>
        <p:nvSpPr>
          <p:cNvPr id="6" name="Text Placeholder 5"/>
          <p:cNvSpPr>
            <a:spLocks noGrp="1"/>
          </p:cNvSpPr>
          <p:nvPr>
            <p:ph type="body" sz="quarter" idx="10"/>
          </p:nvPr>
        </p:nvSpPr>
        <p:spPr>
          <a:xfrm>
            <a:off x="586740" y="5676418"/>
            <a:ext cx="11018520" cy="430887"/>
          </a:xfrm>
        </p:spPr>
        <p:txBody>
          <a:bodyPr/>
          <a:lstStyle/>
          <a:p>
            <a:pPr marL="0" indent="0" algn="ctr">
              <a:buNone/>
            </a:pPr>
            <a:r>
              <a:rPr lang="en-US" dirty="0">
                <a:solidFill>
                  <a:schemeClr val="tx1"/>
                </a:solidFill>
              </a:rPr>
              <a:t>Users only pay for the resources they use</a:t>
            </a:r>
          </a:p>
        </p:txBody>
      </p:sp>
      <p:pic>
        <p:nvPicPr>
          <p:cNvPr id="4" name="Picture 3" descr="A diagram has an arrow pointing from physical structures to a user with ideas in the cloud, representing the migration from CapEx to OpEx.">
            <a:extLst>
              <a:ext uri="{FF2B5EF4-FFF2-40B4-BE49-F238E27FC236}">
                <a16:creationId xmlns:a16="http://schemas.microsoft.com/office/drawing/2014/main" id="{1B341E22-07FC-42FC-88ED-2A57D324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444" y="1563407"/>
            <a:ext cx="7048026" cy="3538945"/>
          </a:xfrm>
          <a:prstGeom prst="rect">
            <a:avLst/>
          </a:prstGeom>
        </p:spPr>
      </p:pic>
    </p:spTree>
    <p:extLst>
      <p:ext uri="{BB962C8B-B14F-4D97-AF65-F5344CB8AC3E}">
        <p14:creationId xmlns:p14="http://schemas.microsoft.com/office/powerpoint/2010/main" val="25065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responsibilities</a:t>
            </a:r>
          </a:p>
        </p:txBody>
      </p:sp>
      <p:pic>
        <p:nvPicPr>
          <p:cNvPr id="5" name="Picture 4" descr="A screenshot of a cell phone&#10;&#10;Description automatically generated">
            <a:extLst>
              <a:ext uri="{FF2B5EF4-FFF2-40B4-BE49-F238E27FC236}">
                <a16:creationId xmlns:a16="http://schemas.microsoft.com/office/drawing/2014/main" id="{92800B4B-0CCE-4823-81F7-41A371CE69D5}"/>
              </a:ext>
            </a:extLst>
          </p:cNvPr>
          <p:cNvPicPr>
            <a:picLocks noChangeAspect="1"/>
          </p:cNvPicPr>
          <p:nvPr/>
        </p:nvPicPr>
        <p:blipFill rotWithShape="1">
          <a:blip r:embed="rId3"/>
          <a:srcRect t="15901" b="2018"/>
          <a:stretch/>
        </p:blipFill>
        <p:spPr>
          <a:xfrm>
            <a:off x="588264" y="1162656"/>
            <a:ext cx="11018519" cy="50190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3)">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630a2e83-186a-4a0f-ab27-bee8a8096abc"/>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760</TotalTime>
  <Words>1571</Words>
  <Application>Microsoft Office PowerPoint</Application>
  <PresentationFormat>Widescreen</PresentationFormat>
  <Paragraphs>187</Paragraphs>
  <Slides>33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Segoe UI</vt:lpstr>
      <vt:lpstr>Segoe UI Light</vt:lpstr>
      <vt:lpstr>Segoe UI Semibold</vt:lpstr>
      <vt:lpstr>Segoe UI Semibold (Headings)</vt:lpstr>
      <vt:lpstr>Segoe UI Semilight</vt:lpstr>
      <vt:lpstr>Wingdings</vt:lpstr>
      <vt:lpstr>WHITE TEMPLATE</vt:lpstr>
      <vt:lpstr>Deploy globally available application</vt:lpstr>
      <vt:lpstr>Deploy globally available application (Workshop)</vt:lpstr>
      <vt:lpstr>About trainer</vt:lpstr>
      <vt:lpstr>Agenda</vt:lpstr>
      <vt:lpstr>Module 00 - Azure introduction</vt:lpstr>
      <vt:lpstr>Key concepts and terms</vt:lpstr>
      <vt:lpstr>CapEx vs. OpEx</vt:lpstr>
      <vt:lpstr>Consumption-based model</vt:lpstr>
      <vt:lpstr>Management responsibilities</vt:lpstr>
      <vt:lpstr>Module 01 - Deploy geo-replicated SQL database</vt:lpstr>
      <vt:lpstr>Azure SQL database overview (1)</vt:lpstr>
      <vt:lpstr>Azure SQL database overview (2)</vt:lpstr>
      <vt:lpstr>Azure SQL features</vt:lpstr>
      <vt:lpstr>Main goal of this workshop part</vt:lpstr>
      <vt:lpstr>Module 01 - Demo / Exercise</vt:lpstr>
      <vt:lpstr>Module 02 - Provision Web Apps and deploy applications</vt:lpstr>
      <vt:lpstr>Azure App Service overview</vt:lpstr>
      <vt:lpstr>App Service Plan</vt:lpstr>
      <vt:lpstr>Deployment methods</vt:lpstr>
      <vt:lpstr>Main goal of this workshop part</vt:lpstr>
      <vt:lpstr>Module 02 - Demo / Exercise</vt:lpstr>
      <vt:lpstr>Module 03 - Provision and configure Application Gateway</vt:lpstr>
      <vt:lpstr>Application Gateway (1)</vt:lpstr>
      <vt:lpstr>Application Gateway (2)</vt:lpstr>
      <vt:lpstr>Main goal of this workshop part</vt:lpstr>
      <vt:lpstr>Module 03 - Demo / Exercise</vt:lpstr>
      <vt:lpstr>Module 04 - Deploy and configure Traffic Manager profile</vt:lpstr>
      <vt:lpstr>Traffic Manager overview (1)</vt:lpstr>
      <vt:lpstr>Traffic Manager overview (2)</vt:lpstr>
      <vt:lpstr>Main goal of this workshop part</vt:lpstr>
      <vt:lpstr>Module 04 - Demo / Exercise</vt:lpstr>
      <vt:lpstr>Recap</vt:lpstr>
      <vt:lpstr>Q &amp; A</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Vladimir Stefanović</cp:lastModifiedBy>
  <cp:revision>57</cp:revision>
  <dcterms:created xsi:type="dcterms:W3CDTF">2018-07-31T14:16:34Z</dcterms:created>
  <dcterms:modified xsi:type="dcterms:W3CDTF">2019-06-30T17:36:23Z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