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5FFE8-5016-4830-A444-A1C2435FD8FF}" v="21" dt="2023-05-01T01:00:02.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7" d="100"/>
          <a:sy n="117" d="100"/>
        </p:scale>
        <p:origin x="53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ley lewis" userId="ce65a6a90c2a8951" providerId="LiveId" clId="{2005FFE8-5016-4830-A444-A1C2435FD8FF}"/>
    <pc:docChg chg="undo redo custSel addSld modSld">
      <pc:chgData name="riley lewis" userId="ce65a6a90c2a8951" providerId="LiveId" clId="{2005FFE8-5016-4830-A444-A1C2435FD8FF}" dt="2023-05-05T17:39:12.344" v="2713" actId="20577"/>
      <pc:docMkLst>
        <pc:docMk/>
      </pc:docMkLst>
      <pc:sldChg chg="modSp mod">
        <pc:chgData name="riley lewis" userId="ce65a6a90c2a8951" providerId="LiveId" clId="{2005FFE8-5016-4830-A444-A1C2435FD8FF}" dt="2023-04-28T19:57:39.438" v="268" actId="1076"/>
        <pc:sldMkLst>
          <pc:docMk/>
          <pc:sldMk cId="4223541244" sldId="258"/>
        </pc:sldMkLst>
        <pc:spChg chg="mod">
          <ac:chgData name="riley lewis" userId="ce65a6a90c2a8951" providerId="LiveId" clId="{2005FFE8-5016-4830-A444-A1C2435FD8FF}" dt="2023-04-28T19:55:40.538" v="111" actId="20577"/>
          <ac:spMkLst>
            <pc:docMk/>
            <pc:sldMk cId="4223541244" sldId="258"/>
            <ac:spMk id="2" creationId="{B7F0A0F5-9014-A257-1744-40DE81044A62}"/>
          </ac:spMkLst>
        </pc:spChg>
        <pc:spChg chg="mod">
          <ac:chgData name="riley lewis" userId="ce65a6a90c2a8951" providerId="LiveId" clId="{2005FFE8-5016-4830-A444-A1C2435FD8FF}" dt="2023-04-28T19:57:30.054" v="267" actId="20577"/>
          <ac:spMkLst>
            <pc:docMk/>
            <pc:sldMk cId="4223541244" sldId="258"/>
            <ac:spMk id="4" creationId="{C7CD70FE-AAEE-6ABB-A3B1-9D942408C1F4}"/>
          </ac:spMkLst>
        </pc:spChg>
        <pc:spChg chg="mod">
          <ac:chgData name="riley lewis" userId="ce65a6a90c2a8951" providerId="LiveId" clId="{2005FFE8-5016-4830-A444-A1C2435FD8FF}" dt="2023-04-28T19:57:39.438" v="268" actId="1076"/>
          <ac:spMkLst>
            <pc:docMk/>
            <pc:sldMk cId="4223541244" sldId="258"/>
            <ac:spMk id="5" creationId="{D2BAD439-0AD1-A184-E610-910E87093FEA}"/>
          </ac:spMkLst>
        </pc:spChg>
      </pc:sldChg>
      <pc:sldChg chg="addSp delSp modSp new mod">
        <pc:chgData name="riley lewis" userId="ce65a6a90c2a8951" providerId="LiveId" clId="{2005FFE8-5016-4830-A444-A1C2435FD8FF}" dt="2023-05-01T01:03:14.475" v="2619" actId="113"/>
        <pc:sldMkLst>
          <pc:docMk/>
          <pc:sldMk cId="3013390379" sldId="259"/>
        </pc:sldMkLst>
        <pc:spChg chg="mod">
          <ac:chgData name="riley lewis" userId="ce65a6a90c2a8951" providerId="LiveId" clId="{2005FFE8-5016-4830-A444-A1C2435FD8FF}" dt="2023-04-28T19:52:13.495" v="10" actId="20577"/>
          <ac:spMkLst>
            <pc:docMk/>
            <pc:sldMk cId="3013390379" sldId="259"/>
            <ac:spMk id="2" creationId="{96AA5E8C-D127-AC48-8D85-727A349E5A0C}"/>
          </ac:spMkLst>
        </pc:spChg>
        <pc:spChg chg="mod">
          <ac:chgData name="riley lewis" userId="ce65a6a90c2a8951" providerId="LiveId" clId="{2005FFE8-5016-4830-A444-A1C2435FD8FF}" dt="2023-05-01T01:03:14.475" v="2619" actId="113"/>
          <ac:spMkLst>
            <pc:docMk/>
            <pc:sldMk cId="3013390379" sldId="259"/>
            <ac:spMk id="3" creationId="{0F3FB827-4323-F435-C4C4-6D187FE247AD}"/>
          </ac:spMkLst>
        </pc:spChg>
        <pc:spChg chg="add del mod">
          <ac:chgData name="riley lewis" userId="ce65a6a90c2a8951" providerId="LiveId" clId="{2005FFE8-5016-4830-A444-A1C2435FD8FF}" dt="2023-04-28T19:54:04.617" v="83" actId="478"/>
          <ac:spMkLst>
            <pc:docMk/>
            <pc:sldMk cId="3013390379" sldId="259"/>
            <ac:spMk id="4" creationId="{3F66539D-3C49-19F0-FE50-38B6E8757B52}"/>
          </ac:spMkLst>
        </pc:spChg>
      </pc:sldChg>
      <pc:sldChg chg="addSp delSp modSp new mod">
        <pc:chgData name="riley lewis" userId="ce65a6a90c2a8951" providerId="LiveId" clId="{2005FFE8-5016-4830-A444-A1C2435FD8FF}" dt="2023-04-28T20:16:26.192" v="933" actId="20577"/>
        <pc:sldMkLst>
          <pc:docMk/>
          <pc:sldMk cId="2873949463" sldId="260"/>
        </pc:sldMkLst>
        <pc:spChg chg="mod">
          <ac:chgData name="riley lewis" userId="ce65a6a90c2a8951" providerId="LiveId" clId="{2005FFE8-5016-4830-A444-A1C2435FD8FF}" dt="2023-04-28T20:15:01.120" v="897" actId="120"/>
          <ac:spMkLst>
            <pc:docMk/>
            <pc:sldMk cId="2873949463" sldId="260"/>
            <ac:spMk id="2" creationId="{209C7C4C-83D3-EC22-7790-A827F4869FA7}"/>
          </ac:spMkLst>
        </pc:spChg>
        <pc:spChg chg="del">
          <ac:chgData name="riley lewis" userId="ce65a6a90c2a8951" providerId="LiveId" clId="{2005FFE8-5016-4830-A444-A1C2435FD8FF}" dt="2023-04-28T20:07:20.439" v="269"/>
          <ac:spMkLst>
            <pc:docMk/>
            <pc:sldMk cId="2873949463" sldId="260"/>
            <ac:spMk id="3" creationId="{A9687F07-BDA6-FF04-9D69-7FEFF41A1063}"/>
          </ac:spMkLst>
        </pc:spChg>
        <pc:spChg chg="add mod">
          <ac:chgData name="riley lewis" userId="ce65a6a90c2a8951" providerId="LiveId" clId="{2005FFE8-5016-4830-A444-A1C2435FD8FF}" dt="2023-04-28T20:16:26.192" v="933" actId="20577"/>
          <ac:spMkLst>
            <pc:docMk/>
            <pc:sldMk cId="2873949463" sldId="260"/>
            <ac:spMk id="5" creationId="{14619225-4D57-DEE3-8C65-4F3098525B91}"/>
          </ac:spMkLst>
        </pc:spChg>
        <pc:picChg chg="add mod">
          <ac:chgData name="riley lewis" userId="ce65a6a90c2a8951" providerId="LiveId" clId="{2005FFE8-5016-4830-A444-A1C2435FD8FF}" dt="2023-04-28T20:13:57.829" v="881" actId="1076"/>
          <ac:picMkLst>
            <pc:docMk/>
            <pc:sldMk cId="2873949463" sldId="260"/>
            <ac:picMk id="4" creationId="{71355520-6EF7-EB46-EF97-3C53A7067041}"/>
          </ac:picMkLst>
        </pc:picChg>
      </pc:sldChg>
      <pc:sldChg chg="addSp delSp modSp new mod">
        <pc:chgData name="riley lewis" userId="ce65a6a90c2a8951" providerId="LiveId" clId="{2005FFE8-5016-4830-A444-A1C2435FD8FF}" dt="2023-04-28T20:52:12.144" v="1978" actId="20577"/>
        <pc:sldMkLst>
          <pc:docMk/>
          <pc:sldMk cId="2578265815" sldId="261"/>
        </pc:sldMkLst>
        <pc:spChg chg="mod">
          <ac:chgData name="riley lewis" userId="ce65a6a90c2a8951" providerId="LiveId" clId="{2005FFE8-5016-4830-A444-A1C2435FD8FF}" dt="2023-04-28T20:30:07.895" v="1310" actId="20577"/>
          <ac:spMkLst>
            <pc:docMk/>
            <pc:sldMk cId="2578265815" sldId="261"/>
            <ac:spMk id="2" creationId="{096F346D-DFD3-E055-E338-1D5E8B6F972B}"/>
          </ac:spMkLst>
        </pc:spChg>
        <pc:spChg chg="del">
          <ac:chgData name="riley lewis" userId="ce65a6a90c2a8951" providerId="LiveId" clId="{2005FFE8-5016-4830-A444-A1C2435FD8FF}" dt="2023-04-28T20:22:31.457" v="1002"/>
          <ac:spMkLst>
            <pc:docMk/>
            <pc:sldMk cId="2578265815" sldId="261"/>
            <ac:spMk id="3" creationId="{DEA315BE-7AD8-8240-25C7-7CBE150ABE9D}"/>
          </ac:spMkLst>
        </pc:spChg>
        <pc:spChg chg="add mod">
          <ac:chgData name="riley lewis" userId="ce65a6a90c2a8951" providerId="LiveId" clId="{2005FFE8-5016-4830-A444-A1C2435FD8FF}" dt="2023-04-28T20:52:12.144" v="1978" actId="20577"/>
          <ac:spMkLst>
            <pc:docMk/>
            <pc:sldMk cId="2578265815" sldId="261"/>
            <ac:spMk id="5" creationId="{315E916A-9D33-C62B-3E12-262A2CAFCF3B}"/>
          </ac:spMkLst>
        </pc:spChg>
        <pc:picChg chg="add mod">
          <ac:chgData name="riley lewis" userId="ce65a6a90c2a8951" providerId="LiveId" clId="{2005FFE8-5016-4830-A444-A1C2435FD8FF}" dt="2023-04-28T20:51:56.587" v="1975" actId="1076"/>
          <ac:picMkLst>
            <pc:docMk/>
            <pc:sldMk cId="2578265815" sldId="261"/>
            <ac:picMk id="4" creationId="{82F086C6-B951-4BFB-FE0D-40FA36D2178F}"/>
          </ac:picMkLst>
        </pc:picChg>
      </pc:sldChg>
      <pc:sldChg chg="addSp delSp modSp new mod">
        <pc:chgData name="riley lewis" userId="ce65a6a90c2a8951" providerId="LiveId" clId="{2005FFE8-5016-4830-A444-A1C2435FD8FF}" dt="2023-05-05T17:39:12.344" v="2713" actId="20577"/>
        <pc:sldMkLst>
          <pc:docMk/>
          <pc:sldMk cId="1180766690" sldId="262"/>
        </pc:sldMkLst>
        <pc:spChg chg="mod">
          <ac:chgData name="riley lewis" userId="ce65a6a90c2a8951" providerId="LiveId" clId="{2005FFE8-5016-4830-A444-A1C2435FD8FF}" dt="2023-04-28T20:30:49.695" v="1365" actId="14100"/>
          <ac:spMkLst>
            <pc:docMk/>
            <pc:sldMk cId="1180766690" sldId="262"/>
            <ac:spMk id="2" creationId="{A2879926-EF18-4811-99F1-94E2FFC22F67}"/>
          </ac:spMkLst>
        </pc:spChg>
        <pc:spChg chg="del">
          <ac:chgData name="riley lewis" userId="ce65a6a90c2a8951" providerId="LiveId" clId="{2005FFE8-5016-4830-A444-A1C2435FD8FF}" dt="2023-04-28T20:34:35.355" v="1366"/>
          <ac:spMkLst>
            <pc:docMk/>
            <pc:sldMk cId="1180766690" sldId="262"/>
            <ac:spMk id="3" creationId="{13827793-DE45-25E1-0C52-973734ECCCA3}"/>
          </ac:spMkLst>
        </pc:spChg>
        <pc:spChg chg="add mod">
          <ac:chgData name="riley lewis" userId="ce65a6a90c2a8951" providerId="LiveId" clId="{2005FFE8-5016-4830-A444-A1C2435FD8FF}" dt="2023-05-05T17:39:12.344" v="2713" actId="20577"/>
          <ac:spMkLst>
            <pc:docMk/>
            <pc:sldMk cId="1180766690" sldId="262"/>
            <ac:spMk id="5" creationId="{02BDB0BF-D984-67EC-9EDA-779D1273772E}"/>
          </ac:spMkLst>
        </pc:spChg>
        <pc:picChg chg="add mod">
          <ac:chgData name="riley lewis" userId="ce65a6a90c2a8951" providerId="LiveId" clId="{2005FFE8-5016-4830-A444-A1C2435FD8FF}" dt="2023-04-28T20:34:49.137" v="1368" actId="1076"/>
          <ac:picMkLst>
            <pc:docMk/>
            <pc:sldMk cId="1180766690" sldId="262"/>
            <ac:picMk id="4" creationId="{406759CC-2D44-59F8-5DB9-51F874DEDD4A}"/>
          </ac:picMkLst>
        </pc:picChg>
      </pc:sldChg>
      <pc:sldChg chg="addSp delSp modSp new mod">
        <pc:chgData name="riley lewis" userId="ce65a6a90c2a8951" providerId="LiveId" clId="{2005FFE8-5016-4830-A444-A1C2435FD8FF}" dt="2023-05-01T00:52:08.721" v="2431" actId="114"/>
        <pc:sldMkLst>
          <pc:docMk/>
          <pc:sldMk cId="2095377178" sldId="263"/>
        </pc:sldMkLst>
        <pc:spChg chg="mod">
          <ac:chgData name="riley lewis" userId="ce65a6a90c2a8951" providerId="LiveId" clId="{2005FFE8-5016-4830-A444-A1C2435FD8FF}" dt="2023-04-28T20:45:00.957" v="1676" actId="14100"/>
          <ac:spMkLst>
            <pc:docMk/>
            <pc:sldMk cId="2095377178" sldId="263"/>
            <ac:spMk id="2" creationId="{6D7AE87A-F86F-DE39-8A0D-933EE0C87C4E}"/>
          </ac:spMkLst>
        </pc:spChg>
        <pc:spChg chg="del">
          <ac:chgData name="riley lewis" userId="ce65a6a90c2a8951" providerId="LiveId" clId="{2005FFE8-5016-4830-A444-A1C2435FD8FF}" dt="2023-04-28T20:44:31.342" v="1651"/>
          <ac:spMkLst>
            <pc:docMk/>
            <pc:sldMk cId="2095377178" sldId="263"/>
            <ac:spMk id="3" creationId="{BB8F5A4F-CE01-B45F-DBA0-663F98D46D0F}"/>
          </ac:spMkLst>
        </pc:spChg>
        <pc:spChg chg="add mod">
          <ac:chgData name="riley lewis" userId="ce65a6a90c2a8951" providerId="LiveId" clId="{2005FFE8-5016-4830-A444-A1C2435FD8FF}" dt="2023-05-01T00:52:08.721" v="2431" actId="114"/>
          <ac:spMkLst>
            <pc:docMk/>
            <pc:sldMk cId="2095377178" sldId="263"/>
            <ac:spMk id="5" creationId="{511049EF-68EE-B559-A308-9E632A97896C}"/>
          </ac:spMkLst>
        </pc:spChg>
        <pc:picChg chg="add mod">
          <ac:chgData name="riley lewis" userId="ce65a6a90c2a8951" providerId="LiveId" clId="{2005FFE8-5016-4830-A444-A1C2435FD8FF}" dt="2023-04-28T20:45:10.260" v="1678" actId="1076"/>
          <ac:picMkLst>
            <pc:docMk/>
            <pc:sldMk cId="2095377178" sldId="263"/>
            <ac:picMk id="4" creationId="{2E9B4241-5671-56B2-5396-E55D3FC3C263}"/>
          </ac:picMkLst>
        </pc:picChg>
      </pc:sldChg>
      <pc:sldChg chg="addSp delSp modSp new mod">
        <pc:chgData name="riley lewis" userId="ce65a6a90c2a8951" providerId="LiveId" clId="{2005FFE8-5016-4830-A444-A1C2435FD8FF}" dt="2023-04-28T20:53:48.488" v="2080" actId="1076"/>
        <pc:sldMkLst>
          <pc:docMk/>
          <pc:sldMk cId="18355285" sldId="264"/>
        </pc:sldMkLst>
        <pc:spChg chg="mod">
          <ac:chgData name="riley lewis" userId="ce65a6a90c2a8951" providerId="LiveId" clId="{2005FFE8-5016-4830-A444-A1C2435FD8FF}" dt="2023-04-28T20:49:28.278" v="1969" actId="14100"/>
          <ac:spMkLst>
            <pc:docMk/>
            <pc:sldMk cId="18355285" sldId="264"/>
            <ac:spMk id="2" creationId="{3B12DB27-5BDB-6E8B-7C61-6A2C63B1DE99}"/>
          </ac:spMkLst>
        </pc:spChg>
        <pc:spChg chg="del">
          <ac:chgData name="riley lewis" userId="ce65a6a90c2a8951" providerId="LiveId" clId="{2005FFE8-5016-4830-A444-A1C2435FD8FF}" dt="2023-04-28T20:51:20.243" v="1970"/>
          <ac:spMkLst>
            <pc:docMk/>
            <pc:sldMk cId="18355285" sldId="264"/>
            <ac:spMk id="3" creationId="{C0057219-DE1C-42E7-E440-89F3DD5F05C8}"/>
          </ac:spMkLst>
        </pc:spChg>
        <pc:spChg chg="add mod">
          <ac:chgData name="riley lewis" userId="ce65a6a90c2a8951" providerId="LiveId" clId="{2005FFE8-5016-4830-A444-A1C2435FD8FF}" dt="2023-04-28T20:53:48.488" v="2080" actId="1076"/>
          <ac:spMkLst>
            <pc:docMk/>
            <pc:sldMk cId="18355285" sldId="264"/>
            <ac:spMk id="5" creationId="{8C8F728B-0CE2-6014-2820-D7A2BA78131C}"/>
          </ac:spMkLst>
        </pc:spChg>
        <pc:picChg chg="add mod">
          <ac:chgData name="riley lewis" userId="ce65a6a90c2a8951" providerId="LiveId" clId="{2005FFE8-5016-4830-A444-A1C2435FD8FF}" dt="2023-04-28T20:51:38.476" v="1972" actId="1076"/>
          <ac:picMkLst>
            <pc:docMk/>
            <pc:sldMk cId="18355285" sldId="264"/>
            <ac:picMk id="4" creationId="{25AFF2E4-7C48-F24A-0DC7-B8DC065BC6D7}"/>
          </ac:picMkLst>
        </pc:picChg>
      </pc:sldChg>
      <pc:sldChg chg="addSp delSp modSp new mod">
        <pc:chgData name="riley lewis" userId="ce65a6a90c2a8951" providerId="LiveId" clId="{2005FFE8-5016-4830-A444-A1C2435FD8FF}" dt="2023-05-01T18:23:33.699" v="2712" actId="20577"/>
        <pc:sldMkLst>
          <pc:docMk/>
          <pc:sldMk cId="3299990381" sldId="265"/>
        </pc:sldMkLst>
        <pc:spChg chg="mod">
          <ac:chgData name="riley lewis" userId="ce65a6a90c2a8951" providerId="LiveId" clId="{2005FFE8-5016-4830-A444-A1C2435FD8FF}" dt="2023-04-28T20:54:42.404" v="2125" actId="1076"/>
          <ac:spMkLst>
            <pc:docMk/>
            <pc:sldMk cId="3299990381" sldId="265"/>
            <ac:spMk id="2" creationId="{B6650FB3-8D20-A721-0695-5559EBED4A3D}"/>
          </ac:spMkLst>
        </pc:spChg>
        <pc:spChg chg="del">
          <ac:chgData name="riley lewis" userId="ce65a6a90c2a8951" providerId="LiveId" clId="{2005FFE8-5016-4830-A444-A1C2435FD8FF}" dt="2023-04-28T20:58:44.242" v="2126"/>
          <ac:spMkLst>
            <pc:docMk/>
            <pc:sldMk cId="3299990381" sldId="265"/>
            <ac:spMk id="3" creationId="{8E8B55A4-32BE-2833-0799-BCD906161C86}"/>
          </ac:spMkLst>
        </pc:spChg>
        <pc:spChg chg="add mod">
          <ac:chgData name="riley lewis" userId="ce65a6a90c2a8951" providerId="LiveId" clId="{2005FFE8-5016-4830-A444-A1C2435FD8FF}" dt="2023-05-01T18:23:33.699" v="2712" actId="20577"/>
          <ac:spMkLst>
            <pc:docMk/>
            <pc:sldMk cId="3299990381" sldId="265"/>
            <ac:spMk id="5" creationId="{F99A9FAB-993D-6E74-819D-2E305C2BBE8D}"/>
          </ac:spMkLst>
        </pc:spChg>
        <pc:picChg chg="add mod">
          <ac:chgData name="riley lewis" userId="ce65a6a90c2a8951" providerId="LiveId" clId="{2005FFE8-5016-4830-A444-A1C2435FD8FF}" dt="2023-04-28T20:59:04.097" v="2129" actId="14100"/>
          <ac:picMkLst>
            <pc:docMk/>
            <pc:sldMk cId="3299990381" sldId="265"/>
            <ac:picMk id="4" creationId="{6B170F35-5CC9-4926-FB71-E4E1FE2267CB}"/>
          </ac:picMkLst>
        </pc:picChg>
      </pc:sldChg>
      <pc:sldChg chg="addSp delSp modSp new mod">
        <pc:chgData name="riley lewis" userId="ce65a6a90c2a8951" providerId="LiveId" clId="{2005FFE8-5016-4830-A444-A1C2435FD8FF}" dt="2023-05-01T01:09:59.825" v="2650" actId="313"/>
        <pc:sldMkLst>
          <pc:docMk/>
          <pc:sldMk cId="4274867814" sldId="266"/>
        </pc:sldMkLst>
        <pc:spChg chg="mod">
          <ac:chgData name="riley lewis" userId="ce65a6a90c2a8951" providerId="LiveId" clId="{2005FFE8-5016-4830-A444-A1C2435FD8FF}" dt="2023-05-01T00:52:56.614" v="2441" actId="20577"/>
          <ac:spMkLst>
            <pc:docMk/>
            <pc:sldMk cId="4274867814" sldId="266"/>
            <ac:spMk id="2" creationId="{4D20186C-51BF-FF2A-D6C0-3EF248A882FA}"/>
          </ac:spMkLst>
        </pc:spChg>
        <pc:spChg chg="del mod">
          <ac:chgData name="riley lewis" userId="ce65a6a90c2a8951" providerId="LiveId" clId="{2005FFE8-5016-4830-A444-A1C2435FD8FF}" dt="2023-05-01T00:53:36.649" v="2453" actId="478"/>
          <ac:spMkLst>
            <pc:docMk/>
            <pc:sldMk cId="4274867814" sldId="266"/>
            <ac:spMk id="3" creationId="{7DF287F5-6176-7608-9C7A-1398EB774883}"/>
          </ac:spMkLst>
        </pc:spChg>
        <pc:spChg chg="add mod">
          <ac:chgData name="riley lewis" userId="ce65a6a90c2a8951" providerId="LiveId" clId="{2005FFE8-5016-4830-A444-A1C2435FD8FF}" dt="2023-05-01T00:57:46.321" v="2494" actId="1076"/>
          <ac:spMkLst>
            <pc:docMk/>
            <pc:sldMk cId="4274867814" sldId="266"/>
            <ac:spMk id="4" creationId="{439C7676-C939-236F-8B42-9C78E793254F}"/>
          </ac:spMkLst>
        </pc:spChg>
        <pc:spChg chg="add mod">
          <ac:chgData name="riley lewis" userId="ce65a6a90c2a8951" providerId="LiveId" clId="{2005FFE8-5016-4830-A444-A1C2435FD8FF}" dt="2023-05-01T01:09:59.825" v="2650" actId="313"/>
          <ac:spMkLst>
            <pc:docMk/>
            <pc:sldMk cId="4274867814" sldId="266"/>
            <ac:spMk id="5" creationId="{6AA13838-DE0B-5995-DFB7-F9F9E8B480EF}"/>
          </ac:spMkLst>
        </pc:spChg>
        <pc:spChg chg="add mod">
          <ac:chgData name="riley lewis" userId="ce65a6a90c2a8951" providerId="LiveId" clId="{2005FFE8-5016-4830-A444-A1C2435FD8FF}" dt="2023-05-01T00:59:53.568" v="2615" actId="20577"/>
          <ac:spMkLst>
            <pc:docMk/>
            <pc:sldMk cId="4274867814" sldId="266"/>
            <ac:spMk id="6" creationId="{C553E83C-8CA6-AD20-DDEC-E0AF92DF2A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5/5/2023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07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98169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3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0052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5/5/2023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93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99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09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04244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5/5/2023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98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5/5/2023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7138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5/5/2023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8849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5/5/2023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83702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kyeUw6Z_dkEW6Zge2Ud-GQRGu0ixk8X7?usp=sharing#scrollTo=nvKMYwAAHjD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thedevastator/uncovering-global-data-professional-salary-trend?select=Data_Professional_Salary_Survey_Response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con&#10;&#10;Description automatically generated">
            <a:extLst>
              <a:ext uri="{FF2B5EF4-FFF2-40B4-BE49-F238E27FC236}">
                <a16:creationId xmlns:a16="http://schemas.microsoft.com/office/drawing/2014/main" id="{B5DC1416-5A66-8285-D016-D1CCEE9DEF3B}"/>
              </a:ext>
            </a:extLst>
          </p:cNvPr>
          <p:cNvPicPr>
            <a:picLocks noChangeAspect="1"/>
          </p:cNvPicPr>
          <p:nvPr/>
        </p:nvPicPr>
        <p:blipFill rotWithShape="1">
          <a:blip r:embed="rId2"/>
          <a:srcRect t="25000"/>
          <a:stretch/>
        </p:blipFill>
        <p:spPr>
          <a:xfrm>
            <a:off x="20" y="-2"/>
            <a:ext cx="12191980" cy="6858002"/>
          </a:xfrm>
          <a:prstGeom prst="rect">
            <a:avLst/>
          </a:prstGeom>
        </p:spPr>
      </p:pic>
      <p:sp>
        <p:nvSpPr>
          <p:cNvPr id="7" name="Rectangle 10">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CA6A2-A751-4A40-857C-35FD373FD546}"/>
              </a:ext>
            </a:extLst>
          </p:cNvPr>
          <p:cNvSpPr>
            <a:spLocks noGrp="1"/>
          </p:cNvSpPr>
          <p:nvPr>
            <p:ph type="ctrTitle"/>
          </p:nvPr>
        </p:nvSpPr>
        <p:spPr>
          <a:xfrm>
            <a:off x="855663" y="863600"/>
            <a:ext cx="6549344" cy="33664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b">
            <a:normAutofit fontScale="90000"/>
          </a:bodyPr>
          <a:lstStyle/>
          <a:p>
            <a:pPr algn="ctr"/>
            <a:r>
              <a:rPr lang="en-US" dirty="0">
                <a:solidFill>
                  <a:schemeClr val="tx1"/>
                </a:solidFill>
              </a:rPr>
              <a:t>Capstone III </a:t>
            </a:r>
            <a:br>
              <a:rPr lang="en-US" dirty="0">
                <a:solidFill>
                  <a:schemeClr val="tx1"/>
                </a:solidFill>
              </a:rPr>
            </a:br>
            <a:r>
              <a:rPr lang="en-US" dirty="0">
                <a:solidFill>
                  <a:schemeClr val="tx1"/>
                </a:solidFill>
              </a:rPr>
              <a:t>Data Industry salaries</a:t>
            </a:r>
          </a:p>
        </p:txBody>
      </p:sp>
      <p:sp>
        <p:nvSpPr>
          <p:cNvPr id="3" name="Subtitle 2">
            <a:extLst>
              <a:ext uri="{FF2B5EF4-FFF2-40B4-BE49-F238E27FC236}">
                <a16:creationId xmlns:a16="http://schemas.microsoft.com/office/drawing/2014/main" id="{3332686A-817B-BF67-B1FE-D5FEE0C15407}"/>
              </a:ext>
            </a:extLst>
          </p:cNvPr>
          <p:cNvSpPr>
            <a:spLocks noGrp="1"/>
          </p:cNvSpPr>
          <p:nvPr>
            <p:ph type="subTitle" idx="1"/>
          </p:nvPr>
        </p:nvSpPr>
        <p:spPr>
          <a:xfrm>
            <a:off x="859536" y="4290191"/>
            <a:ext cx="6074001" cy="134568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t">
            <a:normAutofit/>
          </a:bodyPr>
          <a:lstStyle/>
          <a:p>
            <a:r>
              <a:rPr lang="en-US" dirty="0">
                <a:solidFill>
                  <a:schemeClr val="tx1"/>
                </a:solidFill>
              </a:rPr>
              <a:t>Presented by: Riley Lewis</a:t>
            </a:r>
          </a:p>
        </p:txBody>
      </p:sp>
    </p:spTree>
    <p:extLst>
      <p:ext uri="{BB962C8B-B14F-4D97-AF65-F5344CB8AC3E}">
        <p14:creationId xmlns:p14="http://schemas.microsoft.com/office/powerpoint/2010/main" val="416341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0FB3-8D20-A721-0695-5559EBED4A3D}"/>
              </a:ext>
            </a:extLst>
          </p:cNvPr>
          <p:cNvSpPr>
            <a:spLocks noGrp="1"/>
          </p:cNvSpPr>
          <p:nvPr>
            <p:ph type="title"/>
          </p:nvPr>
        </p:nvSpPr>
        <p:spPr>
          <a:xfrm>
            <a:off x="318407" y="705113"/>
            <a:ext cx="3997741" cy="5197498"/>
          </a:xfrm>
        </p:spPr>
        <p:txBody>
          <a:bodyPr/>
          <a:lstStyle/>
          <a:p>
            <a:r>
              <a:rPr lang="en-US" dirty="0"/>
              <a:t>Hypothesis 2: Independent samples t-test</a:t>
            </a:r>
          </a:p>
        </p:txBody>
      </p:sp>
      <p:pic>
        <p:nvPicPr>
          <p:cNvPr id="4" name="Content Placeholder 3">
            <a:extLst>
              <a:ext uri="{FF2B5EF4-FFF2-40B4-BE49-F238E27FC236}">
                <a16:creationId xmlns:a16="http://schemas.microsoft.com/office/drawing/2014/main" id="{6B170F35-5CC9-4926-FB71-E4E1FE2267CB}"/>
              </a:ext>
            </a:extLst>
          </p:cNvPr>
          <p:cNvPicPr>
            <a:picLocks noGrp="1" noChangeAspect="1"/>
          </p:cNvPicPr>
          <p:nvPr>
            <p:ph idx="1"/>
          </p:nvPr>
        </p:nvPicPr>
        <p:blipFill>
          <a:blip r:embed="rId2"/>
          <a:stretch>
            <a:fillRect/>
          </a:stretch>
        </p:blipFill>
        <p:spPr>
          <a:xfrm>
            <a:off x="4848975" y="705113"/>
            <a:ext cx="7237929" cy="2541940"/>
          </a:xfrm>
          <a:prstGeom prst="rect">
            <a:avLst/>
          </a:prstGeom>
        </p:spPr>
      </p:pic>
      <p:sp>
        <p:nvSpPr>
          <p:cNvPr id="5" name="TextBox 4">
            <a:extLst>
              <a:ext uri="{FF2B5EF4-FFF2-40B4-BE49-F238E27FC236}">
                <a16:creationId xmlns:a16="http://schemas.microsoft.com/office/drawing/2014/main" id="{F99A9FAB-993D-6E74-819D-2E305C2BBE8D}"/>
              </a:ext>
            </a:extLst>
          </p:cNvPr>
          <p:cNvSpPr txBox="1"/>
          <p:nvPr/>
        </p:nvSpPr>
        <p:spPr>
          <a:xfrm>
            <a:off x="5038531" y="3928188"/>
            <a:ext cx="6671387" cy="2308324"/>
          </a:xfrm>
          <a:prstGeom prst="rect">
            <a:avLst/>
          </a:prstGeom>
          <a:noFill/>
        </p:spPr>
        <p:txBody>
          <a:bodyPr wrap="square" rtlCol="0">
            <a:spAutoFit/>
          </a:bodyPr>
          <a:lstStyle/>
          <a:p>
            <a:r>
              <a:rPr lang="en-US" dirty="0"/>
              <a:t>Finally, I ran an independent samples t test and got the following values:</a:t>
            </a:r>
          </a:p>
          <a:p>
            <a:r>
              <a:rPr lang="en-US" dirty="0"/>
              <a:t>t-statistic: -2.156</a:t>
            </a:r>
          </a:p>
          <a:p>
            <a:r>
              <a:rPr lang="en-US" dirty="0"/>
              <a:t>p-value: 0.0311</a:t>
            </a:r>
          </a:p>
          <a:p>
            <a:endParaRPr lang="en-US" dirty="0"/>
          </a:p>
          <a:p>
            <a:r>
              <a:rPr lang="en-US" b="1" dirty="0"/>
              <a:t>Reject the </a:t>
            </a:r>
            <a:r>
              <a:rPr lang="en-US" b="1"/>
              <a:t>Null Hypothesis:</a:t>
            </a:r>
            <a:r>
              <a:rPr lang="en-US"/>
              <a:t> </a:t>
            </a:r>
            <a:r>
              <a:rPr lang="en-US" dirty="0"/>
              <a:t>There is a significant difference in the salaries of employees in large cities and metropolises.</a:t>
            </a:r>
            <a:endParaRPr lang="en-US" b="1" dirty="0"/>
          </a:p>
        </p:txBody>
      </p:sp>
    </p:spTree>
    <p:extLst>
      <p:ext uri="{BB962C8B-B14F-4D97-AF65-F5344CB8AC3E}">
        <p14:creationId xmlns:p14="http://schemas.microsoft.com/office/powerpoint/2010/main" val="329999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186C-51BF-FF2A-D6C0-3EF248A882FA}"/>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439C7676-C939-236F-8B42-9C78E793254F}"/>
              </a:ext>
            </a:extLst>
          </p:cNvPr>
          <p:cNvSpPr txBox="1"/>
          <p:nvPr/>
        </p:nvSpPr>
        <p:spPr>
          <a:xfrm>
            <a:off x="5156446" y="932898"/>
            <a:ext cx="6392636" cy="1477328"/>
          </a:xfrm>
          <a:prstGeom prst="rect">
            <a:avLst/>
          </a:prstGeom>
          <a:noFill/>
        </p:spPr>
        <p:txBody>
          <a:bodyPr wrap="square" rtlCol="0">
            <a:spAutoFit/>
          </a:bodyPr>
          <a:lstStyle/>
          <a:p>
            <a:r>
              <a:rPr lang="en-US" b="0" i="0" dirty="0">
                <a:effectLst/>
                <a:latin typeface="Roboto" panose="02000000000000000000" pitchFamily="2" charset="0"/>
              </a:rPr>
              <a:t>We can see that there </a:t>
            </a:r>
            <a:r>
              <a:rPr lang="en-US" b="1" i="0" dirty="0">
                <a:effectLst/>
                <a:latin typeface="Roboto" panose="02000000000000000000" pitchFamily="2" charset="0"/>
              </a:rPr>
              <a:t>is not </a:t>
            </a:r>
            <a:r>
              <a:rPr lang="en-US" b="0" i="0" dirty="0">
                <a:effectLst/>
                <a:latin typeface="Roboto" panose="02000000000000000000" pitchFamily="2" charset="0"/>
              </a:rPr>
              <a:t>a significant correlation to employees' years on the job and whether they are looking for a new job. While adding extra perks and incentives can't hurt as far as employee retention goes it appears that as things stand statistically, there is no need for action here.</a:t>
            </a:r>
            <a:endParaRPr lang="en-US" dirty="0"/>
          </a:p>
        </p:txBody>
      </p:sp>
      <p:sp>
        <p:nvSpPr>
          <p:cNvPr id="5" name="TextBox 4">
            <a:extLst>
              <a:ext uri="{FF2B5EF4-FFF2-40B4-BE49-F238E27FC236}">
                <a16:creationId xmlns:a16="http://schemas.microsoft.com/office/drawing/2014/main" id="{6AA13838-DE0B-5995-DFB7-F9F9E8B480EF}"/>
              </a:ext>
            </a:extLst>
          </p:cNvPr>
          <p:cNvSpPr txBox="1"/>
          <p:nvPr/>
        </p:nvSpPr>
        <p:spPr>
          <a:xfrm>
            <a:off x="5156446" y="2718706"/>
            <a:ext cx="6131379" cy="2308324"/>
          </a:xfrm>
          <a:prstGeom prst="rect">
            <a:avLst/>
          </a:prstGeom>
          <a:noFill/>
        </p:spPr>
        <p:txBody>
          <a:bodyPr wrap="square" rtlCol="0">
            <a:spAutoFit/>
          </a:bodyPr>
          <a:lstStyle/>
          <a:p>
            <a:r>
              <a:rPr lang="en-US" b="0" i="0" dirty="0">
                <a:effectLst/>
                <a:latin typeface="Roboto" panose="02000000000000000000" pitchFamily="2" charset="0"/>
              </a:rPr>
              <a:t>We can also see that there </a:t>
            </a:r>
            <a:r>
              <a:rPr lang="en-US" b="1" i="0" dirty="0">
                <a:effectLst/>
                <a:latin typeface="Roboto" panose="02000000000000000000" pitchFamily="2" charset="0"/>
              </a:rPr>
              <a:t>is</a:t>
            </a:r>
            <a:r>
              <a:rPr lang="en-US" b="0" i="0" dirty="0">
                <a:effectLst/>
                <a:latin typeface="Roboto" panose="02000000000000000000" pitchFamily="2" charset="0"/>
              </a:rPr>
              <a:t> a significant difference in the average salaries between employees in large cities (300K-1M population) and employees in metropolises (1M+ population), employees in metropolises averaging in at $5613.45 USD annually more than those in large cities. Knowing this, it should give employers insight into </a:t>
            </a:r>
            <a:r>
              <a:rPr lang="en-US" b="0" i="0">
                <a:effectLst/>
                <a:latin typeface="Roboto" panose="02000000000000000000" pitchFamily="2" charset="0"/>
              </a:rPr>
              <a:t>how they could </a:t>
            </a:r>
            <a:r>
              <a:rPr lang="en-US" b="0" i="0" dirty="0">
                <a:effectLst/>
                <a:latin typeface="Roboto" panose="02000000000000000000" pitchFamily="2" charset="0"/>
              </a:rPr>
              <a:t>frame negotiations </a:t>
            </a:r>
            <a:r>
              <a:rPr lang="en-US" b="0" i="0">
                <a:effectLst/>
                <a:latin typeface="Roboto" panose="02000000000000000000" pitchFamily="2" charset="0"/>
              </a:rPr>
              <a:t>for employees’ </a:t>
            </a:r>
            <a:r>
              <a:rPr lang="en-US" b="0" i="0" dirty="0">
                <a:effectLst/>
                <a:latin typeface="Roboto" panose="02000000000000000000" pitchFamily="2" charset="0"/>
              </a:rPr>
              <a:t>salary based on demographics.</a:t>
            </a:r>
            <a:endParaRPr lang="en-US" dirty="0"/>
          </a:p>
        </p:txBody>
      </p:sp>
      <p:sp>
        <p:nvSpPr>
          <p:cNvPr id="6" name="TextBox 5">
            <a:extLst>
              <a:ext uri="{FF2B5EF4-FFF2-40B4-BE49-F238E27FC236}">
                <a16:creationId xmlns:a16="http://schemas.microsoft.com/office/drawing/2014/main" id="{C553E83C-8CA6-AD20-DDEC-E0AF92DF2AED}"/>
              </a:ext>
            </a:extLst>
          </p:cNvPr>
          <p:cNvSpPr txBox="1"/>
          <p:nvPr/>
        </p:nvSpPr>
        <p:spPr>
          <a:xfrm>
            <a:off x="5274129" y="5298621"/>
            <a:ext cx="5657850" cy="923330"/>
          </a:xfrm>
          <a:prstGeom prst="rect">
            <a:avLst/>
          </a:prstGeom>
          <a:noFill/>
        </p:spPr>
        <p:txBody>
          <a:bodyPr wrap="square" rtlCol="0">
            <a:spAutoFit/>
          </a:bodyPr>
          <a:lstStyle/>
          <a:p>
            <a:r>
              <a:rPr lang="en-US" dirty="0"/>
              <a:t>For a closer look at the technical aspects of this analysis, you can find the Google </a:t>
            </a:r>
            <a:r>
              <a:rPr lang="en-US" dirty="0" err="1"/>
              <a:t>Colab</a:t>
            </a:r>
            <a:r>
              <a:rPr lang="en-US" dirty="0"/>
              <a:t> notebook </a:t>
            </a:r>
            <a:r>
              <a:rPr lang="en-US" dirty="0">
                <a:hlinkClick r:id="rId2"/>
              </a:rPr>
              <a:t>here</a:t>
            </a:r>
            <a:r>
              <a:rPr lang="en-US" dirty="0"/>
              <a:t>.</a:t>
            </a:r>
          </a:p>
        </p:txBody>
      </p:sp>
    </p:spTree>
    <p:extLst>
      <p:ext uri="{BB962C8B-B14F-4D97-AF65-F5344CB8AC3E}">
        <p14:creationId xmlns:p14="http://schemas.microsoft.com/office/powerpoint/2010/main" val="427486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7764-1BB6-0463-B16B-E15F9452D8F5}"/>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6EAD6633-2971-4E63-C2FB-86B5CE9EAE0A}"/>
              </a:ext>
            </a:extLst>
          </p:cNvPr>
          <p:cNvSpPr>
            <a:spLocks noGrp="1"/>
          </p:cNvSpPr>
          <p:nvPr>
            <p:ph idx="1"/>
          </p:nvPr>
        </p:nvSpPr>
        <p:spPr>
          <a:xfrm>
            <a:off x="5421364" y="1635842"/>
            <a:ext cx="6172412" cy="3564808"/>
          </a:xfrm>
        </p:spPr>
        <p:txBody>
          <a:bodyPr>
            <a:normAutofit lnSpcReduction="10000"/>
          </a:bodyPr>
          <a:lstStyle/>
          <a:p>
            <a:r>
              <a:rPr lang="en-US" dirty="0"/>
              <a:t>This Analysis was done on a dataset that comes from </a:t>
            </a:r>
            <a:r>
              <a:rPr lang="en-US" dirty="0">
                <a:hlinkClick r:id="rId2"/>
              </a:rPr>
              <a:t>Kaggle</a:t>
            </a:r>
            <a:r>
              <a:rPr lang="en-US" dirty="0"/>
              <a:t>.</a:t>
            </a:r>
          </a:p>
          <a:p>
            <a:endParaRPr lang="en-US" dirty="0"/>
          </a:p>
          <a:p>
            <a:endParaRPr lang="en-US" dirty="0"/>
          </a:p>
          <a:p>
            <a:pPr algn="just"/>
            <a:r>
              <a:rPr lang="en-US" dirty="0"/>
              <a:t>The data set contains information on salaries of people in the data industry (DBA's, Developers, Analysts etc.) from 2017 to 2022</a:t>
            </a:r>
          </a:p>
        </p:txBody>
      </p:sp>
    </p:spTree>
    <p:extLst>
      <p:ext uri="{BB962C8B-B14F-4D97-AF65-F5344CB8AC3E}">
        <p14:creationId xmlns:p14="http://schemas.microsoft.com/office/powerpoint/2010/main" val="227406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A0F5-9014-A257-1744-40DE81044A62}"/>
              </a:ext>
            </a:extLst>
          </p:cNvPr>
          <p:cNvSpPr>
            <a:spLocks noGrp="1"/>
          </p:cNvSpPr>
          <p:nvPr>
            <p:ph type="title"/>
          </p:nvPr>
        </p:nvSpPr>
        <p:spPr/>
        <p:txBody>
          <a:bodyPr/>
          <a:lstStyle/>
          <a:p>
            <a:pPr algn="ctr"/>
            <a:r>
              <a:rPr lang="en-US" dirty="0"/>
              <a:t>Goal</a:t>
            </a:r>
          </a:p>
        </p:txBody>
      </p:sp>
      <p:sp>
        <p:nvSpPr>
          <p:cNvPr id="3" name="Content Placeholder 2">
            <a:extLst>
              <a:ext uri="{FF2B5EF4-FFF2-40B4-BE49-F238E27FC236}">
                <a16:creationId xmlns:a16="http://schemas.microsoft.com/office/drawing/2014/main" id="{50141C9E-DB92-4519-B2FA-B16F84463F72}"/>
              </a:ext>
            </a:extLst>
          </p:cNvPr>
          <p:cNvSpPr>
            <a:spLocks noGrp="1"/>
          </p:cNvSpPr>
          <p:nvPr>
            <p:ph idx="1"/>
          </p:nvPr>
        </p:nvSpPr>
        <p:spPr>
          <a:xfrm>
            <a:off x="4863232" y="705113"/>
            <a:ext cx="6172412" cy="1654366"/>
          </a:xfrm>
        </p:spPr>
        <p:txBody>
          <a:bodyPr/>
          <a:lstStyle/>
          <a:p>
            <a:r>
              <a:rPr lang="en-US" dirty="0"/>
              <a:t>I would like to answer two questions using the data:</a:t>
            </a:r>
          </a:p>
          <a:p>
            <a:endParaRPr lang="en-US" dirty="0"/>
          </a:p>
        </p:txBody>
      </p:sp>
      <p:sp>
        <p:nvSpPr>
          <p:cNvPr id="4" name="TextBox 3">
            <a:extLst>
              <a:ext uri="{FF2B5EF4-FFF2-40B4-BE49-F238E27FC236}">
                <a16:creationId xmlns:a16="http://schemas.microsoft.com/office/drawing/2014/main" id="{C7CD70FE-AAEE-6ABB-A3B1-9D942408C1F4}"/>
              </a:ext>
            </a:extLst>
          </p:cNvPr>
          <p:cNvSpPr txBox="1"/>
          <p:nvPr/>
        </p:nvSpPr>
        <p:spPr>
          <a:xfrm>
            <a:off x="4863232" y="2133863"/>
            <a:ext cx="6547758" cy="2031325"/>
          </a:xfrm>
          <a:prstGeom prst="rect">
            <a:avLst/>
          </a:prstGeom>
          <a:noFill/>
        </p:spPr>
        <p:txBody>
          <a:bodyPr wrap="square" rtlCol="0">
            <a:spAutoFit/>
          </a:bodyPr>
          <a:lstStyle/>
          <a:p>
            <a:pPr algn="just"/>
            <a:r>
              <a:rPr lang="en-US" dirty="0"/>
              <a:t>1. </a:t>
            </a:r>
            <a:r>
              <a:rPr lang="en-US" b="0" dirty="0"/>
              <a:t>The first is to see if there is a significant correlation between years in the data industry and if employees are looking for another job. This could help employers think about if and when extra measures should be taken to ensure employee retention as employees' time in the industry goes on.</a:t>
            </a:r>
          </a:p>
          <a:p>
            <a:endParaRPr lang="en-US" dirty="0"/>
          </a:p>
        </p:txBody>
      </p:sp>
      <p:sp>
        <p:nvSpPr>
          <p:cNvPr id="5" name="TextBox 4">
            <a:extLst>
              <a:ext uri="{FF2B5EF4-FFF2-40B4-BE49-F238E27FC236}">
                <a16:creationId xmlns:a16="http://schemas.microsoft.com/office/drawing/2014/main" id="{D2BAD439-0AD1-A184-E610-910E87093FEA}"/>
              </a:ext>
            </a:extLst>
          </p:cNvPr>
          <p:cNvSpPr txBox="1"/>
          <p:nvPr/>
        </p:nvSpPr>
        <p:spPr>
          <a:xfrm>
            <a:off x="4863232" y="4075968"/>
            <a:ext cx="6270172" cy="1754326"/>
          </a:xfrm>
          <a:prstGeom prst="rect">
            <a:avLst/>
          </a:prstGeom>
          <a:noFill/>
        </p:spPr>
        <p:txBody>
          <a:bodyPr wrap="square" rtlCol="0">
            <a:spAutoFit/>
          </a:bodyPr>
          <a:lstStyle/>
          <a:p>
            <a:pPr algn="just"/>
            <a:r>
              <a:rPr lang="en-US" dirty="0"/>
              <a:t>2. The second is to see if there is a significant difference in the salaries of employees in large cities (300K-1M population) and metropolises (1M+ population). This could help employers establish a better understanding of compensation based on demographics of employees.</a:t>
            </a:r>
          </a:p>
        </p:txBody>
      </p:sp>
    </p:spTree>
    <p:extLst>
      <p:ext uri="{BB962C8B-B14F-4D97-AF65-F5344CB8AC3E}">
        <p14:creationId xmlns:p14="http://schemas.microsoft.com/office/powerpoint/2010/main" val="422354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5E8C-D127-AC48-8D85-727A349E5A0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0F3FB827-4323-F435-C4C4-6D187FE247AD}"/>
              </a:ext>
            </a:extLst>
          </p:cNvPr>
          <p:cNvSpPr>
            <a:spLocks noGrp="1"/>
          </p:cNvSpPr>
          <p:nvPr>
            <p:ph idx="1"/>
          </p:nvPr>
        </p:nvSpPr>
        <p:spPr>
          <a:xfrm>
            <a:off x="5376670" y="705113"/>
            <a:ext cx="6172412" cy="5752837"/>
          </a:xfrm>
        </p:spPr>
        <p:txBody>
          <a:bodyPr>
            <a:normAutofit fontScale="92500"/>
          </a:bodyPr>
          <a:lstStyle/>
          <a:p>
            <a:r>
              <a:rPr lang="en-US" dirty="0"/>
              <a:t>Null Hypothesis 1: </a:t>
            </a:r>
            <a:r>
              <a:rPr lang="en-US" b="0" dirty="0"/>
              <a:t>There </a:t>
            </a:r>
            <a:r>
              <a:rPr lang="en-US" dirty="0"/>
              <a:t>is not </a:t>
            </a:r>
            <a:r>
              <a:rPr lang="en-US" b="0" dirty="0"/>
              <a:t>a significant correlation between years in the data industry and if employees are looking for another job.</a:t>
            </a:r>
          </a:p>
          <a:p>
            <a:r>
              <a:rPr lang="en-US" dirty="0"/>
              <a:t>Alternate Hypothesis 1: </a:t>
            </a:r>
            <a:r>
              <a:rPr lang="en-US" b="0" dirty="0"/>
              <a:t>There </a:t>
            </a:r>
            <a:r>
              <a:rPr lang="en-US" dirty="0"/>
              <a:t>is</a:t>
            </a:r>
            <a:r>
              <a:rPr lang="en-US" b="0" dirty="0"/>
              <a:t> a significant correlation between years in the data industry and if employees are looking for another job.</a:t>
            </a:r>
          </a:p>
          <a:p>
            <a:endParaRPr lang="en-US" b="0" dirty="0"/>
          </a:p>
          <a:p>
            <a:r>
              <a:rPr lang="en-US" dirty="0"/>
              <a:t>Null Hypothesis 2: </a:t>
            </a:r>
            <a:r>
              <a:rPr lang="en-US" b="0" dirty="0"/>
              <a:t>There </a:t>
            </a:r>
            <a:r>
              <a:rPr lang="en-US" dirty="0"/>
              <a:t>is no </a:t>
            </a:r>
            <a:r>
              <a:rPr lang="en-US" b="0" dirty="0"/>
              <a:t>significant difference in the salaries of employees in large cities and metropolises.</a:t>
            </a:r>
          </a:p>
          <a:p>
            <a:r>
              <a:rPr lang="en-US" dirty="0"/>
              <a:t>Alternate Hypothesis 2: </a:t>
            </a:r>
            <a:r>
              <a:rPr lang="en-US" b="0" dirty="0"/>
              <a:t>There </a:t>
            </a:r>
            <a:r>
              <a:rPr lang="en-US" dirty="0"/>
              <a:t>is</a:t>
            </a:r>
            <a:r>
              <a:rPr lang="en-US" b="0" dirty="0"/>
              <a:t> a significant difference in the salaries of employees in large cities and metropolises.</a:t>
            </a:r>
          </a:p>
        </p:txBody>
      </p:sp>
    </p:spTree>
    <p:extLst>
      <p:ext uri="{BB962C8B-B14F-4D97-AF65-F5344CB8AC3E}">
        <p14:creationId xmlns:p14="http://schemas.microsoft.com/office/powerpoint/2010/main" val="301339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7C4C-83D3-EC22-7790-A827F4869FA7}"/>
              </a:ext>
            </a:extLst>
          </p:cNvPr>
          <p:cNvSpPr>
            <a:spLocks noGrp="1"/>
          </p:cNvSpPr>
          <p:nvPr>
            <p:ph type="title"/>
          </p:nvPr>
        </p:nvSpPr>
        <p:spPr>
          <a:xfrm>
            <a:off x="410548" y="705113"/>
            <a:ext cx="3818552" cy="5197498"/>
          </a:xfrm>
        </p:spPr>
        <p:txBody>
          <a:bodyPr/>
          <a:lstStyle/>
          <a:p>
            <a:r>
              <a:rPr lang="en-US" dirty="0"/>
              <a:t>Hypothesis 1:</a:t>
            </a:r>
            <a:br>
              <a:rPr lang="en-US" dirty="0"/>
            </a:br>
            <a:r>
              <a:rPr lang="en-US" dirty="0"/>
              <a:t>Cleaning</a:t>
            </a:r>
          </a:p>
        </p:txBody>
      </p:sp>
      <p:pic>
        <p:nvPicPr>
          <p:cNvPr id="4" name="Content Placeholder 3">
            <a:extLst>
              <a:ext uri="{FF2B5EF4-FFF2-40B4-BE49-F238E27FC236}">
                <a16:creationId xmlns:a16="http://schemas.microsoft.com/office/drawing/2014/main" id="{71355520-6EF7-EB46-EF97-3C53A7067041}"/>
              </a:ext>
            </a:extLst>
          </p:cNvPr>
          <p:cNvPicPr>
            <a:picLocks noGrp="1" noChangeAspect="1"/>
          </p:cNvPicPr>
          <p:nvPr>
            <p:ph idx="1"/>
          </p:nvPr>
        </p:nvPicPr>
        <p:blipFill>
          <a:blip r:embed="rId2"/>
          <a:stretch>
            <a:fillRect/>
          </a:stretch>
        </p:blipFill>
        <p:spPr>
          <a:xfrm>
            <a:off x="4810838" y="3303862"/>
            <a:ext cx="7275418" cy="3536302"/>
          </a:xfrm>
          <a:prstGeom prst="rect">
            <a:avLst/>
          </a:prstGeom>
        </p:spPr>
      </p:pic>
      <p:sp>
        <p:nvSpPr>
          <p:cNvPr id="5" name="TextBox 4">
            <a:extLst>
              <a:ext uri="{FF2B5EF4-FFF2-40B4-BE49-F238E27FC236}">
                <a16:creationId xmlns:a16="http://schemas.microsoft.com/office/drawing/2014/main" id="{14619225-4D57-DEE3-8C65-4F3098525B91}"/>
              </a:ext>
            </a:extLst>
          </p:cNvPr>
          <p:cNvSpPr txBox="1"/>
          <p:nvPr/>
        </p:nvSpPr>
        <p:spPr>
          <a:xfrm>
            <a:off x="5014882" y="205272"/>
            <a:ext cx="6867331" cy="3139321"/>
          </a:xfrm>
          <a:prstGeom prst="rect">
            <a:avLst/>
          </a:prstGeom>
          <a:noFill/>
        </p:spPr>
        <p:txBody>
          <a:bodyPr wrap="square" rtlCol="0">
            <a:spAutoFit/>
          </a:bodyPr>
          <a:lstStyle/>
          <a:p>
            <a:r>
              <a:rPr lang="en-US" dirty="0"/>
              <a:t>In Google Colab I imported the necessary python packages to clean, analyze, and visualize the data.</a:t>
            </a:r>
          </a:p>
          <a:p>
            <a:endParaRPr lang="en-US" dirty="0"/>
          </a:p>
          <a:p>
            <a:r>
              <a:rPr lang="en-US" dirty="0"/>
              <a:t>I then imported the dataset from my Google Drive, then filtered so that only necessary values would be included in the analysis.</a:t>
            </a:r>
          </a:p>
          <a:p>
            <a:endParaRPr lang="en-US" dirty="0"/>
          </a:p>
          <a:p>
            <a:r>
              <a:rPr lang="en-US" dirty="0"/>
              <a:t>The next step was to convert the string values “</a:t>
            </a:r>
            <a:r>
              <a:rPr lang="en-US" dirty="0" err="1"/>
              <a:t>YearsWithThisTypeOfJob</a:t>
            </a:r>
            <a:r>
              <a:rPr lang="en-US" dirty="0"/>
              <a:t>” and “</a:t>
            </a:r>
            <a:r>
              <a:rPr lang="en-US" dirty="0" err="1"/>
              <a:t>LookingForAnotherJob</a:t>
            </a:r>
            <a:r>
              <a:rPr lang="en-US" dirty="0"/>
              <a:t>” to binary so that it could be used in the visualization and statistical testing necessary to test Hypothesis 1.</a:t>
            </a:r>
          </a:p>
        </p:txBody>
      </p:sp>
    </p:spTree>
    <p:extLst>
      <p:ext uri="{BB962C8B-B14F-4D97-AF65-F5344CB8AC3E}">
        <p14:creationId xmlns:p14="http://schemas.microsoft.com/office/powerpoint/2010/main" val="287394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46D-DFD3-E055-E338-1D5E8B6F972B}"/>
              </a:ext>
            </a:extLst>
          </p:cNvPr>
          <p:cNvSpPr>
            <a:spLocks noGrp="1"/>
          </p:cNvSpPr>
          <p:nvPr>
            <p:ph type="title"/>
          </p:nvPr>
        </p:nvSpPr>
        <p:spPr>
          <a:xfrm>
            <a:off x="204107" y="705113"/>
            <a:ext cx="4188279" cy="5197498"/>
          </a:xfrm>
        </p:spPr>
        <p:txBody>
          <a:bodyPr/>
          <a:lstStyle/>
          <a:p>
            <a:r>
              <a:rPr lang="en-US" dirty="0"/>
              <a:t>Hypothesis 1:</a:t>
            </a:r>
            <a:br>
              <a:rPr lang="en-US" dirty="0"/>
            </a:br>
            <a:r>
              <a:rPr lang="en-US" dirty="0"/>
              <a:t>Visualization</a:t>
            </a:r>
          </a:p>
        </p:txBody>
      </p:sp>
      <p:pic>
        <p:nvPicPr>
          <p:cNvPr id="4" name="Content Placeholder 3">
            <a:extLst>
              <a:ext uri="{FF2B5EF4-FFF2-40B4-BE49-F238E27FC236}">
                <a16:creationId xmlns:a16="http://schemas.microsoft.com/office/drawing/2014/main" id="{82F086C6-B951-4BFB-FE0D-40FA36D2178F}"/>
              </a:ext>
            </a:extLst>
          </p:cNvPr>
          <p:cNvPicPr>
            <a:picLocks noGrp="1" noChangeAspect="1"/>
          </p:cNvPicPr>
          <p:nvPr>
            <p:ph idx="1"/>
          </p:nvPr>
        </p:nvPicPr>
        <p:blipFill>
          <a:blip r:embed="rId2"/>
          <a:stretch>
            <a:fillRect/>
          </a:stretch>
        </p:blipFill>
        <p:spPr>
          <a:xfrm>
            <a:off x="6096000" y="1787571"/>
            <a:ext cx="4555671" cy="4950496"/>
          </a:xfrm>
          <a:prstGeom prst="rect">
            <a:avLst/>
          </a:prstGeom>
        </p:spPr>
      </p:pic>
      <p:sp>
        <p:nvSpPr>
          <p:cNvPr id="5" name="TextBox 4">
            <a:extLst>
              <a:ext uri="{FF2B5EF4-FFF2-40B4-BE49-F238E27FC236}">
                <a16:creationId xmlns:a16="http://schemas.microsoft.com/office/drawing/2014/main" id="{315E916A-9D33-C62B-3E12-262A2CAFCF3B}"/>
              </a:ext>
            </a:extLst>
          </p:cNvPr>
          <p:cNvSpPr txBox="1"/>
          <p:nvPr/>
        </p:nvSpPr>
        <p:spPr>
          <a:xfrm>
            <a:off x="4789694" y="310243"/>
            <a:ext cx="6384471" cy="1477328"/>
          </a:xfrm>
          <a:prstGeom prst="rect">
            <a:avLst/>
          </a:prstGeom>
          <a:noFill/>
        </p:spPr>
        <p:txBody>
          <a:bodyPr wrap="square" rtlCol="0">
            <a:spAutoFit/>
          </a:bodyPr>
          <a:lstStyle/>
          <a:p>
            <a:r>
              <a:rPr lang="en-US" dirty="0"/>
              <a:t>Here we have a scatter plot showing the correlation between employees’ years on the job and whether they are looking for another job. The closer the regression line is to 0.0, the less correlation is observed.</a:t>
            </a:r>
          </a:p>
        </p:txBody>
      </p:sp>
    </p:spTree>
    <p:extLst>
      <p:ext uri="{BB962C8B-B14F-4D97-AF65-F5344CB8AC3E}">
        <p14:creationId xmlns:p14="http://schemas.microsoft.com/office/powerpoint/2010/main" val="25782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9926-EF18-4811-99F1-94E2FFC22F67}"/>
              </a:ext>
            </a:extLst>
          </p:cNvPr>
          <p:cNvSpPr>
            <a:spLocks noGrp="1"/>
          </p:cNvSpPr>
          <p:nvPr>
            <p:ph type="title"/>
          </p:nvPr>
        </p:nvSpPr>
        <p:spPr>
          <a:xfrm>
            <a:off x="253094" y="705113"/>
            <a:ext cx="4269920" cy="5197498"/>
          </a:xfrm>
        </p:spPr>
        <p:txBody>
          <a:bodyPr/>
          <a:lstStyle/>
          <a:p>
            <a:r>
              <a:rPr lang="en-US" dirty="0"/>
              <a:t>Hypothesis 1:</a:t>
            </a:r>
            <a:br>
              <a:rPr lang="en-US" dirty="0"/>
            </a:br>
            <a:r>
              <a:rPr lang="en-US" dirty="0"/>
              <a:t>Pearson R correlation test</a:t>
            </a:r>
          </a:p>
        </p:txBody>
      </p:sp>
      <p:pic>
        <p:nvPicPr>
          <p:cNvPr id="4" name="Content Placeholder 3">
            <a:extLst>
              <a:ext uri="{FF2B5EF4-FFF2-40B4-BE49-F238E27FC236}">
                <a16:creationId xmlns:a16="http://schemas.microsoft.com/office/drawing/2014/main" id="{406759CC-2D44-59F8-5DB9-51F874DEDD4A}"/>
              </a:ext>
            </a:extLst>
          </p:cNvPr>
          <p:cNvPicPr>
            <a:picLocks noGrp="1" noChangeAspect="1"/>
          </p:cNvPicPr>
          <p:nvPr>
            <p:ph idx="1"/>
          </p:nvPr>
        </p:nvPicPr>
        <p:blipFill>
          <a:blip r:embed="rId2"/>
          <a:stretch>
            <a:fillRect/>
          </a:stretch>
        </p:blipFill>
        <p:spPr>
          <a:xfrm>
            <a:off x="4756377" y="71299"/>
            <a:ext cx="5310187" cy="3760292"/>
          </a:xfrm>
          <a:prstGeom prst="rect">
            <a:avLst/>
          </a:prstGeom>
        </p:spPr>
      </p:pic>
      <p:sp>
        <p:nvSpPr>
          <p:cNvPr id="5" name="TextBox 4">
            <a:extLst>
              <a:ext uri="{FF2B5EF4-FFF2-40B4-BE49-F238E27FC236}">
                <a16:creationId xmlns:a16="http://schemas.microsoft.com/office/drawing/2014/main" id="{02BDB0BF-D984-67EC-9EDA-779D1273772E}"/>
              </a:ext>
            </a:extLst>
          </p:cNvPr>
          <p:cNvSpPr txBox="1"/>
          <p:nvPr/>
        </p:nvSpPr>
        <p:spPr>
          <a:xfrm>
            <a:off x="4833257" y="4131129"/>
            <a:ext cx="6572250" cy="2031325"/>
          </a:xfrm>
          <a:prstGeom prst="rect">
            <a:avLst/>
          </a:prstGeom>
          <a:noFill/>
        </p:spPr>
        <p:txBody>
          <a:bodyPr wrap="square" rtlCol="0">
            <a:spAutoFit/>
          </a:bodyPr>
          <a:lstStyle/>
          <a:p>
            <a:r>
              <a:rPr lang="en-US" dirty="0"/>
              <a:t>Finally, I ran a Pearson R correlation test to test our hypothesis and got the following values:</a:t>
            </a:r>
          </a:p>
          <a:p>
            <a:r>
              <a:rPr lang="en-US" dirty="0"/>
              <a:t>Pearson correlation coefficient: -0.04</a:t>
            </a:r>
          </a:p>
          <a:p>
            <a:endParaRPr lang="en-US" dirty="0"/>
          </a:p>
          <a:p>
            <a:r>
              <a:rPr lang="en-US" b="1" dirty="0"/>
              <a:t>Fail to reject the Null Hypothesis:</a:t>
            </a:r>
            <a:r>
              <a:rPr lang="en-US" dirty="0"/>
              <a:t> There is not a significant correlation between the years on the job and whether employees are looking for another job.</a:t>
            </a:r>
          </a:p>
        </p:txBody>
      </p:sp>
    </p:spTree>
    <p:extLst>
      <p:ext uri="{BB962C8B-B14F-4D97-AF65-F5344CB8AC3E}">
        <p14:creationId xmlns:p14="http://schemas.microsoft.com/office/powerpoint/2010/main" val="118076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E87A-F86F-DE39-8A0D-933EE0C87C4E}"/>
              </a:ext>
            </a:extLst>
          </p:cNvPr>
          <p:cNvSpPr>
            <a:spLocks noGrp="1"/>
          </p:cNvSpPr>
          <p:nvPr>
            <p:ph type="title"/>
          </p:nvPr>
        </p:nvSpPr>
        <p:spPr>
          <a:xfrm>
            <a:off x="152936" y="705113"/>
            <a:ext cx="3901955" cy="5197498"/>
          </a:xfrm>
        </p:spPr>
        <p:txBody>
          <a:bodyPr/>
          <a:lstStyle/>
          <a:p>
            <a:r>
              <a:rPr lang="en-US" dirty="0"/>
              <a:t>Hypothesis 2: Cleaning</a:t>
            </a:r>
          </a:p>
        </p:txBody>
      </p:sp>
      <p:pic>
        <p:nvPicPr>
          <p:cNvPr id="4" name="Content Placeholder 3">
            <a:extLst>
              <a:ext uri="{FF2B5EF4-FFF2-40B4-BE49-F238E27FC236}">
                <a16:creationId xmlns:a16="http://schemas.microsoft.com/office/drawing/2014/main" id="{2E9B4241-5671-56B2-5396-E55D3FC3C263}"/>
              </a:ext>
            </a:extLst>
          </p:cNvPr>
          <p:cNvPicPr>
            <a:picLocks noGrp="1" noChangeAspect="1"/>
          </p:cNvPicPr>
          <p:nvPr>
            <p:ph idx="1"/>
          </p:nvPr>
        </p:nvPicPr>
        <p:blipFill>
          <a:blip r:embed="rId2"/>
          <a:stretch>
            <a:fillRect/>
          </a:stretch>
        </p:blipFill>
        <p:spPr>
          <a:xfrm>
            <a:off x="4797198" y="3984172"/>
            <a:ext cx="7241866" cy="1204170"/>
          </a:xfrm>
          <a:prstGeom prst="rect">
            <a:avLst/>
          </a:prstGeom>
        </p:spPr>
      </p:pic>
      <p:sp>
        <p:nvSpPr>
          <p:cNvPr id="5" name="TextBox 4">
            <a:extLst>
              <a:ext uri="{FF2B5EF4-FFF2-40B4-BE49-F238E27FC236}">
                <a16:creationId xmlns:a16="http://schemas.microsoft.com/office/drawing/2014/main" id="{511049EF-68EE-B559-A308-9E632A97896C}"/>
              </a:ext>
            </a:extLst>
          </p:cNvPr>
          <p:cNvSpPr txBox="1"/>
          <p:nvPr/>
        </p:nvSpPr>
        <p:spPr>
          <a:xfrm>
            <a:off x="4797198" y="1853293"/>
            <a:ext cx="6515100" cy="1200329"/>
          </a:xfrm>
          <a:prstGeom prst="rect">
            <a:avLst/>
          </a:prstGeom>
          <a:noFill/>
        </p:spPr>
        <p:txBody>
          <a:bodyPr wrap="square" rtlCol="0">
            <a:spAutoFit/>
          </a:bodyPr>
          <a:lstStyle/>
          <a:p>
            <a:r>
              <a:rPr lang="en-US" dirty="0"/>
              <a:t>I assigned the salary values for large cities (300K-1M population) and metropolises (1M+ population) to the variables </a:t>
            </a:r>
            <a:r>
              <a:rPr lang="en-US" i="1" dirty="0"/>
              <a:t>citysal</a:t>
            </a:r>
            <a:r>
              <a:rPr lang="en-US" dirty="0"/>
              <a:t> and </a:t>
            </a:r>
            <a:r>
              <a:rPr lang="en-US" i="1" dirty="0"/>
              <a:t>metrosal</a:t>
            </a:r>
            <a:r>
              <a:rPr lang="en-US" dirty="0"/>
              <a:t> respectively, as well as dropping any null values.</a:t>
            </a:r>
          </a:p>
        </p:txBody>
      </p:sp>
    </p:spTree>
    <p:extLst>
      <p:ext uri="{BB962C8B-B14F-4D97-AF65-F5344CB8AC3E}">
        <p14:creationId xmlns:p14="http://schemas.microsoft.com/office/powerpoint/2010/main" val="209537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DB27-5BDB-6E8B-7C61-6A2C63B1DE99}"/>
              </a:ext>
            </a:extLst>
          </p:cNvPr>
          <p:cNvSpPr>
            <a:spLocks noGrp="1"/>
          </p:cNvSpPr>
          <p:nvPr>
            <p:ph type="title"/>
          </p:nvPr>
        </p:nvSpPr>
        <p:spPr>
          <a:xfrm>
            <a:off x="220436" y="705113"/>
            <a:ext cx="3834455" cy="5197498"/>
          </a:xfrm>
        </p:spPr>
        <p:txBody>
          <a:bodyPr/>
          <a:lstStyle/>
          <a:p>
            <a:r>
              <a:rPr lang="en-US" dirty="0"/>
              <a:t>Hypothesis 2: visualization</a:t>
            </a:r>
          </a:p>
        </p:txBody>
      </p:sp>
      <p:pic>
        <p:nvPicPr>
          <p:cNvPr id="4" name="Content Placeholder 3">
            <a:extLst>
              <a:ext uri="{FF2B5EF4-FFF2-40B4-BE49-F238E27FC236}">
                <a16:creationId xmlns:a16="http://schemas.microsoft.com/office/drawing/2014/main" id="{25AFF2E4-7C48-F24A-0DC7-B8DC065BC6D7}"/>
              </a:ext>
            </a:extLst>
          </p:cNvPr>
          <p:cNvPicPr>
            <a:picLocks noGrp="1" noChangeAspect="1"/>
          </p:cNvPicPr>
          <p:nvPr>
            <p:ph idx="1"/>
          </p:nvPr>
        </p:nvPicPr>
        <p:blipFill>
          <a:blip r:embed="rId2"/>
          <a:stretch>
            <a:fillRect/>
          </a:stretch>
        </p:blipFill>
        <p:spPr>
          <a:xfrm>
            <a:off x="5784307" y="1578428"/>
            <a:ext cx="5210355" cy="5197475"/>
          </a:xfrm>
          <a:prstGeom prst="rect">
            <a:avLst/>
          </a:prstGeom>
        </p:spPr>
      </p:pic>
      <p:sp>
        <p:nvSpPr>
          <p:cNvPr id="5" name="TextBox 4">
            <a:extLst>
              <a:ext uri="{FF2B5EF4-FFF2-40B4-BE49-F238E27FC236}">
                <a16:creationId xmlns:a16="http://schemas.microsoft.com/office/drawing/2014/main" id="{8C8F728B-0CE2-6014-2820-D7A2BA78131C}"/>
              </a:ext>
            </a:extLst>
          </p:cNvPr>
          <p:cNvSpPr txBox="1"/>
          <p:nvPr/>
        </p:nvSpPr>
        <p:spPr>
          <a:xfrm>
            <a:off x="5347607" y="510944"/>
            <a:ext cx="6098721" cy="646331"/>
          </a:xfrm>
          <a:prstGeom prst="rect">
            <a:avLst/>
          </a:prstGeom>
          <a:noFill/>
        </p:spPr>
        <p:txBody>
          <a:bodyPr wrap="square" rtlCol="0">
            <a:spAutoFit/>
          </a:bodyPr>
          <a:lstStyle/>
          <a:p>
            <a:r>
              <a:rPr lang="en-US" dirty="0"/>
              <a:t>Here we have a bar plot showing the mean salaries in $USD of both large cities and metropolises.</a:t>
            </a:r>
          </a:p>
        </p:txBody>
      </p:sp>
    </p:spTree>
    <p:extLst>
      <p:ext uri="{BB962C8B-B14F-4D97-AF65-F5344CB8AC3E}">
        <p14:creationId xmlns:p14="http://schemas.microsoft.com/office/powerpoint/2010/main" val="18355285"/>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
  <TotalTime>185</TotalTime>
  <Words>708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Meiryo</vt:lpstr>
      <vt:lpstr>Corbel</vt:lpstr>
      <vt:lpstr>Roboto</vt:lpstr>
      <vt:lpstr>ShojiVTI</vt:lpstr>
      <vt:lpstr>Capstone III  Data Industry salaries</vt:lpstr>
      <vt:lpstr>Data Used</vt:lpstr>
      <vt:lpstr>Goal</vt:lpstr>
      <vt:lpstr>Hypotheses</vt:lpstr>
      <vt:lpstr>Hypothesis 1: Cleaning</vt:lpstr>
      <vt:lpstr>Hypothesis 1: Visualization</vt:lpstr>
      <vt:lpstr>Hypothesis 1: Pearson R correlation test</vt:lpstr>
      <vt:lpstr>Hypothesis 2: Cleaning</vt:lpstr>
      <vt:lpstr>Hypothesis 2: visualization</vt:lpstr>
      <vt:lpstr>Hypothesis 2: Independent samples t-test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III  Data Industry salaries</dc:title>
  <dc:creator>riley lewis</dc:creator>
  <cp:lastModifiedBy>riley lewis</cp:lastModifiedBy>
  <cp:revision>1</cp:revision>
  <dcterms:created xsi:type="dcterms:W3CDTF">2023-04-28T19:15:32Z</dcterms:created>
  <dcterms:modified xsi:type="dcterms:W3CDTF">2023-05-05T17:39:14Z</dcterms:modified>
</cp:coreProperties>
</file>