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EA478-3219-455B-BF88-281A0529AA40}" v="44" dt="2023-05-05T17:50:2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3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lewis" userId="ce65a6a90c2a8951" providerId="LiveId" clId="{D17EA478-3219-455B-BF88-281A0529AA40}"/>
    <pc:docChg chg="custSel addSld modSld">
      <pc:chgData name="riley lewis" userId="ce65a6a90c2a8951" providerId="LiveId" clId="{D17EA478-3219-455B-BF88-281A0529AA40}" dt="2023-05-05T17:50:16.790" v="579" actId="20577"/>
      <pc:docMkLst>
        <pc:docMk/>
      </pc:docMkLst>
      <pc:sldChg chg="addSp delSp modSp mod">
        <pc:chgData name="riley lewis" userId="ce65a6a90c2a8951" providerId="LiveId" clId="{D17EA478-3219-455B-BF88-281A0529AA40}" dt="2023-05-05T17:42:35.273" v="554" actId="20577"/>
        <pc:sldMkLst>
          <pc:docMk/>
          <pc:sldMk cId="964196985" sldId="260"/>
        </pc:sldMkLst>
        <pc:spChg chg="mod">
          <ac:chgData name="riley lewis" userId="ce65a6a90c2a8951" providerId="LiveId" clId="{D17EA478-3219-455B-BF88-281A0529AA40}" dt="2023-04-20T21:33:21.625" v="481" actId="1076"/>
          <ac:spMkLst>
            <pc:docMk/>
            <pc:sldMk cId="964196985" sldId="260"/>
            <ac:spMk id="2" creationId="{3D140676-4E24-4269-0ED0-B7926ADD9247}"/>
          </ac:spMkLst>
        </pc:spChg>
        <pc:spChg chg="add del mod">
          <ac:chgData name="riley lewis" userId="ce65a6a90c2a8951" providerId="LiveId" clId="{D17EA478-3219-455B-BF88-281A0529AA40}" dt="2023-04-20T21:18:51.493" v="392" actId="22"/>
          <ac:spMkLst>
            <pc:docMk/>
            <pc:sldMk cId="964196985" sldId="260"/>
            <ac:spMk id="4" creationId="{AF1015A2-0717-0F36-E70C-0B1C65C2DE64}"/>
          </ac:spMkLst>
        </pc:spChg>
        <pc:spChg chg="add mod">
          <ac:chgData name="riley lewis" userId="ce65a6a90c2a8951" providerId="LiveId" clId="{D17EA478-3219-455B-BF88-281A0529AA40}" dt="2023-05-05T17:42:35.273" v="554" actId="20577"/>
          <ac:spMkLst>
            <pc:docMk/>
            <pc:sldMk cId="964196985" sldId="260"/>
            <ac:spMk id="8" creationId="{1210C57B-B527-E555-8927-1BDFCDE7188C}"/>
          </ac:spMkLst>
        </pc:spChg>
        <pc:graphicFrameChg chg="add mod">
          <ac:chgData name="riley lewis" userId="ce65a6a90c2a8951" providerId="LiveId" clId="{D17EA478-3219-455B-BF88-281A0529AA40}" dt="2023-04-20T21:38:39.532" v="507" actId="1076"/>
          <ac:graphicFrameMkLst>
            <pc:docMk/>
            <pc:sldMk cId="964196985" sldId="260"/>
            <ac:graphicFrameMk id="9" creationId="{92752EBA-8D83-746B-1EDA-C50F7CAE8338}"/>
          </ac:graphicFrameMkLst>
        </pc:graphicFrameChg>
        <pc:picChg chg="del">
          <ac:chgData name="riley lewis" userId="ce65a6a90c2a8951" providerId="LiveId" clId="{D17EA478-3219-455B-BF88-281A0529AA40}" dt="2023-04-20T21:18:30.084" v="391" actId="478"/>
          <ac:picMkLst>
            <pc:docMk/>
            <pc:sldMk cId="964196985" sldId="260"/>
            <ac:picMk id="5" creationId="{06213617-AF3B-7709-ADD2-474D123D2A98}"/>
          </ac:picMkLst>
        </pc:picChg>
        <pc:picChg chg="add mod ord">
          <ac:chgData name="riley lewis" userId="ce65a6a90c2a8951" providerId="LiveId" clId="{D17EA478-3219-455B-BF88-281A0529AA40}" dt="2023-04-20T21:38:44.837" v="509" actId="14100"/>
          <ac:picMkLst>
            <pc:docMk/>
            <pc:sldMk cId="964196985" sldId="260"/>
            <ac:picMk id="7" creationId="{375A07D7-1C89-0088-2EDD-B6CB5D938EDA}"/>
          </ac:picMkLst>
        </pc:picChg>
      </pc:sldChg>
      <pc:sldChg chg="addSp delSp modSp mod">
        <pc:chgData name="riley lewis" userId="ce65a6a90c2a8951" providerId="LiveId" clId="{D17EA478-3219-455B-BF88-281A0529AA40}" dt="2023-05-05T17:43:40.757" v="558" actId="27918"/>
        <pc:sldMkLst>
          <pc:docMk/>
          <pc:sldMk cId="1701389154" sldId="261"/>
        </pc:sldMkLst>
        <pc:spChg chg="mod">
          <ac:chgData name="riley lewis" userId="ce65a6a90c2a8951" providerId="LiveId" clId="{D17EA478-3219-455B-BF88-281A0529AA40}" dt="2023-04-20T21:34:07.008" v="489" actId="1076"/>
          <ac:spMkLst>
            <pc:docMk/>
            <pc:sldMk cId="1701389154" sldId="261"/>
            <ac:spMk id="2" creationId="{123D2884-CB0B-DD84-4E05-0A0E97269A30}"/>
          </ac:spMkLst>
        </pc:spChg>
        <pc:spChg chg="add del mod">
          <ac:chgData name="riley lewis" userId="ce65a6a90c2a8951" providerId="LiveId" clId="{D17EA478-3219-455B-BF88-281A0529AA40}" dt="2023-04-20T21:27:29.049" v="453"/>
          <ac:spMkLst>
            <pc:docMk/>
            <pc:sldMk cId="1701389154" sldId="261"/>
            <ac:spMk id="4" creationId="{6C17422E-DDAD-70F5-9500-5FD4275FE0A5}"/>
          </ac:spMkLst>
        </pc:spChg>
        <pc:spChg chg="add mod">
          <ac:chgData name="riley lewis" userId="ce65a6a90c2a8951" providerId="LiveId" clId="{D17EA478-3219-455B-BF88-281A0529AA40}" dt="2023-04-20T21:43:02.734" v="525" actId="20577"/>
          <ac:spMkLst>
            <pc:docMk/>
            <pc:sldMk cId="1701389154" sldId="261"/>
            <ac:spMk id="6" creationId="{A74E8598-A499-4BF9-B0E4-FBD4FD0ED104}"/>
          </ac:spMkLst>
        </pc:spChg>
        <pc:graphicFrameChg chg="add mod">
          <ac:chgData name="riley lewis" userId="ce65a6a90c2a8951" providerId="LiveId" clId="{D17EA478-3219-455B-BF88-281A0529AA40}" dt="2023-04-20T21:27:28.980" v="452"/>
          <ac:graphicFrameMkLst>
            <pc:docMk/>
            <pc:sldMk cId="1701389154" sldId="261"/>
            <ac:graphicFrameMk id="7" creationId="{FA79D1B0-0C6C-49F4-BDCA-333943834B42}"/>
          </ac:graphicFrameMkLst>
        </pc:graphicFrameChg>
        <pc:graphicFrameChg chg="add mod">
          <ac:chgData name="riley lewis" userId="ce65a6a90c2a8951" providerId="LiveId" clId="{D17EA478-3219-455B-BF88-281A0529AA40}" dt="2023-04-20T21:34:22.216" v="490" actId="1076"/>
          <ac:graphicFrameMkLst>
            <pc:docMk/>
            <pc:sldMk cId="1701389154" sldId="261"/>
            <ac:graphicFrameMk id="8" creationId="{FA79D1B0-0C6C-49F4-BDCA-333943834B42}"/>
          </ac:graphicFrameMkLst>
        </pc:graphicFrameChg>
        <pc:graphicFrameChg chg="add mod">
          <ac:chgData name="riley lewis" userId="ce65a6a90c2a8951" providerId="LiveId" clId="{D17EA478-3219-455B-BF88-281A0529AA40}" dt="2023-04-20T21:38:04.945" v="501" actId="14100"/>
          <ac:graphicFrameMkLst>
            <pc:docMk/>
            <pc:sldMk cId="1701389154" sldId="261"/>
            <ac:graphicFrameMk id="9" creationId="{993703D8-6D25-475C-9765-1BCB3FA47DB3}"/>
          </ac:graphicFrameMkLst>
        </pc:graphicFrameChg>
        <pc:picChg chg="del">
          <ac:chgData name="riley lewis" userId="ce65a6a90c2a8951" providerId="LiveId" clId="{D17EA478-3219-455B-BF88-281A0529AA40}" dt="2023-04-20T21:26:21.734" v="445" actId="478"/>
          <ac:picMkLst>
            <pc:docMk/>
            <pc:sldMk cId="1701389154" sldId="261"/>
            <ac:picMk id="5" creationId="{52C6A677-03F6-EE81-AD21-0061F1877EBC}"/>
          </ac:picMkLst>
        </pc:picChg>
        <pc:picChg chg="add del mod">
          <ac:chgData name="riley lewis" userId="ce65a6a90c2a8951" providerId="LiveId" clId="{D17EA478-3219-455B-BF88-281A0529AA40}" dt="2023-04-20T21:43:56.454" v="526" actId="478"/>
          <ac:picMkLst>
            <pc:docMk/>
            <pc:sldMk cId="1701389154" sldId="261"/>
            <ac:picMk id="11" creationId="{0D72E115-3C0F-0782-A288-2482B8F34BB6}"/>
          </ac:picMkLst>
        </pc:picChg>
        <pc:picChg chg="add mod">
          <ac:chgData name="riley lewis" userId="ce65a6a90c2a8951" providerId="LiveId" clId="{D17EA478-3219-455B-BF88-281A0529AA40}" dt="2023-04-20T21:44:16.413" v="528" actId="1076"/>
          <ac:picMkLst>
            <pc:docMk/>
            <pc:sldMk cId="1701389154" sldId="261"/>
            <ac:picMk id="13" creationId="{91C31E60-4EE0-AAE1-6FAD-3E2C90DF6A6B}"/>
          </ac:picMkLst>
        </pc:picChg>
      </pc:sldChg>
      <pc:sldChg chg="modSp mod">
        <pc:chgData name="riley lewis" userId="ce65a6a90c2a8951" providerId="LiveId" clId="{D17EA478-3219-455B-BF88-281A0529AA40}" dt="2023-05-05T17:50:16.790" v="579" actId="20577"/>
        <pc:sldMkLst>
          <pc:docMk/>
          <pc:sldMk cId="1492546344" sldId="262"/>
        </pc:sldMkLst>
        <pc:spChg chg="mod">
          <ac:chgData name="riley lewis" userId="ce65a6a90c2a8951" providerId="LiveId" clId="{D17EA478-3219-455B-BF88-281A0529AA40}" dt="2023-05-05T17:50:16.790" v="579" actId="20577"/>
          <ac:spMkLst>
            <pc:docMk/>
            <pc:sldMk cId="1492546344" sldId="262"/>
            <ac:spMk id="3" creationId="{13389E4F-F91B-6F7F-FE77-4D1016F40949}"/>
          </ac:spMkLst>
        </pc:spChg>
      </pc:sldChg>
      <pc:sldChg chg="addSp modSp new mod">
        <pc:chgData name="riley lewis" userId="ce65a6a90c2a8951" providerId="LiveId" clId="{D17EA478-3219-455B-BF88-281A0529AA40}" dt="2023-04-20T21:16:55.272" v="390" actId="1076"/>
        <pc:sldMkLst>
          <pc:docMk/>
          <pc:sldMk cId="919011954" sldId="263"/>
        </pc:sldMkLst>
        <pc:spChg chg="mod">
          <ac:chgData name="riley lewis" userId="ce65a6a90c2a8951" providerId="LiveId" clId="{D17EA478-3219-455B-BF88-281A0529AA40}" dt="2023-04-20T20:30:12.104" v="4" actId="20577"/>
          <ac:spMkLst>
            <pc:docMk/>
            <pc:sldMk cId="919011954" sldId="263"/>
            <ac:spMk id="2" creationId="{51F661BF-0B97-732F-2948-C5508B1BCB49}"/>
          </ac:spMkLst>
        </pc:spChg>
        <pc:spChg chg="mod">
          <ac:chgData name="riley lewis" userId="ce65a6a90c2a8951" providerId="LiveId" clId="{D17EA478-3219-455B-BF88-281A0529AA40}" dt="2023-04-20T21:15:39.943" v="382" actId="14100"/>
          <ac:spMkLst>
            <pc:docMk/>
            <pc:sldMk cId="919011954" sldId="263"/>
            <ac:spMk id="3" creationId="{3C2A78C7-83EC-5192-C4EC-412616902016}"/>
          </ac:spMkLst>
        </pc:spChg>
        <pc:picChg chg="add mod">
          <ac:chgData name="riley lewis" userId="ce65a6a90c2a8951" providerId="LiveId" clId="{D17EA478-3219-455B-BF88-281A0529AA40}" dt="2023-04-20T21:16:55.272" v="390" actId="1076"/>
          <ac:picMkLst>
            <pc:docMk/>
            <pc:sldMk cId="919011954" sldId="263"/>
            <ac:picMk id="4" creationId="{6E5756BF-1141-3A02-F52B-1DA770C71CF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II.xlsx]conclusion!PivotTable2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Fireplace vs. no Fireplace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Fireplace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conclusion!$B$18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No Fireplace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52-4EE9-8D53-0078CC48453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Fireplace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952-4EE9-8D53-0078CC4845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conclusion!$A$19:$A$20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conclusion!$B$19:$B$20</c:f>
              <c:numCache>
                <c:formatCode>General</c:formatCode>
                <c:ptCount val="2"/>
                <c:pt idx="0">
                  <c:v>141331.48260869566</c:v>
                </c:pt>
                <c:pt idx="1">
                  <c:v>216397.69220779222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52-4EE9-8D53-0078CC484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281104"/>
        <c:axId val="633864384"/>
      </c:barChart>
      <c:catAx>
        <c:axId val="499281104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64384"/>
        <c:crosses val="autoZero"/>
        <c:auto val="0"/>
        <c:lblAlgn val="ctr"/>
        <c:lblOffset val="100"/>
        <c:noMultiLvlLbl val="0"/>
      </c:catAx>
      <c:valAx>
        <c:axId val="63386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8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II.xlsx]t test 2!PivotTable6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Wood External Material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 test 2'!$E$3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57E-4B40-AAA2-AF7605416F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 test 2'!$E$4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 test 2'!$E$4</c:f>
              <c:numCache>
                <c:formatCode>General</c:formatCode>
                <c:ptCount val="1"/>
                <c:pt idx="0">
                  <c:v>167130.83788121989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7E-4B40-AAA2-AF7605416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9039456"/>
        <c:axId val="1699041376"/>
      </c:barChart>
      <c:catAx>
        <c:axId val="1699039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9041376"/>
        <c:crosses val="autoZero"/>
        <c:auto val="1"/>
        <c:lblAlgn val="ctr"/>
        <c:lblOffset val="100"/>
        <c:noMultiLvlLbl val="0"/>
      </c:catAx>
      <c:valAx>
        <c:axId val="1699041376"/>
        <c:scaling>
          <c:orientation val="minMax"/>
          <c:max val="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03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II.xlsx]t test 2!PivotTable7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Other</a:t>
            </a:r>
            <a:r>
              <a:rPr lang="en-US" baseline="0"/>
              <a:t> External Material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 test 2'!$G$3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 test 2'!$G$4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 test 2'!$G$4</c:f>
              <c:numCache>
                <c:formatCode>General</c:formatCode>
                <c:ptCount val="1"/>
                <c:pt idx="0">
                  <c:v>191185.70370370371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4-465E-B92F-96A3DF239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873024"/>
        <c:axId val="633874464"/>
      </c:barChart>
      <c:catAx>
        <c:axId val="633873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874464"/>
        <c:crosses val="autoZero"/>
        <c:auto val="1"/>
        <c:lblAlgn val="ctr"/>
        <c:lblOffset val="100"/>
        <c:noMultiLvlLbl val="0"/>
      </c:catAx>
      <c:valAx>
        <c:axId val="63387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387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3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5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9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8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0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lGJKgyppmXOgZMNzh8MNMtzF9gHyQ?e=kjxGQ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93AF3-62A5-956F-7872-4F4240DB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23736"/>
            <a:ext cx="5940139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Capstone II House Pricing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EF804-A2C6-4E5D-8B8D-F38FBC83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Presented by: Riley Lewis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1D2AC2-4503-2D08-D1F2-54FC69F77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8" r="2029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5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822-E8E2-AA79-986E-EA40B82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E25-AB20-61DD-1B59-EF010264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Analyze the effect of the presence of fireplaces on housing prices.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Analyze the effect of external house materials on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40837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F859-3BF7-8CD9-7271-EDEEE509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941E-834D-0E88-58B3-6280045D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Null Hypothesis 1: </a:t>
            </a:r>
            <a:r>
              <a:rPr lang="en-US" dirty="0"/>
              <a:t>The presence of at least one fireplace has no effect on housing prices.</a:t>
            </a:r>
          </a:p>
          <a:p>
            <a:r>
              <a:rPr lang="en-US" b="1" dirty="0"/>
              <a:t>Alternate Hypothesis 1:</a:t>
            </a:r>
            <a:r>
              <a:rPr lang="en-US" dirty="0"/>
              <a:t>The presence of at least one fireplace does have an effect on housing prices.</a:t>
            </a:r>
          </a:p>
          <a:p>
            <a:endParaRPr lang="en-US" dirty="0"/>
          </a:p>
          <a:p>
            <a:r>
              <a:rPr lang="en-US" b="1" dirty="0"/>
              <a:t>Null Hypothesis 2:</a:t>
            </a:r>
            <a:r>
              <a:rPr lang="en-US" dirty="0"/>
              <a:t> The type of external material (wooden vs. other) has no effect on housing prices</a:t>
            </a:r>
          </a:p>
          <a:p>
            <a:r>
              <a:rPr lang="en-US" b="1" dirty="0"/>
              <a:t>Alternate Hypothesis 2:</a:t>
            </a:r>
            <a:r>
              <a:rPr lang="en-US" dirty="0"/>
              <a:t> The type of external material (wooden vs. other) does have an effect on housing prices.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61BF-0B97-732F-2948-C5508B1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78C7-83EC-5192-C4EC-4126169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696789" cy="3651504"/>
          </a:xfrm>
        </p:spPr>
        <p:txBody>
          <a:bodyPr/>
          <a:lstStyle/>
          <a:p>
            <a:r>
              <a:rPr lang="en-US" dirty="0"/>
              <a:t>This dataset shows variables that affect (or could affect) housing sale prices in Ames, Iowa. Running descriptive statistics on the </a:t>
            </a:r>
            <a:r>
              <a:rPr lang="en-US" i="1" dirty="0"/>
              <a:t>SalePrice</a:t>
            </a:r>
            <a:r>
              <a:rPr lang="en-US" dirty="0"/>
              <a:t> variable shows it to be a normally distributed continuous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56BF-1141-3A02-F52B-1DA770C7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312276"/>
            <a:ext cx="5895845" cy="32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FDD9-38F9-6F92-3857-C074D4E0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0C2C-EAED-C176-9842-AD2A35F0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data on both number of fireplaces and type of external material on homes from the housing prices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Statistical analyses to see if there is any statistically significant difference between fireplaces to house sale price as well as type of external material to house sale price.</a:t>
            </a:r>
          </a:p>
        </p:txBody>
      </p:sp>
    </p:spTree>
    <p:extLst>
      <p:ext uri="{BB962C8B-B14F-4D97-AF65-F5344CB8AC3E}">
        <p14:creationId xmlns:p14="http://schemas.microsoft.com/office/powerpoint/2010/main" val="1729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0676-4E24-4269-0ED0-B7926ADD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781" y="1440223"/>
            <a:ext cx="2945039" cy="66719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fireplaces to sale price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5A07D7-1C89-0088-2EDD-B6CB5D93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61" y="2236030"/>
            <a:ext cx="5975446" cy="38156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0C57B-B527-E555-8927-1BDFCDE7188C}"/>
              </a:ext>
            </a:extLst>
          </p:cNvPr>
          <p:cNvSpPr txBox="1"/>
          <p:nvPr/>
        </p:nvSpPr>
        <p:spPr>
          <a:xfrm>
            <a:off x="5664654" y="76089"/>
            <a:ext cx="4351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(Reject the Null Hypothesis)</a:t>
            </a:r>
          </a:p>
          <a:p>
            <a:r>
              <a:rPr lang="en-US" sz="1800" dirty="0"/>
              <a:t>With a 95% certainty there is a significant positive difference of sale price in houses that have at least one fireplace vs. houses with none; given a p Value of 4.63E-84 and a confidence interval of 6978.277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752EBA-8D83-746B-1EDA-C50F7CAE8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86044"/>
              </p:ext>
            </p:extLst>
          </p:nvPr>
        </p:nvGraphicFramePr>
        <p:xfrm>
          <a:off x="1081172" y="2232244"/>
          <a:ext cx="4351565" cy="381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41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2884-CB0B-DD84-4E05-0A0E9726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70" y="1375282"/>
            <a:ext cx="3871587" cy="144256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Analysis of type of external material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E8598-A499-4BF9-B0E4-FBD4FD0ED104}"/>
              </a:ext>
            </a:extLst>
          </p:cNvPr>
          <p:cNvSpPr txBox="1"/>
          <p:nvPr/>
        </p:nvSpPr>
        <p:spPr>
          <a:xfrm>
            <a:off x="5691057" y="214606"/>
            <a:ext cx="5066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null hypothesis is rejected)</a:t>
            </a:r>
            <a:br>
              <a:rPr lang="en-US" dirty="0"/>
            </a:br>
            <a:r>
              <a:rPr lang="en-US" dirty="0"/>
              <a:t>With a 95% certainty there is a significant negative difference in houses with wooden external materials vs. houses with other types of external materials; given a p Value of 6.89E-09 and a confidence interval of 8093.077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79D1B0-0C6C-49F4-BDCA-333943834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255943"/>
              </p:ext>
            </p:extLst>
          </p:nvPr>
        </p:nvGraphicFramePr>
        <p:xfrm>
          <a:off x="167335" y="2312988"/>
          <a:ext cx="3304269" cy="316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93703D8-6D25-475C-9765-1BCB3FA47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806803"/>
              </p:ext>
            </p:extLst>
          </p:nvPr>
        </p:nvGraphicFramePr>
        <p:xfrm>
          <a:off x="2741969" y="2312988"/>
          <a:ext cx="3304269" cy="316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1C31E60-4EE0-AAE1-6FAD-3E2C90DF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990" y="2312988"/>
            <a:ext cx="6324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FE60-9B28-07E0-2C93-6A1738AD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9E4F-F91B-6F7F-FE77-4D1016F4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statistical analyses showed that:</a:t>
            </a:r>
          </a:p>
          <a:p>
            <a:pPr marL="342900" indent="-342900">
              <a:buAutoNum type="arabicPeriod"/>
            </a:pPr>
            <a:r>
              <a:rPr lang="en-US" dirty="0"/>
              <a:t>The presence of at least one fireplace has a significant impact, increasing housing sale prices.</a:t>
            </a:r>
          </a:p>
          <a:p>
            <a:pPr marL="342900" indent="-342900">
              <a:buAutoNum type="arabicPeriod"/>
            </a:pPr>
            <a:r>
              <a:rPr lang="en-US" dirty="0"/>
              <a:t>External material has a significant impact on housing prices: houses with wooden external material have lower sale prices compared to houses with other materials.</a:t>
            </a:r>
          </a:p>
          <a:p>
            <a:endParaRPr lang="en-US" dirty="0"/>
          </a:p>
          <a:p>
            <a:r>
              <a:rPr lang="en-US" sz="1400" dirty="0"/>
              <a:t>For reference, analysis workbook is </a:t>
            </a:r>
            <a:r>
              <a:rPr lang="en-US" sz="1400" dirty="0">
                <a:hlinkClick r:id="rId2"/>
              </a:rPr>
              <a:t>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5463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Capstone II House Pricing Factors</vt:lpstr>
      <vt:lpstr> Goal</vt:lpstr>
      <vt:lpstr>Hypotheses</vt:lpstr>
      <vt:lpstr>Data</vt:lpstr>
      <vt:lpstr>Process</vt:lpstr>
      <vt:lpstr>Analysis of fireplaces to sale price</vt:lpstr>
      <vt:lpstr>Analysis of type of external material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 House Pricing Factors</dc:title>
  <dc:creator>riley lewis</dc:creator>
  <cp:lastModifiedBy>riley lewis</cp:lastModifiedBy>
  <cp:revision>4</cp:revision>
  <dcterms:created xsi:type="dcterms:W3CDTF">2023-04-19T21:17:23Z</dcterms:created>
  <dcterms:modified xsi:type="dcterms:W3CDTF">2023-05-05T17:50:24Z</dcterms:modified>
</cp:coreProperties>
</file>