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A3884B2-9D7D-411F-B38F-447C03C16A0D}">
  <a:tblStyle styleId="{7A3884B2-9D7D-411F-B38F-447C03C16A0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0dc240e06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0dc240e06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0dc240e06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0dc240e06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0dc240e06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0dc240e06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I mentioned earlier - I will have a live implementation running alongside to actually demonstrate some of the concepts I talk about throughout the presentation.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Highlight each of the tools in use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using Terraform - Which is an Open Source IaC tool that can manage almost anything with an API due to the healthy community and extensibility via providers - to define our infrastructure. GitHub as both our Source Control System, and CICD via the GitHub actions capability, and we are deploying these things into AWS.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Throughout the presentation - I will mix in various scanners, services, settings, and break stuff based on what we are talking about at the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(WALK THROUGH THE LAYOUT OF THE DEMO)</a:t>
            </a:r>
            <a:br>
              <a:rPr lang="en"/>
            </a:br>
            <a:r>
              <a:rPr lang="en"/>
              <a:t>(CREATE SOME INITIAL INFRASTRUCTURE AND DEPLOY 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Show Terraform plan capability</a:t>
            </a:r>
            <a:endParaRPr/>
          </a:p>
          <a:p>
            <a:pPr indent="0" lvl="0" marL="0" rtl="0" algn="l">
              <a:spcBef>
                <a:spcPts val="0"/>
              </a:spcBef>
              <a:spcAft>
                <a:spcPts val="0"/>
              </a:spcAft>
              <a:buNone/>
            </a:pPr>
            <a:r>
              <a:rPr lang="en"/>
              <a:t>Show Apply</a:t>
            </a:r>
            <a:endParaRPr/>
          </a:p>
          <a:p>
            <a:pPr indent="0" lvl="0" marL="0" rtl="0" algn="l">
              <a:spcBef>
                <a:spcPts val="0"/>
              </a:spcBef>
              <a:spcAft>
                <a:spcPts val="0"/>
              </a:spcAft>
              <a:buNone/>
            </a:pPr>
            <a:r>
              <a:rPr lang="en"/>
              <a:t>Show Provisioned Infra In AWS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0dc240e06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0dc240e06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So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580dfa4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580dfa4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1bb4a1325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1bb4a1325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1bb4a1325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1bb4a1325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1bb4a132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1bb4a132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7065894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7065894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1bb4a1325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1bb4a132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0dc240e06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0dc240e06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name is Dakota Riley</a:t>
            </a:r>
            <a:endParaRPr/>
          </a:p>
          <a:p>
            <a:pPr indent="0" lvl="0" marL="0" rtl="0" algn="l">
              <a:spcBef>
                <a:spcPts val="0"/>
              </a:spcBef>
              <a:spcAft>
                <a:spcPts val="0"/>
              </a:spcAft>
              <a:buNone/>
            </a:pPr>
            <a:r>
              <a:rPr lang="en"/>
              <a:t>I am a Senior Security Engineer with Aquia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Super excited to speak here at the NKU Cyber Symposium, not only because I am passionate about Infrastructure-As-Code + Security, But also because I graduated from Northern Kentucky University College of Informatics in 2017, super cool to be virtually back in this capacity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0dc240e06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0dc240e06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1bb4a132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1bb4a132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580dfa4b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580dfa4b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580dfa4b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580dfa4b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f580dfa4b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f580dfa4b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1bb4a1325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1bb4a1325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1bb4a1325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f1bb4a1325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1bb4a132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f1bb4a132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 before I get started, just wanted to briefly share a little bit about Aquia: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a Cyber </a:t>
            </a:r>
            <a:r>
              <a:rPr lang="en"/>
              <a:t>Security</a:t>
            </a:r>
            <a:r>
              <a:rPr lang="en"/>
              <a:t> service company, founded by military veterans, currently focused on working on supporting innovative technology </a:t>
            </a:r>
            <a:r>
              <a:rPr lang="en"/>
              <a:t>initiatives</a:t>
            </a:r>
            <a:r>
              <a:rPr lang="en"/>
              <a:t> in the Public Sector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Oh - and by the way, we are hiring :) (Mention a bit about open roles)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0dc240e06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0dc240e06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wrote this talk from the perspective of a (READ SLIDE)</a:t>
            </a:r>
            <a:endParaRPr/>
          </a:p>
          <a:p>
            <a:pPr indent="0" lvl="0" marL="0" rtl="0" algn="l">
              <a:spcBef>
                <a:spcPts val="0"/>
              </a:spcBef>
              <a:spcAft>
                <a:spcPts val="0"/>
              </a:spcAft>
              <a:buNone/>
            </a:pPr>
            <a:r>
              <a:rPr lang="en"/>
              <a:t>In this talk - </a:t>
            </a:r>
            <a:endParaRPr/>
          </a:p>
          <a:p>
            <a:pPr indent="457200" lvl="0" marL="0" rtl="0" algn="l">
              <a:spcBef>
                <a:spcPts val="0"/>
              </a:spcBef>
              <a:spcAft>
                <a:spcPts val="0"/>
              </a:spcAft>
              <a:buNone/>
            </a:pPr>
            <a:r>
              <a:rPr lang="en"/>
              <a:t>I will cover What Infrastructure-As-Code is, </a:t>
            </a:r>
            <a:endParaRPr/>
          </a:p>
          <a:p>
            <a:pPr indent="457200" lvl="0" marL="0" rtl="0" algn="l">
              <a:spcBef>
                <a:spcPts val="0"/>
              </a:spcBef>
              <a:spcAft>
                <a:spcPts val="0"/>
              </a:spcAft>
              <a:buNone/>
            </a:pPr>
            <a:r>
              <a:rPr lang="en"/>
              <a:t>what kinds of tooling/trends exist in the IaC landscape</a:t>
            </a:r>
            <a:endParaRPr/>
          </a:p>
          <a:p>
            <a:pPr indent="457200" lvl="0" marL="0" rtl="0" algn="l">
              <a:spcBef>
                <a:spcPts val="0"/>
              </a:spcBef>
              <a:spcAft>
                <a:spcPts val="0"/>
              </a:spcAft>
              <a:buNone/>
            </a:pPr>
            <a:r>
              <a:rPr lang="en"/>
              <a:t>Even take a look at a few code samples of common ones </a:t>
            </a:r>
            <a:endParaRPr/>
          </a:p>
          <a:p>
            <a:pPr indent="457200" lvl="0" marL="0" rtl="0" algn="l">
              <a:spcBef>
                <a:spcPts val="0"/>
              </a:spcBef>
              <a:spcAft>
                <a:spcPts val="0"/>
              </a:spcAft>
              <a:buNone/>
            </a:pPr>
            <a:r>
              <a:rPr lang="en"/>
              <a:t>Throughout the talk - I have a live implementation that I will </a:t>
            </a:r>
            <a:r>
              <a:rPr lang="en"/>
              <a:t>occasionally</a:t>
            </a:r>
            <a:r>
              <a:rPr lang="en"/>
              <a:t> jump over to throughout the </a:t>
            </a:r>
            <a:r>
              <a:rPr lang="en"/>
              <a:t>presentation to actually demonstrate the</a:t>
            </a:r>
            <a:endParaRPr/>
          </a:p>
          <a:p>
            <a:pPr indent="457200" lvl="0" marL="0" rtl="0" algn="l">
              <a:spcBef>
                <a:spcPts val="0"/>
              </a:spcBef>
              <a:spcAft>
                <a:spcPts val="0"/>
              </a:spcAft>
              <a:buNone/>
            </a:pPr>
            <a:r>
              <a:rPr lang="en"/>
              <a:t>Concepts I am talking about during it, Hopefully the demo gods will be kind to me, and everything will just run smoothly</a:t>
            </a:r>
            <a:endParaRPr/>
          </a:p>
          <a:p>
            <a:pPr indent="457200" lvl="0" marL="0" rtl="0" algn="l">
              <a:spcBef>
                <a:spcPts val="0"/>
              </a:spcBef>
              <a:spcAft>
                <a:spcPts val="0"/>
              </a:spcAft>
              <a:buNone/>
            </a:pPr>
            <a:r>
              <a:t/>
            </a:r>
            <a:endParaRPr/>
          </a:p>
          <a:p>
            <a:pPr indent="0" lvl="0" marL="457200" rtl="0" algn="l">
              <a:spcBef>
                <a:spcPts val="0"/>
              </a:spcBef>
              <a:spcAft>
                <a:spcPts val="0"/>
              </a:spcAft>
              <a:buNone/>
            </a:pPr>
            <a:r>
              <a:rPr lang="en"/>
              <a:t>After that - we will discuss what needs to be handled from a security perspective, specifically surrounding the implementation, and then securing the “code” itself  </a:t>
            </a:r>
            <a:endParaRPr/>
          </a:p>
          <a:p>
            <a:pPr indent="457200" lvl="0" marL="0" rtl="0" algn="l">
              <a:spcBef>
                <a:spcPts val="0"/>
              </a:spcBef>
              <a:spcAft>
                <a:spcPts val="0"/>
              </a:spcAft>
              <a:buNone/>
            </a:pPr>
            <a:r>
              <a:t/>
            </a:r>
            <a:endParaRPr/>
          </a:p>
          <a:p>
            <a:pPr indent="0" lvl="0" marL="0" rtl="0" algn="l">
              <a:spcBef>
                <a:spcPts val="0"/>
              </a:spcBef>
              <a:spcAft>
                <a:spcPts val="0"/>
              </a:spcAft>
              <a:buNone/>
            </a:pPr>
            <a:r>
              <a:rPr lang="en"/>
              <a:t>With all that being said - this a technical/engineering level talk. I will do my best to provide agnostic advice and guidance, but we are going to dive into some details. Please don’t hesitate to ask questions, worst case scenario we can chat after the talk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0dc240e06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0dc240e06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with that being said - what actually is Infrastructure-As-Code? So - Infrastructure-As-Code is pretty much any tool or service that allows you to express the configuration of systems, services, or infrastructure via code or templates, and apply them automatically to get your systems to a desired state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0dc240e06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0dc240e06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to add a little more context to what “IaC” is, I like to explain the way things are often configured - it comes down to really 3 main ways: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Manual Configuration</a:t>
            </a:r>
            <a:endParaRPr/>
          </a:p>
          <a:p>
            <a:pPr indent="-298450" lvl="1" marL="914400" rtl="0" algn="l">
              <a:spcBef>
                <a:spcPts val="0"/>
              </a:spcBef>
              <a:spcAft>
                <a:spcPts val="0"/>
              </a:spcAft>
              <a:buSzPts val="1100"/>
              <a:buChar char="-"/>
            </a:pPr>
            <a:r>
              <a:rPr lang="en"/>
              <a:t>Refers to a human manually accessing the console, cli, or UI of a service to directly make configuration changes</a:t>
            </a:r>
            <a:endParaRPr/>
          </a:p>
          <a:p>
            <a:pPr indent="-298450" lvl="1" marL="914400" rtl="0" algn="l">
              <a:spcBef>
                <a:spcPts val="0"/>
              </a:spcBef>
              <a:spcAft>
                <a:spcPts val="0"/>
              </a:spcAft>
              <a:buSzPts val="1100"/>
              <a:buChar char="-"/>
            </a:pPr>
            <a:r>
              <a:rPr lang="en"/>
              <a:t>Obviously this is a presentation about an automation tool, and security of that automation tooling, but even in a </a:t>
            </a:r>
            <a:r>
              <a:rPr lang="en"/>
              <a:t>scenario</a:t>
            </a:r>
            <a:r>
              <a:rPr lang="en"/>
              <a:t> where IaC is fully embraced, there are still scenarios where this will be still relevant</a:t>
            </a:r>
            <a:endParaRPr/>
          </a:p>
          <a:p>
            <a:pPr indent="-298450" lvl="2" marL="1371600" rtl="0" algn="l">
              <a:spcBef>
                <a:spcPts val="0"/>
              </a:spcBef>
              <a:spcAft>
                <a:spcPts val="0"/>
              </a:spcAft>
              <a:buSzPts val="1100"/>
              <a:buChar char="-"/>
            </a:pPr>
            <a:r>
              <a:rPr lang="en"/>
              <a:t>Learning new services or systems, or interacting with IaC deployed systems in lower level environments</a:t>
            </a:r>
            <a:endParaRPr/>
          </a:p>
          <a:p>
            <a:pPr indent="-298450" lvl="2" marL="1371600" rtl="0" algn="l">
              <a:spcBef>
                <a:spcPts val="0"/>
              </a:spcBef>
              <a:spcAft>
                <a:spcPts val="0"/>
              </a:spcAft>
              <a:buSzPts val="1100"/>
              <a:buChar char="-"/>
            </a:pPr>
            <a:r>
              <a:rPr lang="en"/>
              <a:t>Breakglass access - eg for troubleshooting or return-to-service situations (in a perfect world, we use automation even for break-fix, but this doesn’t always pan out)</a:t>
            </a:r>
            <a:endParaRPr/>
          </a:p>
          <a:p>
            <a:pPr indent="-298450" lvl="2" marL="1371600" rtl="0" algn="l">
              <a:spcBef>
                <a:spcPts val="0"/>
              </a:spcBef>
              <a:spcAft>
                <a:spcPts val="0"/>
              </a:spcAft>
              <a:buSzPts val="1100"/>
              <a:buChar char="-"/>
            </a:pPr>
            <a:r>
              <a:rPr lang="en"/>
              <a:t>Scenarios where </a:t>
            </a:r>
            <a:r>
              <a:rPr lang="en"/>
              <a:t>configuring something via IaC isnt supported out of the box, and the time to develop a resource provider isnt justifiable versus the amount of time it will save. A practical situation of this is organizational level AWS settings, for example delegated admin, and formerly AWS Organizational Cloudtrail werent supported by CloudFormation - meaning you either had to hack together custom automation to automate this, or….. just do it manually. For most customers, they only have one organization, and it takes 2 seconds enable these things once. As time goes on - this becomes less of an issue (and is already a rare occurrence) as the tooling advances.I love automation (and IaC of course), but technology dogma in any situation is never good.</a:t>
            </a:r>
            <a:endParaRPr/>
          </a:p>
          <a:p>
            <a:pPr indent="-298450" lvl="0" marL="457200" rtl="0" algn="l">
              <a:spcBef>
                <a:spcPts val="0"/>
              </a:spcBef>
              <a:spcAft>
                <a:spcPts val="0"/>
              </a:spcAft>
              <a:buSzPts val="1100"/>
              <a:buChar char="-"/>
            </a:pPr>
            <a:r>
              <a:rPr lang="en"/>
              <a:t>Scripting  - utilizing APIs or an SDK to configure a service</a:t>
            </a:r>
            <a:endParaRPr/>
          </a:p>
          <a:p>
            <a:pPr indent="-298450" lvl="1" marL="914400" rtl="0" algn="l">
              <a:spcBef>
                <a:spcPts val="0"/>
              </a:spcBef>
              <a:spcAft>
                <a:spcPts val="0"/>
              </a:spcAft>
              <a:buSzPts val="1100"/>
              <a:buChar char="-"/>
            </a:pPr>
            <a:r>
              <a:rPr lang="en"/>
              <a:t>The “next” level of configuring something is using programmatic access by directly using the APIs or SDKs to configure a service</a:t>
            </a:r>
            <a:endParaRPr/>
          </a:p>
          <a:p>
            <a:pPr indent="-298450" lvl="1" marL="914400" rtl="0" algn="l">
              <a:spcBef>
                <a:spcPts val="0"/>
              </a:spcBef>
              <a:spcAft>
                <a:spcPts val="0"/>
              </a:spcAft>
              <a:buSzPts val="1100"/>
              <a:buChar char="-"/>
            </a:pPr>
            <a:r>
              <a:rPr lang="en"/>
              <a:t>Obviously</a:t>
            </a:r>
            <a:r>
              <a:rPr lang="en"/>
              <a:t> - this is better then directly manually configuring something, but it comes with its own drawbacks</a:t>
            </a:r>
            <a:endParaRPr/>
          </a:p>
          <a:p>
            <a:pPr indent="-298450" lvl="2" marL="1371600" rtl="0" algn="l">
              <a:spcBef>
                <a:spcPts val="0"/>
              </a:spcBef>
              <a:spcAft>
                <a:spcPts val="0"/>
              </a:spcAft>
              <a:buSzPts val="1100"/>
              <a:buChar char="-"/>
            </a:pPr>
            <a:r>
              <a:rPr lang="en"/>
              <a:t>Its on you to navigate the edgecases, dependencies and order of anything you create - this method is purely “Imperative” - meaning you care not only about the “What”, but also the “How” of things getting done</a:t>
            </a:r>
            <a:endParaRPr/>
          </a:p>
          <a:p>
            <a:pPr indent="0" lvl="0" marL="0" rtl="0" algn="l">
              <a:spcBef>
                <a:spcPts val="0"/>
              </a:spcBef>
              <a:spcAft>
                <a:spcPts val="0"/>
              </a:spcAft>
              <a:buNone/>
            </a:pPr>
            <a:r>
              <a:t/>
            </a:r>
            <a:endParaRPr/>
          </a:p>
          <a:p>
            <a:pPr indent="0" lvl="0" marL="1371600" rtl="0" algn="l">
              <a:spcBef>
                <a:spcPts val="0"/>
              </a:spcBef>
              <a:spcAft>
                <a:spcPts val="0"/>
              </a:spcAft>
              <a:buNone/>
            </a:pPr>
            <a:r>
              <a:t/>
            </a:r>
            <a:endParaRPr/>
          </a:p>
          <a:p>
            <a:pPr indent="-298450" lvl="0" marL="457200" rtl="0" algn="l">
              <a:spcBef>
                <a:spcPts val="0"/>
              </a:spcBef>
              <a:spcAft>
                <a:spcPts val="0"/>
              </a:spcAft>
              <a:buSzPts val="1100"/>
              <a:buChar char="-"/>
            </a:pPr>
            <a:r>
              <a:rPr lang="en"/>
              <a:t>Finally - we have what we know as Modern Infrastructure-As-Code</a:t>
            </a:r>
            <a:endParaRPr/>
          </a:p>
          <a:p>
            <a:pPr indent="-298450" lvl="1" marL="914400" rtl="0" algn="l">
              <a:spcBef>
                <a:spcPts val="0"/>
              </a:spcBef>
              <a:spcAft>
                <a:spcPts val="0"/>
              </a:spcAft>
              <a:buSzPts val="1100"/>
              <a:buChar char="-"/>
            </a:pPr>
            <a:r>
              <a:rPr lang="en"/>
              <a:t>The “Optimal” way of configuring things for most cases</a:t>
            </a:r>
            <a:endParaRPr/>
          </a:p>
          <a:p>
            <a:pPr indent="-298450" lvl="1" marL="914400" rtl="0" algn="l">
              <a:spcBef>
                <a:spcPts val="0"/>
              </a:spcBef>
              <a:spcAft>
                <a:spcPts val="0"/>
              </a:spcAft>
              <a:buSzPts val="1100"/>
              <a:buChar char="-"/>
            </a:pPr>
            <a:r>
              <a:rPr lang="en"/>
              <a:t>“Modern” IaC is </a:t>
            </a:r>
            <a:r>
              <a:rPr lang="en"/>
              <a:t>declarative, meaning you arent terribly concerned with the “How” are accomplished in most cases, more that you are focused on the “End State” of what you want to be deployed.</a:t>
            </a:r>
            <a:endParaRPr/>
          </a:p>
          <a:p>
            <a:pPr indent="-298450" lvl="1" marL="914400" rtl="0" algn="l">
              <a:spcBef>
                <a:spcPts val="0"/>
              </a:spcBef>
              <a:spcAft>
                <a:spcPts val="0"/>
              </a:spcAft>
              <a:buSzPts val="1100"/>
              <a:buChar char="-"/>
            </a:pPr>
            <a:r>
              <a:rPr lang="en"/>
              <a:t>The tool/engine in most cases will navigate the dependencies between resources and edgecases of resources</a:t>
            </a:r>
            <a:endParaRPr/>
          </a:p>
          <a:p>
            <a:pPr indent="-298450" lvl="1" marL="914400" rtl="0" algn="l">
              <a:spcBef>
                <a:spcPts val="0"/>
              </a:spcBef>
              <a:spcAft>
                <a:spcPts val="0"/>
              </a:spcAft>
              <a:buSzPts val="1100"/>
              <a:buChar char="-"/>
            </a:pPr>
            <a:r>
              <a:rPr lang="en"/>
              <a:t>In addition to what I have said you get all the benefits of your infrastructure configuration being code</a:t>
            </a:r>
            <a:endParaRPr/>
          </a:p>
          <a:p>
            <a:pPr indent="-298450" lvl="2" marL="1371600" rtl="0" algn="l">
              <a:spcBef>
                <a:spcPts val="0"/>
              </a:spcBef>
              <a:spcAft>
                <a:spcPts val="0"/>
              </a:spcAft>
              <a:buSzPts val="1100"/>
              <a:buChar char="-"/>
            </a:pP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0dc240e06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0dc240e06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 before we dive any further, lets talk about how we got where we are today, a little informal history of Infrastructure-As-Code tooling based on release dates.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I was preparing for the </a:t>
            </a:r>
            <a:r>
              <a:rPr lang="en"/>
              <a:t>presentation</a:t>
            </a:r>
            <a:r>
              <a:rPr lang="en"/>
              <a:t> - I did some light research into how long IaC has been around, by taking a look at the release of major </a:t>
            </a:r>
            <a:r>
              <a:rPr lang="en"/>
              <a:t>commercial</a:t>
            </a:r>
            <a:r>
              <a:rPr lang="en"/>
              <a:t> products over a timeline.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might be </a:t>
            </a:r>
            <a:r>
              <a:rPr lang="en"/>
              <a:t>surprised</a:t>
            </a:r>
            <a:r>
              <a:rPr lang="en"/>
              <a:t> to know that Infrastructure-As-Code in some form has actually been around since 1993 - a tool called CFEngine, a configuration management tool that provided a </a:t>
            </a:r>
            <a:r>
              <a:rPr lang="en"/>
              <a:t>declarative</a:t>
            </a:r>
            <a:r>
              <a:rPr lang="en"/>
              <a:t> DSL for managing large amounts of unix boxes of various distros.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that being said - you might notice that rather large gap from 1993 to 2005. Alot of people attribute this to the fact that the driving need for IaC really just wasnt there yet, most </a:t>
            </a:r>
            <a:r>
              <a:rPr lang="en"/>
              <a:t>businesses</a:t>
            </a:r>
            <a:r>
              <a:rPr lang="en"/>
              <a:t> didnt have the scale of infrastructure, or were limited by other bottlenecks in their </a:t>
            </a:r>
            <a:r>
              <a:rPr lang="en"/>
              <a:t>infrastructure</a:t>
            </a:r>
            <a:r>
              <a:rPr lang="en"/>
              <a:t> procurement processes to the point that this level of automation just didn’t make sense.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in 2006 - Amazon released their EC2 Service - which basically meant that anyone with a credit card could spin up hundreds of VMs with just a few clicks or API Calls - which meant that the </a:t>
            </a:r>
            <a:r>
              <a:rPr lang="en"/>
              <a:t>aforementioned</a:t>
            </a:r>
            <a:r>
              <a:rPr lang="en"/>
              <a:t> issues technically could be non-issues for any business. Commodity Computing made large scale pretty much accessible to anyone, which in turn, made Infrastructure-As-Code more relevant to the average business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obviously a few not pictured, (Ansible, Salt, Serverless Application Model, Serverless Framework, Cloud Provider Native Frameworks), I didn’t want to clutter the graph too much, but after that point - we see a sort of “explosion” of IaC tooling released - with AWS kicking off their own offering, followed by HashiCorp Terraform in 2014.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more recent side of things - there is interesting trend going on where we are seeing new tools move away from Templating Languages to defining Infrastructure in actual programming languages, but maintaining the “Declarative” feel of these things. I’ll dive into that more in a bit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0dc240e06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0dc240e06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with that in mind, lets talk about the “Traits” of modern Infrastructure as Code tooling.</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Some tools come in a Open Source/Self Hosted nature, Some offer a Provider Managed/SaaS capability, which abstracts some level of management away from you, depending on the tool/offering itself</a:t>
            </a:r>
            <a:endParaRPr/>
          </a:p>
          <a:p>
            <a:pPr indent="-298450" lvl="0" marL="457200" rtl="0" algn="l">
              <a:spcBef>
                <a:spcPts val="0"/>
              </a:spcBef>
              <a:spcAft>
                <a:spcPts val="0"/>
              </a:spcAft>
              <a:buSzPts val="1100"/>
              <a:buChar char="-"/>
            </a:pPr>
            <a:r>
              <a:rPr lang="en"/>
              <a:t>Something I am personally excited to talk about (And have some strong opinions on), The languages we are seeing able to be used to define IaC nowadays.</a:t>
            </a:r>
            <a:endParaRPr/>
          </a:p>
          <a:p>
            <a:pPr indent="-298450" lvl="1" marL="914400" rtl="0" algn="l">
              <a:spcBef>
                <a:spcPts val="0"/>
              </a:spcBef>
              <a:spcAft>
                <a:spcPts val="0"/>
              </a:spcAft>
              <a:buSzPts val="1100"/>
              <a:buChar char="-"/>
            </a:pPr>
            <a:r>
              <a:rPr lang="en"/>
              <a:t>As I mentioned previously, a large majority of the existing tools utilize either a Data Serialization Language, such as JSON, YAML, or a </a:t>
            </a:r>
            <a:r>
              <a:rPr lang="en">
                <a:solidFill>
                  <a:schemeClr val="dk1"/>
                </a:solidFill>
              </a:rPr>
              <a:t>or Domain Specific Language such as</a:t>
            </a:r>
            <a:r>
              <a:rPr lang="en"/>
              <a:t> HashiCorp Configuration Language</a:t>
            </a:r>
            <a:endParaRPr/>
          </a:p>
          <a:p>
            <a:pPr indent="-298450" lvl="1" marL="914400" rtl="0" algn="l">
              <a:spcBef>
                <a:spcPts val="0"/>
              </a:spcBef>
              <a:spcAft>
                <a:spcPts val="0"/>
              </a:spcAft>
              <a:buSzPts val="1100"/>
              <a:buChar char="-"/>
            </a:pPr>
            <a:r>
              <a:rPr lang="en"/>
              <a:t>Most of these languages add some </a:t>
            </a:r>
            <a:r>
              <a:rPr lang="en"/>
              <a:t>programmability</a:t>
            </a:r>
            <a:r>
              <a:rPr lang="en"/>
              <a:t> to these via references, macros, and basic flow control - because YAML and JSON arent actually programming languages, but they made sense for describing the “Desired State” of how something should actually be</a:t>
            </a:r>
            <a:endParaRPr/>
          </a:p>
          <a:p>
            <a:pPr indent="-298450" lvl="1" marL="914400" rtl="0" algn="l">
              <a:spcBef>
                <a:spcPts val="0"/>
              </a:spcBef>
              <a:spcAft>
                <a:spcPts val="0"/>
              </a:spcAft>
              <a:buSzPts val="1100"/>
              <a:buChar char="-"/>
            </a:pPr>
            <a:r>
              <a:rPr lang="en"/>
              <a:t>However - a recent trend with tooling releases has been embracing defining Infrastructure with Turing complete programming languages, which allow you all the flexibility of these languages (flow control, modules, object </a:t>
            </a:r>
            <a:r>
              <a:rPr lang="en"/>
              <a:t>oriented</a:t>
            </a:r>
            <a:r>
              <a:rPr lang="en"/>
              <a:t> structures</a:t>
            </a:r>
            <a:endParaRPr/>
          </a:p>
          <a:p>
            <a:pPr indent="-298450" lvl="0" marL="457200" rtl="0" algn="l">
              <a:spcBef>
                <a:spcPts val="0"/>
              </a:spcBef>
              <a:spcAft>
                <a:spcPts val="0"/>
              </a:spcAft>
              <a:buSzPts val="1100"/>
              <a:buChar char="-"/>
            </a:pPr>
            <a:r>
              <a:rPr lang="en"/>
              <a:t>Lastly - there are platform specific options and vendor agnostic options in the IaC tooling space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0dc240e06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0dc240e06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obviously a non-exuastive list, but I wanted to explore what the current trends of the available tools are for Infrastructure-As-Code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of the things I looked at:</a:t>
            </a:r>
            <a:endParaRPr/>
          </a:p>
          <a:p>
            <a:pPr indent="0" lvl="0" marL="0" rtl="0" algn="l">
              <a:spcBef>
                <a:spcPts val="0"/>
              </a:spcBef>
              <a:spcAft>
                <a:spcPts val="0"/>
              </a:spcAft>
              <a:buNone/>
            </a:pPr>
            <a:r>
              <a:rPr lang="en"/>
              <a:t>	Who made the tool</a:t>
            </a:r>
            <a:endParaRPr/>
          </a:p>
          <a:p>
            <a:pPr indent="0" lvl="0" marL="0" rtl="0" algn="l">
              <a:spcBef>
                <a:spcPts val="0"/>
              </a:spcBef>
              <a:spcAft>
                <a:spcPts val="0"/>
              </a:spcAft>
              <a:buNone/>
            </a:pPr>
            <a:r>
              <a:rPr lang="en"/>
              <a:t>	What platforms can it be used to manage</a:t>
            </a:r>
            <a:endParaRPr/>
          </a:p>
          <a:p>
            <a:pPr indent="0" lvl="0" marL="0" rtl="0" algn="l">
              <a:spcBef>
                <a:spcPts val="0"/>
              </a:spcBef>
              <a:spcAft>
                <a:spcPts val="0"/>
              </a:spcAft>
              <a:buNone/>
            </a:pPr>
            <a:r>
              <a:rPr lang="en"/>
              <a:t>	What Language can you express your configurations in</a:t>
            </a:r>
            <a:endParaRPr/>
          </a:p>
          <a:p>
            <a:pPr indent="0" lvl="0" marL="0" rtl="0" algn="l">
              <a:spcBef>
                <a:spcPts val="0"/>
              </a:spcBef>
              <a:spcAft>
                <a:spcPts val="0"/>
              </a:spcAft>
              <a:buNone/>
            </a:pPr>
            <a:r>
              <a:rPr lang="en"/>
              <a:t>	And finally - does the platform expose Custom Resources, how far can you stretch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Obviously im not going to list off every single one </a:t>
            </a:r>
            <a:r>
              <a:rPr lang="en"/>
              <a:t>these, but just touch on a few of the interesting points (Slides are available online after)</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Most of the major Cloud Providers have their own IAC Engines</a:t>
            </a:r>
            <a:endParaRPr/>
          </a:p>
          <a:p>
            <a:pPr indent="-298450" lvl="1" marL="914400" rtl="0" algn="l">
              <a:spcBef>
                <a:spcPts val="0"/>
              </a:spcBef>
              <a:spcAft>
                <a:spcPts val="0"/>
              </a:spcAft>
              <a:buSzPts val="1100"/>
              <a:buChar char="-"/>
            </a:pPr>
            <a:r>
              <a:rPr lang="en"/>
              <a:t>AWS Cloudfomation being the oldest, and probably the most mature of the CSP offerings</a:t>
            </a:r>
            <a:endParaRPr/>
          </a:p>
          <a:p>
            <a:pPr indent="-298450" lvl="0" marL="457200" rtl="0" algn="l">
              <a:spcBef>
                <a:spcPts val="0"/>
              </a:spcBef>
              <a:spcAft>
                <a:spcPts val="0"/>
              </a:spcAft>
              <a:buSzPts val="1100"/>
              <a:buChar char="-"/>
            </a:pPr>
            <a:r>
              <a:rPr lang="en"/>
              <a:t> On the platform-agnostic side, we have Terraform (which we will be using today in some of our small demos), and Pulumi</a:t>
            </a:r>
            <a:endParaRPr/>
          </a:p>
          <a:p>
            <a:pPr indent="-298450" lvl="0" marL="457200" rtl="0" algn="l">
              <a:spcBef>
                <a:spcPts val="0"/>
              </a:spcBef>
              <a:spcAft>
                <a:spcPts val="0"/>
              </a:spcAft>
              <a:buSzPts val="1100"/>
              <a:buChar char="-"/>
            </a:pPr>
            <a:r>
              <a:rPr lang="en"/>
              <a:t> Orchestration Tooling like kubernetes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hyperlink" Target="mailto:dakota.riley@aquia.us" TargetMode="External"/><Relationship Id="rId5" Type="http://schemas.openxmlformats.org/officeDocument/2006/relationships/hyperlink" Target="https://www.linkedin.com/in/dakota-riley-b48401b7" TargetMode="External"/><Relationship Id="rId6" Type="http://schemas.openxmlformats.org/officeDocument/2006/relationships/hyperlink" Target="https://github.com/rileydakota" TargetMode="External"/><Relationship Id="rId7" Type="http://schemas.openxmlformats.org/officeDocument/2006/relationships/hyperlink" Target="https://github.com/rileydakota/nku-cyber-2021-iac-securit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The Security Engineer’s Guide to Infrastructure-As-Code!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Dakota Riley - Senior Security Engineer, Aquia Inc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Modern IaC Tooling (Con’t)</a:t>
            </a:r>
            <a:endParaRPr/>
          </a:p>
        </p:txBody>
      </p:sp>
      <p:graphicFrame>
        <p:nvGraphicFramePr>
          <p:cNvPr id="118" name="Google Shape;118;p22"/>
          <p:cNvGraphicFramePr/>
          <p:nvPr/>
        </p:nvGraphicFramePr>
        <p:xfrm>
          <a:off x="870725" y="1118200"/>
          <a:ext cx="3000000" cy="3000000"/>
        </p:xfrm>
        <a:graphic>
          <a:graphicData uri="http://schemas.openxmlformats.org/drawingml/2006/table">
            <a:tbl>
              <a:tblPr>
                <a:noFill/>
                <a:tableStyleId>{7A3884B2-9D7D-411F-B38F-447C03C16A0D}</a:tableStyleId>
              </a:tblPr>
              <a:tblGrid>
                <a:gridCol w="1441375"/>
                <a:gridCol w="1441375"/>
                <a:gridCol w="1441375"/>
                <a:gridCol w="1441375"/>
                <a:gridCol w="1441375"/>
              </a:tblGrid>
              <a:tr h="396200">
                <a:tc>
                  <a:txBody>
                    <a:bodyPr/>
                    <a:lstStyle/>
                    <a:p>
                      <a:pPr indent="0" lvl="0" marL="0" rtl="0" algn="l">
                        <a:spcBef>
                          <a:spcPts val="0"/>
                        </a:spcBef>
                        <a:spcAft>
                          <a:spcPts val="0"/>
                        </a:spcAft>
                        <a:buNone/>
                      </a:pPr>
                      <a:r>
                        <a:rPr lang="en"/>
                        <a:t>Tool</a:t>
                      </a:r>
                      <a:endParaRPr/>
                    </a:p>
                  </a:txBody>
                  <a:tcPr marT="91425" marB="91425" marR="91425" marL="91425">
                    <a:solidFill>
                      <a:srgbClr val="4A86E8"/>
                    </a:solidFill>
                  </a:tcPr>
                </a:tc>
                <a:tc>
                  <a:txBody>
                    <a:bodyPr/>
                    <a:lstStyle/>
                    <a:p>
                      <a:pPr indent="0" lvl="0" marL="0" rtl="0" algn="l">
                        <a:spcBef>
                          <a:spcPts val="0"/>
                        </a:spcBef>
                        <a:spcAft>
                          <a:spcPts val="0"/>
                        </a:spcAft>
                        <a:buNone/>
                      </a:pPr>
                      <a:r>
                        <a:rPr lang="en"/>
                        <a:t>Vendor</a:t>
                      </a:r>
                      <a:endParaRPr/>
                    </a:p>
                  </a:txBody>
                  <a:tcPr marT="91425" marB="91425" marR="91425" marL="91425">
                    <a:solidFill>
                      <a:srgbClr val="4A86E8"/>
                    </a:solidFill>
                  </a:tcPr>
                </a:tc>
                <a:tc>
                  <a:txBody>
                    <a:bodyPr/>
                    <a:lstStyle/>
                    <a:p>
                      <a:pPr indent="0" lvl="0" marL="0" rtl="0" algn="l">
                        <a:spcBef>
                          <a:spcPts val="0"/>
                        </a:spcBef>
                        <a:spcAft>
                          <a:spcPts val="0"/>
                        </a:spcAft>
                        <a:buNone/>
                      </a:pPr>
                      <a:r>
                        <a:rPr lang="en"/>
                        <a:t>Language</a:t>
                      </a:r>
                      <a:endParaRPr/>
                    </a:p>
                  </a:txBody>
                  <a:tcPr marT="91425" marB="91425" marR="91425" marL="91425">
                    <a:solidFill>
                      <a:srgbClr val="4A86E8"/>
                    </a:solidFill>
                  </a:tcPr>
                </a:tc>
                <a:tc>
                  <a:txBody>
                    <a:bodyPr/>
                    <a:lstStyle/>
                    <a:p>
                      <a:pPr indent="0" lvl="0" marL="0" rtl="0" algn="l">
                        <a:spcBef>
                          <a:spcPts val="0"/>
                        </a:spcBef>
                        <a:spcAft>
                          <a:spcPts val="0"/>
                        </a:spcAft>
                        <a:buNone/>
                      </a:pPr>
                      <a:r>
                        <a:rPr lang="en"/>
                        <a:t>Platform</a:t>
                      </a:r>
                      <a:endParaRPr/>
                    </a:p>
                  </a:txBody>
                  <a:tcPr marT="91425" marB="91425" marR="91425" marL="91425">
                    <a:solidFill>
                      <a:srgbClr val="4A86E8"/>
                    </a:solidFill>
                  </a:tcPr>
                </a:tc>
                <a:tc>
                  <a:txBody>
                    <a:bodyPr/>
                    <a:lstStyle/>
                    <a:p>
                      <a:pPr indent="0" lvl="0" marL="0" rtl="0" algn="l">
                        <a:spcBef>
                          <a:spcPts val="0"/>
                        </a:spcBef>
                        <a:spcAft>
                          <a:spcPts val="0"/>
                        </a:spcAft>
                        <a:buNone/>
                      </a:pPr>
                      <a:r>
                        <a:rPr lang="en"/>
                        <a:t>Custom Resource Types?</a:t>
                      </a:r>
                      <a:endParaRPr/>
                    </a:p>
                  </a:txBody>
                  <a:tcPr marT="91425" marB="91425" marR="91425" marL="91425">
                    <a:solidFill>
                      <a:srgbClr val="4A86E8"/>
                    </a:solidFill>
                  </a:tcPr>
                </a:tc>
              </a:tr>
              <a:tr h="822925">
                <a:tc>
                  <a:txBody>
                    <a:bodyPr/>
                    <a:lstStyle/>
                    <a:p>
                      <a:pPr indent="0" lvl="0" marL="0" rtl="0" algn="l">
                        <a:spcBef>
                          <a:spcPts val="0"/>
                        </a:spcBef>
                        <a:spcAft>
                          <a:spcPts val="0"/>
                        </a:spcAft>
                        <a:buNone/>
                      </a:pPr>
                      <a:r>
                        <a:rPr lang="en"/>
                        <a:t>Azure Resource Management</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Microsoft</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JSON</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Azure</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No</a:t>
                      </a:r>
                      <a:endParaRPr/>
                    </a:p>
                  </a:txBody>
                  <a:tcPr marT="91425" marB="91425" marR="91425" marL="91425">
                    <a:solidFill>
                      <a:srgbClr val="CFE2F3"/>
                    </a:solidFill>
                  </a:tcPr>
                </a:tc>
              </a:tr>
              <a:tr h="381000">
                <a:tc>
                  <a:txBody>
                    <a:bodyPr/>
                    <a:lstStyle/>
                    <a:p>
                      <a:pPr indent="0" lvl="0" marL="0" rtl="0" algn="l">
                        <a:spcBef>
                          <a:spcPts val="0"/>
                        </a:spcBef>
                        <a:spcAft>
                          <a:spcPts val="0"/>
                        </a:spcAft>
                        <a:buNone/>
                      </a:pPr>
                      <a:r>
                        <a:rPr lang="en"/>
                        <a:t>Google Cloud Deployment Manager</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Google</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Jinja Templates, Python</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Google Cloud Platform</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No</a:t>
                      </a:r>
                      <a:endParaRPr/>
                    </a:p>
                  </a:txBody>
                  <a:tcPr marT="91425" marB="91425" marR="91425" marL="91425">
                    <a:solidFill>
                      <a:srgbClr val="CFE2F3"/>
                    </a:solidFill>
                  </a:tcPr>
                </a:tc>
              </a:tr>
              <a:tr h="381000">
                <a:tc>
                  <a:txBody>
                    <a:bodyPr/>
                    <a:lstStyle/>
                    <a:p>
                      <a:pPr indent="0" lvl="0" marL="0" rtl="0" algn="l">
                        <a:spcBef>
                          <a:spcPts val="0"/>
                        </a:spcBef>
                        <a:spcAft>
                          <a:spcPts val="0"/>
                        </a:spcAft>
                        <a:buNone/>
                      </a:pPr>
                      <a:r>
                        <a:rPr lang="en"/>
                        <a:t>Kubernetes YAML</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Cloud Native Computing Foundation</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YAML</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Kubernetes</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Yes</a:t>
                      </a:r>
                      <a:endParaRPr/>
                    </a:p>
                  </a:txBody>
                  <a:tcPr marT="91425" marB="91425" marR="91425" marL="91425">
                    <a:solidFill>
                      <a:srgbClr val="CFE2F3"/>
                    </a:solidFill>
                  </a:tcPr>
                </a:tc>
              </a:tr>
              <a:tr h="381000">
                <a:tc>
                  <a:txBody>
                    <a:bodyPr/>
                    <a:lstStyle/>
                    <a:p>
                      <a:pPr indent="0" lvl="0" marL="0" rtl="0" algn="l">
                        <a:spcBef>
                          <a:spcPts val="0"/>
                        </a:spcBef>
                        <a:spcAft>
                          <a:spcPts val="0"/>
                        </a:spcAft>
                        <a:buNone/>
                      </a:pPr>
                      <a:r>
                        <a:rPr lang="en"/>
                        <a:t>Dockerfiles</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Docker</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Text, Bash</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Agnostic</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N/A</a:t>
                      </a:r>
                      <a:endParaRPr/>
                    </a:p>
                  </a:txBody>
                  <a:tcPr marT="91425" marB="91425" marR="91425" marL="91425">
                    <a:solidFill>
                      <a:srgbClr val="CFE2F3"/>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IaC Terminology</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Template </a:t>
            </a:r>
            <a:r>
              <a:rPr lang="en"/>
              <a:t>- File(s) containing the code/configuration</a:t>
            </a:r>
            <a:endParaRPr/>
          </a:p>
          <a:p>
            <a:pPr indent="0" lvl="0" marL="0" rtl="0" algn="l">
              <a:spcBef>
                <a:spcPts val="1200"/>
              </a:spcBef>
              <a:spcAft>
                <a:spcPts val="0"/>
              </a:spcAft>
              <a:buNone/>
            </a:pPr>
            <a:r>
              <a:rPr b="1" lang="en"/>
              <a:t>Engine </a:t>
            </a:r>
            <a:r>
              <a:rPr lang="en"/>
              <a:t>- The Service that takes our templates and makes them reality!</a:t>
            </a:r>
            <a:endParaRPr/>
          </a:p>
          <a:p>
            <a:pPr indent="0" lvl="0" marL="0" rtl="0" algn="l">
              <a:spcBef>
                <a:spcPts val="1200"/>
              </a:spcBef>
              <a:spcAft>
                <a:spcPts val="0"/>
              </a:spcAft>
              <a:buNone/>
            </a:pPr>
            <a:r>
              <a:rPr b="1" lang="en"/>
              <a:t>State (State File)</a:t>
            </a:r>
            <a:r>
              <a:rPr lang="en"/>
              <a:t> - “Lay of the Land” as known by our engine</a:t>
            </a:r>
            <a:endParaRPr/>
          </a:p>
          <a:p>
            <a:pPr indent="0" lvl="0" marL="0" rtl="0" algn="l">
              <a:spcBef>
                <a:spcPts val="1200"/>
              </a:spcBef>
              <a:spcAft>
                <a:spcPts val="0"/>
              </a:spcAft>
              <a:buNone/>
            </a:pPr>
            <a:r>
              <a:rPr b="1" lang="en"/>
              <a:t>Plan/Change Set/Diff</a:t>
            </a:r>
            <a:r>
              <a:rPr lang="en"/>
              <a:t> - What will happen if we apply our Template?</a:t>
            </a:r>
            <a:endParaRPr/>
          </a:p>
          <a:p>
            <a:pPr indent="0" lvl="0" marL="0" rtl="0" algn="l">
              <a:spcBef>
                <a:spcPts val="1200"/>
              </a:spcBef>
              <a:spcAft>
                <a:spcPts val="1200"/>
              </a:spcAft>
              <a:buNone/>
            </a:pPr>
            <a:r>
              <a:rPr b="1" lang="en"/>
              <a:t>Drift </a:t>
            </a:r>
            <a:r>
              <a:rPr lang="en"/>
              <a:t>-  A difference </a:t>
            </a:r>
            <a:r>
              <a:rPr lang="en"/>
              <a:t>between the deployed templates and actual configuration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Live Implementation</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4"/>
          <p:cNvPicPr preferRelativeResize="0"/>
          <p:nvPr/>
        </p:nvPicPr>
        <p:blipFill>
          <a:blip r:embed="rId3">
            <a:alphaModFix/>
          </a:blip>
          <a:stretch>
            <a:fillRect/>
          </a:stretch>
        </p:blipFill>
        <p:spPr>
          <a:xfrm>
            <a:off x="1956950" y="1533525"/>
            <a:ext cx="5029200" cy="2076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Security of The Implementation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GitOps</a:t>
            </a:r>
            <a:endParaRPr/>
          </a:p>
        </p:txBody>
      </p:sp>
      <p:sp>
        <p:nvSpPr>
          <p:cNvPr id="142" name="Google Shape;142;p26"/>
          <p:cNvSpPr txBox="1"/>
          <p:nvPr>
            <p:ph idx="1" type="body"/>
          </p:nvPr>
        </p:nvSpPr>
        <p:spPr>
          <a:xfrm>
            <a:off x="311700" y="1152475"/>
            <a:ext cx="8520600" cy="1730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 approach to working where Git is the Source Of Truth for all System Configurations</a:t>
            </a:r>
            <a:endParaRPr/>
          </a:p>
          <a:p>
            <a:pPr indent="-342900" lvl="0" marL="457200" rtl="0" algn="l">
              <a:spcBef>
                <a:spcPts val="0"/>
              </a:spcBef>
              <a:spcAft>
                <a:spcPts val="0"/>
              </a:spcAft>
              <a:buSzPts val="1800"/>
              <a:buChar char="●"/>
            </a:pPr>
            <a:r>
              <a:rPr lang="en"/>
              <a:t>Pull Requests used to modify the </a:t>
            </a:r>
            <a:r>
              <a:rPr lang="en"/>
              <a:t>state</a:t>
            </a:r>
            <a:r>
              <a:rPr lang="en"/>
              <a:t> of a system - which is then automatically deployed via CI/CD</a:t>
            </a:r>
            <a:endParaRPr/>
          </a:p>
          <a:p>
            <a:pPr indent="-342900" lvl="0" marL="457200" rtl="0" algn="l">
              <a:spcBef>
                <a:spcPts val="0"/>
              </a:spcBef>
              <a:spcAft>
                <a:spcPts val="0"/>
              </a:spcAft>
              <a:buSzPts val="1800"/>
              <a:buChar char="●"/>
            </a:pPr>
            <a:r>
              <a:rPr lang="en"/>
              <a:t>Vital to a secure usage of Infrastructure-As-Code </a:t>
            </a:r>
            <a:endParaRPr/>
          </a:p>
        </p:txBody>
      </p:sp>
      <p:sp>
        <p:nvSpPr>
          <p:cNvPr id="143" name="Google Shape;143;p26"/>
          <p:cNvSpPr/>
          <p:nvPr/>
        </p:nvSpPr>
        <p:spPr>
          <a:xfrm>
            <a:off x="1848450" y="3757175"/>
            <a:ext cx="633000" cy="41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IaC</a:t>
            </a:r>
            <a:endParaRPr/>
          </a:p>
        </p:txBody>
      </p:sp>
      <p:sp>
        <p:nvSpPr>
          <p:cNvPr id="144" name="Google Shape;144;p26"/>
          <p:cNvSpPr/>
          <p:nvPr/>
        </p:nvSpPr>
        <p:spPr>
          <a:xfrm>
            <a:off x="3516963" y="3757175"/>
            <a:ext cx="633000" cy="41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Repo</a:t>
            </a:r>
            <a:endParaRPr/>
          </a:p>
        </p:txBody>
      </p:sp>
      <p:sp>
        <p:nvSpPr>
          <p:cNvPr id="145" name="Google Shape;145;p26"/>
          <p:cNvSpPr/>
          <p:nvPr/>
        </p:nvSpPr>
        <p:spPr>
          <a:xfrm>
            <a:off x="5185475" y="3757175"/>
            <a:ext cx="862200" cy="41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System</a:t>
            </a:r>
            <a:endParaRPr/>
          </a:p>
        </p:txBody>
      </p:sp>
      <p:cxnSp>
        <p:nvCxnSpPr>
          <p:cNvPr id="146" name="Google Shape;146;p26"/>
          <p:cNvCxnSpPr>
            <a:stCxn id="143" idx="3"/>
            <a:endCxn id="144" idx="1"/>
          </p:cNvCxnSpPr>
          <p:nvPr/>
        </p:nvCxnSpPr>
        <p:spPr>
          <a:xfrm>
            <a:off x="2481450" y="3963125"/>
            <a:ext cx="1035600" cy="0"/>
          </a:xfrm>
          <a:prstGeom prst="straightConnector1">
            <a:avLst/>
          </a:prstGeom>
          <a:noFill/>
          <a:ln cap="flat" cmpd="sng" w="9525">
            <a:solidFill>
              <a:schemeClr val="dk1"/>
            </a:solidFill>
            <a:prstDash val="solid"/>
            <a:round/>
            <a:headEnd len="med" w="med" type="none"/>
            <a:tailEnd len="med" w="med" type="stealth"/>
          </a:ln>
        </p:spPr>
      </p:cxnSp>
      <p:cxnSp>
        <p:nvCxnSpPr>
          <p:cNvPr id="147" name="Google Shape;147;p26"/>
          <p:cNvCxnSpPr>
            <a:stCxn id="144" idx="3"/>
            <a:endCxn id="145" idx="1"/>
          </p:cNvCxnSpPr>
          <p:nvPr/>
        </p:nvCxnSpPr>
        <p:spPr>
          <a:xfrm>
            <a:off x="4149963" y="3963125"/>
            <a:ext cx="1035600" cy="0"/>
          </a:xfrm>
          <a:prstGeom prst="straightConnector1">
            <a:avLst/>
          </a:prstGeom>
          <a:noFill/>
          <a:ln cap="flat" cmpd="sng" w="9525">
            <a:solidFill>
              <a:schemeClr val="dk1"/>
            </a:solidFill>
            <a:prstDash val="solid"/>
            <a:round/>
            <a:headEnd len="med" w="med" type="none"/>
            <a:tailEnd len="med" w="med" type="stealth"/>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Credentials/Access</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Pipeline Credentials are often privileged!</a:t>
            </a:r>
            <a:endParaRPr/>
          </a:p>
          <a:p>
            <a:pPr indent="-342900" lvl="0" marL="457200" rtl="0" algn="l">
              <a:spcBef>
                <a:spcPts val="1200"/>
              </a:spcBef>
              <a:spcAft>
                <a:spcPts val="0"/>
              </a:spcAft>
              <a:buSzPts val="1800"/>
              <a:buChar char="●"/>
            </a:pPr>
            <a:r>
              <a:rPr lang="en"/>
              <a:t>Deployment Credentials should be:</a:t>
            </a:r>
            <a:endParaRPr/>
          </a:p>
          <a:p>
            <a:pPr indent="-317500" lvl="1" marL="914400" rtl="0" algn="l">
              <a:spcBef>
                <a:spcPts val="0"/>
              </a:spcBef>
              <a:spcAft>
                <a:spcPts val="0"/>
              </a:spcAft>
              <a:buSzPts val="1400"/>
              <a:buChar char="○"/>
            </a:pPr>
            <a:r>
              <a:rPr lang="en"/>
              <a:t>Provided in a secure manner - via a vault, secrets functionality, etc</a:t>
            </a:r>
            <a:endParaRPr/>
          </a:p>
          <a:p>
            <a:pPr indent="-317500" lvl="1" marL="914400" rtl="0" algn="l">
              <a:spcBef>
                <a:spcPts val="0"/>
              </a:spcBef>
              <a:spcAft>
                <a:spcPts val="0"/>
              </a:spcAft>
              <a:buSzPts val="1400"/>
              <a:buChar char="○"/>
            </a:pPr>
            <a:r>
              <a:rPr lang="en"/>
              <a:t>Ephemeral/Rotated regularly</a:t>
            </a:r>
            <a:endParaRPr/>
          </a:p>
          <a:p>
            <a:pPr indent="-317500" lvl="1" marL="914400" rtl="0" algn="l">
              <a:spcBef>
                <a:spcPts val="0"/>
              </a:spcBef>
              <a:spcAft>
                <a:spcPts val="0"/>
              </a:spcAft>
              <a:buSzPts val="1400"/>
              <a:buChar char="○"/>
            </a:pPr>
            <a:r>
              <a:rPr lang="en"/>
              <a:t>Automatically Redacted from Build Logs if exposed</a:t>
            </a:r>
            <a:endParaRPr/>
          </a:p>
          <a:p>
            <a:pPr indent="-317500" lvl="1" marL="914400" rtl="0" algn="l">
              <a:spcBef>
                <a:spcPts val="0"/>
              </a:spcBef>
              <a:spcAft>
                <a:spcPts val="0"/>
              </a:spcAft>
              <a:buSzPts val="1400"/>
              <a:buChar char="○"/>
            </a:pPr>
            <a:r>
              <a:rPr lang="en"/>
              <a:t>Least Privileged - both by scope and action if possible!</a:t>
            </a:r>
            <a:endParaRPr/>
          </a:p>
          <a:p>
            <a:pPr indent="-342900" lvl="0" marL="457200" rtl="0" algn="l">
              <a:spcBef>
                <a:spcPts val="0"/>
              </a:spcBef>
              <a:spcAft>
                <a:spcPts val="0"/>
              </a:spcAft>
              <a:buSzPts val="1800"/>
              <a:buChar char="●"/>
            </a:pPr>
            <a:r>
              <a:rPr lang="en"/>
              <a:t>Monitor the usage of those credentials</a:t>
            </a:r>
            <a:endParaRPr/>
          </a:p>
          <a:p>
            <a:pPr indent="-317500" lvl="1" marL="914400" rtl="0" algn="l">
              <a:spcBef>
                <a:spcPts val="0"/>
              </a:spcBef>
              <a:spcAft>
                <a:spcPts val="0"/>
              </a:spcAft>
              <a:buSzPts val="1400"/>
              <a:buChar char="○"/>
            </a:pPr>
            <a:r>
              <a:rPr lang="en"/>
              <a:t>Abnormal Activity</a:t>
            </a:r>
            <a:endParaRPr/>
          </a:p>
          <a:p>
            <a:pPr indent="-317500" lvl="1" marL="914400" rtl="0" algn="l">
              <a:spcBef>
                <a:spcPts val="0"/>
              </a:spcBef>
              <a:spcAft>
                <a:spcPts val="0"/>
              </a:spcAft>
              <a:buSzPts val="1400"/>
              <a:buChar char="○"/>
            </a:pPr>
            <a:r>
              <a:rPr lang="en"/>
              <a:t>Credential Theft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Credentials/Access (Con’t) </a:t>
            </a:r>
            <a:endParaRPr/>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Common pattern is to only allow Write access to Prod via CI/CD</a:t>
            </a:r>
            <a:endParaRPr/>
          </a:p>
          <a:p>
            <a:pPr indent="-317500" lvl="1" marL="914400" rtl="0" algn="l">
              <a:spcBef>
                <a:spcPts val="0"/>
              </a:spcBef>
              <a:spcAft>
                <a:spcPts val="0"/>
              </a:spcAft>
              <a:buSzPts val="1400"/>
              <a:buChar char="○"/>
            </a:pPr>
            <a:r>
              <a:rPr lang="en"/>
              <a:t>Ensures Git is ACTUALLY the source of truth for your Infrastructure</a:t>
            </a:r>
            <a:endParaRPr/>
          </a:p>
          <a:p>
            <a:pPr indent="-342900" lvl="0" marL="457200" rtl="0" algn="l">
              <a:spcBef>
                <a:spcPts val="0"/>
              </a:spcBef>
              <a:spcAft>
                <a:spcPts val="0"/>
              </a:spcAft>
              <a:buSzPts val="1800"/>
              <a:buChar char="●"/>
            </a:pPr>
            <a:r>
              <a:rPr lang="en"/>
              <a:t>Lower </a:t>
            </a:r>
            <a:r>
              <a:rPr lang="en"/>
              <a:t>environments</a:t>
            </a:r>
            <a:endParaRPr/>
          </a:p>
          <a:p>
            <a:pPr indent="-342900" lvl="0" marL="457200" rtl="0" algn="l">
              <a:spcBef>
                <a:spcPts val="0"/>
              </a:spcBef>
              <a:spcAft>
                <a:spcPts val="0"/>
              </a:spcAft>
              <a:buSzPts val="1800"/>
              <a:buChar char="●"/>
            </a:pPr>
            <a:r>
              <a:rPr lang="en"/>
              <a:t>Break-Glass</a:t>
            </a:r>
            <a:r>
              <a:rPr lang="en"/>
              <a:t> access is still needed!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a:t>
            </a:r>
            <a:endParaRPr/>
          </a:p>
        </p:txBody>
      </p:sp>
      <p:sp>
        <p:nvSpPr>
          <p:cNvPr id="165" name="Google Shape;165;p29"/>
          <p:cNvSpPr txBox="1"/>
          <p:nvPr>
            <p:ph idx="1" type="body"/>
          </p:nvPr>
        </p:nvSpPr>
        <p:spPr>
          <a:xfrm>
            <a:off x="311700" y="12331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IaC tools have a concept of “State” (Which may not be directly accessible to you in SaaS/Provider Hosted Offerings)</a:t>
            </a:r>
            <a:endParaRPr/>
          </a:p>
          <a:p>
            <a:pPr indent="-342900" lvl="0" marL="457200" rtl="0" algn="l">
              <a:spcBef>
                <a:spcPts val="0"/>
              </a:spcBef>
              <a:spcAft>
                <a:spcPts val="0"/>
              </a:spcAft>
              <a:buSzPts val="1800"/>
              <a:buChar char="●"/>
            </a:pPr>
            <a:r>
              <a:rPr lang="en"/>
              <a:t>State is the “Lay of the Land” as your IaC tool understands it</a:t>
            </a:r>
            <a:endParaRPr/>
          </a:p>
          <a:p>
            <a:pPr indent="-342900" lvl="0" marL="457200" rtl="0" algn="l">
              <a:spcBef>
                <a:spcPts val="0"/>
              </a:spcBef>
              <a:spcAft>
                <a:spcPts val="0"/>
              </a:spcAft>
              <a:buSzPts val="1800"/>
              <a:buChar char="●"/>
            </a:pPr>
            <a:r>
              <a:rPr lang="en"/>
              <a:t>Terraform utilizes a “State File” that is generated or updated whenever you apply changes</a:t>
            </a:r>
            <a:endParaRPr/>
          </a:p>
          <a:p>
            <a:pPr indent="-342900" lvl="0" marL="457200" rtl="0" algn="l">
              <a:spcBef>
                <a:spcPts val="0"/>
              </a:spcBef>
              <a:spcAft>
                <a:spcPts val="0"/>
              </a:spcAft>
              <a:buSzPts val="1800"/>
              <a:buChar char="●"/>
            </a:pPr>
            <a:r>
              <a:rPr lang="en"/>
              <a:t>From a Security Perspective - the state file is:</a:t>
            </a:r>
            <a:endParaRPr/>
          </a:p>
          <a:p>
            <a:pPr indent="-317500" lvl="1" marL="914400" rtl="0" algn="l">
              <a:spcBef>
                <a:spcPts val="0"/>
              </a:spcBef>
              <a:spcAft>
                <a:spcPts val="0"/>
              </a:spcAft>
              <a:buSzPts val="1400"/>
              <a:buChar char="○"/>
            </a:pPr>
            <a:r>
              <a:rPr lang="en"/>
              <a:t>At Best - A manifest of your entire environment</a:t>
            </a:r>
            <a:endParaRPr/>
          </a:p>
          <a:p>
            <a:pPr indent="-317500" lvl="1" marL="914400" rtl="0" algn="l">
              <a:spcBef>
                <a:spcPts val="0"/>
              </a:spcBef>
              <a:spcAft>
                <a:spcPts val="0"/>
              </a:spcAft>
              <a:buSzPts val="1400"/>
              <a:buChar char="○"/>
            </a:pPr>
            <a:r>
              <a:rPr lang="en"/>
              <a:t>At Worst - Contains sensitive data/secrets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(Con’t)</a:t>
            </a:r>
            <a:endParaRPr/>
          </a:p>
        </p:txBody>
      </p:sp>
      <p:sp>
        <p:nvSpPr>
          <p:cNvPr id="171" name="Google Shape;17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Specific to AWS and Terraform:</a:t>
            </a:r>
            <a:endParaRPr/>
          </a:p>
          <a:p>
            <a:pPr indent="-342900" lvl="0" marL="457200" rtl="0" algn="l">
              <a:spcBef>
                <a:spcPts val="1200"/>
              </a:spcBef>
              <a:spcAft>
                <a:spcPts val="0"/>
              </a:spcAft>
              <a:buSzPts val="1800"/>
              <a:buChar char="●"/>
            </a:pPr>
            <a:r>
              <a:rPr lang="en"/>
              <a:t>Utilize either 1) Remote State functionality, or 2) Terraform Cloud</a:t>
            </a:r>
            <a:endParaRPr/>
          </a:p>
          <a:p>
            <a:pPr indent="-342900" lvl="0" marL="457200" rtl="0" algn="l">
              <a:spcBef>
                <a:spcPts val="0"/>
              </a:spcBef>
              <a:spcAft>
                <a:spcPts val="0"/>
              </a:spcAft>
              <a:buSzPts val="1800"/>
              <a:buChar char="●"/>
            </a:pPr>
            <a:r>
              <a:rPr lang="en"/>
              <a:t>If using Remote State Functionality via AWS S3:</a:t>
            </a:r>
            <a:endParaRPr/>
          </a:p>
          <a:p>
            <a:pPr indent="-317500" lvl="1" marL="914400" rtl="0" algn="l">
              <a:spcBef>
                <a:spcPts val="0"/>
              </a:spcBef>
              <a:spcAft>
                <a:spcPts val="0"/>
              </a:spcAft>
              <a:buSzPts val="1400"/>
              <a:buChar char="○"/>
            </a:pPr>
            <a:r>
              <a:rPr lang="en"/>
              <a:t>Restrict bucket access via IAM and SCPs </a:t>
            </a:r>
            <a:r>
              <a:rPr lang="en"/>
              <a:t>appropriately</a:t>
            </a:r>
            <a:endParaRPr/>
          </a:p>
          <a:p>
            <a:pPr indent="-317500" lvl="1" marL="914400" rtl="0" algn="l">
              <a:spcBef>
                <a:spcPts val="0"/>
              </a:spcBef>
              <a:spcAft>
                <a:spcPts val="0"/>
              </a:spcAft>
              <a:buSzPts val="1400"/>
              <a:buChar char="○"/>
            </a:pPr>
            <a:r>
              <a:rPr lang="en"/>
              <a:t>Apply Bucket versioning</a:t>
            </a:r>
            <a:endParaRPr/>
          </a:p>
          <a:p>
            <a:pPr indent="-317500" lvl="1" marL="914400" rtl="0" algn="l">
              <a:spcBef>
                <a:spcPts val="0"/>
              </a:spcBef>
              <a:spcAft>
                <a:spcPts val="0"/>
              </a:spcAft>
              <a:buSzPts val="1400"/>
              <a:buChar char="○"/>
            </a:pPr>
            <a:r>
              <a:rPr lang="en"/>
              <a:t>Apply Bucket Encryption!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Modules/Extensions Security</a:t>
            </a:r>
            <a:endParaRPr/>
          </a:p>
        </p:txBody>
      </p:sp>
      <p:sp>
        <p:nvSpPr>
          <p:cNvPr id="177" name="Google Shape;17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Highly </a:t>
            </a:r>
            <a:r>
              <a:rPr lang="en"/>
              <a:t>dependent on Risk Posture/Threat Model for Org</a:t>
            </a:r>
            <a:endParaRPr/>
          </a:p>
          <a:p>
            <a:pPr indent="-342900" lvl="0" marL="457200" rtl="0" algn="l">
              <a:spcBef>
                <a:spcPts val="0"/>
              </a:spcBef>
              <a:spcAft>
                <a:spcPts val="0"/>
              </a:spcAft>
              <a:buSzPts val="1800"/>
              <a:buChar char="●"/>
            </a:pPr>
            <a:r>
              <a:rPr lang="en"/>
              <a:t>Custom Resources, Providers, Modules are CODE!</a:t>
            </a:r>
            <a:endParaRPr/>
          </a:p>
          <a:p>
            <a:pPr indent="-342900" lvl="0" marL="457200" rtl="0" algn="l">
              <a:spcBef>
                <a:spcPts val="0"/>
              </a:spcBef>
              <a:spcAft>
                <a:spcPts val="0"/>
              </a:spcAft>
              <a:buSzPts val="1800"/>
              <a:buChar char="●"/>
            </a:pPr>
            <a:r>
              <a:rPr lang="en"/>
              <a:t>Can be used as a vehicle for malicious code</a:t>
            </a:r>
            <a:endParaRPr/>
          </a:p>
          <a:p>
            <a:pPr indent="-342900" lvl="0" marL="457200" rtl="0" algn="l">
              <a:spcBef>
                <a:spcPts val="0"/>
              </a:spcBef>
              <a:spcAft>
                <a:spcPts val="0"/>
              </a:spcAft>
              <a:buSzPts val="1800"/>
              <a:buChar char="●"/>
            </a:pPr>
            <a:r>
              <a:rPr lang="en"/>
              <a:t>Private Repositories exist - MAY make sense for your organization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Dakota Riley</a:t>
            </a:r>
            <a:endParaRPr/>
          </a:p>
          <a:p>
            <a:pPr indent="-342900" lvl="0" marL="457200" rtl="0" algn="l">
              <a:spcBef>
                <a:spcPts val="0"/>
              </a:spcBef>
              <a:spcAft>
                <a:spcPts val="0"/>
              </a:spcAft>
              <a:buSzPts val="1800"/>
              <a:buChar char="●"/>
            </a:pPr>
            <a:r>
              <a:rPr lang="en"/>
              <a:t>Senior Security Engineer @ Aquia Inc</a:t>
            </a:r>
            <a:endParaRPr/>
          </a:p>
          <a:p>
            <a:pPr indent="-342900" lvl="0" marL="457200" rtl="0" algn="l">
              <a:spcBef>
                <a:spcPts val="0"/>
              </a:spcBef>
              <a:spcAft>
                <a:spcPts val="0"/>
              </a:spcAft>
              <a:buSzPts val="1800"/>
              <a:buChar char="●"/>
            </a:pPr>
            <a:r>
              <a:rPr lang="en"/>
              <a:t>NKU COI class of 2017</a:t>
            </a:r>
            <a:endParaRPr/>
          </a:p>
          <a:p>
            <a:pPr indent="0" lvl="0" marL="457200" rtl="0" algn="l">
              <a:spcBef>
                <a:spcPts val="120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5506275" y="1326050"/>
            <a:ext cx="2940700" cy="2940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Security Of The Code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Codifying Best Practices: Secure Modules </a:t>
            </a:r>
            <a:endParaRPr/>
          </a:p>
        </p:txBody>
      </p:sp>
      <p:sp>
        <p:nvSpPr>
          <p:cNvPr id="188" name="Google Shape;18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modern IaC tooling supports some form of Module capability</a:t>
            </a:r>
            <a:endParaRPr/>
          </a:p>
          <a:p>
            <a:pPr indent="-317500" lvl="1" marL="914400" rtl="0" algn="l">
              <a:spcBef>
                <a:spcPts val="0"/>
              </a:spcBef>
              <a:spcAft>
                <a:spcPts val="0"/>
              </a:spcAft>
              <a:buSzPts val="1400"/>
              <a:buChar char="○"/>
            </a:pPr>
            <a:r>
              <a:rPr lang="en"/>
              <a:t>Pulumi &amp; CDK - Language native (Python/NodeJs packages)</a:t>
            </a:r>
            <a:endParaRPr/>
          </a:p>
          <a:p>
            <a:pPr indent="-317500" lvl="1" marL="914400" rtl="0" algn="l">
              <a:spcBef>
                <a:spcPts val="0"/>
              </a:spcBef>
              <a:spcAft>
                <a:spcPts val="0"/>
              </a:spcAft>
              <a:buSzPts val="1400"/>
              <a:buChar char="○"/>
            </a:pPr>
            <a:r>
              <a:rPr lang="en"/>
              <a:t>Terraform - Modules</a:t>
            </a:r>
            <a:endParaRPr/>
          </a:p>
          <a:p>
            <a:pPr indent="-317500" lvl="1" marL="914400" rtl="0" algn="l">
              <a:spcBef>
                <a:spcPts val="0"/>
              </a:spcBef>
              <a:spcAft>
                <a:spcPts val="0"/>
              </a:spcAft>
              <a:buSzPts val="1400"/>
              <a:buChar char="○"/>
            </a:pPr>
            <a:r>
              <a:rPr lang="en"/>
              <a:t>Raw Cfn - Modules</a:t>
            </a:r>
            <a:endParaRPr/>
          </a:p>
          <a:p>
            <a:pPr indent="-342900" lvl="0" marL="457200" rtl="0" algn="l">
              <a:spcBef>
                <a:spcPts val="0"/>
              </a:spcBef>
              <a:spcAft>
                <a:spcPts val="0"/>
              </a:spcAft>
              <a:buSzPts val="1800"/>
              <a:buChar char="●"/>
            </a:pPr>
            <a:r>
              <a:rPr lang="en"/>
              <a:t>Secure Architecture Patterns</a:t>
            </a:r>
            <a:endParaRPr/>
          </a:p>
          <a:p>
            <a:pPr indent="-317500" lvl="1" marL="914400" rtl="0" algn="l">
              <a:spcBef>
                <a:spcPts val="0"/>
              </a:spcBef>
              <a:spcAft>
                <a:spcPts val="0"/>
              </a:spcAft>
              <a:buSzPts val="1400"/>
              <a:buChar char="○"/>
            </a:pPr>
            <a:r>
              <a:rPr lang="en"/>
              <a:t>Application Architecture patterns with common security challenges already solved</a:t>
            </a:r>
            <a:endParaRPr/>
          </a:p>
          <a:p>
            <a:pPr indent="-342900" lvl="0" marL="457200" rtl="0" algn="l">
              <a:spcBef>
                <a:spcPts val="0"/>
              </a:spcBef>
              <a:spcAft>
                <a:spcPts val="0"/>
              </a:spcAft>
              <a:buSzPts val="1800"/>
              <a:buChar char="●"/>
            </a:pPr>
            <a:r>
              <a:rPr lang="en"/>
              <a:t>Democratizing Security System/Knowledge via providing modules</a:t>
            </a:r>
            <a:endParaRPr/>
          </a:p>
          <a:p>
            <a:pPr indent="-317500" lvl="1" marL="914400" rtl="0" algn="l">
              <a:spcBef>
                <a:spcPts val="0"/>
              </a:spcBef>
              <a:spcAft>
                <a:spcPts val="0"/>
              </a:spcAft>
              <a:buSzPts val="1400"/>
              <a:buChar char="○"/>
            </a:pPr>
            <a:r>
              <a:rPr lang="en"/>
              <a:t>Network Firewalls, WAFs, Authentication</a:t>
            </a:r>
            <a:endParaRPr/>
          </a:p>
          <a:p>
            <a:pPr indent="-317500" lvl="1" marL="914400" rtl="0" algn="l">
              <a:spcBef>
                <a:spcPts val="0"/>
              </a:spcBef>
              <a:spcAft>
                <a:spcPts val="0"/>
              </a:spcAft>
              <a:buSzPts val="1400"/>
              <a:buChar char="○"/>
            </a:pPr>
            <a:r>
              <a:rPr lang="en"/>
              <a:t>Bastion Hosts</a:t>
            </a:r>
            <a:endParaRPr/>
          </a:p>
          <a:p>
            <a:pPr indent="-317500" lvl="1" marL="914400" rtl="0" algn="l">
              <a:spcBef>
                <a:spcPts val="0"/>
              </a:spcBef>
              <a:spcAft>
                <a:spcPts val="0"/>
              </a:spcAft>
              <a:buSzPts val="1400"/>
              <a:buChar char="○"/>
            </a:pPr>
            <a:r>
              <a:rPr lang="en"/>
              <a:t>Detections</a:t>
            </a:r>
            <a:endParaRPr/>
          </a:p>
          <a:p>
            <a:pPr indent="-317500" lvl="1" marL="914400" rtl="0" algn="l">
              <a:spcBef>
                <a:spcPts val="0"/>
              </a:spcBef>
              <a:spcAft>
                <a:spcPts val="0"/>
              </a:spcAft>
              <a:buSzPts val="1400"/>
              <a:buChar char="○"/>
            </a:pPr>
            <a:r>
              <a:rPr lang="en"/>
              <a:t>Tooling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Change Control &amp; Management</a:t>
            </a:r>
            <a:endParaRPr/>
          </a:p>
        </p:txBody>
      </p:sp>
      <p:sp>
        <p:nvSpPr>
          <p:cNvPr id="194" name="Google Shape;19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Both Git Diffs and Terraform Plan summaries make it easy to understand the </a:t>
            </a:r>
            <a:r>
              <a:rPr b="1" lang="en"/>
              <a:t>WHAT</a:t>
            </a:r>
            <a:r>
              <a:rPr lang="en"/>
              <a:t> of a change</a:t>
            </a:r>
            <a:endParaRPr/>
          </a:p>
          <a:p>
            <a:pPr indent="-342900" lvl="0" marL="457200" rtl="0" algn="l">
              <a:spcBef>
                <a:spcPts val="0"/>
              </a:spcBef>
              <a:spcAft>
                <a:spcPts val="0"/>
              </a:spcAft>
              <a:buSzPts val="1800"/>
              <a:buChar char="●"/>
            </a:pPr>
            <a:r>
              <a:rPr lang="en"/>
              <a:t>Pull Request Body should describe the </a:t>
            </a:r>
            <a:r>
              <a:rPr b="1" lang="en"/>
              <a:t>WHY</a:t>
            </a:r>
            <a:endParaRPr b="1"/>
          </a:p>
          <a:p>
            <a:pPr indent="-342900" lvl="0" marL="457200" rtl="0" algn="l">
              <a:spcBef>
                <a:spcPts val="0"/>
              </a:spcBef>
              <a:spcAft>
                <a:spcPts val="0"/>
              </a:spcAft>
              <a:buSzPts val="1800"/>
              <a:buChar char="●"/>
            </a:pPr>
            <a:r>
              <a:rPr lang="en"/>
              <a:t>Enforcing Change Management in GitHub</a:t>
            </a:r>
            <a:endParaRPr/>
          </a:p>
          <a:p>
            <a:pPr indent="-317500" lvl="1" marL="914400" rtl="0" algn="l">
              <a:spcBef>
                <a:spcPts val="0"/>
              </a:spcBef>
              <a:spcAft>
                <a:spcPts val="0"/>
              </a:spcAft>
              <a:buSzPts val="1400"/>
              <a:buChar char="○"/>
            </a:pPr>
            <a:r>
              <a:rPr lang="en"/>
              <a:t>Branch Protection for Main</a:t>
            </a:r>
            <a:endParaRPr/>
          </a:p>
          <a:p>
            <a:pPr indent="-317500" lvl="1" marL="914400" rtl="0" algn="l">
              <a:spcBef>
                <a:spcPts val="0"/>
              </a:spcBef>
              <a:spcAft>
                <a:spcPts val="0"/>
              </a:spcAft>
              <a:buSzPts val="1400"/>
              <a:buChar char="○"/>
            </a:pPr>
            <a:r>
              <a:rPr lang="en"/>
              <a:t>Required Approvals for Merging Pull Requests </a:t>
            </a:r>
            <a:endParaRPr/>
          </a:p>
          <a:p>
            <a:pPr indent="-317500" lvl="1" marL="914400" rtl="0" algn="l">
              <a:spcBef>
                <a:spcPts val="0"/>
              </a:spcBef>
              <a:spcAft>
                <a:spcPts val="0"/>
              </a:spcAft>
              <a:buSzPts val="1400"/>
              <a:buChar char="○"/>
            </a:pPr>
            <a:r>
              <a:rPr lang="en"/>
              <a:t>Required Checks</a:t>
            </a:r>
            <a:endParaRPr/>
          </a:p>
          <a:p>
            <a:pPr indent="-342900" lvl="0" marL="457200" rtl="0" algn="l">
              <a:spcBef>
                <a:spcPts val="0"/>
              </a:spcBef>
              <a:spcAft>
                <a:spcPts val="0"/>
              </a:spcAft>
              <a:buSzPts val="1800"/>
              <a:buChar char="●"/>
            </a:pPr>
            <a:r>
              <a:rPr lang="en"/>
              <a:t>Proven </a:t>
            </a:r>
            <a:r>
              <a:rPr lang="en"/>
              <a:t>strategy</a:t>
            </a:r>
            <a:r>
              <a:rPr lang="en"/>
              <a:t> to meet compliance requirements (eg - SOC2)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Misconfigurations Before Deployment</a:t>
            </a:r>
            <a:endParaRPr/>
          </a:p>
        </p:txBody>
      </p:sp>
      <p:sp>
        <p:nvSpPr>
          <p:cNvPr id="200" name="Google Shape;20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Static Code Analysis</a:t>
            </a:r>
            <a:r>
              <a:rPr lang="en"/>
              <a:t> - Analyzing code without actually applying it or executing it</a:t>
            </a:r>
            <a:endParaRPr/>
          </a:p>
          <a:p>
            <a:pPr indent="-342900" lvl="0" marL="457200" rtl="0" algn="l">
              <a:spcBef>
                <a:spcPts val="0"/>
              </a:spcBef>
              <a:spcAft>
                <a:spcPts val="0"/>
              </a:spcAft>
              <a:buSzPts val="1800"/>
              <a:buChar char="●"/>
            </a:pPr>
            <a:r>
              <a:rPr lang="en"/>
              <a:t>Tooling specifically exists for Infrastructure-As-Code SAST!</a:t>
            </a:r>
            <a:endParaRPr/>
          </a:p>
          <a:p>
            <a:pPr indent="-342900" lvl="0" marL="457200" rtl="0" algn="l">
              <a:spcBef>
                <a:spcPts val="0"/>
              </a:spcBef>
              <a:spcAft>
                <a:spcPts val="0"/>
              </a:spcAft>
              <a:buSzPts val="1800"/>
              <a:buChar char="●"/>
            </a:pPr>
            <a:r>
              <a:rPr lang="en"/>
              <a:t>Complimentary with CSPM/Compliance Monitoring toolsets</a:t>
            </a:r>
            <a:endParaRPr/>
          </a:p>
          <a:p>
            <a:pPr indent="-342900" lvl="0" marL="457200" rtl="0" algn="l">
              <a:spcBef>
                <a:spcPts val="0"/>
              </a:spcBef>
              <a:spcAft>
                <a:spcPts val="0"/>
              </a:spcAft>
              <a:buSzPts val="1800"/>
              <a:buChar char="●"/>
            </a:pPr>
            <a:r>
              <a:rPr lang="en"/>
              <a:t>Buy or Build - still need to tune rulesets!</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Credentials In Code</a:t>
            </a:r>
            <a:endParaRPr/>
          </a:p>
        </p:txBody>
      </p:sp>
      <p:sp>
        <p:nvSpPr>
          <p:cNvPr id="206" name="Google Shape;20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Like Application Code - Hard-coded credentials still an issue in IaC</a:t>
            </a:r>
            <a:endParaRPr/>
          </a:p>
          <a:p>
            <a:pPr indent="-342900" lvl="0" marL="457200" rtl="0" algn="l">
              <a:spcBef>
                <a:spcPts val="0"/>
              </a:spcBef>
              <a:spcAft>
                <a:spcPts val="0"/>
              </a:spcAft>
              <a:buSzPts val="1800"/>
              <a:buChar char="●"/>
            </a:pPr>
            <a:r>
              <a:rPr lang="en"/>
              <a:t>Best to set a “zero tolerance” regardless of ENV or credential type</a:t>
            </a:r>
            <a:endParaRPr/>
          </a:p>
          <a:p>
            <a:pPr indent="-317500" lvl="1" marL="914400" rtl="0" algn="l">
              <a:spcBef>
                <a:spcPts val="0"/>
              </a:spcBef>
              <a:spcAft>
                <a:spcPts val="0"/>
              </a:spcAft>
              <a:buSzPts val="1400"/>
              <a:buChar char="○"/>
            </a:pPr>
            <a:r>
              <a:rPr lang="en"/>
              <a:t>Environment</a:t>
            </a:r>
            <a:r>
              <a:rPr lang="en"/>
              <a:t> Variables</a:t>
            </a:r>
            <a:endParaRPr/>
          </a:p>
          <a:p>
            <a:pPr indent="-317500" lvl="1" marL="914400" rtl="0" algn="l">
              <a:spcBef>
                <a:spcPts val="0"/>
              </a:spcBef>
              <a:spcAft>
                <a:spcPts val="0"/>
              </a:spcAft>
              <a:buSzPts val="1400"/>
              <a:buChar char="○"/>
            </a:pPr>
            <a:r>
              <a:rPr lang="en"/>
              <a:t>IaC Native Functions to Retrieve credentials from</a:t>
            </a:r>
            <a:endParaRPr/>
          </a:p>
          <a:p>
            <a:pPr indent="-317500" lvl="2" marL="1371600" rtl="0" algn="l">
              <a:spcBef>
                <a:spcPts val="0"/>
              </a:spcBef>
              <a:spcAft>
                <a:spcPts val="0"/>
              </a:spcAft>
              <a:buSzPts val="1400"/>
              <a:buChar char="■"/>
            </a:pPr>
            <a:r>
              <a:rPr lang="en"/>
              <a:t>Secrets Manager</a:t>
            </a:r>
            <a:endParaRPr/>
          </a:p>
          <a:p>
            <a:pPr indent="-317500" lvl="2" marL="1371600" rtl="0" algn="l">
              <a:spcBef>
                <a:spcPts val="0"/>
              </a:spcBef>
              <a:spcAft>
                <a:spcPts val="0"/>
              </a:spcAft>
              <a:buSzPts val="1400"/>
              <a:buChar char="■"/>
            </a:pPr>
            <a:r>
              <a:rPr lang="en"/>
              <a:t>SSM</a:t>
            </a:r>
            <a:endParaRPr/>
          </a:p>
          <a:p>
            <a:pPr indent="-317500" lvl="2" marL="1371600" rtl="0" algn="l">
              <a:spcBef>
                <a:spcPts val="0"/>
              </a:spcBef>
              <a:spcAft>
                <a:spcPts val="0"/>
              </a:spcAft>
              <a:buSzPts val="1400"/>
              <a:buChar char="■"/>
            </a:pPr>
            <a:r>
              <a:rPr lang="en"/>
              <a:t>Other External Vaults</a:t>
            </a:r>
            <a:endParaRPr/>
          </a:p>
          <a:p>
            <a:pPr indent="-342900" lvl="0" marL="457200" rtl="0" algn="l">
              <a:spcBef>
                <a:spcPts val="0"/>
              </a:spcBef>
              <a:spcAft>
                <a:spcPts val="0"/>
              </a:spcAft>
              <a:buSzPts val="1800"/>
              <a:buChar char="●"/>
            </a:pPr>
            <a:r>
              <a:rPr lang="en"/>
              <a:t>Consider both CICD integration and central scanning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12" name="Google Shape;212;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While primarily an Automation tool - IaC brings alot net wins for Security teams</a:t>
            </a:r>
            <a:endParaRPr/>
          </a:p>
          <a:p>
            <a:pPr indent="-342900" lvl="0" marL="457200" rtl="0" algn="l">
              <a:spcBef>
                <a:spcPts val="0"/>
              </a:spcBef>
              <a:spcAft>
                <a:spcPts val="0"/>
              </a:spcAft>
              <a:buSzPts val="1800"/>
              <a:buChar char="●"/>
            </a:pPr>
            <a:r>
              <a:rPr lang="en"/>
              <a:t>Knowing IaC as a Security Pro helps to bridge the gap between App/Ops teams</a:t>
            </a:r>
            <a:endParaRPr/>
          </a:p>
          <a:p>
            <a:pPr indent="-317500" lvl="1" marL="914400" rtl="0" algn="l">
              <a:spcBef>
                <a:spcPts val="0"/>
              </a:spcBef>
              <a:spcAft>
                <a:spcPts val="0"/>
              </a:spcAft>
              <a:buSzPts val="1400"/>
              <a:buChar char="○"/>
            </a:pPr>
            <a:r>
              <a:rPr lang="en"/>
              <a:t>Reviewing and Fixing issues</a:t>
            </a:r>
            <a:endParaRPr/>
          </a:p>
          <a:p>
            <a:pPr indent="-317500" lvl="1" marL="914400" rtl="0" algn="l">
              <a:spcBef>
                <a:spcPts val="0"/>
              </a:spcBef>
              <a:spcAft>
                <a:spcPts val="0"/>
              </a:spcAft>
              <a:buSzPts val="1400"/>
              <a:buChar char="○"/>
            </a:pPr>
            <a:r>
              <a:rPr lang="en"/>
              <a:t>Being able to build our own things</a:t>
            </a:r>
            <a:endParaRPr/>
          </a:p>
          <a:p>
            <a:pPr indent="-342900" lvl="0" marL="457200" rtl="0" algn="l">
              <a:spcBef>
                <a:spcPts val="0"/>
              </a:spcBef>
              <a:spcAft>
                <a:spcPts val="0"/>
              </a:spcAft>
              <a:buSzPts val="1800"/>
              <a:buChar char="●"/>
            </a:pPr>
            <a:r>
              <a:rPr lang="en"/>
              <a:t>It’s Fun!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11700" y="36880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pic>
        <p:nvPicPr>
          <p:cNvPr id="218" name="Google Shape;218;p38"/>
          <p:cNvPicPr preferRelativeResize="0"/>
          <p:nvPr/>
        </p:nvPicPr>
        <p:blipFill>
          <a:blip r:embed="rId3">
            <a:alphaModFix/>
          </a:blip>
          <a:stretch>
            <a:fillRect/>
          </a:stretch>
        </p:blipFill>
        <p:spPr>
          <a:xfrm>
            <a:off x="5941700" y="1210600"/>
            <a:ext cx="2940700" cy="2940700"/>
          </a:xfrm>
          <a:prstGeom prst="rect">
            <a:avLst/>
          </a:prstGeom>
          <a:noFill/>
          <a:ln>
            <a:noFill/>
          </a:ln>
        </p:spPr>
      </p:pic>
      <p:sp>
        <p:nvSpPr>
          <p:cNvPr id="219" name="Google Shape;219;p38"/>
          <p:cNvSpPr txBox="1"/>
          <p:nvPr/>
        </p:nvSpPr>
        <p:spPr>
          <a:xfrm>
            <a:off x="282225" y="1096625"/>
            <a:ext cx="50961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Contact Information: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Email: </a:t>
            </a:r>
            <a:r>
              <a:rPr lang="en" u="sng">
                <a:solidFill>
                  <a:schemeClr val="hlink"/>
                </a:solidFill>
                <a:hlinkClick r:id="rId4"/>
              </a:rPr>
              <a:t>dakota.riley@aquia.us</a:t>
            </a:r>
            <a:endParaRPr>
              <a:solidFill>
                <a:schemeClr val="dk1"/>
              </a:solidFill>
            </a:endParaRPr>
          </a:p>
          <a:p>
            <a:pPr indent="0" lvl="0" marL="0" rtl="0" algn="l">
              <a:spcBef>
                <a:spcPts val="0"/>
              </a:spcBef>
              <a:spcAft>
                <a:spcPts val="0"/>
              </a:spcAft>
              <a:buNone/>
            </a:pPr>
            <a:r>
              <a:rPr lang="en">
                <a:solidFill>
                  <a:schemeClr val="dk1"/>
                </a:solidFill>
              </a:rPr>
              <a:t>LinkedIn: </a:t>
            </a:r>
            <a:r>
              <a:rPr lang="en" u="sng">
                <a:solidFill>
                  <a:schemeClr val="hlink"/>
                </a:solidFill>
                <a:hlinkClick r:id="rId5"/>
              </a:rPr>
              <a:t>https://www.linkedin.com/in/dakota-riley-b48401b7</a:t>
            </a:r>
            <a:endParaRPr>
              <a:solidFill>
                <a:schemeClr val="dk1"/>
              </a:solidFill>
            </a:endParaRPr>
          </a:p>
          <a:p>
            <a:pPr indent="0" lvl="0" marL="0" rtl="0" algn="l">
              <a:spcBef>
                <a:spcPts val="0"/>
              </a:spcBef>
              <a:spcAft>
                <a:spcPts val="0"/>
              </a:spcAft>
              <a:buNone/>
            </a:pPr>
            <a:r>
              <a:rPr lang="en">
                <a:solidFill>
                  <a:schemeClr val="dk1"/>
                </a:solidFill>
              </a:rPr>
              <a:t>GitHub: </a:t>
            </a:r>
            <a:r>
              <a:rPr lang="en" u="sng">
                <a:solidFill>
                  <a:schemeClr val="hlink"/>
                </a:solidFill>
                <a:hlinkClick r:id="rId6"/>
              </a:rPr>
              <a:t>https://github.com/rileydakota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Presentation and Code for the Demo available here:</a:t>
            </a:r>
            <a:endParaRPr>
              <a:solidFill>
                <a:schemeClr val="dk1"/>
              </a:solidFill>
            </a:endParaRPr>
          </a:p>
          <a:p>
            <a:pPr indent="0" lvl="0" marL="0" rtl="0" algn="l">
              <a:spcBef>
                <a:spcPts val="0"/>
              </a:spcBef>
              <a:spcAft>
                <a:spcPts val="0"/>
              </a:spcAft>
              <a:buNone/>
            </a:pPr>
            <a:r>
              <a:rPr lang="en" u="sng">
                <a:solidFill>
                  <a:schemeClr val="hlink"/>
                </a:solidFill>
                <a:hlinkClick r:id="rId7"/>
              </a:rPr>
              <a:t>https://github.com/rileydakota/nku-cyber-2021-iac-security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36300" y="-137075"/>
            <a:ext cx="9216600" cy="52805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5" name="Google Shape;75;p16"/>
          <p:cNvSpPr txBox="1"/>
          <p:nvPr>
            <p:ph idx="1" type="body"/>
          </p:nvPr>
        </p:nvSpPr>
        <p:spPr>
          <a:xfrm>
            <a:off x="263300" y="1136350"/>
            <a:ext cx="8520600" cy="1476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Security Engineering/Architectural Professional</a:t>
            </a:r>
            <a:endParaRPr/>
          </a:p>
          <a:p>
            <a:pPr indent="0" lvl="0" marL="0" rtl="0" algn="ctr">
              <a:spcBef>
                <a:spcPts val="1200"/>
              </a:spcBef>
              <a:spcAft>
                <a:spcPts val="0"/>
              </a:spcAft>
              <a:buNone/>
            </a:pPr>
            <a:r>
              <a:rPr lang="en"/>
              <a:t>Development teams are </a:t>
            </a:r>
            <a:r>
              <a:rPr lang="en"/>
              <a:t>beginning</a:t>
            </a:r>
            <a:r>
              <a:rPr lang="en"/>
              <a:t> to adopt Infrastructure-As-Code (IaC)</a:t>
            </a:r>
            <a:endParaRPr/>
          </a:p>
          <a:p>
            <a:pPr indent="0" lvl="0" marL="0" rtl="0" algn="ctr">
              <a:spcBef>
                <a:spcPts val="1200"/>
              </a:spcBef>
              <a:spcAft>
                <a:spcPts val="1200"/>
              </a:spcAft>
              <a:buNone/>
            </a:pPr>
            <a:r>
              <a:rPr lang="en"/>
              <a:t>Tasked with securing the implementation and usage of IaC at the company</a:t>
            </a:r>
            <a:endParaRPr/>
          </a:p>
        </p:txBody>
      </p:sp>
      <p:sp>
        <p:nvSpPr>
          <p:cNvPr id="76" name="Google Shape;76;p16"/>
          <p:cNvSpPr txBox="1"/>
          <p:nvPr/>
        </p:nvSpPr>
        <p:spPr>
          <a:xfrm>
            <a:off x="572500" y="2798025"/>
            <a:ext cx="8015100" cy="1508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000">
                <a:solidFill>
                  <a:schemeClr val="lt2"/>
                </a:solidFill>
              </a:rPr>
              <a:t>What is IaC?</a:t>
            </a:r>
            <a:endParaRPr b="1" sz="2000">
              <a:solidFill>
                <a:schemeClr val="lt2"/>
              </a:solidFill>
            </a:endParaRPr>
          </a:p>
          <a:p>
            <a:pPr indent="0" lvl="0" marL="0" rtl="0" algn="ctr">
              <a:lnSpc>
                <a:spcPct val="115000"/>
              </a:lnSpc>
              <a:spcBef>
                <a:spcPts val="1200"/>
              </a:spcBef>
              <a:spcAft>
                <a:spcPts val="0"/>
              </a:spcAft>
              <a:buNone/>
            </a:pPr>
            <a:r>
              <a:rPr b="1" lang="en" sz="2000">
                <a:solidFill>
                  <a:schemeClr val="lt2"/>
                </a:solidFill>
              </a:rPr>
              <a:t>What is needed from a Security Perspective?</a:t>
            </a:r>
            <a:endParaRPr b="1" sz="2000">
              <a:solidFill>
                <a:schemeClr val="lt2"/>
              </a:solidFill>
            </a:endParaRPr>
          </a:p>
          <a:p>
            <a:pPr indent="0" lvl="0" marL="0" rtl="0" algn="ctr">
              <a:lnSpc>
                <a:spcPct val="115000"/>
              </a:lnSpc>
              <a:spcBef>
                <a:spcPts val="1200"/>
              </a:spcBef>
              <a:spcAft>
                <a:spcPts val="1200"/>
              </a:spcAft>
              <a:buNone/>
            </a:pPr>
            <a:r>
              <a:rPr b="1" lang="en" sz="2000">
                <a:solidFill>
                  <a:schemeClr val="lt2"/>
                </a:solidFill>
              </a:rPr>
              <a:t>Should we (Security) be using it?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IaC?</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Tooling that allows you to express the configuration of systems, services or infrastructure via code/templates and apply them automatically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74300"/>
            <a:ext cx="43296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We Configure Things</a:t>
            </a:r>
            <a:endParaRPr/>
          </a:p>
        </p:txBody>
      </p:sp>
      <p:sp>
        <p:nvSpPr>
          <p:cNvPr id="88" name="Google Shape;88;p18"/>
          <p:cNvSpPr txBox="1"/>
          <p:nvPr>
            <p:ph idx="1" type="body"/>
          </p:nvPr>
        </p:nvSpPr>
        <p:spPr>
          <a:xfrm>
            <a:off x="235500" y="1389600"/>
            <a:ext cx="2808000" cy="3179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400"/>
              <a:t>Manual Configuration</a:t>
            </a:r>
            <a:endParaRPr sz="1400"/>
          </a:p>
          <a:p>
            <a:pPr indent="-304800" lvl="0" marL="457200" rtl="0" algn="l">
              <a:spcBef>
                <a:spcPts val="1200"/>
              </a:spcBef>
              <a:spcAft>
                <a:spcPts val="0"/>
              </a:spcAft>
              <a:buSzPts val="1200"/>
              <a:buChar char="●"/>
            </a:pPr>
            <a:r>
              <a:rPr lang="en" sz="1400"/>
              <a:t>Great for learning</a:t>
            </a:r>
            <a:endParaRPr sz="1400"/>
          </a:p>
          <a:p>
            <a:pPr indent="-317500" lvl="0" marL="457200" rtl="0" algn="l">
              <a:spcBef>
                <a:spcPts val="0"/>
              </a:spcBef>
              <a:spcAft>
                <a:spcPts val="0"/>
              </a:spcAft>
              <a:buSzPts val="1400"/>
              <a:buChar char="●"/>
            </a:pPr>
            <a:r>
              <a:rPr lang="en" sz="1400"/>
              <a:t>Break Glass Access</a:t>
            </a:r>
            <a:endParaRPr sz="1400"/>
          </a:p>
          <a:p>
            <a:pPr indent="-317500" lvl="0" marL="457200" rtl="0" algn="l">
              <a:spcBef>
                <a:spcPts val="0"/>
              </a:spcBef>
              <a:spcAft>
                <a:spcPts val="0"/>
              </a:spcAft>
              <a:buSzPts val="1400"/>
              <a:buChar char="●"/>
            </a:pPr>
            <a:r>
              <a:rPr lang="en" sz="1400"/>
              <a:t>Effort/Time tradeoff</a:t>
            </a:r>
            <a:endParaRPr sz="1400"/>
          </a:p>
          <a:p>
            <a:pPr indent="0" lvl="0" marL="0" rtl="0" algn="l">
              <a:spcBef>
                <a:spcPts val="1200"/>
              </a:spcBef>
              <a:spcAft>
                <a:spcPts val="1200"/>
              </a:spcAft>
              <a:buNone/>
            </a:pPr>
            <a:r>
              <a:t/>
            </a:r>
            <a:endParaRPr/>
          </a:p>
        </p:txBody>
      </p:sp>
      <p:sp>
        <p:nvSpPr>
          <p:cNvPr id="89" name="Google Shape;89;p18"/>
          <p:cNvSpPr txBox="1"/>
          <p:nvPr>
            <p:ph idx="1" type="body"/>
          </p:nvPr>
        </p:nvSpPr>
        <p:spPr>
          <a:xfrm>
            <a:off x="3194875" y="1389600"/>
            <a:ext cx="2808000" cy="3179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400"/>
              <a:t>Scripting/SDKs/APIs</a:t>
            </a:r>
            <a:endParaRPr sz="1400"/>
          </a:p>
          <a:p>
            <a:pPr indent="-317500" lvl="0" marL="457200" rtl="0" algn="l">
              <a:spcBef>
                <a:spcPts val="1200"/>
              </a:spcBef>
              <a:spcAft>
                <a:spcPts val="0"/>
              </a:spcAft>
              <a:buSzPts val="1400"/>
              <a:buChar char="●"/>
            </a:pPr>
            <a:r>
              <a:rPr lang="en" sz="1400"/>
              <a:t>Better </a:t>
            </a:r>
            <a:r>
              <a:rPr lang="en" sz="1400"/>
              <a:t>than</a:t>
            </a:r>
            <a:r>
              <a:rPr lang="en" sz="1400"/>
              <a:t> Manual</a:t>
            </a:r>
            <a:endParaRPr sz="1400"/>
          </a:p>
          <a:p>
            <a:pPr indent="-317500" lvl="0" marL="457200" rtl="0" algn="l">
              <a:spcBef>
                <a:spcPts val="0"/>
              </a:spcBef>
              <a:spcAft>
                <a:spcPts val="0"/>
              </a:spcAft>
              <a:buSzPts val="1400"/>
              <a:buChar char="●"/>
            </a:pPr>
            <a:r>
              <a:rPr lang="en" sz="1400"/>
              <a:t>Imperative</a:t>
            </a:r>
            <a:endParaRPr sz="1400"/>
          </a:p>
          <a:p>
            <a:pPr indent="-317500" lvl="0" marL="457200" rtl="0" algn="l">
              <a:spcBef>
                <a:spcPts val="0"/>
              </a:spcBef>
              <a:spcAft>
                <a:spcPts val="0"/>
              </a:spcAft>
              <a:buSzPts val="1400"/>
              <a:buChar char="●"/>
            </a:pPr>
            <a:r>
              <a:rPr lang="en" sz="1400"/>
              <a:t>Edge cases</a:t>
            </a:r>
            <a:endParaRPr sz="1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90" name="Google Shape;90;p18"/>
          <p:cNvSpPr txBox="1"/>
          <p:nvPr>
            <p:ph idx="1" type="body"/>
          </p:nvPr>
        </p:nvSpPr>
        <p:spPr>
          <a:xfrm>
            <a:off x="6184400" y="1389600"/>
            <a:ext cx="2808000" cy="3179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400"/>
              <a:t>(Modern) </a:t>
            </a:r>
            <a:r>
              <a:rPr lang="en" sz="1400"/>
              <a:t>Infrastructure-As-Code</a:t>
            </a:r>
            <a:endParaRPr sz="1400"/>
          </a:p>
          <a:p>
            <a:pPr indent="-304800" lvl="0" marL="457200" rtl="0" algn="l">
              <a:spcBef>
                <a:spcPts val="1200"/>
              </a:spcBef>
              <a:spcAft>
                <a:spcPts val="0"/>
              </a:spcAft>
              <a:buSzPts val="1200"/>
              <a:buChar char="●"/>
            </a:pPr>
            <a:r>
              <a:rPr lang="en"/>
              <a:t>Dependency-Aware</a:t>
            </a:r>
            <a:endParaRPr/>
          </a:p>
          <a:p>
            <a:pPr indent="-304800" lvl="0" marL="457200" rtl="0" algn="l">
              <a:spcBef>
                <a:spcPts val="0"/>
              </a:spcBef>
              <a:spcAft>
                <a:spcPts val="0"/>
              </a:spcAft>
              <a:buSzPts val="1200"/>
              <a:buChar char="●"/>
            </a:pPr>
            <a:r>
              <a:rPr lang="en"/>
              <a:t>Declarative (in most cases)</a:t>
            </a:r>
            <a:endParaRPr/>
          </a:p>
          <a:p>
            <a:pPr indent="-304800" lvl="0" marL="457200" rtl="0" algn="l">
              <a:spcBef>
                <a:spcPts val="0"/>
              </a:spcBef>
              <a:spcAft>
                <a:spcPts val="0"/>
              </a:spcAft>
              <a:buSzPts val="1200"/>
              <a:buChar char="●"/>
            </a:pPr>
            <a:r>
              <a:rPr lang="en"/>
              <a:t>All the benefits of code!</a:t>
            </a:r>
            <a:endParaRPr/>
          </a:p>
          <a:p>
            <a:pPr indent="0" lvl="0" marL="0" rtl="0" algn="l">
              <a:spcBef>
                <a:spcPts val="120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454449" y="2767100"/>
            <a:ext cx="2370101" cy="1801900"/>
          </a:xfrm>
          <a:prstGeom prst="rect">
            <a:avLst/>
          </a:prstGeom>
          <a:noFill/>
          <a:ln>
            <a:noFill/>
          </a:ln>
        </p:spPr>
      </p:pic>
      <p:pic>
        <p:nvPicPr>
          <p:cNvPr id="92" name="Google Shape;92;p18"/>
          <p:cNvPicPr preferRelativeResize="0"/>
          <p:nvPr/>
        </p:nvPicPr>
        <p:blipFill>
          <a:blip r:embed="rId4">
            <a:alphaModFix/>
          </a:blip>
          <a:stretch>
            <a:fillRect/>
          </a:stretch>
        </p:blipFill>
        <p:spPr>
          <a:xfrm>
            <a:off x="3285262" y="2741675"/>
            <a:ext cx="2573476" cy="1852750"/>
          </a:xfrm>
          <a:prstGeom prst="rect">
            <a:avLst/>
          </a:prstGeom>
          <a:noFill/>
          <a:ln>
            <a:noFill/>
          </a:ln>
        </p:spPr>
      </p:pic>
      <p:pic>
        <p:nvPicPr>
          <p:cNvPr id="93" name="Google Shape;93;p18"/>
          <p:cNvPicPr preferRelativeResize="0"/>
          <p:nvPr/>
        </p:nvPicPr>
        <p:blipFill>
          <a:blip r:embed="rId5">
            <a:alphaModFix/>
          </a:blip>
          <a:stretch>
            <a:fillRect/>
          </a:stretch>
        </p:blipFill>
        <p:spPr>
          <a:xfrm>
            <a:off x="6319450" y="2815465"/>
            <a:ext cx="2622901" cy="149243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we got here</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9"/>
          <p:cNvPicPr preferRelativeResize="0"/>
          <p:nvPr/>
        </p:nvPicPr>
        <p:blipFill>
          <a:blip r:embed="rId3">
            <a:alphaModFix/>
          </a:blip>
          <a:stretch>
            <a:fillRect/>
          </a:stretch>
        </p:blipFill>
        <p:spPr>
          <a:xfrm>
            <a:off x="311700" y="1152475"/>
            <a:ext cx="8359675" cy="3902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Modern IaC Tooling</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Self-Hosted vs SaaS/Managed</a:t>
            </a:r>
            <a:endParaRPr/>
          </a:p>
          <a:p>
            <a:pPr indent="-342900" lvl="0" marL="457200" rtl="0" algn="l">
              <a:spcBef>
                <a:spcPts val="0"/>
              </a:spcBef>
              <a:spcAft>
                <a:spcPts val="0"/>
              </a:spcAft>
              <a:buSzPts val="1800"/>
              <a:buChar char="●"/>
            </a:pPr>
            <a:r>
              <a:rPr lang="en"/>
              <a:t>Configuration Languages</a:t>
            </a:r>
            <a:endParaRPr/>
          </a:p>
          <a:p>
            <a:pPr indent="-317500" lvl="1" marL="914400" rtl="0" algn="l">
              <a:spcBef>
                <a:spcPts val="0"/>
              </a:spcBef>
              <a:spcAft>
                <a:spcPts val="0"/>
              </a:spcAft>
              <a:buSzPts val="1400"/>
              <a:buChar char="○"/>
            </a:pPr>
            <a:r>
              <a:rPr lang="en"/>
              <a:t>Data Serialization Languages/Domain Specific Languages</a:t>
            </a:r>
            <a:endParaRPr/>
          </a:p>
          <a:p>
            <a:pPr indent="-317500" lvl="2" marL="1371600" rtl="0" algn="l">
              <a:spcBef>
                <a:spcPts val="0"/>
              </a:spcBef>
              <a:spcAft>
                <a:spcPts val="0"/>
              </a:spcAft>
              <a:buSzPts val="1400"/>
              <a:buChar char="■"/>
            </a:pPr>
            <a:r>
              <a:rPr lang="en"/>
              <a:t>JSON</a:t>
            </a:r>
            <a:endParaRPr/>
          </a:p>
          <a:p>
            <a:pPr indent="-317500" lvl="2" marL="1371600" rtl="0" algn="l">
              <a:spcBef>
                <a:spcPts val="0"/>
              </a:spcBef>
              <a:spcAft>
                <a:spcPts val="0"/>
              </a:spcAft>
              <a:buSzPts val="1400"/>
              <a:buChar char="■"/>
            </a:pPr>
            <a:r>
              <a:rPr lang="en"/>
              <a:t>YAML</a:t>
            </a:r>
            <a:endParaRPr/>
          </a:p>
          <a:p>
            <a:pPr indent="-317500" lvl="2" marL="1371600" rtl="0" algn="l">
              <a:spcBef>
                <a:spcPts val="0"/>
              </a:spcBef>
              <a:spcAft>
                <a:spcPts val="0"/>
              </a:spcAft>
              <a:buSzPts val="1400"/>
              <a:buChar char="■"/>
            </a:pPr>
            <a:r>
              <a:rPr lang="en"/>
              <a:t>HCL</a:t>
            </a:r>
            <a:endParaRPr/>
          </a:p>
          <a:p>
            <a:pPr indent="-317500" lvl="1" marL="914400" rtl="0" algn="l">
              <a:spcBef>
                <a:spcPts val="0"/>
              </a:spcBef>
              <a:spcAft>
                <a:spcPts val="0"/>
              </a:spcAft>
              <a:buSzPts val="1400"/>
              <a:buChar char="○"/>
            </a:pPr>
            <a:r>
              <a:rPr lang="en"/>
              <a:t>Turing Complete Languages</a:t>
            </a:r>
            <a:endParaRPr/>
          </a:p>
          <a:p>
            <a:pPr indent="-317500" lvl="2" marL="1371600" rtl="0" algn="l">
              <a:spcBef>
                <a:spcPts val="0"/>
              </a:spcBef>
              <a:spcAft>
                <a:spcPts val="0"/>
              </a:spcAft>
              <a:buSzPts val="1400"/>
              <a:buChar char="■"/>
            </a:pPr>
            <a:r>
              <a:rPr lang="en"/>
              <a:t>Python</a:t>
            </a:r>
            <a:endParaRPr/>
          </a:p>
          <a:p>
            <a:pPr indent="-317500" lvl="2" marL="1371600" rtl="0" algn="l">
              <a:spcBef>
                <a:spcPts val="0"/>
              </a:spcBef>
              <a:spcAft>
                <a:spcPts val="0"/>
              </a:spcAft>
              <a:buSzPts val="1400"/>
              <a:buChar char="■"/>
            </a:pPr>
            <a:r>
              <a:rPr lang="en"/>
              <a:t>TypeScript</a:t>
            </a:r>
            <a:endParaRPr/>
          </a:p>
          <a:p>
            <a:pPr indent="-342900" lvl="0" marL="457200" rtl="0" algn="l">
              <a:spcBef>
                <a:spcPts val="0"/>
              </a:spcBef>
              <a:spcAft>
                <a:spcPts val="0"/>
              </a:spcAft>
              <a:buSzPts val="1800"/>
              <a:buChar char="●"/>
            </a:pPr>
            <a:r>
              <a:rPr lang="en"/>
              <a:t>Platform Specific vs Vendor Agnostic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Modern IaC Tooling (Con’t)</a:t>
            </a:r>
            <a:endParaRPr/>
          </a:p>
        </p:txBody>
      </p:sp>
      <p:graphicFrame>
        <p:nvGraphicFramePr>
          <p:cNvPr id="112" name="Google Shape;112;p21"/>
          <p:cNvGraphicFramePr/>
          <p:nvPr/>
        </p:nvGraphicFramePr>
        <p:xfrm>
          <a:off x="857125" y="1017725"/>
          <a:ext cx="3000000" cy="3000000"/>
        </p:xfrm>
        <a:graphic>
          <a:graphicData uri="http://schemas.openxmlformats.org/drawingml/2006/table">
            <a:tbl>
              <a:tblPr>
                <a:noFill/>
                <a:tableStyleId>{7A3884B2-9D7D-411F-B38F-447C03C16A0D}</a:tableStyleId>
              </a:tblPr>
              <a:tblGrid>
                <a:gridCol w="1441375"/>
                <a:gridCol w="1441375"/>
                <a:gridCol w="1441375"/>
                <a:gridCol w="1441375"/>
                <a:gridCol w="1441375"/>
              </a:tblGrid>
              <a:tr h="396200">
                <a:tc>
                  <a:txBody>
                    <a:bodyPr/>
                    <a:lstStyle/>
                    <a:p>
                      <a:pPr indent="0" lvl="0" marL="0" rtl="0" algn="l">
                        <a:spcBef>
                          <a:spcPts val="0"/>
                        </a:spcBef>
                        <a:spcAft>
                          <a:spcPts val="0"/>
                        </a:spcAft>
                        <a:buNone/>
                      </a:pPr>
                      <a:r>
                        <a:rPr lang="en"/>
                        <a:t>Tool</a:t>
                      </a:r>
                      <a:endParaRPr/>
                    </a:p>
                  </a:txBody>
                  <a:tcPr marT="91425" marB="91425" marR="91425" marL="91425">
                    <a:solidFill>
                      <a:srgbClr val="4A86E8"/>
                    </a:solidFill>
                  </a:tcPr>
                </a:tc>
                <a:tc>
                  <a:txBody>
                    <a:bodyPr/>
                    <a:lstStyle/>
                    <a:p>
                      <a:pPr indent="0" lvl="0" marL="0" rtl="0" algn="l">
                        <a:spcBef>
                          <a:spcPts val="0"/>
                        </a:spcBef>
                        <a:spcAft>
                          <a:spcPts val="0"/>
                        </a:spcAft>
                        <a:buNone/>
                      </a:pPr>
                      <a:r>
                        <a:rPr lang="en"/>
                        <a:t>Vendor</a:t>
                      </a:r>
                      <a:endParaRPr/>
                    </a:p>
                  </a:txBody>
                  <a:tcPr marT="91425" marB="91425" marR="91425" marL="91425">
                    <a:solidFill>
                      <a:srgbClr val="4A86E8"/>
                    </a:solidFill>
                  </a:tcPr>
                </a:tc>
                <a:tc>
                  <a:txBody>
                    <a:bodyPr/>
                    <a:lstStyle/>
                    <a:p>
                      <a:pPr indent="0" lvl="0" marL="0" rtl="0" algn="l">
                        <a:spcBef>
                          <a:spcPts val="0"/>
                        </a:spcBef>
                        <a:spcAft>
                          <a:spcPts val="0"/>
                        </a:spcAft>
                        <a:buNone/>
                      </a:pPr>
                      <a:r>
                        <a:rPr lang="en"/>
                        <a:t>Language</a:t>
                      </a:r>
                      <a:endParaRPr/>
                    </a:p>
                  </a:txBody>
                  <a:tcPr marT="91425" marB="91425" marR="91425" marL="91425">
                    <a:solidFill>
                      <a:srgbClr val="4A86E8"/>
                    </a:solidFill>
                  </a:tcPr>
                </a:tc>
                <a:tc>
                  <a:txBody>
                    <a:bodyPr/>
                    <a:lstStyle/>
                    <a:p>
                      <a:pPr indent="0" lvl="0" marL="0" rtl="0" algn="l">
                        <a:spcBef>
                          <a:spcPts val="0"/>
                        </a:spcBef>
                        <a:spcAft>
                          <a:spcPts val="0"/>
                        </a:spcAft>
                        <a:buNone/>
                      </a:pPr>
                      <a:r>
                        <a:rPr lang="en"/>
                        <a:t>Platform</a:t>
                      </a:r>
                      <a:endParaRPr/>
                    </a:p>
                  </a:txBody>
                  <a:tcPr marT="91425" marB="91425" marR="91425" marL="91425">
                    <a:solidFill>
                      <a:srgbClr val="4A86E8"/>
                    </a:solidFill>
                  </a:tcPr>
                </a:tc>
                <a:tc>
                  <a:txBody>
                    <a:bodyPr/>
                    <a:lstStyle/>
                    <a:p>
                      <a:pPr indent="0" lvl="0" marL="0" rtl="0" algn="l">
                        <a:spcBef>
                          <a:spcPts val="0"/>
                        </a:spcBef>
                        <a:spcAft>
                          <a:spcPts val="0"/>
                        </a:spcAft>
                        <a:buNone/>
                      </a:pPr>
                      <a:r>
                        <a:rPr lang="en"/>
                        <a:t>Custom Resource Types?</a:t>
                      </a:r>
                      <a:endParaRPr/>
                    </a:p>
                  </a:txBody>
                  <a:tcPr marT="91425" marB="91425" marR="91425" marL="91425">
                    <a:solidFill>
                      <a:srgbClr val="4A86E8"/>
                    </a:solidFill>
                  </a:tcPr>
                </a:tc>
              </a:tr>
              <a:tr h="822925">
                <a:tc>
                  <a:txBody>
                    <a:bodyPr/>
                    <a:lstStyle/>
                    <a:p>
                      <a:pPr indent="0" lvl="0" marL="0" rtl="0" algn="l">
                        <a:spcBef>
                          <a:spcPts val="0"/>
                        </a:spcBef>
                        <a:spcAft>
                          <a:spcPts val="0"/>
                        </a:spcAft>
                        <a:buNone/>
                      </a:pPr>
                      <a:r>
                        <a:rPr lang="en"/>
                        <a:t>AWS Cloudformation</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AWS</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JSON, YAML</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AWS, Agnostic with the addition of Resource Providers</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Yes</a:t>
                      </a:r>
                      <a:endParaRPr/>
                    </a:p>
                  </a:txBody>
                  <a:tcPr marT="91425" marB="91425" marR="91425" marL="91425">
                    <a:solidFill>
                      <a:srgbClr val="CFE2F3"/>
                    </a:solidFill>
                  </a:tcPr>
                </a:tc>
              </a:tr>
              <a:tr h="381000">
                <a:tc>
                  <a:txBody>
                    <a:bodyPr/>
                    <a:lstStyle/>
                    <a:p>
                      <a:pPr indent="0" lvl="0" marL="0" rtl="0" algn="l">
                        <a:spcBef>
                          <a:spcPts val="0"/>
                        </a:spcBef>
                        <a:spcAft>
                          <a:spcPts val="0"/>
                        </a:spcAft>
                        <a:buNone/>
                      </a:pPr>
                      <a:r>
                        <a:rPr lang="en"/>
                        <a:t>Terraform</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HashiCorp</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HCL, JSON</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Agnostic</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Yes</a:t>
                      </a:r>
                      <a:endParaRPr/>
                    </a:p>
                  </a:txBody>
                  <a:tcPr marT="91425" marB="91425" marR="91425" marL="91425">
                    <a:solidFill>
                      <a:srgbClr val="CFE2F3"/>
                    </a:solidFill>
                  </a:tcPr>
                </a:tc>
              </a:tr>
              <a:tr h="381000">
                <a:tc>
                  <a:txBody>
                    <a:bodyPr/>
                    <a:lstStyle/>
                    <a:p>
                      <a:pPr indent="0" lvl="0" marL="0" rtl="0" algn="l">
                        <a:spcBef>
                          <a:spcPts val="0"/>
                        </a:spcBef>
                        <a:spcAft>
                          <a:spcPts val="0"/>
                        </a:spcAft>
                        <a:buNone/>
                      </a:pPr>
                      <a:r>
                        <a:rPr lang="en"/>
                        <a:t>Pulumi</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Pulumi</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TypeScript, JS,</a:t>
                      </a:r>
                      <a:endParaRPr/>
                    </a:p>
                    <a:p>
                      <a:pPr indent="0" lvl="0" marL="0" rtl="0" algn="l">
                        <a:spcBef>
                          <a:spcPts val="0"/>
                        </a:spcBef>
                        <a:spcAft>
                          <a:spcPts val="0"/>
                        </a:spcAft>
                        <a:buNone/>
                      </a:pPr>
                      <a:r>
                        <a:rPr lang="en"/>
                        <a:t>Python, Go</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Agnostic, Major CSPs</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No</a:t>
                      </a:r>
                      <a:endParaRPr/>
                    </a:p>
                  </a:txBody>
                  <a:tcPr marT="91425" marB="91425" marR="91425" marL="91425">
                    <a:solidFill>
                      <a:srgbClr val="CFE2F3"/>
                    </a:solidFill>
                  </a:tcPr>
                </a:tc>
              </a:tr>
              <a:tr h="381000">
                <a:tc>
                  <a:txBody>
                    <a:bodyPr/>
                    <a:lstStyle/>
                    <a:p>
                      <a:pPr indent="0" lvl="0" marL="0" rtl="0" algn="l">
                        <a:spcBef>
                          <a:spcPts val="0"/>
                        </a:spcBef>
                        <a:spcAft>
                          <a:spcPts val="0"/>
                        </a:spcAft>
                        <a:buNone/>
                      </a:pPr>
                      <a:r>
                        <a:rPr lang="en"/>
                        <a:t>Cloud Development Kit</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AWS</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TypeScript, JS, Python, Go</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AWS, Terraform, </a:t>
                      </a:r>
                      <a:endParaRPr/>
                    </a:p>
                    <a:p>
                      <a:pPr indent="0" lvl="0" marL="0" rtl="0" algn="l">
                        <a:spcBef>
                          <a:spcPts val="0"/>
                        </a:spcBef>
                        <a:spcAft>
                          <a:spcPts val="0"/>
                        </a:spcAft>
                        <a:buNone/>
                      </a:pPr>
                      <a:r>
                        <a:rPr lang="en"/>
                        <a:t>K8s</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Yes</a:t>
                      </a:r>
                      <a:endParaRPr/>
                    </a:p>
                  </a:txBody>
                  <a:tcPr marT="91425" marB="91425" marR="91425" marL="91425">
                    <a:solidFill>
                      <a:srgbClr val="CFE2F3"/>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