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9" r:id="rId2"/>
    <p:sldId id="266" r:id="rId3"/>
    <p:sldId id="303" r:id="rId4"/>
    <p:sldId id="302" r:id="rId5"/>
    <p:sldId id="291" r:id="rId6"/>
    <p:sldId id="292" r:id="rId7"/>
    <p:sldId id="293" r:id="rId8"/>
    <p:sldId id="298" r:id="rId9"/>
    <p:sldId id="300" r:id="rId10"/>
    <p:sldId id="305" r:id="rId11"/>
    <p:sldId id="304" r:id="rId12"/>
    <p:sldId id="301" r:id="rId13"/>
    <p:sldId id="306" r:id="rId14"/>
    <p:sldId id="30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/>
    <p:restoredTop sz="86310"/>
  </p:normalViewPr>
  <p:slideViewPr>
    <p:cSldViewPr snapToGrid="0" snapToObjects="1" showGuides="1">
      <p:cViewPr varScale="1">
        <p:scale>
          <a:sx n="97" d="100"/>
          <a:sy n="97" d="100"/>
        </p:scale>
        <p:origin x="1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0CE82-F5B6-F04A-9FCD-70626207BB56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3D3FE-5BE7-A84F-90AB-A4D9AF66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9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3D3FE-5BE7-A84F-90AB-A4D9AF66A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2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3D3FE-5BE7-A84F-90AB-A4D9AF66A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7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22A-3647-EE44-BCBF-B41600958948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3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22A-3647-EE44-BCBF-B41600958948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22A-3647-EE44-BCBF-B41600958948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8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22A-3647-EE44-BCBF-B41600958948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22A-3647-EE44-BCBF-B41600958948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22A-3647-EE44-BCBF-B41600958948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22A-3647-EE44-BCBF-B41600958948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4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22A-3647-EE44-BCBF-B41600958948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22A-3647-EE44-BCBF-B41600958948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22A-3647-EE44-BCBF-B41600958948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22A-3647-EE44-BCBF-B41600958948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822A-3647-EE44-BCBF-B41600958948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://rileyhanus.com/science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sciencedirect.com/science/article/pii/S254252931830114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rl.ucsb.edu/sites/default/files/mrl_docs/instruments/hcapPPMS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ciencedirect.com/science/article/pii/S254252931830114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10" Type="http://schemas.openxmlformats.org/officeDocument/2006/relationships/image" Target="../media/image119.png"/><Relationship Id="rId4" Type="http://schemas.openxmlformats.org/officeDocument/2006/relationships/image" Target="../media/image115.png"/><Relationship Id="rId9" Type="http://schemas.openxmlformats.org/officeDocument/2006/relationships/image" Target="../media/image1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9.png"/><Relationship Id="rId7" Type="http://schemas.openxmlformats.org/officeDocument/2006/relationships/image" Target="../media/image12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10" Type="http://schemas.openxmlformats.org/officeDocument/2006/relationships/image" Target="../media/image10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C1BC-8B99-564E-A357-49B1A2185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Nanoscale thermal transport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1E4FF-D57E-6D4F-BDC9-C98E1B05E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 3</a:t>
            </a:r>
          </a:p>
          <a:p>
            <a:endParaRPr lang="en-US" dirty="0"/>
          </a:p>
          <a:p>
            <a:r>
              <a:rPr lang="en-US" dirty="0"/>
              <a:t>Riley Hanus</a:t>
            </a:r>
          </a:p>
          <a:p>
            <a:r>
              <a:rPr lang="en-US" dirty="0">
                <a:hlinkClick r:id="rId2"/>
              </a:rPr>
              <a:t>http://rileyhanus.com/science.html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84387-CFF0-3B43-B2DB-1361A112E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525" y="182563"/>
            <a:ext cx="2222627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B1A9235-1451-2B46-9578-DB66A294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" y="2432400"/>
            <a:ext cx="7995684" cy="3888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F2A1CE-14B7-AE42-A957-CE349ADC5A7D}"/>
              </a:ext>
            </a:extLst>
          </p:cNvPr>
          <p:cNvSpPr txBox="1"/>
          <p:nvPr/>
        </p:nvSpPr>
        <p:spPr>
          <a:xfrm>
            <a:off x="223694" y="317020"/>
            <a:ext cx="275819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Analyzing low-T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9A02D3-F173-854D-A806-763BAFA7DBCB}"/>
                  </a:ext>
                </a:extLst>
              </p:cNvPr>
              <p:cNvSpPr txBox="1"/>
              <p:nvPr/>
            </p:nvSpPr>
            <p:spPr>
              <a:xfrm>
                <a:off x="3305355" y="317020"/>
                <a:ext cx="2277418" cy="1549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9A02D3-F173-854D-A806-763BAFA7D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355" y="317020"/>
                <a:ext cx="2277418" cy="1549399"/>
              </a:xfrm>
              <a:prstGeom prst="rect">
                <a:avLst/>
              </a:prstGeom>
              <a:blipFill>
                <a:blip r:embed="rId4"/>
                <a:stretch>
                  <a:fillRect l="-552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3B374F-D11C-7747-ADCE-8C4DFA78FAB2}"/>
              </a:ext>
            </a:extLst>
          </p:cNvPr>
          <p:cNvCxnSpPr/>
          <p:nvPr/>
        </p:nvCxnSpPr>
        <p:spPr>
          <a:xfrm>
            <a:off x="5672667" y="1557866"/>
            <a:ext cx="9821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8A6FA-F98C-1E44-A036-279BAAD32DB7}"/>
              </a:ext>
            </a:extLst>
          </p:cNvPr>
          <p:cNvSpPr txBox="1"/>
          <p:nvPr/>
        </p:nvSpPr>
        <p:spPr>
          <a:xfrm>
            <a:off x="5651509" y="845329"/>
            <a:ext cx="937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</a:t>
            </a:r>
          </a:p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0522B4-9C92-D946-B350-0398C1FC86E3}"/>
                  </a:ext>
                </a:extLst>
              </p:cNvPr>
              <p:cNvSpPr txBox="1"/>
              <p:nvPr/>
            </p:nvSpPr>
            <p:spPr>
              <a:xfrm>
                <a:off x="6772132" y="1132119"/>
                <a:ext cx="2371868" cy="1062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0522B4-9C92-D946-B350-0398C1FC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32" y="1132119"/>
                <a:ext cx="2371868" cy="10620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F65516-9B5C-844B-89CA-377550E46DB1}"/>
                  </a:ext>
                </a:extLst>
              </p:cNvPr>
              <p:cNvSpPr txBox="1"/>
              <p:nvPr/>
            </p:nvSpPr>
            <p:spPr>
              <a:xfrm>
                <a:off x="6293178" y="2162041"/>
                <a:ext cx="2667205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at</m:t>
                            </m:r>
                          </m:sub>
                        </m:sSub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number density of atoms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F65516-9B5C-844B-89CA-377550E46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178" y="2162041"/>
                <a:ext cx="2667205" cy="424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CB3C0D9-5F7C-9242-A545-64D4F83A72D8}"/>
              </a:ext>
            </a:extLst>
          </p:cNvPr>
          <p:cNvSpPr txBox="1"/>
          <p:nvPr/>
        </p:nvSpPr>
        <p:spPr>
          <a:xfrm>
            <a:off x="223694" y="6303916"/>
            <a:ext cx="8736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hlinkClick r:id="rId7"/>
              </a:rPr>
              <a:t>Agne</a:t>
            </a:r>
            <a:r>
              <a:rPr lang="en-US" sz="1400" dirty="0">
                <a:hlinkClick r:id="rId7"/>
              </a:rPr>
              <a:t>, M. T. </a:t>
            </a:r>
            <a:r>
              <a:rPr lang="en-US" sz="1400" i="1" dirty="0">
                <a:hlinkClick r:id="rId7"/>
              </a:rPr>
              <a:t>et al.</a:t>
            </a:r>
            <a:r>
              <a:rPr lang="en-US" sz="1400" dirty="0">
                <a:hlinkClick r:id="rId7"/>
              </a:rPr>
              <a:t> Heat capacity of Mg3Sb2, Mg3Bi2 and their alloys at high temperature. </a:t>
            </a:r>
            <a:r>
              <a:rPr lang="en-US" sz="1400" i="1" dirty="0">
                <a:hlinkClick r:id="rId7"/>
              </a:rPr>
              <a:t>Mater. Today Phys.</a:t>
            </a:r>
            <a:r>
              <a:rPr lang="en-US" sz="1400" dirty="0">
                <a:hlinkClick r:id="rId7"/>
              </a:rPr>
              <a:t> </a:t>
            </a:r>
            <a:r>
              <a:rPr lang="en-US" sz="1400" b="1" dirty="0">
                <a:hlinkClick r:id="rId7"/>
              </a:rPr>
              <a:t>6</a:t>
            </a:r>
            <a:r>
              <a:rPr lang="en-US" sz="1400" dirty="0">
                <a:hlinkClick r:id="rId7"/>
              </a:rPr>
              <a:t>, DOI 10.1016/j.mtphys.2018.10.001 (2018).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638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72CC03-1D8E-E943-88F9-744279F08665}"/>
              </a:ext>
            </a:extLst>
          </p:cNvPr>
          <p:cNvSpPr txBox="1"/>
          <p:nvPr/>
        </p:nvSpPr>
        <p:spPr>
          <a:xfrm>
            <a:off x="223694" y="317020"/>
            <a:ext cx="211949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Speed of sound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0FBFA-0B1C-0D4A-B1D4-151E51C12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" y="828289"/>
            <a:ext cx="4616099" cy="4520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65168B-0FCE-7A42-B7F5-7F46E74FDF1C}"/>
              </a:ext>
            </a:extLst>
          </p:cNvPr>
          <p:cNvSpPr txBox="1"/>
          <p:nvPr/>
        </p:nvSpPr>
        <p:spPr>
          <a:xfrm>
            <a:off x="4760560" y="272498"/>
            <a:ext cx="40805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cross-correlation is used to measure the time delay, the error is typically limit by the thickness variation of the sample. Can get better than 1% accuracy, if careful.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sample is a randomly oriented polycrystalline, then you are measuring the isotropic average longitudinal and transverse speeds of sound.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mindful of preferred orientation of grains, especially for non-cubic materials.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mindful of sample density. Samples should be very dense, &gt;98%.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14596F-487D-804D-A6F2-7CB457343702}"/>
                  </a:ext>
                </a:extLst>
              </p:cNvPr>
              <p:cNvSpPr txBox="1"/>
              <p:nvPr/>
            </p:nvSpPr>
            <p:spPr>
              <a:xfrm>
                <a:off x="5205554" y="5456706"/>
                <a:ext cx="2367635" cy="688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14596F-487D-804D-A6F2-7CB45734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54" y="5456706"/>
                <a:ext cx="2367635" cy="688202"/>
              </a:xfrm>
              <a:prstGeom prst="rect">
                <a:avLst/>
              </a:prstGeom>
              <a:blipFill>
                <a:blip r:embed="rId3"/>
                <a:stretch>
                  <a:fillRect l="-535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558BAE-AFB6-5443-9FA5-16BFCB21DF43}"/>
              </a:ext>
            </a:extLst>
          </p:cNvPr>
          <p:cNvSpPr txBox="1"/>
          <p:nvPr/>
        </p:nvSpPr>
        <p:spPr>
          <a:xfrm>
            <a:off x="223694" y="5394415"/>
            <a:ext cx="461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isotropic average speed of sound, used for thermal conductivity modeling, heat capacity modeling, Debye temperature.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D685A-909B-6140-95D0-2F8DA38CB406}"/>
              </a:ext>
            </a:extLst>
          </p:cNvPr>
          <p:cNvSpPr txBox="1"/>
          <p:nvPr/>
        </p:nvSpPr>
        <p:spPr>
          <a:xfrm>
            <a:off x="223694" y="6524651"/>
            <a:ext cx="989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Anderson, O. L. A simplified method for calculating the Debye temperature from elastic constants. </a:t>
            </a:r>
            <a:r>
              <a:rPr lang="en-US" sz="1200" i="1" dirty="0"/>
              <a:t>J. Phys. Chem. Solids</a:t>
            </a:r>
            <a:r>
              <a:rPr lang="en-US" sz="1200" dirty="0"/>
              <a:t> </a:t>
            </a:r>
            <a:r>
              <a:rPr lang="en-US" sz="1200" b="1" dirty="0"/>
              <a:t>24</a:t>
            </a:r>
            <a:r>
              <a:rPr lang="en-US" sz="1200" dirty="0"/>
              <a:t>, 909–917 (1963).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447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40ED72-C267-4F4B-8F46-F1C9DE3BD3FE}"/>
              </a:ext>
            </a:extLst>
          </p:cNvPr>
          <p:cNvSpPr txBox="1"/>
          <p:nvPr/>
        </p:nvSpPr>
        <p:spPr>
          <a:xfrm>
            <a:off x="223694" y="317020"/>
            <a:ext cx="417723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Thermal expansion contribution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A1DDD8-19B4-8048-A6F2-340D51CAC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5" t="5000" r="37491" b="66000"/>
          <a:stretch/>
        </p:blipFill>
        <p:spPr>
          <a:xfrm>
            <a:off x="808264" y="547852"/>
            <a:ext cx="7527472" cy="5457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75FA5E-5A59-724D-9AD9-F1B90F7145BC}"/>
                  </a:ext>
                </a:extLst>
              </p:cNvPr>
              <p:cNvSpPr txBox="1"/>
              <p:nvPr/>
            </p:nvSpPr>
            <p:spPr>
              <a:xfrm>
                <a:off x="392735" y="5473183"/>
                <a:ext cx="449777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density of atoms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Gruneisen</a:t>
                </a:r>
                <a:r>
                  <a:rPr lang="en-US" dirty="0"/>
                  <a:t> parameter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: isothermal Bulk modulus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dirty="0"/>
                  <a:t>: volumetric thermal expansion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75FA5E-5A59-724D-9AD9-F1B90F71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35" y="5473183"/>
                <a:ext cx="4497770" cy="1200329"/>
              </a:xfrm>
              <a:prstGeom prst="rect">
                <a:avLst/>
              </a:prstGeom>
              <a:blipFill>
                <a:blip r:embed="rId3"/>
                <a:stretch>
                  <a:fillRect t="-210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459C6-DBB4-9041-96CD-6C148B084868}"/>
                  </a:ext>
                </a:extLst>
              </p:cNvPr>
              <p:cNvSpPr txBox="1"/>
              <p:nvPr/>
            </p:nvSpPr>
            <p:spPr>
              <a:xfrm>
                <a:off x="6045448" y="5473183"/>
                <a:ext cx="2154821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459C6-DBB4-9041-96CD-6C148B08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448" y="5473183"/>
                <a:ext cx="2154821" cy="39401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74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D3592D-62B5-D844-B2FD-D1ABDD90476A}"/>
              </a:ext>
            </a:extLst>
          </p:cNvPr>
          <p:cNvSpPr txBox="1"/>
          <p:nvPr/>
        </p:nvSpPr>
        <p:spPr>
          <a:xfrm>
            <a:off x="223694" y="317020"/>
            <a:ext cx="285244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Analyzing high-T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08446-2BA0-2A41-A3B8-C99E0F22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470" y="749175"/>
            <a:ext cx="5678530" cy="5359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EED4E3-3320-A444-8B25-F4BE95B61698}"/>
              </a:ext>
            </a:extLst>
          </p:cNvPr>
          <p:cNvSpPr txBox="1"/>
          <p:nvPr/>
        </p:nvSpPr>
        <p:spPr>
          <a:xfrm>
            <a:off x="223693" y="1058084"/>
            <a:ext cx="36032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Absolute value of high temperature heat capacity is notoriously hard to measure.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contrast low-temperature heat capacity can be very accurate (e.g. physical property measurement system </a:t>
            </a:r>
            <a:r>
              <a:rPr lang="en-US" dirty="0">
                <a:hlinkClick r:id="rId3"/>
              </a:rPr>
              <a:t>PPMS</a:t>
            </a:r>
            <a:r>
              <a:rPr lang="en-US" dirty="0"/>
              <a:t> in heat capacity mode).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times our models are better at predicting it then and one given measurement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slope of Heat Capacity vs. T at high T can be reasonably accurate.  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92AC9-EC05-1E4F-B2D2-47E66D314C6D}"/>
              </a:ext>
            </a:extLst>
          </p:cNvPr>
          <p:cNvSpPr txBox="1"/>
          <p:nvPr/>
        </p:nvSpPr>
        <p:spPr>
          <a:xfrm>
            <a:off x="223694" y="6225086"/>
            <a:ext cx="8736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hlinkClick r:id="rId4"/>
              </a:rPr>
              <a:t>Agne</a:t>
            </a:r>
            <a:r>
              <a:rPr lang="en-US" sz="1400" dirty="0">
                <a:hlinkClick r:id="rId4"/>
              </a:rPr>
              <a:t>, M. T. </a:t>
            </a:r>
            <a:r>
              <a:rPr lang="en-US" sz="1400" i="1" dirty="0">
                <a:hlinkClick r:id="rId4"/>
              </a:rPr>
              <a:t>et al.</a:t>
            </a:r>
            <a:r>
              <a:rPr lang="en-US" sz="1400" dirty="0">
                <a:hlinkClick r:id="rId4"/>
              </a:rPr>
              <a:t> Heat capacity of Mg3Sb2, Mg3Bi2 and their alloys at high temperature. </a:t>
            </a:r>
            <a:r>
              <a:rPr lang="en-US" sz="1400" i="1" dirty="0">
                <a:hlinkClick r:id="rId4"/>
              </a:rPr>
              <a:t>Mater. Today Phys.</a:t>
            </a:r>
            <a:r>
              <a:rPr lang="en-US" sz="1400" dirty="0">
                <a:hlinkClick r:id="rId4"/>
              </a:rPr>
              <a:t> </a:t>
            </a:r>
            <a:r>
              <a:rPr lang="en-US" sz="1400" b="1" dirty="0">
                <a:hlinkClick r:id="rId4"/>
              </a:rPr>
              <a:t>6</a:t>
            </a:r>
            <a:r>
              <a:rPr lang="en-US" sz="1400" dirty="0">
                <a:hlinkClick r:id="rId4"/>
              </a:rPr>
              <a:t>, DOI 10.1016/j.mtphys.2018.10.001 (2018).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513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046A5-7363-1B4D-BB1F-25BB161E56AA}"/>
              </a:ext>
            </a:extLst>
          </p:cNvPr>
          <p:cNvSpPr txBox="1"/>
          <p:nvPr/>
        </p:nvSpPr>
        <p:spPr>
          <a:xfrm>
            <a:off x="223694" y="317020"/>
            <a:ext cx="471007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Thermal conductivity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559F93-54C0-FE4F-88A6-6089BE8F737C}"/>
                  </a:ext>
                </a:extLst>
              </p:cNvPr>
              <p:cNvSpPr txBox="1"/>
              <p:nvPr/>
            </p:nvSpPr>
            <p:spPr>
              <a:xfrm>
                <a:off x="457200" y="1007536"/>
                <a:ext cx="3403603" cy="3462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Modeling:</a:t>
                </a: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spectral heat capacity per unity volume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spectral diffusivity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559F93-54C0-FE4F-88A6-6089BE8F7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07536"/>
                <a:ext cx="3403603" cy="3462871"/>
              </a:xfrm>
              <a:prstGeom prst="rect">
                <a:avLst/>
              </a:prstGeom>
              <a:blipFill>
                <a:blip r:embed="rId2"/>
                <a:stretch>
                  <a:fillRect l="-4478" t="-16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D74916-62E7-6048-8A85-3DEB0F369A85}"/>
                  </a:ext>
                </a:extLst>
              </p:cNvPr>
              <p:cNvSpPr txBox="1"/>
              <p:nvPr/>
            </p:nvSpPr>
            <p:spPr>
              <a:xfrm>
                <a:off x="5283198" y="1007536"/>
                <a:ext cx="3556001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Experiment: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thermal diffusivity measured by, for example LFA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 heat capacity per unit volume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 heat capacity per unit mass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 mass density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D74916-62E7-6048-8A85-3DEB0F36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198" y="1007536"/>
                <a:ext cx="3556001" cy="2492990"/>
              </a:xfrm>
              <a:prstGeom prst="rect">
                <a:avLst/>
              </a:prstGeom>
              <a:blipFill>
                <a:blip r:embed="rId3"/>
                <a:stretch>
                  <a:fillRect l="-3915" t="-2525" r="-142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AF6247-49BB-F54C-9264-38EE128AF6C5}"/>
                  </a:ext>
                </a:extLst>
              </p:cNvPr>
              <p:cNvSpPr txBox="1"/>
              <p:nvPr/>
            </p:nvSpPr>
            <p:spPr>
              <a:xfrm>
                <a:off x="1502448" y="3933366"/>
                <a:ext cx="5820311" cy="2568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AF6247-49BB-F54C-9264-38EE128AF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448" y="3933366"/>
                <a:ext cx="5820311" cy="2568845"/>
              </a:xfrm>
              <a:prstGeom prst="rect">
                <a:avLst/>
              </a:prstGeom>
              <a:blipFill>
                <a:blip r:embed="rId4"/>
                <a:stretch>
                  <a:fillRect l="-1522" t="-41872" b="-59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F637C88-6F57-F345-AE5C-DF2794C2AAC8}"/>
              </a:ext>
            </a:extLst>
          </p:cNvPr>
          <p:cNvSpPr txBox="1"/>
          <p:nvPr/>
        </p:nvSpPr>
        <p:spPr>
          <a:xfrm>
            <a:off x="8079221" y="46892"/>
            <a:ext cx="1034322" cy="369332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 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2CFA1-E3DB-6749-B8F2-F8B10FE045D4}"/>
              </a:ext>
            </a:extLst>
          </p:cNvPr>
          <p:cNvSpPr txBox="1"/>
          <p:nvPr/>
        </p:nvSpPr>
        <p:spPr>
          <a:xfrm>
            <a:off x="5880486" y="4771852"/>
            <a:ext cx="294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capacity weighted average diffusivity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99F200A5-BD98-FC44-A723-3574A8ACC9B3}"/>
              </a:ext>
            </a:extLst>
          </p:cNvPr>
          <p:cNvSpPr/>
          <p:nvPr/>
        </p:nvSpPr>
        <p:spPr>
          <a:xfrm rot="2691519">
            <a:off x="2338712" y="5471862"/>
            <a:ext cx="1018406" cy="1044465"/>
          </a:xfrm>
          <a:prstGeom prst="plus">
            <a:avLst>
              <a:gd name="adj" fmla="val 45690"/>
            </a:avLst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CE19E5CA-0472-3147-8324-FD8A946E36B5}"/>
              </a:ext>
            </a:extLst>
          </p:cNvPr>
          <p:cNvSpPr/>
          <p:nvPr/>
        </p:nvSpPr>
        <p:spPr>
          <a:xfrm rot="2691519">
            <a:off x="4080049" y="6056324"/>
            <a:ext cx="451504" cy="444170"/>
          </a:xfrm>
          <a:prstGeom prst="plus">
            <a:avLst>
              <a:gd name="adj" fmla="val 45668"/>
            </a:avLst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3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524728-FC7C-FD4D-A7B1-3D876ECDE5B9}"/>
                  </a:ext>
                </a:extLst>
              </p:cNvPr>
              <p:cNvSpPr txBox="1"/>
              <p:nvPr/>
            </p:nvSpPr>
            <p:spPr>
              <a:xfrm>
                <a:off x="537658" y="1102097"/>
                <a:ext cx="5974841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General discussion about heat capacity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Obtain the phonon heat capacity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2600" dirty="0"/>
                  <a:t>examine limiting behavior 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2600" dirty="0"/>
                  <a:t>low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600" dirty="0"/>
                  <a:t>, high T, low T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600" dirty="0"/>
                  <a:t> Heat capacity in practice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2600" dirty="0"/>
                  <a:t>Debye level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2600" dirty="0"/>
                  <a:t>Debye temperature 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2600" dirty="0"/>
                  <a:t>Speed sound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Introduction to scattering theory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524728-FC7C-FD4D-A7B1-3D876ECD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58" y="1102097"/>
                <a:ext cx="5974841" cy="4893647"/>
              </a:xfrm>
              <a:prstGeom prst="rect">
                <a:avLst/>
              </a:prstGeom>
              <a:blipFill>
                <a:blip r:embed="rId2"/>
                <a:stretch>
                  <a:fillRect l="-1695" t="-1295" r="-636" b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67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D5FB0-CA50-7B4A-B243-55B7A92D7DF6}"/>
              </a:ext>
            </a:extLst>
          </p:cNvPr>
          <p:cNvSpPr txBox="1"/>
          <p:nvPr/>
        </p:nvSpPr>
        <p:spPr>
          <a:xfrm>
            <a:off x="2427889" y="363186"/>
            <a:ext cx="563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 capacity is generally a very boring material property.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C4E5C-315D-7A4E-A1A0-A78E2B489E8D}"/>
              </a:ext>
            </a:extLst>
          </p:cNvPr>
          <p:cNvSpPr txBox="1"/>
          <p:nvPr/>
        </p:nvSpPr>
        <p:spPr>
          <a:xfrm>
            <a:off x="223694" y="317020"/>
            <a:ext cx="187359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6DA131F-01E5-B746-B005-E58F4C049E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188445"/>
                  </p:ext>
                </p:extLst>
              </p:nvPr>
            </p:nvGraphicFramePr>
            <p:xfrm>
              <a:off x="1546254" y="1646918"/>
              <a:ext cx="5098071" cy="39685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533123">
                      <a:extLst>
                        <a:ext uri="{9D8B030D-6E8A-4147-A177-3AD203B41FA5}">
                          <a16:colId xmlns:a16="http://schemas.microsoft.com/office/drawing/2014/main" val="87450482"/>
                        </a:ext>
                      </a:extLst>
                    </a:gridCol>
                    <a:gridCol w="3564948">
                      <a:extLst>
                        <a:ext uri="{9D8B030D-6E8A-4147-A177-3AD203B41FA5}">
                          <a16:colId xmlns:a16="http://schemas.microsoft.com/office/drawing/2014/main" val="3690508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Material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Volumetric heat capacity at 25 C</a:t>
                          </a:r>
                        </a:p>
                        <a:p>
                          <a:pPr algn="ctr"/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𝐜𝐦</m:t>
                                  </m:r>
                                </m:e>
                                <m:sup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7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Liquid Hg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1.9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02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Liquid water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4490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Cu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3.45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166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Glass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2.1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3765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2.4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354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Graphite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1.53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9737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Diamond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291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6DA131F-01E5-B746-B005-E58F4C049E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188445"/>
                  </p:ext>
                </p:extLst>
              </p:nvPr>
            </p:nvGraphicFramePr>
            <p:xfrm>
              <a:off x="1546254" y="1646918"/>
              <a:ext cx="5098071" cy="39685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533123">
                      <a:extLst>
                        <a:ext uri="{9D8B030D-6E8A-4147-A177-3AD203B41FA5}">
                          <a16:colId xmlns:a16="http://schemas.microsoft.com/office/drawing/2014/main" val="87450482"/>
                        </a:ext>
                      </a:extLst>
                    </a:gridCol>
                    <a:gridCol w="3564948">
                      <a:extLst>
                        <a:ext uri="{9D8B030D-6E8A-4147-A177-3AD203B41FA5}">
                          <a16:colId xmlns:a16="http://schemas.microsoft.com/office/drawing/2014/main" val="3690508958"/>
                        </a:ext>
                      </a:extLst>
                    </a:gridCol>
                  </a:tblGrid>
                  <a:tr h="64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Material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908" t="-3922" r="355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73531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Liquid Hg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1.9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02859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Liquid water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449070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Cu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3.45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16609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Glass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2.1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376557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2.4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35408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Graphite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1.53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973787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Diamond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2919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688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420E02-1C14-9D48-88EB-E6AA6D503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5" t="5000" r="37491" b="66000"/>
          <a:stretch/>
        </p:blipFill>
        <p:spPr>
          <a:xfrm>
            <a:off x="0" y="-291371"/>
            <a:ext cx="9144001" cy="6629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4DBC4E-A7F4-8F44-8411-A311557F0A6B}"/>
                  </a:ext>
                </a:extLst>
              </p:cNvPr>
              <p:cNvSpPr txBox="1"/>
              <p:nvPr/>
            </p:nvSpPr>
            <p:spPr>
              <a:xfrm>
                <a:off x="2163632" y="3929416"/>
                <a:ext cx="5626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4DBC4E-A7F4-8F44-8411-A311557F0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632" y="3929416"/>
                <a:ext cx="5626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2BD5E31-0269-3A4A-8711-6542FA1EF6F5}"/>
              </a:ext>
            </a:extLst>
          </p:cNvPr>
          <p:cNvSpPr txBox="1"/>
          <p:nvPr/>
        </p:nvSpPr>
        <p:spPr>
          <a:xfrm>
            <a:off x="6620018" y="1448976"/>
            <a:ext cx="11701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03ACFF-6D28-9144-ACC6-ACFC333BDE77}"/>
                  </a:ext>
                </a:extLst>
              </p:cNvPr>
              <p:cNvSpPr txBox="1"/>
              <p:nvPr/>
            </p:nvSpPr>
            <p:spPr>
              <a:xfrm>
                <a:off x="477402" y="5670193"/>
                <a:ext cx="449777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density of atoms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Gruneisen</a:t>
                </a:r>
                <a:r>
                  <a:rPr lang="en-US" dirty="0"/>
                  <a:t> parameter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dirty="0"/>
                  <a:t>: volumetric thermal expansion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03ACFF-6D28-9144-ACC6-ACFC333BD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2" y="5670193"/>
                <a:ext cx="4497770" cy="923330"/>
              </a:xfrm>
              <a:prstGeom prst="rect">
                <a:avLst/>
              </a:prstGeom>
              <a:blipFill>
                <a:blip r:embed="rId4"/>
                <a:stretch>
                  <a:fillRect t="-1351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A3D07-C02B-794A-8457-0881488ED750}"/>
              </a:ext>
            </a:extLst>
          </p:cNvPr>
          <p:cNvSpPr txBox="1"/>
          <p:nvPr/>
        </p:nvSpPr>
        <p:spPr>
          <a:xfrm>
            <a:off x="223694" y="317020"/>
            <a:ext cx="233499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Derivation set-up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F8FD-8BC6-194C-B085-AFFA55E4BA7A}"/>
                  </a:ext>
                </a:extLst>
              </p:cNvPr>
              <p:cNvSpPr txBox="1"/>
              <p:nvPr/>
            </p:nvSpPr>
            <p:spPr>
              <a:xfrm>
                <a:off x="4383284" y="284959"/>
                <a:ext cx="1804212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F8FD-8BC6-194C-B085-AFFA55E4B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284" y="284959"/>
                <a:ext cx="1804212" cy="525785"/>
              </a:xfrm>
              <a:prstGeom prst="rect">
                <a:avLst/>
              </a:prstGeom>
              <a:blipFill>
                <a:blip r:embed="rId2"/>
                <a:stretch>
                  <a:fillRect l="-2098" t="-4651" r="-349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2609988-5436-D44B-9025-9D8FDD9894FA}"/>
              </a:ext>
            </a:extLst>
          </p:cNvPr>
          <p:cNvSpPr txBox="1"/>
          <p:nvPr/>
        </p:nvSpPr>
        <p:spPr>
          <a:xfrm>
            <a:off x="223694" y="828654"/>
            <a:ext cx="303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capacity is the change in energy with temperature</a:t>
            </a:r>
          </a:p>
          <a:p>
            <a:endParaRPr lang="en-US" dirty="0"/>
          </a:p>
          <a:p>
            <a:r>
              <a:rPr lang="en-US" dirty="0"/>
              <a:t>We will look for the </a:t>
            </a:r>
            <a:r>
              <a:rPr lang="en-US" i="1" dirty="0"/>
              <a:t>spectral </a:t>
            </a:r>
            <a:r>
              <a:rPr lang="en-US" dirty="0"/>
              <a:t>heat capacity </a:t>
            </a:r>
            <a:r>
              <a:rPr lang="en-US" i="1" dirty="0"/>
              <a:t>per unit volume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2A38B3-4086-3448-A32B-1C8709CB5EF3}"/>
                  </a:ext>
                </a:extLst>
              </p:cNvPr>
              <p:cNvSpPr txBox="1"/>
              <p:nvPr/>
            </p:nvSpPr>
            <p:spPr>
              <a:xfrm>
                <a:off x="3692346" y="1226511"/>
                <a:ext cx="3628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Energy 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2A38B3-4086-3448-A32B-1C8709CB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46" y="1226511"/>
                <a:ext cx="3628366" cy="276999"/>
              </a:xfrm>
              <a:prstGeom prst="rect">
                <a:avLst/>
              </a:prstGeom>
              <a:blipFill>
                <a:blip r:embed="rId3"/>
                <a:stretch>
                  <a:fillRect l="-3846" t="-27273" r="-209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89EE47-8128-B14E-824D-B9B353659E08}"/>
                  </a:ext>
                </a:extLst>
              </p:cNvPr>
              <p:cNvSpPr txBox="1"/>
              <p:nvPr/>
            </p:nvSpPr>
            <p:spPr>
              <a:xfrm>
                <a:off x="3590746" y="1751984"/>
                <a:ext cx="5477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Number density of phonons: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89EE47-8128-B14E-824D-B9B353659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46" y="1751984"/>
                <a:ext cx="5477397" cy="369332"/>
              </a:xfrm>
              <a:prstGeom prst="rect">
                <a:avLst/>
              </a:prstGeom>
              <a:blipFill>
                <a:blip r:embed="rId4"/>
                <a:stretch>
                  <a:fillRect l="-92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C23EDE-FF1E-1443-A9E8-04F38E9F0992}"/>
                  </a:ext>
                </a:extLst>
              </p:cNvPr>
              <p:cNvSpPr txBox="1"/>
              <p:nvPr/>
            </p:nvSpPr>
            <p:spPr>
              <a:xfrm>
                <a:off x="3396376" y="2305982"/>
                <a:ext cx="547739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number of possible states per unit volume. Here, we say it doesn’t change with temperature (i.e. the quasi-harmonic approximation). In reality thinks get softer with increasing temperature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will shift down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increases.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BE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occupation number (can think of it as an occupation probability), of a state at frequency/energy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and temperature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C23EDE-FF1E-1443-A9E8-04F38E9F0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76" y="2305982"/>
                <a:ext cx="5477396" cy="2862322"/>
              </a:xfrm>
              <a:prstGeom prst="rect">
                <a:avLst/>
              </a:prstGeom>
              <a:blipFill>
                <a:blip r:embed="rId5"/>
                <a:stretch>
                  <a:fillRect l="-693" t="-885" r="-1155" b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A7553B-202E-6A42-B371-DF9B2D7B7B80}"/>
                  </a:ext>
                </a:extLst>
              </p:cNvPr>
              <p:cNvSpPr txBox="1"/>
              <p:nvPr/>
            </p:nvSpPr>
            <p:spPr>
              <a:xfrm>
                <a:off x="2097284" y="5631489"/>
                <a:ext cx="3534429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A7553B-202E-6A42-B371-DF9B2D7B7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84" y="5631489"/>
                <a:ext cx="3534429" cy="619913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44A49B0-FD3A-A54B-890E-2B89BB539F6D}"/>
              </a:ext>
            </a:extLst>
          </p:cNvPr>
          <p:cNvSpPr txBox="1"/>
          <p:nvPr/>
        </p:nvSpPr>
        <p:spPr>
          <a:xfrm>
            <a:off x="8079221" y="46892"/>
            <a:ext cx="1034322" cy="369332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 board</a:t>
            </a:r>
          </a:p>
        </p:txBody>
      </p:sp>
    </p:spTree>
    <p:extLst>
      <p:ext uri="{BB962C8B-B14F-4D97-AF65-F5344CB8AC3E}">
        <p14:creationId xmlns:p14="http://schemas.microsoft.com/office/powerpoint/2010/main" val="285858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65E1C3-44E5-1B4A-911C-CDAE9EF0A8FE}"/>
              </a:ext>
            </a:extLst>
          </p:cNvPr>
          <p:cNvSpPr txBox="1"/>
          <p:nvPr/>
        </p:nvSpPr>
        <p:spPr>
          <a:xfrm>
            <a:off x="223694" y="317020"/>
            <a:ext cx="148213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2496C8-6D04-7745-9F9D-C29344D26A66}"/>
                  </a:ext>
                </a:extLst>
              </p:cNvPr>
              <p:cNvSpPr txBox="1"/>
              <p:nvPr/>
            </p:nvSpPr>
            <p:spPr>
              <a:xfrm>
                <a:off x="2545741" y="264830"/>
                <a:ext cx="1579214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2496C8-6D04-7745-9F9D-C29344D26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741" y="264830"/>
                <a:ext cx="1579214" cy="698717"/>
              </a:xfrm>
              <a:prstGeom prst="rect">
                <a:avLst/>
              </a:prstGeom>
              <a:blipFill>
                <a:blip r:embed="rId2"/>
                <a:stretch>
                  <a:fillRect l="-794" t="-3571" r="-2381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CCF92EA-D2A5-4941-8738-E7CDA82AED6D}"/>
              </a:ext>
            </a:extLst>
          </p:cNvPr>
          <p:cNvSpPr txBox="1"/>
          <p:nvPr/>
        </p:nvSpPr>
        <p:spPr>
          <a:xfrm>
            <a:off x="208704" y="881474"/>
            <a:ext cx="222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Crazy triple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8AE12D-EF18-0848-8F0E-AA648A46BCA5}"/>
                  </a:ext>
                </a:extLst>
              </p:cNvPr>
              <p:cNvSpPr txBox="1"/>
              <p:nvPr/>
            </p:nvSpPr>
            <p:spPr>
              <a:xfrm>
                <a:off x="1589805" y="1516999"/>
                <a:ext cx="5964389" cy="976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B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B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8AE12D-EF18-0848-8F0E-AA648A46B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805" y="1516999"/>
                <a:ext cx="5964389" cy="976678"/>
              </a:xfrm>
              <a:prstGeom prst="rect">
                <a:avLst/>
              </a:prstGeom>
              <a:blipFill>
                <a:blip r:embed="rId3"/>
                <a:stretch>
                  <a:fillRect l="-849" r="-212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21A5A1-D42F-0E4E-9084-1740584DE5AF}"/>
                  </a:ext>
                </a:extLst>
              </p:cNvPr>
              <p:cNvSpPr txBox="1"/>
              <p:nvPr/>
            </p:nvSpPr>
            <p:spPr>
              <a:xfrm>
                <a:off x="1346946" y="2849375"/>
                <a:ext cx="6347956" cy="1069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B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21A5A1-D42F-0E4E-9084-1740584D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946" y="2849375"/>
                <a:ext cx="6347956" cy="1069011"/>
              </a:xfrm>
              <a:prstGeom prst="rect">
                <a:avLst/>
              </a:prstGeom>
              <a:blipFill>
                <a:blip r:embed="rId4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4A3B57-6402-4A4B-8460-D7D2BF68E735}"/>
                  </a:ext>
                </a:extLst>
              </p:cNvPr>
              <p:cNvSpPr txBox="1"/>
              <p:nvPr/>
            </p:nvSpPr>
            <p:spPr>
              <a:xfrm>
                <a:off x="1426588" y="4813728"/>
                <a:ext cx="3817520" cy="658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4A3B57-6402-4A4B-8460-D7D2BF68E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88" y="4813728"/>
                <a:ext cx="3817520" cy="658257"/>
              </a:xfrm>
              <a:prstGeom prst="rect">
                <a:avLst/>
              </a:prstGeom>
              <a:blipFill>
                <a:blip r:embed="rId5"/>
                <a:stretch>
                  <a:fillRect l="-662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F4767B-98F0-3A43-B284-62E26BAE08FE}"/>
                  </a:ext>
                </a:extLst>
              </p:cNvPr>
              <p:cNvSpPr txBox="1"/>
              <p:nvPr/>
            </p:nvSpPr>
            <p:spPr>
              <a:xfrm>
                <a:off x="5992030" y="4553258"/>
                <a:ext cx="2680862" cy="11815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Heat capacity per volume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F4767B-98F0-3A43-B284-62E26BAE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030" y="4553258"/>
                <a:ext cx="2680862" cy="1181542"/>
              </a:xfrm>
              <a:prstGeom prst="rect">
                <a:avLst/>
              </a:prstGeom>
              <a:blipFill>
                <a:blip r:embed="rId6"/>
                <a:stretch>
                  <a:fillRect l="-1878" t="-61053" b="-1273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2C72D18-1C6C-6B49-9CFA-3D6AA3F02B5A}"/>
              </a:ext>
            </a:extLst>
          </p:cNvPr>
          <p:cNvSpPr txBox="1"/>
          <p:nvPr/>
        </p:nvSpPr>
        <p:spPr>
          <a:xfrm>
            <a:off x="8079221" y="46892"/>
            <a:ext cx="1034322" cy="369332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 board</a:t>
            </a:r>
          </a:p>
        </p:txBody>
      </p:sp>
    </p:spTree>
    <p:extLst>
      <p:ext uri="{BB962C8B-B14F-4D97-AF65-F5344CB8AC3E}">
        <p14:creationId xmlns:p14="http://schemas.microsoft.com/office/powerpoint/2010/main" val="206278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C11644-40AC-2C44-9A01-2F2944384E7E}"/>
                  </a:ext>
                </a:extLst>
              </p:cNvPr>
              <p:cNvSpPr txBox="1"/>
              <p:nvPr/>
            </p:nvSpPr>
            <p:spPr>
              <a:xfrm>
                <a:off x="1241686" y="2930578"/>
                <a:ext cx="1066767" cy="663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C11644-40AC-2C44-9A01-2F294438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686" y="2930578"/>
                <a:ext cx="1066767" cy="663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BC00C1B-E64F-C04D-AF8D-40221DF576C0}"/>
              </a:ext>
            </a:extLst>
          </p:cNvPr>
          <p:cNvSpPr txBox="1"/>
          <p:nvPr/>
        </p:nvSpPr>
        <p:spPr>
          <a:xfrm>
            <a:off x="223694" y="317020"/>
            <a:ext cx="23484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Limiting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EC7A20-1AC4-9646-B0E6-367836CA5894}"/>
                  </a:ext>
                </a:extLst>
              </p:cNvPr>
              <p:cNvSpPr txBox="1"/>
              <p:nvPr/>
            </p:nvSpPr>
            <p:spPr>
              <a:xfrm>
                <a:off x="2889525" y="363186"/>
                <a:ext cx="434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Let’s look at the 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(and high T) behavior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EC7A20-1AC4-9646-B0E6-367836CA5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25" y="363186"/>
                <a:ext cx="4340162" cy="369332"/>
              </a:xfrm>
              <a:prstGeom prst="rect">
                <a:avLst/>
              </a:prstGeom>
              <a:blipFill>
                <a:blip r:embed="rId3"/>
                <a:stretch>
                  <a:fillRect l="-1466" t="-6667" r="-29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E7D67-85DE-D646-9530-85C04C46627A}"/>
                  </a:ext>
                </a:extLst>
              </p:cNvPr>
              <p:cNvSpPr txBox="1"/>
              <p:nvPr/>
            </p:nvSpPr>
            <p:spPr>
              <a:xfrm>
                <a:off x="223694" y="2084261"/>
                <a:ext cx="61101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I just plug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0/0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Not super helpful, what we really want is the limiting behavior.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E7D67-85DE-D646-9530-85C04C466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4" y="2084261"/>
                <a:ext cx="6110199" cy="646331"/>
              </a:xfrm>
              <a:prstGeom prst="rect">
                <a:avLst/>
              </a:prstGeom>
              <a:blipFill>
                <a:blip r:embed="rId4"/>
                <a:stretch>
                  <a:fillRect l="-830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0FC837-F286-4F49-B801-506F7B747180}"/>
                  </a:ext>
                </a:extLst>
              </p:cNvPr>
              <p:cNvSpPr txBox="1"/>
              <p:nvPr/>
            </p:nvSpPr>
            <p:spPr>
              <a:xfrm>
                <a:off x="6057893" y="3046100"/>
                <a:ext cx="1787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0FC837-F286-4F49-B801-506F7B747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93" y="3046100"/>
                <a:ext cx="17879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1E20F9-1593-A44C-9867-0460F506E032}"/>
                  </a:ext>
                </a:extLst>
              </p:cNvPr>
              <p:cNvSpPr txBox="1"/>
              <p:nvPr/>
            </p:nvSpPr>
            <p:spPr>
              <a:xfrm>
                <a:off x="1160489" y="3865555"/>
                <a:ext cx="7603043" cy="671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(1)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1E20F9-1593-A44C-9867-0460F506E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89" y="3865555"/>
                <a:ext cx="7603043" cy="671915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316143-89EE-6340-8161-475247527D93}"/>
                  </a:ext>
                </a:extLst>
              </p:cNvPr>
              <p:cNvSpPr txBox="1"/>
              <p:nvPr/>
            </p:nvSpPr>
            <p:spPr>
              <a:xfrm>
                <a:off x="2244413" y="4771265"/>
                <a:ext cx="4707443" cy="172354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1000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    At high T and or 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sz="1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     which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cst</m:t>
                    </m:r>
                  </m:oMath>
                </a14:m>
                <a:r>
                  <a:rPr lang="en-US" dirty="0"/>
                  <a:t> at high T</a:t>
                </a:r>
              </a:p>
              <a:p>
                <a:r>
                  <a:rPr lang="en-US" dirty="0"/>
                  <a:t>   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when the dispersion is linear    </a:t>
                </a:r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316143-89EE-6340-8161-475247527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413" y="4771265"/>
                <a:ext cx="4707443" cy="1723549"/>
              </a:xfrm>
              <a:prstGeom prst="rect">
                <a:avLst/>
              </a:prstGeom>
              <a:blipFill>
                <a:blip r:embed="rId8"/>
                <a:stretch>
                  <a:fillRect r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635D4E-5AE0-8A41-9A65-AA145616B256}"/>
                  </a:ext>
                </a:extLst>
              </p:cNvPr>
              <p:cNvSpPr txBox="1"/>
              <p:nvPr/>
            </p:nvSpPr>
            <p:spPr>
              <a:xfrm>
                <a:off x="2516373" y="986017"/>
                <a:ext cx="3817520" cy="658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635D4E-5AE0-8A41-9A65-AA145616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73" y="986017"/>
                <a:ext cx="3817520" cy="658257"/>
              </a:xfrm>
              <a:prstGeom prst="rect">
                <a:avLst/>
              </a:prstGeom>
              <a:blipFill>
                <a:blip r:embed="rId9"/>
                <a:stretch>
                  <a:fillRect l="-66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E36B70A-C8A9-8149-96B3-0DA7FD263EC6}"/>
              </a:ext>
            </a:extLst>
          </p:cNvPr>
          <p:cNvSpPr txBox="1"/>
          <p:nvPr/>
        </p:nvSpPr>
        <p:spPr>
          <a:xfrm>
            <a:off x="377795" y="3046100"/>
            <a:ext cx="86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9A3392-BA14-2A4A-9416-C9DBE5FBE706}"/>
                  </a:ext>
                </a:extLst>
              </p:cNvPr>
              <p:cNvSpPr txBox="1"/>
              <p:nvPr/>
            </p:nvSpPr>
            <p:spPr>
              <a:xfrm>
                <a:off x="2516373" y="3046100"/>
                <a:ext cx="3111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Taylor 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9A3392-BA14-2A4A-9416-C9DBE5FB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73" y="3046100"/>
                <a:ext cx="3111878" cy="369332"/>
              </a:xfrm>
              <a:prstGeom prst="rect">
                <a:avLst/>
              </a:prstGeom>
              <a:blipFill>
                <a:blip r:embed="rId10"/>
                <a:stretch>
                  <a:fillRect l="-1626" t="-10345" r="-40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33DB713-4E6A-CA40-B78A-E0E093C70830}"/>
              </a:ext>
            </a:extLst>
          </p:cNvPr>
          <p:cNvSpPr txBox="1"/>
          <p:nvPr/>
        </p:nvSpPr>
        <p:spPr>
          <a:xfrm>
            <a:off x="8079221" y="46892"/>
            <a:ext cx="1034322" cy="369332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 board</a:t>
            </a:r>
          </a:p>
        </p:txBody>
      </p:sp>
    </p:spTree>
    <p:extLst>
      <p:ext uri="{BB962C8B-B14F-4D97-AF65-F5344CB8AC3E}">
        <p14:creationId xmlns:p14="http://schemas.microsoft.com/office/powerpoint/2010/main" val="8837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D4BBF9-72C7-DF42-A0C8-16B00D7679AE}"/>
                  </a:ext>
                </a:extLst>
              </p:cNvPr>
              <p:cNvSpPr txBox="1"/>
              <p:nvPr/>
            </p:nvSpPr>
            <p:spPr>
              <a:xfrm>
                <a:off x="223694" y="1477190"/>
                <a:ext cx="1720215" cy="1945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D4BBF9-72C7-DF42-A0C8-16B00D767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4" y="1477190"/>
                <a:ext cx="1720215" cy="1945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CC0F65-A7C7-D545-B743-E8E3B440459E}"/>
              </a:ext>
            </a:extLst>
          </p:cNvPr>
          <p:cNvSpPr txBox="1"/>
          <p:nvPr/>
        </p:nvSpPr>
        <p:spPr>
          <a:xfrm>
            <a:off x="223694" y="317020"/>
            <a:ext cx="23484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Limiting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3D173D-677A-064F-B0AC-7C1426923899}"/>
                  </a:ext>
                </a:extLst>
              </p:cNvPr>
              <p:cNvSpPr txBox="1"/>
              <p:nvPr/>
            </p:nvSpPr>
            <p:spPr>
              <a:xfrm>
                <a:off x="2818445" y="363186"/>
                <a:ext cx="2784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Let’s look at </a:t>
                </a:r>
                <a:r>
                  <a:rPr lang="en-US" b="1" dirty="0"/>
                  <a:t>low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behavior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3D173D-677A-064F-B0AC-7C1426923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445" y="363186"/>
                <a:ext cx="2784095" cy="369332"/>
              </a:xfrm>
              <a:prstGeom prst="rect">
                <a:avLst/>
              </a:prstGeom>
              <a:blipFill>
                <a:blip r:embed="rId3"/>
                <a:stretch>
                  <a:fillRect l="-1818" t="-6667" r="-90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9F39C6-889A-3E49-A5E6-72399D11032B}"/>
                  </a:ext>
                </a:extLst>
              </p:cNvPr>
              <p:cNvSpPr txBox="1"/>
              <p:nvPr/>
            </p:nvSpPr>
            <p:spPr>
              <a:xfrm>
                <a:off x="2430131" y="2818151"/>
                <a:ext cx="3718134" cy="812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9F39C6-889A-3E49-A5E6-72399D11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31" y="2818151"/>
                <a:ext cx="3718134" cy="812210"/>
              </a:xfrm>
              <a:prstGeom prst="rect">
                <a:avLst/>
              </a:prstGeom>
              <a:blipFill>
                <a:blip r:embed="rId4"/>
                <a:stretch>
                  <a:fillRect l="-680" t="-127692" r="-680" b="-1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6CEC30-F062-654A-85E1-018E3890D192}"/>
                  </a:ext>
                </a:extLst>
              </p:cNvPr>
              <p:cNvSpPr txBox="1"/>
              <p:nvPr/>
            </p:nvSpPr>
            <p:spPr>
              <a:xfrm>
                <a:off x="2430131" y="1477190"/>
                <a:ext cx="4283737" cy="812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B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6CEC30-F062-654A-85E1-018E3890D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31" y="1477190"/>
                <a:ext cx="4283737" cy="812210"/>
              </a:xfrm>
              <a:prstGeom prst="rect">
                <a:avLst/>
              </a:prstGeom>
              <a:blipFill>
                <a:blip r:embed="rId5"/>
                <a:stretch>
                  <a:fillRect l="-590" t="-126154" r="-590" b="-1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40C1F5-87CE-5F4A-A59B-E6955344A6DF}"/>
                  </a:ext>
                </a:extLst>
              </p:cNvPr>
              <p:cNvSpPr txBox="1"/>
              <p:nvPr/>
            </p:nvSpPr>
            <p:spPr>
              <a:xfrm>
                <a:off x="223694" y="1000434"/>
                <a:ext cx="7379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Convenient to convert the integral to be over the dimensionless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40C1F5-87CE-5F4A-A59B-E6955344A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4" y="1000434"/>
                <a:ext cx="7379392" cy="369332"/>
              </a:xfrm>
              <a:prstGeom prst="rect">
                <a:avLst/>
              </a:prstGeom>
              <a:blipFill>
                <a:blip r:embed="rId6"/>
                <a:stretch>
                  <a:fillRect l="-687" t="-6667" r="-34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CAC8AF-0FCD-F34E-B568-DD9B639C173D}"/>
                  </a:ext>
                </a:extLst>
              </p:cNvPr>
              <p:cNvSpPr txBox="1"/>
              <p:nvPr/>
            </p:nvSpPr>
            <p:spPr>
              <a:xfrm>
                <a:off x="238684" y="4007907"/>
                <a:ext cx="5736442" cy="1226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 low T: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only low frequency modes are populated,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CAC8AF-0FCD-F34E-B568-DD9B639C1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84" y="4007907"/>
                <a:ext cx="5736442" cy="1226490"/>
              </a:xfrm>
              <a:prstGeom prst="rect">
                <a:avLst/>
              </a:prstGeom>
              <a:blipFill>
                <a:blip r:embed="rId7"/>
                <a:stretch>
                  <a:fillRect l="-885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9EBFF8-497F-5D48-96DD-AA0241B58120}"/>
                  </a:ext>
                </a:extLst>
              </p:cNvPr>
              <p:cNvSpPr txBox="1"/>
              <p:nvPr/>
            </p:nvSpPr>
            <p:spPr>
              <a:xfrm>
                <a:off x="524197" y="5363199"/>
                <a:ext cx="2235227" cy="81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9EBFF8-497F-5D48-96DD-AA0241B58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7" y="5363199"/>
                <a:ext cx="2235227" cy="811312"/>
              </a:xfrm>
              <a:prstGeom prst="rect">
                <a:avLst/>
              </a:prstGeom>
              <a:blipFill>
                <a:blip r:embed="rId8"/>
                <a:stretch>
                  <a:fillRect l="-41808" t="-127692" b="-1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43E37-A7D6-E94A-A7C9-C6FE306DE1B9}"/>
                  </a:ext>
                </a:extLst>
              </p:cNvPr>
              <p:cNvSpPr txBox="1"/>
              <p:nvPr/>
            </p:nvSpPr>
            <p:spPr>
              <a:xfrm>
                <a:off x="3406955" y="5380810"/>
                <a:ext cx="2240165" cy="634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43E37-A7D6-E94A-A7C9-C6FE306DE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955" y="5380810"/>
                <a:ext cx="2240165" cy="634084"/>
              </a:xfrm>
              <a:prstGeom prst="rect">
                <a:avLst/>
              </a:prstGeom>
              <a:blipFill>
                <a:blip r:embed="rId9"/>
                <a:stretch>
                  <a:fillRect l="-1685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1DE347-A681-A245-AC6B-0FB5813CB15C}"/>
                  </a:ext>
                </a:extLst>
              </p:cNvPr>
              <p:cNvSpPr txBox="1"/>
              <p:nvPr/>
            </p:nvSpPr>
            <p:spPr>
              <a:xfrm>
                <a:off x="6294651" y="5143854"/>
                <a:ext cx="2719462" cy="1384995"/>
              </a:xfrm>
              <a:prstGeom prst="rect">
                <a:avLst/>
              </a:prstGeom>
              <a:solidFill>
                <a:srgbClr val="FFFF00">
                  <a:alpha val="58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0" dirty="0">
                    <a:latin typeface="Cambria Math" panose="02040503050406030204" pitchFamily="18" charset="0"/>
                  </a:rPr>
                  <a:t>At low T 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 where dispersion is linear: </a:t>
                </a: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1DE347-A681-A245-AC6B-0FB5813CB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51" y="5143854"/>
                <a:ext cx="2719462" cy="1384995"/>
              </a:xfrm>
              <a:prstGeom prst="rect">
                <a:avLst/>
              </a:prstGeom>
              <a:blipFill>
                <a:blip r:embed="rId10"/>
                <a:stretch>
                  <a:fillRect l="-3241" t="-4505" r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7A2DD48-346A-9D49-B39F-38433FE0005C}"/>
              </a:ext>
            </a:extLst>
          </p:cNvPr>
          <p:cNvSpPr txBox="1"/>
          <p:nvPr/>
        </p:nvSpPr>
        <p:spPr>
          <a:xfrm>
            <a:off x="8079221" y="46892"/>
            <a:ext cx="1034322" cy="369332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 board</a:t>
            </a:r>
          </a:p>
        </p:txBody>
      </p:sp>
    </p:spTree>
    <p:extLst>
      <p:ext uri="{BB962C8B-B14F-4D97-AF65-F5344CB8AC3E}">
        <p14:creationId xmlns:p14="http://schemas.microsoft.com/office/powerpoint/2010/main" val="223015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48F33-BA17-EA47-AA92-BEDBB0520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8" t="6807" r="39675" b="67894"/>
          <a:stretch/>
        </p:blipFill>
        <p:spPr>
          <a:xfrm>
            <a:off x="2200597" y="471493"/>
            <a:ext cx="7010395" cy="466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B8E6D8-2978-C44C-927C-E7D176EACA3B}"/>
              </a:ext>
            </a:extLst>
          </p:cNvPr>
          <p:cNvSpPr txBox="1"/>
          <p:nvPr/>
        </p:nvSpPr>
        <p:spPr>
          <a:xfrm>
            <a:off x="223694" y="317020"/>
            <a:ext cx="210429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Example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CC088-3AB6-8F41-BD66-8B337A2D5E85}"/>
                  </a:ext>
                </a:extLst>
              </p:cNvPr>
              <p:cNvSpPr txBox="1"/>
              <p:nvPr/>
            </p:nvSpPr>
            <p:spPr>
              <a:xfrm>
                <a:off x="3951153" y="3641273"/>
                <a:ext cx="5280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CC088-3AB6-8F41-BD66-8B337A2D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153" y="3641273"/>
                <a:ext cx="52809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10B1C18-6FA8-DC41-B303-A7FFF01BE6EE}"/>
              </a:ext>
            </a:extLst>
          </p:cNvPr>
          <p:cNvSpPr txBox="1"/>
          <p:nvPr/>
        </p:nvSpPr>
        <p:spPr>
          <a:xfrm>
            <a:off x="7419434" y="1231169"/>
            <a:ext cx="1084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F506E5-4EF2-004A-A169-02091F0F811C}"/>
                  </a:ext>
                </a:extLst>
              </p:cNvPr>
              <p:cNvSpPr txBox="1"/>
              <p:nvPr/>
            </p:nvSpPr>
            <p:spPr>
              <a:xfrm>
                <a:off x="195620" y="4679561"/>
                <a:ext cx="9007466" cy="2068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speed of sound: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=5000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volume per atom: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UC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at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=9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UC</m:t>
                        </m:r>
                      </m:sub>
                    </m:sSub>
                  </m:oMath>
                </a14:m>
                <a:r>
                  <a:rPr lang="en-US" dirty="0"/>
                  <a:t>: volume of unit cell,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at</m:t>
                        </m:r>
                      </m:sub>
                    </m:sSub>
                  </m:oMath>
                </a14:m>
                <a:r>
                  <a:rPr lang="en-US" dirty="0"/>
                  <a:t>: # atoms in unit cell)</a:t>
                </a:r>
              </a:p>
              <a:p>
                <a:r>
                  <a:rPr lang="en-US" dirty="0"/>
                  <a:t>max k-vector (isotropic):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at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=1.87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Debye frequency: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=93.7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THz</m:t>
                    </m:r>
                  </m:oMath>
                </a14:m>
                <a:endParaRPr lang="en-US" dirty="0"/>
              </a:p>
              <a:p>
                <a:endParaRPr lang="en-US" sz="600" dirty="0"/>
              </a:p>
              <a:p>
                <a:r>
                  <a:rPr lang="en-US" dirty="0"/>
                  <a:t>Debye temperature: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=715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F506E5-4EF2-004A-A169-02091F0F8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0" y="4679561"/>
                <a:ext cx="9007466" cy="2068771"/>
              </a:xfrm>
              <a:prstGeom prst="rect">
                <a:avLst/>
              </a:prstGeom>
              <a:blipFill>
                <a:blip r:embed="rId5"/>
                <a:stretch>
                  <a:fillRect l="-422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EE5B9E0-3339-6D40-97F6-DE375D1CBCAE}"/>
              </a:ext>
            </a:extLst>
          </p:cNvPr>
          <p:cNvSpPr txBox="1"/>
          <p:nvPr/>
        </p:nvSpPr>
        <p:spPr>
          <a:xfrm>
            <a:off x="8079221" y="46892"/>
            <a:ext cx="1034322" cy="369332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 board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A47208-8C19-BF42-9E33-1EF9C274C44E}"/>
              </a:ext>
            </a:extLst>
          </p:cNvPr>
          <p:cNvCxnSpPr>
            <a:cxnSpLocks/>
          </p:cNvCxnSpPr>
          <p:nvPr/>
        </p:nvCxnSpPr>
        <p:spPr>
          <a:xfrm flipH="1" flipV="1">
            <a:off x="7053946" y="1158735"/>
            <a:ext cx="1" cy="2991095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0A1749-A2DB-A942-A13D-4B234D958CD1}"/>
                  </a:ext>
                </a:extLst>
              </p:cNvPr>
              <p:cNvSpPr txBox="1"/>
              <p:nvPr/>
            </p:nvSpPr>
            <p:spPr>
              <a:xfrm>
                <a:off x="7077393" y="3656761"/>
                <a:ext cx="5261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0A1749-A2DB-A942-A13D-4B234D958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393" y="3656761"/>
                <a:ext cx="52610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7CA452-0A34-7140-A665-D220E791F7E9}"/>
                  </a:ext>
                </a:extLst>
              </p:cNvPr>
              <p:cNvSpPr txBox="1"/>
              <p:nvPr/>
            </p:nvSpPr>
            <p:spPr>
              <a:xfrm>
                <a:off x="2684539" y="81716"/>
                <a:ext cx="4029628" cy="812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B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7CA452-0A34-7140-A665-D220E791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39" y="81716"/>
                <a:ext cx="4029628" cy="812210"/>
              </a:xfrm>
              <a:prstGeom prst="rect">
                <a:avLst/>
              </a:prstGeom>
              <a:blipFill>
                <a:blip r:embed="rId7"/>
                <a:stretch>
                  <a:fillRect l="-627" t="-124615" r="-627" b="-1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38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10787</TotalTime>
  <Words>1062</Words>
  <Application>Microsoft Macintosh PowerPoint</Application>
  <PresentationFormat>On-screen Show (4:3)</PresentationFormat>
  <Paragraphs>172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Nanoscale thermal transport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Riley Hanus</dc:creator>
  <cp:lastModifiedBy>Riley Hanus</cp:lastModifiedBy>
  <cp:revision>158</cp:revision>
  <dcterms:created xsi:type="dcterms:W3CDTF">2020-01-28T21:16:44Z</dcterms:created>
  <dcterms:modified xsi:type="dcterms:W3CDTF">2020-03-03T18:46:09Z</dcterms:modified>
</cp:coreProperties>
</file>