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Vidaloka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Vidalok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26ef93d4f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26ef93d4f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26ef93d4f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26ef93d4f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We chose a binary classifier problem - file is legit or not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files are portable executables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41323 legitimate files, 96724 malicious, and a total of 138048 files.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Legitimate file heavy, will show how we handled that a bit later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68c35a29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68c35a2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26ef93d4f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26ef93d4f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7872" lvl="0" marL="457200" marR="830538" rtl="0" algn="just">
              <a:lnSpc>
                <a:spcPct val="167396"/>
              </a:lnSpc>
              <a:spcBef>
                <a:spcPts val="1606"/>
              </a:spcBef>
              <a:spcAft>
                <a:spcPts val="0"/>
              </a:spcAft>
              <a:buClr>
                <a:schemeClr val="dk1"/>
              </a:buClr>
              <a:buSzPts val="1091"/>
              <a:buChar char="●"/>
            </a:pPr>
            <a:r>
              <a:rPr lang="en" sz="1090">
                <a:solidFill>
                  <a:schemeClr val="dk1"/>
                </a:solidFill>
              </a:rPr>
              <a:t>The new data contained only 12 features compared to original 54 features, almost a 78% decrease</a:t>
            </a:r>
            <a:endParaRPr sz="1090">
              <a:solidFill>
                <a:schemeClr val="dk1"/>
              </a:solidFill>
            </a:endParaRPr>
          </a:p>
          <a:p>
            <a:pPr indent="-297872" lvl="1" marL="914400" marR="830538" rtl="0" algn="just">
              <a:lnSpc>
                <a:spcPct val="16739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91"/>
              <a:buChar char="○"/>
            </a:pPr>
            <a:r>
              <a:rPr lang="en" sz="1090">
                <a:solidFill>
                  <a:schemeClr val="dk1"/>
                </a:solidFill>
              </a:rPr>
              <a:t>This is important for efficiency </a:t>
            </a:r>
            <a:endParaRPr sz="1090">
              <a:solidFill>
                <a:schemeClr val="dk1"/>
              </a:solidFill>
            </a:endParaRPr>
          </a:p>
          <a:p>
            <a:pPr indent="-297872" lvl="0" marL="457200" marR="830538" rtl="0" algn="just">
              <a:lnSpc>
                <a:spcPct val="16739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91"/>
              <a:buChar char="●"/>
            </a:pPr>
            <a:r>
              <a:rPr lang="en" sz="1090">
                <a:solidFill>
                  <a:schemeClr val="dk1"/>
                </a:solidFill>
              </a:rPr>
              <a:t>Imagebase - specifies the address that the executable should be loaded into memory</a:t>
            </a:r>
            <a:endParaRPr sz="1090">
              <a:solidFill>
                <a:schemeClr val="dk1"/>
              </a:solidFill>
            </a:endParaRPr>
          </a:p>
          <a:p>
            <a:pPr indent="-297872" lvl="0" marL="457200" marR="830538" rtl="0" algn="just">
              <a:lnSpc>
                <a:spcPct val="16739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91"/>
              <a:buChar char="●"/>
            </a:pPr>
            <a:r>
              <a:rPr lang="en" sz="1090">
                <a:solidFill>
                  <a:schemeClr val="dk1"/>
                </a:solidFill>
              </a:rPr>
              <a:t>VersionInformation - details where files should be installed on the computer</a:t>
            </a:r>
            <a:endParaRPr sz="1090">
              <a:solidFill>
                <a:schemeClr val="dk1"/>
              </a:solidFill>
            </a:endParaRPr>
          </a:p>
          <a:p>
            <a:pPr indent="-297872" lvl="0" marL="457200" marR="830538" rtl="0" algn="just">
              <a:lnSpc>
                <a:spcPct val="16739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91"/>
              <a:buChar char="●"/>
            </a:pPr>
            <a:r>
              <a:rPr lang="en" sz="1090">
                <a:solidFill>
                  <a:schemeClr val="dk1"/>
                </a:solidFill>
              </a:rPr>
              <a:t>These features make sense as malicious software can use these features to get into places it </a:t>
            </a:r>
            <a:r>
              <a:rPr lang="en" sz="1090">
                <a:solidFill>
                  <a:schemeClr val="dk1"/>
                </a:solidFill>
              </a:rPr>
              <a:t>shouldn't</a:t>
            </a:r>
            <a:r>
              <a:rPr lang="en" sz="1090">
                <a:solidFill>
                  <a:schemeClr val="dk1"/>
                </a:solidFill>
              </a:rPr>
              <a:t> be on the OS</a:t>
            </a:r>
            <a:endParaRPr sz="109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28393db7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28393db7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These models worked so well with this data because it is a binary classification problem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</a:t>
            </a:r>
            <a:r>
              <a:rPr lang="en"/>
              <a:t>ccuracy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RF: </a:t>
            </a:r>
            <a:r>
              <a:rPr lang="en"/>
              <a:t> 99.45%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XGB: 99.46%, 99.8% (with all)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DT: 99.16%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GP: 98.96%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AB: 98.75%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CLF: 95.01%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28393db7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28393db7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Including CMs was crucial as the data is uneven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With the CMs we find that the models are indeed accurate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False positive: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RF: 0.44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GP: 1.89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AB: 0.88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XGB: 0.56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DT: 0.65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CLF: 1.14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28393db7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28393db7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Malicious</a:t>
            </a:r>
            <a:r>
              <a:rPr lang="en"/>
              <a:t> software is always evolving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Malicious software isn’t </a:t>
            </a:r>
            <a:r>
              <a:rPr lang="en"/>
              <a:t>always</a:t>
            </a:r>
            <a:r>
              <a:rPr lang="en"/>
              <a:t> in the form of a </a:t>
            </a:r>
            <a:r>
              <a:rPr lang="en"/>
              <a:t>portable</a:t>
            </a:r>
            <a:r>
              <a:rPr lang="en"/>
              <a:t> executable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28393db7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28393db7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DID IT! I AM SO PROUD &lt;3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1" type="subTitle"/>
          </p:nvPr>
        </p:nvSpPr>
        <p:spPr>
          <a:xfrm>
            <a:off x="50389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3" type="subTitle"/>
          </p:nvPr>
        </p:nvSpPr>
        <p:spPr>
          <a:xfrm>
            <a:off x="16931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36" name="Google Shape;136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3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2" name="Google Shape;142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ctrTitle"/>
          </p:nvPr>
        </p:nvSpPr>
        <p:spPr>
          <a:xfrm>
            <a:off x="3000375" y="477625"/>
            <a:ext cx="5857800" cy="40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910"/>
              <a:t>Malware Detection using Machine Learning</a:t>
            </a:r>
            <a:endParaRPr sz="4910"/>
          </a:p>
        </p:txBody>
      </p:sp>
      <p:sp>
        <p:nvSpPr>
          <p:cNvPr id="149" name="Google Shape;149;p15"/>
          <p:cNvSpPr txBox="1"/>
          <p:nvPr>
            <p:ph idx="1" type="subTitle"/>
          </p:nvPr>
        </p:nvSpPr>
        <p:spPr>
          <a:xfrm>
            <a:off x="908250" y="3122875"/>
            <a:ext cx="7327500" cy="17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By: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Joseph Edwards &amp; George (Riley) Hufford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019375" y="404200"/>
            <a:ext cx="68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Malware Detection is Important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335650" y="1323950"/>
            <a:ext cx="4930200" cy="29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Due to today’s technology being essential to nearly every aspect of society, cyber attacks are becoming an increasingly more </a:t>
            </a:r>
            <a:r>
              <a:rPr lang="en" sz="1600"/>
              <a:t>prevalent issue.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Machine learning is a great fit to detect Malware, giving us more knowledge to prevent attacks.</a:t>
            </a:r>
            <a:endParaRPr sz="16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8250" y="1017725"/>
            <a:ext cx="3485400" cy="37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Our Project</a:t>
            </a:r>
            <a:endParaRPr sz="3700"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713250" y="1173625"/>
            <a:ext cx="7717500" cy="16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500"/>
              <a:t>For our project we used the programming language Python and various Python libraries (such as </a:t>
            </a:r>
            <a:r>
              <a:rPr lang="en" sz="1500"/>
              <a:t>Pandas</a:t>
            </a:r>
            <a:r>
              <a:rPr lang="en" sz="1500"/>
              <a:t>, sklearn, and NumPy).</a:t>
            </a:r>
            <a:endParaRPr sz="15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500"/>
              <a:t>The data set we chose to use comes from a security blogger named: Prateek Lalwani and contains a total of 138,048 files.</a:t>
            </a:r>
            <a:endParaRPr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41,323  benign files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96,724  malware files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825" y="2832025"/>
            <a:ext cx="8485427" cy="195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Portable Executable File Format</a:t>
            </a:r>
            <a:endParaRPr/>
          </a:p>
        </p:txBody>
      </p:sp>
      <p:sp>
        <p:nvSpPr>
          <p:cNvPr id="169" name="Google Shape;169;p18"/>
          <p:cNvSpPr txBox="1"/>
          <p:nvPr>
            <p:ph idx="1" type="subTitle"/>
          </p:nvPr>
        </p:nvSpPr>
        <p:spPr>
          <a:xfrm>
            <a:off x="50389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 txBox="1"/>
          <p:nvPr>
            <p:ph idx="4" type="subTitle"/>
          </p:nvPr>
        </p:nvSpPr>
        <p:spPr>
          <a:xfrm>
            <a:off x="478750" y="1347100"/>
            <a:ext cx="3025200" cy="31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File format for Windows </a:t>
            </a:r>
            <a:r>
              <a:rPr lang="en"/>
              <a:t>executables (.EXE), object code, and dynamic link library (DLL)</a:t>
            </a:r>
            <a:r>
              <a:rPr lang="en"/>
              <a:t> files.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Contains information for the Operating System to know how to manage the executable code.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features in our dataset were pulled from this file format.</a:t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725" y="1406650"/>
            <a:ext cx="5405451" cy="28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Feature Selection</a:t>
            </a:r>
            <a:endParaRPr sz="3900"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311700" y="867450"/>
            <a:ext cx="8520600" cy="4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1500"/>
              <a:t>After cleaning up the data to better suit our needs, we used the features that were giving us the highest accuracy to increase </a:t>
            </a:r>
            <a:r>
              <a:rPr lang="en" sz="1500"/>
              <a:t>efficiency.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1500"/>
              <a:t>To select these features we used the Random Forest Classifier as an estimator to fit the data.</a:t>
            </a:r>
            <a:endParaRPr sz="1500"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962" y="2097024"/>
            <a:ext cx="3890075" cy="236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583125" y="561300"/>
            <a:ext cx="7038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Classifier Results</a:t>
            </a:r>
            <a:endParaRPr sz="3200"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0" y="1369063"/>
            <a:ext cx="5175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600"/>
              <a:t>We applied a total of 6 different classifiers on this data set which include: Random Forest, Gradient Boosting, Ada Boost, Decision Tree, Complement Naive Bayes, and XGBoost.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" sz="1600"/>
              <a:t>The results from each classifier algorithm were fantastic for our dataset with the lowest accuracy being 95.01% and the highest being 99.45%.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000" y="1442425"/>
            <a:ext cx="4006950" cy="29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172425" y="561275"/>
            <a:ext cx="59406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Classifier Results (continued)</a:t>
            </a:r>
            <a:endParaRPr sz="2700"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230050" y="1477525"/>
            <a:ext cx="4982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also compared false positive rates of each algorithm and again received great results with the highest being 0.85% and the lowest being .46%.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When testing accuracy using all features compared to the 12 features that were selected, we did not find a significant difference.</a:t>
            </a:r>
            <a:endParaRPr sz="1900"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156" y="1610163"/>
            <a:ext cx="3729395" cy="28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14442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Conclusion</a:t>
            </a:r>
            <a:endParaRPr sz="4500"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4372250" y="1307850"/>
            <a:ext cx="4139100" cy="32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With the results we found, it can be concluded that Machine Learning can be extremely effective with data from portable executable files.</a:t>
            </a:r>
            <a:endParaRPr sz="20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While ML can be very effective in malware analysis, there are many different forms of malicious software.</a:t>
            </a:r>
            <a:endParaRPr sz="2000"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75" y="1497601"/>
            <a:ext cx="3861225" cy="275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711750" y="972300"/>
            <a:ext cx="7720500" cy="31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