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46"/>
  </p:notesMasterIdLst>
  <p:sldIdLst>
    <p:sldId id="304" r:id="rId3"/>
    <p:sldId id="305" r:id="rId4"/>
    <p:sldId id="335" r:id="rId5"/>
    <p:sldId id="306" r:id="rId6"/>
    <p:sldId id="301" r:id="rId7"/>
    <p:sldId id="336" r:id="rId8"/>
    <p:sldId id="282" r:id="rId9"/>
    <p:sldId id="283" r:id="rId10"/>
    <p:sldId id="284" r:id="rId11"/>
    <p:sldId id="285" r:id="rId12"/>
    <p:sldId id="286" r:id="rId13"/>
    <p:sldId id="287" r:id="rId14"/>
    <p:sldId id="288" r:id="rId15"/>
    <p:sldId id="289" r:id="rId16"/>
    <p:sldId id="303" r:id="rId17"/>
    <p:sldId id="345" r:id="rId18"/>
    <p:sldId id="338" r:id="rId19"/>
    <p:sldId id="311" r:id="rId20"/>
    <p:sldId id="312" r:id="rId21"/>
    <p:sldId id="327" r:id="rId22"/>
    <p:sldId id="342" r:id="rId23"/>
    <p:sldId id="343" r:id="rId24"/>
    <p:sldId id="344" r:id="rId25"/>
    <p:sldId id="346" r:id="rId26"/>
    <p:sldId id="339" r:id="rId27"/>
    <p:sldId id="290" r:id="rId28"/>
    <p:sldId id="347" r:id="rId29"/>
    <p:sldId id="293" r:id="rId30"/>
    <p:sldId id="333" r:id="rId31"/>
    <p:sldId id="314" r:id="rId32"/>
    <p:sldId id="316" r:id="rId33"/>
    <p:sldId id="317" r:id="rId34"/>
    <p:sldId id="318" r:id="rId35"/>
    <p:sldId id="319" r:id="rId36"/>
    <p:sldId id="348" r:id="rId37"/>
    <p:sldId id="330" r:id="rId38"/>
    <p:sldId id="349" r:id="rId39"/>
    <p:sldId id="340" r:id="rId40"/>
    <p:sldId id="329" r:id="rId41"/>
    <p:sldId id="331" r:id="rId42"/>
    <p:sldId id="341" r:id="rId43"/>
    <p:sldId id="308" r:id="rId44"/>
    <p:sldId id="309"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29" autoAdjust="0"/>
  </p:normalViewPr>
  <p:slideViewPr>
    <p:cSldViewPr>
      <p:cViewPr>
        <p:scale>
          <a:sx n="75" d="100"/>
          <a:sy n="75" d="100"/>
        </p:scale>
        <p:origin x="-2664"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4590C5D-9DC8-44CA-A368-10F278454345}" type="datetimeFigureOut">
              <a:rPr lang="en-CA" smtClean="0"/>
              <a:t>3/16/15</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73D7681-42F4-43C5-8592-03C4D6C4DC0E}" type="slidenum">
              <a:rPr lang="en-CA" smtClean="0"/>
              <a:t>‹#›</a:t>
            </a:fld>
            <a:endParaRPr lang="en-CA"/>
          </a:p>
        </p:txBody>
      </p:sp>
    </p:spTree>
    <p:extLst>
      <p:ext uri="{BB962C8B-B14F-4D97-AF65-F5344CB8AC3E}">
        <p14:creationId xmlns:p14="http://schemas.microsoft.com/office/powerpoint/2010/main" val="299809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Welcome to ECN training!</a:t>
            </a:r>
            <a:endParaRPr lang="en-CA" dirty="0"/>
          </a:p>
        </p:txBody>
      </p:sp>
      <p:sp>
        <p:nvSpPr>
          <p:cNvPr id="4" name="Slide Number Placeholder 3"/>
          <p:cNvSpPr>
            <a:spLocks noGrp="1"/>
          </p:cNvSpPr>
          <p:nvPr>
            <p:ph type="sldNum" sz="quarter" idx="10"/>
          </p:nvPr>
        </p:nvSpPr>
        <p:spPr/>
        <p:txBody>
          <a:bodyPr/>
          <a:lstStyle/>
          <a:p>
            <a:fld id="{C73D7681-42F4-43C5-8592-03C4D6C4DC0E}" type="slidenum">
              <a:rPr lang="en-CA" smtClean="0"/>
              <a:t>1</a:t>
            </a:fld>
            <a:endParaRPr lang="en-CA"/>
          </a:p>
        </p:txBody>
      </p:sp>
    </p:spTree>
    <p:extLst>
      <p:ext uri="{BB962C8B-B14F-4D97-AF65-F5344CB8AC3E}">
        <p14:creationId xmlns:p14="http://schemas.microsoft.com/office/powerpoint/2010/main" val="2491694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smtClean="0"/>
              <a:t>Update Documents </a:t>
            </a:r>
            <a:r>
              <a:rPr lang="en-CA" dirty="0" smtClean="0"/>
              <a:t>stage – (between </a:t>
            </a:r>
            <a:r>
              <a:rPr lang="en-CA" u="sng" dirty="0" smtClean="0"/>
              <a:t>update documents </a:t>
            </a:r>
            <a:r>
              <a:rPr lang="en-CA" dirty="0" smtClean="0"/>
              <a:t>&amp; </a:t>
            </a:r>
            <a:r>
              <a:rPr lang="en-CA" u="sng" dirty="0" smtClean="0"/>
              <a:t>review</a:t>
            </a:r>
            <a:r>
              <a:rPr lang="en-CA" u="sng" baseline="0" dirty="0" smtClean="0"/>
              <a:t> documents </a:t>
            </a:r>
            <a:r>
              <a:rPr lang="en-CA" baseline="0" dirty="0" smtClean="0"/>
              <a:t>is </a:t>
            </a:r>
            <a:r>
              <a:rPr lang="en-CA" dirty="0" smtClean="0"/>
              <a:t>where multiple Comment &amp; Review</a:t>
            </a:r>
            <a:r>
              <a:rPr lang="en-CA" baseline="0" dirty="0" smtClean="0"/>
              <a:t> cycles occur – could be done 100 times – performed until all the related comments have been addressed and the approver says the document should be approved)</a:t>
            </a:r>
            <a:endParaRPr lang="en-CA" dirty="0" smtClean="0"/>
          </a:p>
          <a:p>
            <a:pPr lvl="1"/>
            <a:r>
              <a:rPr lang="en-CA" dirty="0" smtClean="0"/>
              <a:t>Owner/SME checks in-basket for ECN and updates the document(s) affected by the change specified in the ECN. Owner can edit the affected items or update the documents as he/she sees fit.  </a:t>
            </a:r>
          </a:p>
          <a:p>
            <a:pPr lvl="1"/>
            <a:endParaRPr lang="en-CA" dirty="0" smtClean="0"/>
          </a:p>
          <a:p>
            <a:pPr lvl="1"/>
            <a:r>
              <a:rPr lang="en-CA" dirty="0" smtClean="0"/>
              <a:t>Go to document and click ‘edit’ doc. Can attach files/make changes</a:t>
            </a:r>
          </a:p>
          <a:p>
            <a:endParaRPr lang="en-CA" dirty="0" smtClean="0"/>
          </a:p>
          <a:p>
            <a:r>
              <a:rPr lang="en-CA" dirty="0" smtClean="0"/>
              <a:t>As</a:t>
            </a:r>
            <a:r>
              <a:rPr lang="en-CA" baseline="0" dirty="0" smtClean="0"/>
              <a:t> we are transitioning to Aras, updated documents can initially be emailed to CMDM, and CMDM will perform the necessary updates as it is done today. This activity will eventually transition to engineers once engineers are confident with the process and in using Aras.</a:t>
            </a:r>
            <a:endParaRPr lang="en-CA"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10</a:t>
            </a:fld>
            <a:endParaRPr lang="en-US" dirty="0"/>
          </a:p>
        </p:txBody>
      </p:sp>
    </p:spTree>
    <p:extLst>
      <p:ext uri="{BB962C8B-B14F-4D97-AF65-F5344CB8AC3E}">
        <p14:creationId xmlns:p14="http://schemas.microsoft.com/office/powerpoint/2010/main" val="132741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Updated documents are submitted for review, and this may involve the comment &amp; review</a:t>
            </a:r>
            <a:r>
              <a:rPr lang="en-CA" baseline="0" dirty="0" smtClean="0"/>
              <a:t> process</a:t>
            </a:r>
          </a:p>
          <a:p>
            <a:endParaRPr lang="en-CA" dirty="0" smtClean="0"/>
          </a:p>
          <a:p>
            <a:r>
              <a:rPr lang="en-CA" dirty="0" smtClean="0"/>
              <a:t>During the review period, the ECN approver should verify that all comments and updates have been completed. </a:t>
            </a:r>
          </a:p>
          <a:p>
            <a:r>
              <a:rPr lang="en-CA" dirty="0" smtClean="0"/>
              <a:t>	once confirmed, the ECN is approved</a:t>
            </a:r>
          </a:p>
          <a:p>
            <a:endParaRPr lang="en-CA" dirty="0" smtClean="0"/>
          </a:p>
          <a:p>
            <a:r>
              <a:rPr lang="en-CA" dirty="0" smtClean="0"/>
              <a:t>Please note that there is a field in the ECN form that indicates whether the updates should be submitted for external</a:t>
            </a:r>
            <a:r>
              <a:rPr lang="en-CA" baseline="0" dirty="0" smtClean="0"/>
              <a:t> review. </a:t>
            </a:r>
          </a:p>
          <a:p>
            <a:r>
              <a:rPr lang="en-CA" baseline="0" dirty="0" smtClean="0"/>
              <a:t>	Please make sure it is populated correctly, as it will impact CMDM activities at the “internal approval” workflow</a:t>
            </a:r>
            <a:endParaRPr lang="en-CA"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11</a:t>
            </a:fld>
            <a:endParaRPr lang="en-US" dirty="0"/>
          </a:p>
        </p:txBody>
      </p:sp>
    </p:spTree>
    <p:extLst>
      <p:ext uri="{BB962C8B-B14F-4D97-AF65-F5344CB8AC3E}">
        <p14:creationId xmlns:p14="http://schemas.microsoft.com/office/powerpoint/2010/main" val="242115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external approval is required, the</a:t>
            </a:r>
            <a:r>
              <a:rPr lang="en-CA" baseline="0" dirty="0" smtClean="0"/>
              <a:t> updates are sent for external review.</a:t>
            </a:r>
          </a:p>
          <a:p>
            <a:endParaRPr lang="en-CA" baseline="0" dirty="0" smtClean="0"/>
          </a:p>
          <a:p>
            <a:r>
              <a:rPr lang="en-CA" baseline="0" dirty="0" smtClean="0"/>
              <a:t>If external approval is not required, the document/ECN is set to released</a:t>
            </a:r>
            <a:endParaRPr lang="en-CA" dirty="0" smtClean="0"/>
          </a:p>
          <a:p>
            <a:endParaRPr lang="en-CA"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12</a:t>
            </a:fld>
            <a:endParaRPr lang="en-US" dirty="0"/>
          </a:p>
        </p:txBody>
      </p:sp>
    </p:spTree>
    <p:extLst>
      <p:ext uri="{BB962C8B-B14F-4D97-AF65-F5344CB8AC3E}">
        <p14:creationId xmlns:p14="http://schemas.microsoft.com/office/powerpoint/2010/main" val="366422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there are comments from the external reviewer, the document may require additional updates. In which case it is rejected. </a:t>
            </a:r>
          </a:p>
          <a:p>
            <a:endParaRPr lang="en-CA" baseline="0" dirty="0" smtClean="0"/>
          </a:p>
          <a:p>
            <a:r>
              <a:rPr lang="en-CA" baseline="0" dirty="0" smtClean="0"/>
              <a:t>Rejected ECN can go into the C&amp;R loop again multiple times. ECN will have to be internally approved again before it is re-submitted to the customer.</a:t>
            </a:r>
          </a:p>
          <a:p>
            <a:endParaRPr lang="en-CA" baseline="0" dirty="0" smtClean="0"/>
          </a:p>
          <a:p>
            <a:r>
              <a:rPr lang="en-CA" baseline="0" dirty="0" smtClean="0"/>
              <a:t>If the external reviewer approves the form, it is set to released</a:t>
            </a:r>
            <a:endParaRPr lang="en-CA"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13</a:t>
            </a:fld>
            <a:endParaRPr lang="en-US" dirty="0"/>
          </a:p>
        </p:txBody>
      </p:sp>
    </p:spTree>
    <p:extLst>
      <p:ext uri="{BB962C8B-B14F-4D97-AF65-F5344CB8AC3E}">
        <p14:creationId xmlns:p14="http://schemas.microsoft.com/office/powerpoint/2010/main" val="281791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Once ECN is released, the workflow ends and the affected documents are impacted by the change. </a:t>
            </a:r>
          </a:p>
          <a:p>
            <a:endParaRPr lang="en-CA" dirty="0" smtClean="0"/>
          </a:p>
          <a:p>
            <a:r>
              <a:rPr lang="en-CA" dirty="0" smtClean="0"/>
              <a:t>All of the documents in the ECN will have to be approved/released</a:t>
            </a:r>
            <a:r>
              <a:rPr lang="en-CA" baseline="0" dirty="0" smtClean="0"/>
              <a:t> at the same time.</a:t>
            </a:r>
          </a:p>
          <a:p>
            <a:endParaRPr lang="en-CA" baseline="0" dirty="0" smtClean="0"/>
          </a:p>
          <a:p>
            <a:r>
              <a:rPr lang="en-CA" baseline="0" dirty="0" smtClean="0"/>
              <a:t>Recommendation: 1 ECN </a:t>
            </a:r>
            <a:r>
              <a:rPr lang="en-CA" baseline="0" smtClean="0"/>
              <a:t>per document, unless they are related and have to be approved at the same time.</a:t>
            </a:r>
            <a:endParaRPr lang="en-CA"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14</a:t>
            </a:fld>
            <a:endParaRPr lang="en-US" dirty="0"/>
          </a:p>
        </p:txBody>
      </p:sp>
    </p:spTree>
    <p:extLst>
      <p:ext uri="{BB962C8B-B14F-4D97-AF65-F5344CB8AC3E}">
        <p14:creationId xmlns:p14="http://schemas.microsoft.com/office/powerpoint/2010/main" val="126057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73D7681-42F4-43C5-8592-03C4D6C4DC0E}" type="slidenum">
              <a:rPr lang="en-CA" smtClean="0"/>
              <a:t>15</a:t>
            </a:fld>
            <a:endParaRPr lang="en-CA"/>
          </a:p>
        </p:txBody>
      </p:sp>
    </p:spTree>
    <p:extLst>
      <p:ext uri="{BB962C8B-B14F-4D97-AF65-F5344CB8AC3E}">
        <p14:creationId xmlns:p14="http://schemas.microsoft.com/office/powerpoint/2010/main" val="981009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I will continue to explain the properties in the next slides as you fill them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Write down the ECN number for the ECN you have created.</a:t>
            </a: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16</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17</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C73D7681-42F4-43C5-8592-03C4D6C4DC0E}" type="slidenum">
              <a:rPr lang="en-CA" smtClean="0"/>
              <a:t>18</a:t>
            </a:fld>
            <a:endParaRPr lang="en-CA"/>
          </a:p>
        </p:txBody>
      </p:sp>
    </p:spTree>
    <p:extLst>
      <p:ext uri="{BB962C8B-B14F-4D97-AF65-F5344CB8AC3E}">
        <p14:creationId xmlns:p14="http://schemas.microsoft.com/office/powerpoint/2010/main" val="4066489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a:buFont typeface="Arial" panose="020B0604020202020204" pitchFamily="34" charset="0"/>
              <a:buChar char="•"/>
            </a:pP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73D7681-42F4-43C5-8592-03C4D6C4DC0E}" type="slidenum">
              <a:rPr lang="en-CA" smtClean="0"/>
              <a:t>19</a:t>
            </a:fld>
            <a:endParaRPr lang="en-CA"/>
          </a:p>
        </p:txBody>
      </p:sp>
    </p:spTree>
    <p:extLst>
      <p:ext uri="{BB962C8B-B14F-4D97-AF65-F5344CB8AC3E}">
        <p14:creationId xmlns:p14="http://schemas.microsoft.com/office/powerpoint/2010/main" val="406648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Read Slide</a:t>
            </a:r>
          </a:p>
          <a:p>
            <a:endParaRPr lang="en-CA" dirty="0"/>
          </a:p>
          <a:p>
            <a:r>
              <a:rPr lang="en-CA" dirty="0" smtClean="0"/>
              <a:t>You’ve likely done</a:t>
            </a:r>
            <a:r>
              <a:rPr lang="en-CA" baseline="0" dirty="0" smtClean="0"/>
              <a:t> the PR &amp; ECR training at this time. It is mandatory that you’ve completed 101</a:t>
            </a:r>
            <a:endParaRPr lang="en-CA" dirty="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2</a:t>
            </a:fld>
            <a:endParaRPr lang="en-US" dirty="0"/>
          </a:p>
        </p:txBody>
      </p:sp>
    </p:spTree>
    <p:extLst>
      <p:ext uri="{BB962C8B-B14F-4D97-AF65-F5344CB8AC3E}">
        <p14:creationId xmlns:p14="http://schemas.microsoft.com/office/powerpoint/2010/main" val="3407847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a:buFont typeface="Arial" panose="020B0604020202020204" pitchFamily="34" charset="0"/>
              <a:buChar char="•"/>
            </a:pP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73D7681-42F4-43C5-8592-03C4D6C4DC0E}" type="slidenum">
              <a:rPr lang="en-CA" smtClean="0"/>
              <a:t>20</a:t>
            </a:fld>
            <a:endParaRPr lang="en-CA"/>
          </a:p>
        </p:txBody>
      </p:sp>
    </p:spTree>
    <p:extLst>
      <p:ext uri="{BB962C8B-B14F-4D97-AF65-F5344CB8AC3E}">
        <p14:creationId xmlns:p14="http://schemas.microsoft.com/office/powerpoint/2010/main" val="4066489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a:t>
            </a:r>
            <a:r>
              <a:rPr lang="en-CA" baseline="0" dirty="0" smtClean="0"/>
              <a:t> attach ECRs to an ECN</a:t>
            </a:r>
          </a:p>
          <a:p>
            <a:pPr defTabSz="931723">
              <a:defRPr/>
            </a:pPr>
            <a:endParaRPr lang="en-CA" baseline="0" dirty="0" smtClean="0"/>
          </a:p>
          <a:p>
            <a:pPr defTabSz="931723">
              <a:defRPr/>
            </a:pPr>
            <a:r>
              <a:rPr lang="en-CA" b="1" baseline="0" dirty="0" smtClean="0"/>
              <a:t>S</a:t>
            </a:r>
            <a:r>
              <a:rPr lang="en-CA" b="1" dirty="0">
                <a:latin typeface="Calibri" panose="020F0502020204030204" pitchFamily="34" charset="0"/>
                <a:cs typeface="Arial" panose="020B0604020202020204" pitchFamily="34" charset="0"/>
              </a:rPr>
              <a:t>elect the </a:t>
            </a:r>
            <a:r>
              <a:rPr lang="en-CA" b="1" dirty="0" smtClean="0">
                <a:latin typeface="Calibri" panose="020F0502020204030204" pitchFamily="34" charset="0"/>
                <a:cs typeface="Arial" panose="020B0604020202020204" pitchFamily="34" charset="0"/>
              </a:rPr>
              <a:t>ECR </a:t>
            </a:r>
            <a:r>
              <a:rPr lang="en-CA" b="1" dirty="0">
                <a:latin typeface="Calibri" panose="020F0502020204030204" pitchFamily="34" charset="0"/>
                <a:cs typeface="Arial" panose="020B0604020202020204" pitchFamily="34" charset="0"/>
              </a:rPr>
              <a:t>section</a:t>
            </a:r>
          </a:p>
          <a:p>
            <a:pPr defTabSz="931723">
              <a:defRPr/>
            </a:pPr>
            <a:r>
              <a:rPr lang="en-CA" b="1" dirty="0">
                <a:latin typeface="Calibri" panose="020F0502020204030204" pitchFamily="34" charset="0"/>
                <a:cs typeface="Arial" panose="020B0604020202020204" pitchFamily="34" charset="0"/>
              </a:rPr>
              <a:t>Select New Relationship </a:t>
            </a:r>
            <a:r>
              <a:rPr lang="en-CA" b="1" dirty="0" smtClean="0">
                <a:latin typeface="Calibri" panose="020F0502020204030204" pitchFamily="34" charset="0"/>
                <a:cs typeface="Arial" panose="020B0604020202020204" pitchFamily="34" charset="0"/>
              </a:rPr>
              <a:t>button</a:t>
            </a:r>
            <a:endParaRPr lang="en-CA" b="1" dirty="0"/>
          </a:p>
        </p:txBody>
      </p:sp>
      <p:sp>
        <p:nvSpPr>
          <p:cNvPr id="4" name="Slide Number Placeholder 3"/>
          <p:cNvSpPr>
            <a:spLocks noGrp="1"/>
          </p:cNvSpPr>
          <p:nvPr>
            <p:ph type="sldNum" sz="quarter" idx="10"/>
          </p:nvPr>
        </p:nvSpPr>
        <p:spPr/>
        <p:txBody>
          <a:bodyPr/>
          <a:lstStyle/>
          <a:p>
            <a:fld id="{C73D7681-42F4-43C5-8592-03C4D6C4DC0E}" type="slidenum">
              <a:rPr lang="en-CA" smtClean="0"/>
              <a:t>21</a:t>
            </a:fld>
            <a:endParaRPr lang="en-CA"/>
          </a:p>
        </p:txBody>
      </p:sp>
    </p:spTree>
    <p:extLst>
      <p:ext uri="{BB962C8B-B14F-4D97-AF65-F5344CB8AC3E}">
        <p14:creationId xmlns:p14="http://schemas.microsoft.com/office/powerpoint/2010/main" val="3440720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pPr defTabSz="914350">
              <a:defRPr/>
            </a:pPr>
            <a:r>
              <a:rPr lang="en-CA" baseline="0" dirty="0" smtClean="0"/>
              <a:t>Search dialog appears after pressing </a:t>
            </a:r>
            <a:r>
              <a:rPr lang="en-CA" u="sng" baseline="0" dirty="0" smtClean="0"/>
              <a:t>New Relationship </a:t>
            </a:r>
            <a:r>
              <a:rPr lang="en-CA" baseline="0" dirty="0" smtClean="0"/>
              <a:t>button</a:t>
            </a:r>
          </a:p>
          <a:p>
            <a:pPr defTabSz="914350">
              <a:defRPr/>
            </a:pPr>
            <a:endParaRPr lang="en-CA" baseline="0" dirty="0" smtClean="0"/>
          </a:p>
          <a:p>
            <a:pPr marL="171441" indent="-171441">
              <a:buFont typeface="Arial" panose="020B0604020202020204" pitchFamily="34" charset="0"/>
              <a:buChar char="•"/>
            </a:pPr>
            <a:r>
              <a:rPr lang="en-CA" baseline="0" dirty="0" smtClean="0"/>
              <a:t>Search for the PR using the Search dialog box that appears</a:t>
            </a:r>
          </a:p>
          <a:p>
            <a:pPr marL="171441" indent="-171441">
              <a:buFont typeface="Arial" panose="020B0604020202020204" pitchFamily="34" charset="0"/>
              <a:buChar char="•"/>
            </a:pPr>
            <a:r>
              <a:rPr lang="en-CA" baseline="0" dirty="0" smtClean="0"/>
              <a:t>Select the desired PR by either double-dicking or single-click and select green checkbox. Save your ECR. </a:t>
            </a:r>
            <a:endParaRPr lang="en-CA" dirty="0"/>
          </a:p>
        </p:txBody>
      </p:sp>
      <p:sp>
        <p:nvSpPr>
          <p:cNvPr id="4" name="Slide Number Placeholder 3"/>
          <p:cNvSpPr>
            <a:spLocks noGrp="1"/>
          </p:cNvSpPr>
          <p:nvPr>
            <p:ph type="sldNum" sz="quarter" idx="10"/>
          </p:nvPr>
        </p:nvSpPr>
        <p:spPr/>
        <p:txBody>
          <a:bodyPr/>
          <a:lstStyle/>
          <a:p>
            <a:fld id="{C73D7681-42F4-43C5-8592-03C4D6C4DC0E}" type="slidenum">
              <a:rPr lang="en-CA" smtClean="0"/>
              <a:t>22</a:t>
            </a:fld>
            <a:endParaRPr lang="en-CA"/>
          </a:p>
        </p:txBody>
      </p:sp>
    </p:spTree>
    <p:extLst>
      <p:ext uri="{BB962C8B-B14F-4D97-AF65-F5344CB8AC3E}">
        <p14:creationId xmlns:p14="http://schemas.microsoft.com/office/powerpoint/2010/main" val="344072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23">
              <a:defRPr/>
            </a:pPr>
            <a:r>
              <a:rPr lang="en-CA" dirty="0">
                <a:latin typeface="Calibri" panose="020F0502020204030204" pitchFamily="34" charset="0"/>
                <a:cs typeface="Arial" panose="020B0604020202020204" pitchFamily="34" charset="0"/>
              </a:rPr>
              <a:t>When you want to attach </a:t>
            </a:r>
            <a:r>
              <a:rPr lang="en-CA" dirty="0" smtClean="0">
                <a:latin typeface="Calibri" panose="020F0502020204030204" pitchFamily="34" charset="0"/>
                <a:cs typeface="Arial" panose="020B0604020202020204" pitchFamily="34" charset="0"/>
              </a:rPr>
              <a:t>files from your computer </a:t>
            </a:r>
            <a:r>
              <a:rPr lang="en-CA" dirty="0">
                <a:latin typeface="Calibri" panose="020F0502020204030204" pitchFamily="34" charset="0"/>
                <a:cs typeface="Arial" panose="020B0604020202020204" pitchFamily="34" charset="0"/>
              </a:rPr>
              <a:t>to an ECR </a:t>
            </a:r>
          </a:p>
          <a:p>
            <a:pPr marL="228587" indent="-228587" defTabSz="931723">
              <a:buFont typeface="+mj-lt"/>
              <a:buAutoNum type="arabicPeriod"/>
              <a:defRPr/>
            </a:pPr>
            <a:endParaRPr lang="en-CA" dirty="0">
              <a:latin typeface="Calibri" panose="020F0502020204030204" pitchFamily="34" charset="0"/>
              <a:cs typeface="Arial" panose="020B0604020202020204" pitchFamily="34" charset="0"/>
            </a:endParaRPr>
          </a:p>
          <a:p>
            <a:pPr marL="228587" indent="-228587" defTabSz="931723">
              <a:buFont typeface="+mj-lt"/>
              <a:buAutoNum type="arabicPeriod"/>
              <a:defRPr/>
            </a:pPr>
            <a:r>
              <a:rPr lang="en-CA" dirty="0" smtClean="0">
                <a:latin typeface="Calibri" panose="020F0502020204030204" pitchFamily="34" charset="0"/>
                <a:cs typeface="Arial" panose="020B0604020202020204" pitchFamily="34" charset="0"/>
              </a:rPr>
              <a:t>Go </a:t>
            </a:r>
            <a:r>
              <a:rPr lang="en-CA" dirty="0">
                <a:latin typeface="Calibri" panose="020F0502020204030204" pitchFamily="34" charset="0"/>
                <a:cs typeface="Arial" panose="020B0604020202020204" pitchFamily="34" charset="0"/>
              </a:rPr>
              <a:t>to the </a:t>
            </a:r>
            <a:r>
              <a:rPr lang="en-CA" u="sng" dirty="0" smtClean="0">
                <a:latin typeface="Calibri" panose="020F0502020204030204" pitchFamily="34" charset="0"/>
                <a:cs typeface="Arial" panose="020B0604020202020204" pitchFamily="34" charset="0"/>
              </a:rPr>
              <a:t>Files</a:t>
            </a:r>
            <a:r>
              <a:rPr lang="en-CA" dirty="0" smtClean="0">
                <a:latin typeface="Calibri" panose="020F0502020204030204" pitchFamily="34" charset="0"/>
                <a:cs typeface="Arial" panose="020B0604020202020204" pitchFamily="34" charset="0"/>
              </a:rPr>
              <a:t> tab in the relationships </a:t>
            </a:r>
            <a:r>
              <a:rPr lang="en-CA" dirty="0">
                <a:latin typeface="Calibri" panose="020F0502020204030204" pitchFamily="34" charset="0"/>
                <a:cs typeface="Arial" panose="020B0604020202020204" pitchFamily="34" charset="0"/>
              </a:rPr>
              <a:t>section</a:t>
            </a:r>
          </a:p>
          <a:p>
            <a:pPr marL="228587" indent="-228587" defTabSz="931723">
              <a:buFont typeface="+mj-lt"/>
              <a:buAutoNum type="arabicPeriod"/>
              <a:defRPr/>
            </a:pPr>
            <a:r>
              <a:rPr lang="en-CA" dirty="0">
                <a:latin typeface="Calibri" panose="020F0502020204030204" pitchFamily="34" charset="0"/>
                <a:cs typeface="Arial" panose="020B0604020202020204" pitchFamily="34" charset="0"/>
              </a:rPr>
              <a:t>Select </a:t>
            </a:r>
            <a:r>
              <a:rPr lang="en-CA" u="sng" dirty="0">
                <a:latin typeface="Calibri" panose="020F0502020204030204" pitchFamily="34" charset="0"/>
                <a:cs typeface="Arial" panose="020B0604020202020204" pitchFamily="34" charset="0"/>
              </a:rPr>
              <a:t>New Relationship </a:t>
            </a:r>
            <a:r>
              <a:rPr lang="en-CA" dirty="0" smtClean="0">
                <a:latin typeface="Calibri" panose="020F0502020204030204" pitchFamily="34" charset="0"/>
                <a:cs typeface="Arial" panose="020B0604020202020204" pitchFamily="34" charset="0"/>
              </a:rPr>
              <a:t>button</a:t>
            </a:r>
            <a:endParaRPr lang="en-CA" dirty="0" smtClean="0"/>
          </a:p>
          <a:p>
            <a:pPr marL="228587" indent="-228587">
              <a:buFont typeface="+mj-lt"/>
              <a:buAutoNum type="arabicPeriod"/>
            </a:pPr>
            <a:r>
              <a:rPr lang="en-CA" u="sng" baseline="0" dirty="0" smtClean="0"/>
              <a:t>Select file </a:t>
            </a:r>
            <a:r>
              <a:rPr lang="en-CA" baseline="0" dirty="0" smtClean="0"/>
              <a:t>to be attached and checked into Aras Vault. Select the File from Windows Explorer. Save or Save, Unlock &amp; Close the ECR Item. </a:t>
            </a:r>
          </a:p>
          <a:p>
            <a:endParaRPr lang="en-CA" dirty="0" smtClean="0"/>
          </a:p>
          <a:p>
            <a:r>
              <a:rPr lang="en-CA" dirty="0" smtClean="0"/>
              <a:t>Repeat 1-3 to attach more files this way</a:t>
            </a:r>
          </a:p>
          <a:p>
            <a:endParaRPr lang="en-CA" baseline="0" dirty="0" smtClean="0"/>
          </a:p>
        </p:txBody>
      </p:sp>
      <p:sp>
        <p:nvSpPr>
          <p:cNvPr id="4" name="Slide Number Placeholder 3"/>
          <p:cNvSpPr>
            <a:spLocks noGrp="1"/>
          </p:cNvSpPr>
          <p:nvPr>
            <p:ph type="sldNum" sz="quarter" idx="10"/>
          </p:nvPr>
        </p:nvSpPr>
        <p:spPr/>
        <p:txBody>
          <a:bodyPr/>
          <a:lstStyle/>
          <a:p>
            <a:fld id="{C73D7681-42F4-43C5-8592-03C4D6C4DC0E}" type="slidenum">
              <a:rPr lang="en-CA" smtClean="0"/>
              <a:t>23</a:t>
            </a:fld>
            <a:endParaRPr lang="en-CA"/>
          </a:p>
        </p:txBody>
      </p:sp>
    </p:spTree>
    <p:extLst>
      <p:ext uri="{BB962C8B-B14F-4D97-AF65-F5344CB8AC3E}">
        <p14:creationId xmlns:p14="http://schemas.microsoft.com/office/powerpoint/2010/main" val="91426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24</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25</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 we have</a:t>
            </a:r>
            <a:r>
              <a:rPr lang="en-CA" baseline="0" dirty="0" smtClean="0"/>
              <a:t> created a draft ECN, we have to understand how to attach affected items to the ECN. Before we do this, we are going to review the </a:t>
            </a:r>
            <a:r>
              <a:rPr lang="en-CA" dirty="0" smtClean="0"/>
              <a:t>document life cycle. </a:t>
            </a:r>
          </a:p>
          <a:p>
            <a:endParaRPr lang="en-CA" dirty="0" smtClean="0"/>
          </a:p>
          <a:p>
            <a:r>
              <a:rPr lang="en-CA" dirty="0" smtClean="0"/>
              <a:t>General: When</a:t>
            </a:r>
            <a:r>
              <a:rPr lang="en-CA" baseline="0" dirty="0" smtClean="0"/>
              <a:t> a document is created/updated, the document will be preliminary while the updates are being performed. It will then go into a review process, where it may be approved or rejected. Once internally approved, it may be submitted for external review. But the end result is that it is released.</a:t>
            </a:r>
          </a:p>
          <a:p>
            <a:endParaRPr lang="en-CA" baseline="0" dirty="0" smtClean="0"/>
          </a:p>
          <a:p>
            <a:r>
              <a:rPr lang="en-CA" baseline="0" dirty="0" smtClean="0"/>
              <a:t>If the rev A of a document has been released, rev A will remain the released revision until rev B is released.</a:t>
            </a:r>
            <a:endParaRPr lang="en-CA" dirty="0" smtClean="0"/>
          </a:p>
          <a:p>
            <a:endParaRPr lang="en-CA" dirty="0" smtClean="0"/>
          </a:p>
          <a:p>
            <a:r>
              <a:rPr lang="en-CA" dirty="0" smtClean="0"/>
              <a:t>An ECN is used to implement a change to the status of a document. </a:t>
            </a:r>
          </a:p>
          <a:p>
            <a:endParaRPr lang="en-CA" dirty="0" smtClean="0"/>
          </a:p>
          <a:p>
            <a:r>
              <a:rPr lang="en-CA" dirty="0" smtClean="0"/>
              <a:t>An ECN is the only way to change the status of a document from </a:t>
            </a:r>
            <a:r>
              <a:rPr lang="en-CA" u="sng" dirty="0" smtClean="0"/>
              <a:t>released to superseded </a:t>
            </a:r>
            <a:r>
              <a:rPr lang="en-CA" dirty="0" smtClean="0"/>
              <a:t>and from </a:t>
            </a:r>
            <a:r>
              <a:rPr lang="en-CA" u="sng" dirty="0" smtClean="0"/>
              <a:t>preliminary to released</a:t>
            </a:r>
            <a:r>
              <a:rPr lang="en-CA" dirty="0" smtClean="0"/>
              <a:t>. </a:t>
            </a:r>
          </a:p>
          <a:p>
            <a:endParaRPr lang="en-CA" dirty="0" smtClean="0"/>
          </a:p>
          <a:p>
            <a:endParaRPr lang="en-CA"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26</a:t>
            </a:fld>
            <a:endParaRPr lang="en-US" dirty="0"/>
          </a:p>
        </p:txBody>
      </p:sp>
    </p:spTree>
    <p:extLst>
      <p:ext uri="{BB962C8B-B14F-4D97-AF65-F5344CB8AC3E}">
        <p14:creationId xmlns:p14="http://schemas.microsoft.com/office/powerpoint/2010/main" val="2600551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cs typeface="Arial" panose="020B0604020202020204" pitchFamily="34" charset="0"/>
              </a:rPr>
              <a:t>Record your system assigned </a:t>
            </a:r>
            <a:r>
              <a:rPr lang="en-US" sz="1200" u="sng" dirty="0" smtClean="0">
                <a:latin typeface="+mn-lt"/>
                <a:cs typeface="Arial" panose="020B0604020202020204" pitchFamily="34" charset="0"/>
              </a:rPr>
              <a:t>Document Number</a:t>
            </a:r>
            <a:endParaRPr lang="en-CA" u="sng" dirty="0" smtClean="0">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27</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Under ‘Actions’, there are 3 Actions one can perform – add, change, delete. </a:t>
            </a:r>
          </a:p>
          <a:p>
            <a:pPr lvl="1"/>
            <a:r>
              <a:rPr lang="en-CA" b="1" dirty="0" smtClean="0"/>
              <a:t>1 Add</a:t>
            </a:r>
            <a:r>
              <a:rPr lang="en-CA" dirty="0" smtClean="0"/>
              <a:t> allows you to deposit a preliminary document to Aras Vault and update the status of the document to released. </a:t>
            </a:r>
          </a:p>
          <a:p>
            <a:pPr lvl="1"/>
            <a:r>
              <a:rPr lang="en-CA" b="1" dirty="0" smtClean="0"/>
              <a:t>2 Delete</a:t>
            </a:r>
            <a:r>
              <a:rPr lang="en-CA" dirty="0" smtClean="0"/>
              <a:t> allows you to render a released document on Aras Vault obsolete – so no longer in use. </a:t>
            </a:r>
          </a:p>
          <a:p>
            <a:pPr lvl="1"/>
            <a:r>
              <a:rPr lang="en-CA" b="1" dirty="0" smtClean="0"/>
              <a:t>3 Change</a:t>
            </a:r>
            <a:r>
              <a:rPr lang="en-CA" dirty="0" smtClean="0"/>
              <a:t> allows you to up-rev a released document</a:t>
            </a:r>
          </a:p>
          <a:p>
            <a:pPr lvl="1"/>
            <a:r>
              <a:rPr lang="en-US" dirty="0" smtClean="0"/>
              <a:t>4</a:t>
            </a:r>
            <a:r>
              <a:rPr lang="en-US" baseline="0" dirty="0" smtClean="0"/>
              <a:t> Is a combination of 1 and 2 where a new document is released and an existing document is superseded</a:t>
            </a:r>
            <a:endParaRPr lang="en-CA"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28</a:t>
            </a:fld>
            <a:endParaRPr lang="en-US" dirty="0"/>
          </a:p>
        </p:txBody>
      </p:sp>
    </p:spTree>
    <p:extLst>
      <p:ext uri="{BB962C8B-B14F-4D97-AF65-F5344CB8AC3E}">
        <p14:creationId xmlns:p14="http://schemas.microsoft.com/office/powerpoint/2010/main" val="1041131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another copy of the document lifecycle with a reference grid for the ECN Workflow and Lifecycle</a:t>
            </a:r>
          </a:p>
          <a:p>
            <a:endParaRPr lang="en-US" b="1" baseline="0" dirty="0" smtClean="0"/>
          </a:p>
          <a:p>
            <a:endParaRPr lang="en-US" baseline="0" dirty="0" smtClean="0"/>
          </a:p>
          <a:p>
            <a:r>
              <a:rPr lang="en-US" baseline="0" dirty="0" smtClean="0"/>
              <a:t>Basically in an ECN you can Add Change and Delete documents, in the table you can see the status of the ECN and the Affected Document</a:t>
            </a:r>
          </a:p>
          <a:p>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Once again - This is to illustrate where the Comment and Review Process occurs</a:t>
            </a:r>
            <a:endParaRPr lang="en-US" dirty="0" smtClean="0"/>
          </a:p>
          <a:p>
            <a:endParaRPr lang="en-US" baseline="0" dirty="0" smtClean="0"/>
          </a:p>
          <a:p>
            <a:r>
              <a:rPr lang="en-US" baseline="0" dirty="0" smtClean="0"/>
              <a:t>Enough of the overview ….</a:t>
            </a:r>
            <a:endParaRPr lang="en-CA"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29</a:t>
            </a:fld>
            <a:endParaRPr lang="en-US" dirty="0"/>
          </a:p>
        </p:txBody>
      </p:sp>
    </p:spTree>
    <p:extLst>
      <p:ext uri="{BB962C8B-B14F-4D97-AF65-F5344CB8AC3E}">
        <p14:creationId xmlns:p14="http://schemas.microsoft.com/office/powerpoint/2010/main" val="12007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b="1" dirty="0" smtClean="0"/>
              <a:t>I don’t think we need</a:t>
            </a:r>
            <a:r>
              <a:rPr lang="en-CA" sz="1200" b="1" baseline="0" dirty="0" smtClean="0"/>
              <a:t> to review this slide anymore, but </a:t>
            </a:r>
            <a:r>
              <a:rPr lang="en-CA" sz="1200" b="1" baseline="0" smtClean="0"/>
              <a:t>please note that </a:t>
            </a:r>
            <a:r>
              <a:rPr lang="en-CA" sz="1200" b="1" baseline="0" dirty="0" smtClean="0"/>
              <a:t>there is a training server and production server. You will be notified by email when we go live to start using the production server</a:t>
            </a:r>
            <a:endParaRPr lang="en-US" sz="1200" dirty="0" smtClean="0">
              <a:latin typeface="Calibri" panose="020F0502020204030204" pitchFamily="34" charset="0"/>
            </a:endParaRPr>
          </a:p>
          <a:p>
            <a:endParaRPr lang="en-US" sz="1200" dirty="0" smtClean="0">
              <a:latin typeface="Calibri" panose="020F0502020204030204" pitchFamily="34" charset="0"/>
            </a:endParaRPr>
          </a:p>
          <a:p>
            <a:endParaRPr lang="en-US" sz="1200" dirty="0" smtClean="0"/>
          </a:p>
          <a:p>
            <a:endParaRPr lang="en-CA" sz="1200"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CA" smtClean="0"/>
              <a:t>Configuration Management &amp; Training and Development</a:t>
            </a:r>
            <a:endParaRPr lang="en-US" dirty="0"/>
          </a:p>
        </p:txBody>
      </p:sp>
      <p:sp>
        <p:nvSpPr>
          <p:cNvPr id="6" name="Header Placeholder 5"/>
          <p:cNvSpPr>
            <a:spLocks noGrp="1"/>
          </p:cNvSpPr>
          <p:nvPr>
            <p:ph type="hdr" sz="quarter" idx="12"/>
          </p:nvPr>
        </p:nvSpPr>
        <p:spPr/>
        <p:txBody>
          <a:bodyPr/>
          <a:lstStyle/>
          <a:p>
            <a:pPr>
              <a:defRPr/>
            </a:pPr>
            <a:r>
              <a:rPr lang="en-US" smtClean="0"/>
              <a:t>Introduction to Aras</a:t>
            </a:r>
            <a:endParaRPr lang="en-US" dirty="0"/>
          </a:p>
        </p:txBody>
      </p:sp>
      <p:sp>
        <p:nvSpPr>
          <p:cNvPr id="7" name="Date Placeholder 6"/>
          <p:cNvSpPr>
            <a:spLocks noGrp="1"/>
          </p:cNvSpPr>
          <p:nvPr>
            <p:ph type="dt" idx="13"/>
          </p:nvPr>
        </p:nvSpPr>
        <p:spPr/>
        <p:txBody>
          <a:bodyPr/>
          <a:lstStyle/>
          <a:p>
            <a:pPr>
              <a:defRPr/>
            </a:pPr>
            <a:r>
              <a:rPr lang="en-US" smtClean="0"/>
              <a:t>February 2015</a:t>
            </a:r>
            <a:endParaRPr lang="en-US" dirty="0"/>
          </a:p>
        </p:txBody>
      </p:sp>
    </p:spTree>
    <p:extLst>
      <p:ext uri="{BB962C8B-B14F-4D97-AF65-F5344CB8AC3E}">
        <p14:creationId xmlns:p14="http://schemas.microsoft.com/office/powerpoint/2010/main" val="1016462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smtClean="0"/>
              <a:t>This is the ECR Relationships tab</a:t>
            </a:r>
          </a:p>
          <a:p>
            <a:endParaRPr lang="en-CA" dirty="0" smtClean="0"/>
          </a:p>
          <a:p>
            <a:endParaRPr lang="en-CA" baseline="0" dirty="0" smtClean="0"/>
          </a:p>
          <a:p>
            <a:r>
              <a:rPr lang="en-CA" i="1" baseline="0" dirty="0" smtClean="0"/>
              <a:t>Additional Notes about the Affected Items section:</a:t>
            </a:r>
          </a:p>
          <a:p>
            <a:pPr marL="171441" indent="-171441">
              <a:buFont typeface="Arial" panose="020B0604020202020204" pitchFamily="34" charset="0"/>
              <a:buChar char="•"/>
            </a:pPr>
            <a:r>
              <a:rPr lang="en-CA" b="1" baseline="0" dirty="0" smtClean="0"/>
              <a:t>Old Number </a:t>
            </a:r>
            <a:r>
              <a:rPr lang="en-CA" baseline="0" dirty="0" smtClean="0"/>
              <a:t>and </a:t>
            </a:r>
            <a:r>
              <a:rPr lang="en-CA" b="1" baseline="0" dirty="0" smtClean="0"/>
              <a:t>Old Aras Revision </a:t>
            </a:r>
            <a:r>
              <a:rPr lang="en-CA" baseline="0" dirty="0" smtClean="0"/>
              <a:t>Column: The item/document that is being Changed. Not editable when Action = Add for new part/document release. </a:t>
            </a:r>
          </a:p>
          <a:p>
            <a:pPr marL="171441" indent="-171441" defTabSz="931723">
              <a:buFont typeface="Arial" panose="020B0604020202020204" pitchFamily="34" charset="0"/>
              <a:buChar char="•"/>
              <a:defRPr/>
            </a:pPr>
            <a:r>
              <a:rPr lang="en-CA" b="1" baseline="0" dirty="0" smtClean="0"/>
              <a:t>Interchangeable</a:t>
            </a:r>
            <a:r>
              <a:rPr lang="en-CA" baseline="0" dirty="0" smtClean="0"/>
              <a:t> Column : Denotes a re-identification intent. New revision will be created. Only needed when Action = Change. </a:t>
            </a:r>
          </a:p>
          <a:p>
            <a:pPr marL="171441" indent="-171441" defTabSz="931723">
              <a:buFont typeface="Arial" panose="020B0604020202020204" pitchFamily="34" charset="0"/>
              <a:buChar char="•"/>
              <a:defRPr/>
            </a:pPr>
            <a:r>
              <a:rPr lang="en-CA" b="1" baseline="0" dirty="0" smtClean="0"/>
              <a:t>New Number </a:t>
            </a:r>
            <a:r>
              <a:rPr lang="en-CA" baseline="0" dirty="0" smtClean="0"/>
              <a:t>and </a:t>
            </a:r>
            <a:r>
              <a:rPr lang="en-CA" b="1" baseline="0" dirty="0" smtClean="0"/>
              <a:t>New Aras Revision </a:t>
            </a:r>
            <a:r>
              <a:rPr lang="en-CA" baseline="0" dirty="0" smtClean="0"/>
              <a:t>columns: The proposed new number/revision. If interchangeable is set, will be filled in by Innovator, o/w CM Team will enter new Document Number. </a:t>
            </a:r>
          </a:p>
        </p:txBody>
      </p:sp>
      <p:sp>
        <p:nvSpPr>
          <p:cNvPr id="4" name="Slide Number Placeholder 3"/>
          <p:cNvSpPr>
            <a:spLocks noGrp="1"/>
          </p:cNvSpPr>
          <p:nvPr>
            <p:ph type="sldNum" sz="quarter" idx="10"/>
          </p:nvPr>
        </p:nvSpPr>
        <p:spPr/>
        <p:txBody>
          <a:bodyPr/>
          <a:lstStyle/>
          <a:p>
            <a:fld id="{C73D7681-42F4-43C5-8592-03C4D6C4DC0E}" type="slidenum">
              <a:rPr lang="en-CA" smtClean="0"/>
              <a:t>30</a:t>
            </a:fld>
            <a:endParaRPr lang="en-CA"/>
          </a:p>
        </p:txBody>
      </p:sp>
    </p:spTree>
    <p:extLst>
      <p:ext uri="{BB962C8B-B14F-4D97-AF65-F5344CB8AC3E}">
        <p14:creationId xmlns:p14="http://schemas.microsoft.com/office/powerpoint/2010/main" val="3825341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31</a:t>
            </a:fld>
            <a:endParaRPr lang="en-CA"/>
          </a:p>
        </p:txBody>
      </p:sp>
    </p:spTree>
    <p:extLst>
      <p:ext uri="{BB962C8B-B14F-4D97-AF65-F5344CB8AC3E}">
        <p14:creationId xmlns:p14="http://schemas.microsoft.com/office/powerpoint/2010/main" val="194162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32</a:t>
            </a:fld>
            <a:endParaRPr lang="en-CA"/>
          </a:p>
        </p:txBody>
      </p:sp>
    </p:spTree>
    <p:extLst>
      <p:ext uri="{BB962C8B-B14F-4D97-AF65-F5344CB8AC3E}">
        <p14:creationId xmlns:p14="http://schemas.microsoft.com/office/powerpoint/2010/main" val="2277819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73D7681-42F4-43C5-8592-03C4D6C4DC0E}" type="slidenum">
              <a:rPr lang="en-CA" smtClean="0"/>
              <a:t>33</a:t>
            </a:fld>
            <a:endParaRPr lang="en-CA"/>
          </a:p>
        </p:txBody>
      </p:sp>
    </p:spTree>
    <p:extLst>
      <p:ext uri="{BB962C8B-B14F-4D97-AF65-F5344CB8AC3E}">
        <p14:creationId xmlns:p14="http://schemas.microsoft.com/office/powerpoint/2010/main" val="2012201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34</a:t>
            </a:fld>
            <a:endParaRPr lang="en-CA"/>
          </a:p>
        </p:txBody>
      </p:sp>
    </p:spTree>
    <p:extLst>
      <p:ext uri="{BB962C8B-B14F-4D97-AF65-F5344CB8AC3E}">
        <p14:creationId xmlns:p14="http://schemas.microsoft.com/office/powerpoint/2010/main" val="1711967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35</a:t>
            </a:fld>
            <a:endParaRPr lang="en-CA"/>
          </a:p>
        </p:txBody>
      </p:sp>
    </p:spTree>
    <p:extLst>
      <p:ext uri="{BB962C8B-B14F-4D97-AF65-F5344CB8AC3E}">
        <p14:creationId xmlns:p14="http://schemas.microsoft.com/office/powerpoint/2010/main" val="923536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36</a:t>
            </a:fld>
            <a:endParaRPr lang="en-CA"/>
          </a:p>
        </p:txBody>
      </p:sp>
    </p:spTree>
    <p:extLst>
      <p:ext uri="{BB962C8B-B14F-4D97-AF65-F5344CB8AC3E}">
        <p14:creationId xmlns:p14="http://schemas.microsoft.com/office/powerpoint/2010/main" val="923536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37</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38</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Working directory folder can be set under </a:t>
            </a:r>
          </a:p>
          <a:p>
            <a:r>
              <a:rPr lang="en-CA" dirty="0" smtClean="0"/>
              <a:t>	</a:t>
            </a:r>
            <a:r>
              <a:rPr lang="en-CA" u="sng" dirty="0" smtClean="0"/>
              <a:t>Tools</a:t>
            </a:r>
            <a:r>
              <a:rPr lang="en-CA" u="sng" baseline="0" dirty="0" smtClean="0"/>
              <a:t> </a:t>
            </a:r>
            <a:r>
              <a:rPr lang="en-CA" baseline="0" dirty="0" smtClean="0"/>
              <a:t>&gt; </a:t>
            </a:r>
            <a:r>
              <a:rPr lang="en-CA" u="sng" baseline="0" dirty="0" smtClean="0"/>
              <a:t>Preferences</a:t>
            </a:r>
            <a:r>
              <a:rPr lang="en-CA" baseline="0" dirty="0" smtClean="0"/>
              <a:t> &gt; </a:t>
            </a:r>
            <a:r>
              <a:rPr lang="en-CA" u="sng" baseline="0" dirty="0" smtClean="0"/>
              <a:t>Change Working Directory</a:t>
            </a:r>
            <a:r>
              <a:rPr lang="en-CA" baseline="0" dirty="0" smtClean="0"/>
              <a:t>…</a:t>
            </a:r>
          </a:p>
          <a:p>
            <a:endParaRPr lang="en-CA" baseline="0" dirty="0" smtClean="0"/>
          </a:p>
          <a:p>
            <a:r>
              <a:rPr lang="en-CA" baseline="0" dirty="0" smtClean="0"/>
              <a:t>OR you can select “Check Out for File to Directory” and choose the desired folder</a:t>
            </a:r>
            <a:endParaRPr lang="en-CA" dirty="0"/>
          </a:p>
        </p:txBody>
      </p:sp>
      <p:sp>
        <p:nvSpPr>
          <p:cNvPr id="4" name="Slide Number Placeholder 3"/>
          <p:cNvSpPr>
            <a:spLocks noGrp="1"/>
          </p:cNvSpPr>
          <p:nvPr>
            <p:ph type="sldNum" sz="quarter" idx="10"/>
          </p:nvPr>
        </p:nvSpPr>
        <p:spPr/>
        <p:txBody>
          <a:bodyPr/>
          <a:lstStyle/>
          <a:p>
            <a:fld id="{C73D7681-42F4-43C5-8592-03C4D6C4DC0E}" type="slidenum">
              <a:rPr lang="en-CA" smtClean="0"/>
              <a:t>39</a:t>
            </a:fld>
            <a:endParaRPr lang="en-CA"/>
          </a:p>
        </p:txBody>
      </p:sp>
    </p:spTree>
    <p:extLst>
      <p:ext uri="{BB962C8B-B14F-4D97-AF65-F5344CB8AC3E}">
        <p14:creationId xmlns:p14="http://schemas.microsoft.com/office/powerpoint/2010/main" val="201220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4</a:t>
            </a:fld>
            <a:endParaRPr lang="en-US" dirty="0"/>
          </a:p>
        </p:txBody>
      </p:sp>
    </p:spTree>
    <p:extLst>
      <p:ext uri="{BB962C8B-B14F-4D97-AF65-F5344CB8AC3E}">
        <p14:creationId xmlns:p14="http://schemas.microsoft.com/office/powerpoint/2010/main" val="24028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73D7681-42F4-43C5-8592-03C4D6C4DC0E}" type="slidenum">
              <a:rPr lang="en-CA" smtClean="0"/>
              <a:t>40</a:t>
            </a:fld>
            <a:endParaRPr lang="en-CA"/>
          </a:p>
        </p:txBody>
      </p:sp>
    </p:spTree>
    <p:extLst>
      <p:ext uri="{BB962C8B-B14F-4D97-AF65-F5344CB8AC3E}">
        <p14:creationId xmlns:p14="http://schemas.microsoft.com/office/powerpoint/2010/main" val="2012201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57150">
              <a:buNone/>
            </a:pPr>
            <a:r>
              <a:rPr lang="en-US" sz="1100" kern="1200" dirty="0" smtClean="0">
                <a:solidFill>
                  <a:schemeClr val="tx1"/>
                </a:solidFill>
                <a:latin typeface="+mn-lt"/>
                <a:ea typeface="+mn-ea"/>
                <a:cs typeface="Arial" panose="020B0604020202020204" pitchFamily="34" charset="0"/>
              </a:rPr>
              <a:t>Exercise</a:t>
            </a:r>
            <a:r>
              <a:rPr lang="en-US" sz="1100" kern="1200" baseline="0" dirty="0" smtClean="0">
                <a:solidFill>
                  <a:schemeClr val="tx1"/>
                </a:solidFill>
                <a:latin typeface="+mn-lt"/>
                <a:ea typeface="+mn-ea"/>
                <a:cs typeface="Arial" panose="020B0604020202020204" pitchFamily="34" charset="0"/>
              </a:rPr>
              <a:t> note:</a:t>
            </a:r>
            <a:endParaRPr lang="en-US" sz="1100" kern="1200" dirty="0" smtClean="0">
              <a:solidFill>
                <a:schemeClr val="tx1"/>
              </a:solidFill>
              <a:latin typeface="+mn-lt"/>
              <a:ea typeface="+mn-ea"/>
              <a:cs typeface="Arial" panose="020B0604020202020204" pitchFamily="34" charset="0"/>
            </a:endParaRPr>
          </a:p>
          <a:p>
            <a:pPr marL="400050" lvl="1" indent="0">
              <a:buNone/>
            </a:pPr>
            <a:endParaRPr lang="en-US" sz="1100" kern="1200" dirty="0" smtClean="0">
              <a:solidFill>
                <a:schemeClr val="tx1"/>
              </a:solidFill>
              <a:latin typeface="+mn-lt"/>
              <a:ea typeface="+mn-ea"/>
              <a:cs typeface="Arial" panose="020B0604020202020204" pitchFamily="34" charset="0"/>
            </a:endParaRPr>
          </a:p>
          <a:p>
            <a:pPr marL="0" lvl="0" indent="-57150">
              <a:buNone/>
            </a:pPr>
            <a:r>
              <a:rPr lang="en-US" sz="1100" u="sng" kern="1200" dirty="0" smtClean="0">
                <a:solidFill>
                  <a:schemeClr val="tx1"/>
                </a:solidFill>
                <a:latin typeface="+mn-lt"/>
                <a:ea typeface="+mn-ea"/>
                <a:cs typeface="Arial" panose="020B0604020202020204" pitchFamily="34" charset="0"/>
              </a:rPr>
              <a:t>Locate your ECN in your in-basket </a:t>
            </a:r>
            <a:r>
              <a:rPr lang="en-US" sz="1100" kern="1200" dirty="0" smtClean="0">
                <a:solidFill>
                  <a:schemeClr val="tx1"/>
                </a:solidFill>
                <a:latin typeface="+mn-lt"/>
                <a:ea typeface="+mn-ea"/>
                <a:cs typeface="Arial" panose="020B0604020202020204" pitchFamily="34" charset="0"/>
              </a:rPr>
              <a:t>– </a:t>
            </a:r>
          </a:p>
          <a:p>
            <a:pPr marL="0" lvl="0" indent="-57150">
              <a:buNone/>
            </a:pPr>
            <a:r>
              <a:rPr lang="en-US" sz="1100" kern="1200" dirty="0" smtClean="0">
                <a:solidFill>
                  <a:schemeClr val="tx1"/>
                </a:solidFill>
                <a:latin typeface="+mn-lt"/>
                <a:ea typeface="+mn-ea"/>
                <a:cs typeface="Arial" panose="020B0604020202020204" pitchFamily="34" charset="0"/>
              </a:rPr>
              <a:t>	</a:t>
            </a:r>
            <a:r>
              <a:rPr lang="en-US" sz="1100" b="1" kern="1200" dirty="0" smtClean="0">
                <a:solidFill>
                  <a:schemeClr val="tx1"/>
                </a:solidFill>
                <a:latin typeface="+mn-lt"/>
                <a:ea typeface="+mn-ea"/>
                <a:cs typeface="Arial" panose="020B0604020202020204" pitchFamily="34" charset="0"/>
              </a:rPr>
              <a:t>ECN Planning </a:t>
            </a:r>
            <a:r>
              <a:rPr lang="en-US" sz="1100" kern="1200" dirty="0" smtClean="0">
                <a:solidFill>
                  <a:schemeClr val="tx1"/>
                </a:solidFill>
                <a:latin typeface="+mn-lt"/>
                <a:ea typeface="+mn-ea"/>
                <a:cs typeface="Arial" panose="020B0604020202020204" pitchFamily="34" charset="0"/>
              </a:rPr>
              <a:t>(during this  stage, details of the updated are identified)</a:t>
            </a:r>
          </a:p>
          <a:p>
            <a:pPr marL="0" indent="0">
              <a:buNone/>
            </a:pPr>
            <a:r>
              <a:rPr lang="en-US" sz="1100" u="sng" kern="1200" dirty="0" smtClean="0">
                <a:solidFill>
                  <a:schemeClr val="tx1"/>
                </a:solidFill>
                <a:latin typeface="+mn-lt"/>
                <a:ea typeface="+mn-ea"/>
                <a:cs typeface="Arial" panose="020B0604020202020204" pitchFamily="34" charset="0"/>
              </a:rPr>
              <a:t>Edit The ECN (right click Edit ECN)</a:t>
            </a:r>
            <a:r>
              <a:rPr lang="en-US" sz="1100" u="none" kern="1200" dirty="0" smtClean="0">
                <a:solidFill>
                  <a:schemeClr val="tx1"/>
                </a:solidFill>
                <a:latin typeface="+mn-lt"/>
                <a:ea typeface="+mn-ea"/>
                <a:cs typeface="Arial" panose="020B0604020202020204" pitchFamily="34" charset="0"/>
              </a:rPr>
              <a:t> – </a:t>
            </a:r>
          </a:p>
          <a:p>
            <a:pPr marL="0" indent="0">
              <a:buNone/>
            </a:pPr>
            <a:r>
              <a:rPr lang="en-US" sz="1100" u="none" kern="1200" dirty="0" smtClean="0">
                <a:solidFill>
                  <a:schemeClr val="tx1"/>
                </a:solidFill>
                <a:latin typeface="+mn-lt"/>
                <a:ea typeface="+mn-ea"/>
                <a:cs typeface="Arial" panose="020B0604020202020204" pitchFamily="34" charset="0"/>
              </a:rPr>
              <a:t>	</a:t>
            </a:r>
            <a:r>
              <a:rPr lang="en-US" sz="1100" kern="1200" dirty="0" smtClean="0">
                <a:solidFill>
                  <a:schemeClr val="tx1"/>
                </a:solidFill>
                <a:latin typeface="+mn-lt"/>
                <a:ea typeface="+mn-ea"/>
                <a:cs typeface="Arial" panose="020B0604020202020204" pitchFamily="34" charset="0"/>
              </a:rPr>
              <a:t>this step is normally </a:t>
            </a:r>
            <a:r>
              <a:rPr lang="en-US" sz="1100" b="1" kern="1200" dirty="0" smtClean="0">
                <a:solidFill>
                  <a:schemeClr val="tx1"/>
                </a:solidFill>
                <a:latin typeface="+mn-lt"/>
                <a:ea typeface="+mn-ea"/>
                <a:cs typeface="Arial" panose="020B0604020202020204" pitchFamily="34" charset="0"/>
              </a:rPr>
              <a:t>performed by CM with the support of Engineering </a:t>
            </a:r>
            <a:r>
              <a:rPr lang="en-US" sz="1100" kern="1200" dirty="0" smtClean="0">
                <a:solidFill>
                  <a:schemeClr val="tx1"/>
                </a:solidFill>
                <a:latin typeface="+mn-lt"/>
                <a:ea typeface="+mn-ea"/>
                <a:cs typeface="Arial" panose="020B0604020202020204" pitchFamily="34" charset="0"/>
              </a:rPr>
              <a:t>(it </a:t>
            </a:r>
            <a:r>
              <a:rPr lang="en-US" sz="1100" kern="1200" dirty="0" smtClean="0">
                <a:solidFill>
                  <a:srgbClr val="FF0000"/>
                </a:solidFill>
                <a:latin typeface="+mn-lt"/>
                <a:ea typeface="+mn-ea"/>
                <a:cs typeface="Arial" panose="020B0604020202020204" pitchFamily="34" charset="0"/>
              </a:rPr>
              <a:t>may be assigned to Engineering</a:t>
            </a:r>
            <a:r>
              <a:rPr lang="en-US" sz="1100" kern="1200" dirty="0" smtClean="0">
                <a:solidFill>
                  <a:schemeClr val="tx1"/>
                </a:solidFill>
                <a:latin typeface="+mn-lt"/>
                <a:ea typeface="+mn-ea"/>
                <a:cs typeface="Arial" panose="020B0604020202020204" pitchFamily="34" charset="0"/>
              </a:rPr>
              <a:t>)</a:t>
            </a:r>
          </a:p>
          <a:p>
            <a:pPr marL="0" indent="0">
              <a:buNone/>
            </a:pPr>
            <a:r>
              <a:rPr lang="en-US" sz="1100" kern="1200" dirty="0" smtClean="0">
                <a:solidFill>
                  <a:schemeClr val="tx1"/>
                </a:solidFill>
                <a:latin typeface="+mn-lt"/>
                <a:ea typeface="+mn-ea"/>
                <a:cs typeface="Arial" panose="020B0604020202020204" pitchFamily="34" charset="0"/>
              </a:rPr>
              <a:t>Enter instructions into the “</a:t>
            </a:r>
            <a:r>
              <a:rPr lang="en-CA" sz="1100" kern="1200" dirty="0" smtClean="0">
                <a:solidFill>
                  <a:schemeClr val="tx1"/>
                </a:solidFill>
                <a:latin typeface="+mn-lt"/>
                <a:ea typeface="+mn-ea"/>
                <a:cs typeface="+mn-cs"/>
              </a:rPr>
              <a:t>Schedule and Implementation Instructions” field (i.e. implement asap)</a:t>
            </a:r>
          </a:p>
          <a:p>
            <a:pPr marL="0" indent="0">
              <a:buNone/>
            </a:pPr>
            <a:endParaRPr lang="en-US" sz="1100" kern="1200" dirty="0" smtClean="0">
              <a:solidFill>
                <a:schemeClr val="tx1"/>
              </a:solidFill>
              <a:latin typeface="+mn-lt"/>
              <a:ea typeface="+mn-ea"/>
              <a:cs typeface="Arial" panose="020B0604020202020204" pitchFamily="34" charset="0"/>
            </a:endParaRPr>
          </a:p>
          <a:p>
            <a:pPr marL="0" indent="0">
              <a:buNone/>
            </a:pPr>
            <a:endParaRPr lang="en-US" sz="1100" kern="1200" dirty="0" smtClean="0">
              <a:solidFill>
                <a:schemeClr val="tx1"/>
              </a:solidFill>
              <a:latin typeface="+mn-lt"/>
              <a:ea typeface="+mn-ea"/>
              <a:cs typeface="Arial" panose="020B0604020202020204" pitchFamily="34" charset="0"/>
            </a:endParaRPr>
          </a:p>
          <a:p>
            <a:pPr marL="0" indent="0">
              <a:buNone/>
            </a:pPr>
            <a:r>
              <a:rPr lang="en-US" sz="1100" kern="1200" dirty="0" smtClean="0">
                <a:solidFill>
                  <a:schemeClr val="tx1"/>
                </a:solidFill>
                <a:latin typeface="+mn-lt"/>
                <a:ea typeface="+mn-ea"/>
                <a:cs typeface="Arial" panose="020B0604020202020204" pitchFamily="34" charset="0"/>
              </a:rPr>
              <a:t>“</a:t>
            </a:r>
            <a:r>
              <a:rPr lang="en-US" sz="1100" b="1" kern="1200" dirty="0" smtClean="0">
                <a:solidFill>
                  <a:schemeClr val="tx1"/>
                </a:solidFill>
                <a:latin typeface="+mn-lt"/>
                <a:ea typeface="+mn-ea"/>
                <a:cs typeface="Arial" panose="020B0604020202020204" pitchFamily="34" charset="0"/>
              </a:rPr>
              <a:t>Updated document</a:t>
            </a:r>
            <a:r>
              <a:rPr lang="en-US" sz="1100" kern="1200" dirty="0" smtClean="0">
                <a:solidFill>
                  <a:schemeClr val="tx1"/>
                </a:solidFill>
                <a:latin typeface="+mn-lt"/>
                <a:ea typeface="+mn-ea"/>
                <a:cs typeface="Arial" panose="020B0604020202020204" pitchFamily="34" charset="0"/>
              </a:rPr>
              <a:t>” this would be </a:t>
            </a:r>
            <a:r>
              <a:rPr lang="en-US" sz="1100" b="1" kern="1200" dirty="0" smtClean="0">
                <a:solidFill>
                  <a:schemeClr val="tx1"/>
                </a:solidFill>
                <a:latin typeface="+mn-lt"/>
                <a:ea typeface="+mn-ea"/>
                <a:cs typeface="Arial" panose="020B0604020202020204" pitchFamily="34" charset="0"/>
              </a:rPr>
              <a:t>performed by the engineer</a:t>
            </a:r>
            <a:r>
              <a:rPr lang="en-US" sz="1100" kern="1200" dirty="0" smtClean="0">
                <a:solidFill>
                  <a:schemeClr val="tx1"/>
                </a:solidFill>
                <a:latin typeface="+mn-lt"/>
                <a:ea typeface="+mn-ea"/>
                <a:cs typeface="Arial" panose="020B0604020202020204" pitchFamily="34" charset="0"/>
              </a:rPr>
              <a:t>. In this case we are creating a new document.</a:t>
            </a:r>
          </a:p>
          <a:p>
            <a:pPr marL="0" indent="0">
              <a:buNone/>
            </a:pPr>
            <a:endParaRPr lang="en-US" sz="1100" kern="1200" dirty="0" smtClean="0">
              <a:solidFill>
                <a:schemeClr val="tx1"/>
              </a:solidFill>
              <a:latin typeface="+mn-lt"/>
              <a:ea typeface="+mn-ea"/>
              <a:cs typeface="Arial" panose="020B0604020202020204" pitchFamily="34" charset="0"/>
            </a:endParaRPr>
          </a:p>
          <a:p>
            <a:pPr marL="0" lvl="0" indent="-57150">
              <a:buNone/>
            </a:pPr>
            <a:r>
              <a:rPr lang="en-CA" sz="1100" kern="1200" dirty="0" smtClean="0">
                <a:solidFill>
                  <a:schemeClr val="tx1"/>
                </a:solidFill>
                <a:latin typeface="+mn-lt"/>
                <a:ea typeface="+mn-ea"/>
                <a:cs typeface="Arial" panose="020B0604020202020204" pitchFamily="34" charset="0"/>
              </a:rPr>
              <a:t>“</a:t>
            </a:r>
            <a:r>
              <a:rPr lang="en-CA" sz="1100" b="1" kern="1200" dirty="0" smtClean="0">
                <a:solidFill>
                  <a:schemeClr val="tx1"/>
                </a:solidFill>
                <a:latin typeface="+mn-lt"/>
                <a:ea typeface="+mn-ea"/>
                <a:cs typeface="Arial" panose="020B0604020202020204" pitchFamily="34" charset="0"/>
              </a:rPr>
              <a:t>Review Documents</a:t>
            </a:r>
            <a:r>
              <a:rPr lang="en-CA" sz="1100" kern="1200" dirty="0" smtClean="0">
                <a:solidFill>
                  <a:schemeClr val="tx1"/>
                </a:solidFill>
                <a:latin typeface="+mn-lt"/>
                <a:ea typeface="+mn-ea"/>
                <a:cs typeface="Arial" panose="020B0604020202020204" pitchFamily="34" charset="0"/>
              </a:rPr>
              <a:t>” . This task is normally </a:t>
            </a:r>
            <a:r>
              <a:rPr lang="en-CA" sz="1100" b="1" kern="1200" dirty="0" smtClean="0">
                <a:solidFill>
                  <a:schemeClr val="tx1"/>
                </a:solidFill>
                <a:latin typeface="+mn-lt"/>
                <a:ea typeface="+mn-ea"/>
                <a:cs typeface="Arial" panose="020B0604020202020204" pitchFamily="34" charset="0"/>
              </a:rPr>
              <a:t>performed by a manager</a:t>
            </a:r>
            <a:r>
              <a:rPr lang="en-CA" sz="1100" kern="1200" dirty="0" smtClean="0">
                <a:solidFill>
                  <a:schemeClr val="tx1"/>
                </a:solidFill>
                <a:latin typeface="+mn-lt"/>
                <a:ea typeface="+mn-ea"/>
                <a:cs typeface="Arial" panose="020B0604020202020204" pitchFamily="34" charset="0"/>
              </a:rPr>
              <a:t> and upon completion of the review, the Manager </a:t>
            </a:r>
            <a:r>
              <a:rPr lang="en-CA" sz="1100" b="1" kern="1200" dirty="0" smtClean="0">
                <a:solidFill>
                  <a:schemeClr val="tx1"/>
                </a:solidFill>
                <a:latin typeface="+mn-lt"/>
                <a:ea typeface="+mn-ea"/>
                <a:cs typeface="Arial" panose="020B0604020202020204" pitchFamily="34" charset="0"/>
              </a:rPr>
              <a:t>may approve or reject</a:t>
            </a:r>
            <a:r>
              <a:rPr lang="en-CA" sz="1100" kern="1200" dirty="0" smtClean="0">
                <a:solidFill>
                  <a:schemeClr val="tx1"/>
                </a:solidFill>
                <a:latin typeface="+mn-lt"/>
                <a:ea typeface="+mn-ea"/>
                <a:cs typeface="Arial" panose="020B0604020202020204" pitchFamily="34" charset="0"/>
              </a:rPr>
              <a:t> the updates</a:t>
            </a:r>
          </a:p>
          <a:p>
            <a:pPr marL="0" lvl="0" indent="-57150">
              <a:buNone/>
            </a:pPr>
            <a:endParaRPr lang="en-CA" sz="1100" kern="1200" dirty="0" smtClean="0">
              <a:solidFill>
                <a:schemeClr val="tx1"/>
              </a:solidFill>
              <a:latin typeface="+mn-lt"/>
              <a:ea typeface="+mn-ea"/>
              <a:cs typeface="Arial" panose="020B0604020202020204" pitchFamily="34" charset="0"/>
            </a:endParaRPr>
          </a:p>
          <a:p>
            <a:pPr marL="0" lvl="0" indent="-57150">
              <a:buNone/>
            </a:pPr>
            <a:r>
              <a:rPr lang="en-CA" sz="1100" kern="1200" dirty="0" smtClean="0">
                <a:solidFill>
                  <a:schemeClr val="tx1"/>
                </a:solidFill>
                <a:latin typeface="+mn-lt"/>
                <a:ea typeface="+mn-ea"/>
                <a:cs typeface="Arial" panose="020B0604020202020204" pitchFamily="34" charset="0"/>
              </a:rPr>
              <a:t>“</a:t>
            </a:r>
            <a:r>
              <a:rPr lang="en-CA" sz="1100" b="1" kern="1200" dirty="0" smtClean="0">
                <a:solidFill>
                  <a:schemeClr val="tx1"/>
                </a:solidFill>
                <a:latin typeface="+mn-lt"/>
                <a:ea typeface="+mn-ea"/>
                <a:cs typeface="Arial" panose="020B0604020202020204" pitchFamily="34" charset="0"/>
              </a:rPr>
              <a:t>Internally Approve</a:t>
            </a:r>
            <a:r>
              <a:rPr lang="en-CA" sz="1100" kern="1200" dirty="0" smtClean="0">
                <a:solidFill>
                  <a:schemeClr val="tx1"/>
                </a:solidFill>
                <a:latin typeface="+mn-lt"/>
                <a:ea typeface="+mn-ea"/>
                <a:cs typeface="Arial" panose="020B0604020202020204" pitchFamily="34" charset="0"/>
              </a:rPr>
              <a:t>” . This task is normally performed by CM , the options are to submit to external for review or Release</a:t>
            </a:r>
          </a:p>
          <a:p>
            <a:pPr marL="0" lvl="0" indent="-57150">
              <a:buNone/>
            </a:pPr>
            <a:endParaRPr lang="en-US" sz="1100" kern="1200" dirty="0" smtClean="0">
              <a:solidFill>
                <a:schemeClr val="tx1"/>
              </a:solidFill>
              <a:latin typeface="+mn-lt"/>
              <a:ea typeface="+mn-ea"/>
              <a:cs typeface="Arial" panose="020B0604020202020204" pitchFamily="34" charset="0"/>
            </a:endParaRPr>
          </a:p>
          <a:p>
            <a:pPr marL="0" lvl="0" indent="-57150">
              <a:buNone/>
            </a:pPr>
            <a:r>
              <a:rPr lang="en-US" sz="1100" kern="1200" dirty="0" smtClean="0">
                <a:solidFill>
                  <a:schemeClr val="tx1"/>
                </a:solidFill>
                <a:latin typeface="+mn-lt"/>
                <a:ea typeface="+mn-ea"/>
                <a:cs typeface="Arial" panose="020B0604020202020204" pitchFamily="34" charset="0"/>
              </a:rPr>
              <a:t>Locate the  document you have  released</a:t>
            </a:r>
            <a:endParaRPr lang="en-CA" sz="1100" kern="1200" dirty="0">
              <a:solidFill>
                <a:schemeClr val="tx1"/>
              </a:solidFill>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41</a:t>
            </a:fld>
            <a:endParaRPr lang="en-US" dirty="0"/>
          </a:p>
        </p:txBody>
      </p:sp>
    </p:spTree>
    <p:extLst>
      <p:ext uri="{BB962C8B-B14F-4D97-AF65-F5344CB8AC3E}">
        <p14:creationId xmlns:p14="http://schemas.microsoft.com/office/powerpoint/2010/main" val="818758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661" lvl="0" defTabSz="931723">
              <a:lnSpc>
                <a:spcPct val="150000"/>
              </a:lnSpc>
              <a:defRPr/>
            </a:pPr>
            <a:endParaRPr lang="en-CA" dirty="0"/>
          </a:p>
          <a:p>
            <a:pPr defTabSz="931723">
              <a:lnSpc>
                <a:spcPct val="150000"/>
              </a:lnSpc>
              <a:defRPr/>
            </a:pPr>
            <a:r>
              <a:rPr lang="en-CA"/>
              <a:t>Thank </a:t>
            </a:r>
            <a:r>
              <a:rPr lang="en-CA" smtClean="0"/>
              <a:t>you for </a:t>
            </a:r>
            <a:r>
              <a:rPr lang="en-CA" dirty="0" smtClean="0"/>
              <a:t>being a part of </a:t>
            </a:r>
            <a:r>
              <a:rPr lang="en-CA" dirty="0"/>
              <a:t>the training session.</a:t>
            </a:r>
          </a:p>
          <a:p>
            <a:pPr lvl="1">
              <a:lnSpc>
                <a:spcPct val="150000"/>
              </a:lnSpc>
              <a:buFont typeface="Arial" panose="020B0604020202020204" pitchFamily="34" charset="0"/>
              <a:buChar char="•"/>
            </a:pPr>
            <a:endParaRPr lang="en-CA" sz="2400" dirty="0"/>
          </a:p>
        </p:txBody>
      </p:sp>
      <p:sp>
        <p:nvSpPr>
          <p:cNvPr id="4" name="Slide Number Placeholder 3"/>
          <p:cNvSpPr>
            <a:spLocks noGrp="1"/>
          </p:cNvSpPr>
          <p:nvPr>
            <p:ph type="sldNum" sz="quarter" idx="10"/>
          </p:nvPr>
        </p:nvSpPr>
        <p:spPr/>
        <p:txBody>
          <a:bodyPr/>
          <a:lstStyle/>
          <a:p>
            <a:fld id="{C73D7681-42F4-43C5-8592-03C4D6C4DC0E}" type="slidenum">
              <a:rPr lang="en-CA" smtClean="0"/>
              <a:t>42</a:t>
            </a:fld>
            <a:endParaRPr lang="en-CA"/>
          </a:p>
        </p:txBody>
      </p:sp>
    </p:spTree>
    <p:extLst>
      <p:ext uri="{BB962C8B-B14F-4D97-AF65-F5344CB8AC3E}">
        <p14:creationId xmlns:p14="http://schemas.microsoft.com/office/powerpoint/2010/main" val="3330857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811E0230-7350-42C0-8B3F-1AA6BC26040E}" type="slidenum">
              <a:rPr lang="en-US" smtClean="0"/>
              <a:pPr>
                <a:defRPr/>
              </a:pPr>
              <a:t>43</a:t>
            </a:fld>
            <a:endParaRPr lang="en-US" dirty="0"/>
          </a:p>
        </p:txBody>
      </p:sp>
    </p:spTree>
    <p:extLst>
      <p:ext uri="{BB962C8B-B14F-4D97-AF65-F5344CB8AC3E}">
        <p14:creationId xmlns:p14="http://schemas.microsoft.com/office/powerpoint/2010/main" val="323136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by</a:t>
            </a:r>
            <a:r>
              <a:rPr lang="en-US" baseline="0" dirty="0" smtClean="0"/>
              <a:t> the end of this training, you will have created an ECN with affected items (documents)</a:t>
            </a:r>
            <a:endParaRPr lang="en-US" dirty="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CA" b="0" baseline="0" dirty="0" smtClean="0"/>
              <a:t>It is an engineering decision as to when to create the different products – Only CMDM will have the ability to create an ECN (generally, ECN is created based on the response of a ECR). </a:t>
            </a:r>
            <a:endParaRPr lang="en-US" b="0" dirty="0"/>
          </a:p>
          <a:p>
            <a:pPr>
              <a:lnSpc>
                <a:spcPct val="150000"/>
              </a:lnSpc>
            </a:pPr>
            <a:endParaRPr lang="en-US" dirty="0"/>
          </a:p>
        </p:txBody>
      </p:sp>
      <p:sp>
        <p:nvSpPr>
          <p:cNvPr id="4" name="Slide Number Placeholder 3"/>
          <p:cNvSpPr>
            <a:spLocks noGrp="1"/>
          </p:cNvSpPr>
          <p:nvPr>
            <p:ph type="sldNum" sz="quarter" idx="10"/>
          </p:nvPr>
        </p:nvSpPr>
        <p:spPr/>
        <p:txBody>
          <a:bodyPr/>
          <a:lstStyle/>
          <a:p>
            <a:fld id="{C73D7681-42F4-43C5-8592-03C4D6C4DC0E}" type="slidenum">
              <a:rPr lang="en-CA" smtClean="0"/>
              <a:t>6</a:t>
            </a:fld>
            <a:endParaRPr lang="en-CA"/>
          </a:p>
        </p:txBody>
      </p:sp>
    </p:spTree>
    <p:extLst>
      <p:ext uri="{BB962C8B-B14F-4D97-AF65-F5344CB8AC3E}">
        <p14:creationId xmlns:p14="http://schemas.microsoft.com/office/powerpoint/2010/main" val="374359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ECN is used to manage the lifecycle</a:t>
            </a:r>
            <a:r>
              <a:rPr lang="en-CA" baseline="0" dirty="0" smtClean="0"/>
              <a:t> of documents. </a:t>
            </a:r>
          </a:p>
          <a:p>
            <a:endParaRPr lang="en-CA" baseline="0" dirty="0" smtClean="0"/>
          </a:p>
          <a:p>
            <a:r>
              <a:rPr lang="en-CA" baseline="0" dirty="0" smtClean="0"/>
              <a:t>It releases new documents in Aras, updates existing released documents, and supersedes released documents.</a:t>
            </a:r>
          </a:p>
          <a:p>
            <a:endParaRPr lang="en-CA" baseline="0" dirty="0" smtClean="0"/>
          </a:p>
          <a:p>
            <a:r>
              <a:rPr lang="en-CA" baseline="0" dirty="0" smtClean="0"/>
              <a:t>In the following training, we will be creating an ECN and then adding affected documents to the ECN</a:t>
            </a:r>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7</a:t>
            </a:fld>
            <a:endParaRPr lang="en-US" dirty="0"/>
          </a:p>
        </p:txBody>
      </p:sp>
    </p:spTree>
    <p:extLst>
      <p:ext uri="{BB962C8B-B14F-4D97-AF65-F5344CB8AC3E}">
        <p14:creationId xmlns:p14="http://schemas.microsoft.com/office/powerpoint/2010/main" val="110097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we are going to review the ECN workflow. We</a:t>
            </a:r>
            <a:r>
              <a:rPr lang="en-CA" baseline="0" dirty="0" smtClean="0"/>
              <a:t> will do a general review of it and get into the details. </a:t>
            </a:r>
          </a:p>
          <a:p>
            <a:endParaRPr lang="en-CA" baseline="0" dirty="0" smtClean="0"/>
          </a:p>
          <a:p>
            <a:r>
              <a:rPr lang="en-CA" b="1" baseline="0" dirty="0" smtClean="0"/>
              <a:t>General</a:t>
            </a:r>
            <a:r>
              <a:rPr lang="en-CA" baseline="0" dirty="0" smtClean="0"/>
              <a:t>: ECNs are created, planned, affected documents are updated, the updates are approved and the documents are released</a:t>
            </a:r>
            <a:endParaRPr lang="en-CA" dirty="0" smtClean="0"/>
          </a:p>
          <a:p>
            <a:endParaRPr lang="en-CA" dirty="0" smtClean="0"/>
          </a:p>
          <a:p>
            <a:endParaRPr lang="en-CA" dirty="0" smtClean="0"/>
          </a:p>
          <a:p>
            <a:r>
              <a:rPr lang="en-CA" dirty="0" smtClean="0"/>
              <a:t>CM Team will initiate ECN. They are the only ones able to submit an ECN. </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CMDM will require input from engineering to identify how many ECNs are needed to address one or many ECRs.</a:t>
            </a:r>
            <a:endParaRPr lang="en-CA" dirty="0" smtClean="0"/>
          </a:p>
          <a:p>
            <a:endParaRPr lang="en-CA" dirty="0" smtClean="0"/>
          </a:p>
          <a:p>
            <a:r>
              <a:rPr lang="en-CA" b="1" dirty="0" smtClean="0"/>
              <a:t>EXAMPLE</a:t>
            </a:r>
            <a:r>
              <a:rPr lang="en-CA" dirty="0" smtClean="0"/>
              <a:t>:</a:t>
            </a:r>
            <a:r>
              <a:rPr lang="en-CA" baseline="0" dirty="0" smtClean="0"/>
              <a:t> if an ECR requires an update to piping AND electrical, a decision needs to be made regarding how many ECNs are created. </a:t>
            </a:r>
          </a:p>
          <a:p>
            <a:endParaRPr lang="en-CA" baseline="0" dirty="0" smtClean="0"/>
          </a:p>
          <a:p>
            <a:r>
              <a:rPr lang="en-CA" baseline="0" dirty="0" smtClean="0"/>
              <a:t>One option is to add both electrical AND piping to the same ECN, but this requires both updates to be approved at the same time. </a:t>
            </a:r>
          </a:p>
          <a:p>
            <a:endParaRPr lang="en-CA" baseline="0" dirty="0" smtClean="0"/>
          </a:p>
          <a:p>
            <a:r>
              <a:rPr lang="en-CA" baseline="0" dirty="0" smtClean="0"/>
              <a:t>Alternatively, 1 ECN can be created for piping, and one for electrical. The decision is based upon who does the updates, how the updates are done and the schedule for the updates.</a:t>
            </a:r>
            <a:endParaRPr lang="en-CA"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8</a:t>
            </a:fld>
            <a:endParaRPr lang="en-US" dirty="0"/>
          </a:p>
        </p:txBody>
      </p:sp>
    </p:spTree>
    <p:extLst>
      <p:ext uri="{BB962C8B-B14F-4D97-AF65-F5344CB8AC3E}">
        <p14:creationId xmlns:p14="http://schemas.microsoft.com/office/powerpoint/2010/main" val="409214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smtClean="0"/>
              <a:t>ECN Planning </a:t>
            </a:r>
            <a:r>
              <a:rPr lang="en-CA" dirty="0" smtClean="0"/>
              <a:t>Stage – </a:t>
            </a:r>
          </a:p>
          <a:p>
            <a:pPr lvl="1"/>
            <a:r>
              <a:rPr lang="en-CA" dirty="0" smtClean="0"/>
              <a:t>Assigns an Owner/SME to the ECN. To submit a vote and move to next stage of workflow, click ‘update activity’. Also need to edit effectivity date. </a:t>
            </a:r>
          </a:p>
          <a:p>
            <a:pPr lvl="1"/>
            <a:endParaRPr lang="en-CA" dirty="0" smtClean="0"/>
          </a:p>
          <a:p>
            <a:pPr lvl="1"/>
            <a:r>
              <a:rPr lang="en-CA" dirty="0" smtClean="0"/>
              <a:t>During ECN planning,</a:t>
            </a:r>
            <a:r>
              <a:rPr lang="en-CA" baseline="0" dirty="0" smtClean="0"/>
              <a:t> documents to be added/deleted/changed are identified</a:t>
            </a:r>
            <a:endParaRPr lang="en-CA" dirty="0" smtClean="0"/>
          </a:p>
          <a:p>
            <a:endParaRPr lang="en-CA" dirty="0" smtClean="0"/>
          </a:p>
          <a:p>
            <a:r>
              <a:rPr lang="en-CA" b="1" u="sng" dirty="0" smtClean="0">
                <a:solidFill>
                  <a:schemeClr val="accent6">
                    <a:lumMod val="75000"/>
                  </a:schemeClr>
                </a:solidFill>
              </a:rPr>
              <a:t>IMPORTANT</a:t>
            </a:r>
            <a:r>
              <a:rPr lang="en-CA" dirty="0" smtClean="0"/>
              <a:t>: Under </a:t>
            </a:r>
            <a:r>
              <a:rPr lang="en-CA" b="1" dirty="0" smtClean="0"/>
              <a:t>Actions</a:t>
            </a:r>
            <a:r>
              <a:rPr lang="en-CA" dirty="0" smtClean="0"/>
              <a:t> menu,</a:t>
            </a:r>
            <a:r>
              <a:rPr lang="en-CA" baseline="0" dirty="0" smtClean="0"/>
              <a:t> r</a:t>
            </a:r>
            <a:r>
              <a:rPr lang="en-CA" dirty="0" smtClean="0"/>
              <a:t>un “Check For Completeness” whenever a</a:t>
            </a:r>
            <a:r>
              <a:rPr lang="en-CA" baseline="0" dirty="0" smtClean="0"/>
              <a:t> document item is attached under </a:t>
            </a:r>
            <a:r>
              <a:rPr lang="en-CA" u="sng" baseline="0" dirty="0" smtClean="0"/>
              <a:t>Affected Items</a:t>
            </a:r>
            <a:r>
              <a:rPr lang="en-CA" u="none" baseline="0" dirty="0" smtClean="0"/>
              <a:t> tab</a:t>
            </a:r>
            <a:endParaRPr lang="en-CA" u="none" dirty="0" smtClean="0"/>
          </a:p>
          <a:p>
            <a:endParaRPr lang="en-CA" dirty="0"/>
          </a:p>
          <a:p>
            <a:pPr marL="640594" lvl="1" indent="-174708">
              <a:buFont typeface="Arial" panose="020B0604020202020204" pitchFamily="34" charset="0"/>
              <a:buChar char="•"/>
            </a:pPr>
            <a:r>
              <a:rPr lang="en-CA" b="1" dirty="0" smtClean="0"/>
              <a:t>Check for completeness </a:t>
            </a:r>
            <a:r>
              <a:rPr lang="en-CA" dirty="0" smtClean="0"/>
              <a:t>– allows you to verify that the</a:t>
            </a:r>
            <a:r>
              <a:rPr lang="en-CA" baseline="0" dirty="0" smtClean="0"/>
              <a:t> action fields (Add/Change/Delete) for Affected Document Items have been entered correctly</a:t>
            </a:r>
          </a:p>
          <a:p>
            <a:pPr marL="640594" lvl="1" indent="-174708">
              <a:buFont typeface="Arial" panose="020B0604020202020204" pitchFamily="34" charset="0"/>
              <a:buChar char="•"/>
            </a:pPr>
            <a:endParaRPr lang="en-CA" baseline="0" dirty="0" smtClean="0"/>
          </a:p>
        </p:txBody>
      </p:sp>
      <p:sp>
        <p:nvSpPr>
          <p:cNvPr id="4" name="Slide Number Placeholder 3"/>
          <p:cNvSpPr>
            <a:spLocks noGrp="1"/>
          </p:cNvSpPr>
          <p:nvPr>
            <p:ph type="sldNum" sz="quarter" idx="10"/>
          </p:nvPr>
        </p:nvSpPr>
        <p:spPr/>
        <p:txBody>
          <a:bodyPr/>
          <a:lstStyle/>
          <a:p>
            <a:pPr>
              <a:defRPr/>
            </a:pPr>
            <a:fld id="{69BA9170-EE5E-4638-B8A9-652A718BEC85}" type="slidenum">
              <a:rPr lang="en-US" smtClean="0"/>
              <a:pPr>
                <a:defRPr/>
              </a:pPr>
              <a:t>9</a:t>
            </a:fld>
            <a:endParaRPr lang="en-US" dirty="0"/>
          </a:p>
        </p:txBody>
      </p:sp>
    </p:spTree>
    <p:extLst>
      <p:ext uri="{BB962C8B-B14F-4D97-AF65-F5344CB8AC3E}">
        <p14:creationId xmlns:p14="http://schemas.microsoft.com/office/powerpoint/2010/main" val="106935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Tree>
    <p:extLst>
      <p:ext uri="{BB962C8B-B14F-4D97-AF65-F5344CB8AC3E}">
        <p14:creationId xmlns:p14="http://schemas.microsoft.com/office/powerpoint/2010/main" val="4100831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endParaRPr lang="en-US" dirty="0"/>
          </a:p>
        </p:txBody>
      </p:sp>
      <p:sp>
        <p:nvSpPr>
          <p:cNvPr id="4" name="Slide Number Placeholder 5"/>
          <p:cNvSpPr>
            <a:spLocks noGrp="1"/>
          </p:cNvSpPr>
          <p:nvPr>
            <p:ph type="sldNum" sz="quarter" idx="10"/>
          </p:nvPr>
        </p:nvSpPr>
        <p:spPr>
          <a:xfrm>
            <a:off x="8548688" y="6548438"/>
            <a:ext cx="457200" cy="333375"/>
          </a:xfrm>
          <a:prstGeom prst="rect">
            <a:avLst/>
          </a:prstGeom>
        </p:spPr>
        <p:txBody>
          <a:bodyPr/>
          <a:lstStyle>
            <a:lvl1pPr algn="ctr" fontAlgn="auto">
              <a:spcBef>
                <a:spcPts val="0"/>
              </a:spcBef>
              <a:spcAft>
                <a:spcPts val="0"/>
              </a:spcAft>
              <a:defRPr sz="900">
                <a:solidFill>
                  <a:schemeClr val="bg1"/>
                </a:solidFill>
                <a:latin typeface="Calibri" panose="020F0502020204030204" pitchFamily="34" charset="0"/>
                <a:cs typeface="+mn-cs"/>
              </a:defRPr>
            </a:lvl1pPr>
          </a:lstStyle>
          <a:p>
            <a:pPr defTabSz="457200">
              <a:defRPr/>
            </a:pPr>
            <a:fld id="{8CC102A8-305D-42C6-8CAE-91D4D50537B9}" type="slidenum">
              <a:rPr lang="en-US" smtClean="0">
                <a:solidFill>
                  <a:prstClr val="white"/>
                </a:solidFill>
              </a:rPr>
              <a:pPr defTabSz="457200">
                <a:defRPr/>
              </a:pPr>
              <a:t>‹#›</a:t>
            </a:fld>
            <a:endParaRPr lang="en-US" dirty="0">
              <a:solidFill>
                <a:prstClr val="white"/>
              </a:solidFill>
            </a:endParaRPr>
          </a:p>
        </p:txBody>
      </p:sp>
    </p:spTree>
    <p:extLst>
      <p:ext uri="{BB962C8B-B14F-4D97-AF65-F5344CB8AC3E}">
        <p14:creationId xmlns:p14="http://schemas.microsoft.com/office/powerpoint/2010/main" val="35156009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Tree>
    <p:extLst>
      <p:ext uri="{BB962C8B-B14F-4D97-AF65-F5344CB8AC3E}">
        <p14:creationId xmlns:p14="http://schemas.microsoft.com/office/powerpoint/2010/main" val="256392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8548688" y="6548438"/>
            <a:ext cx="457200" cy="333375"/>
          </a:xfrm>
          <a:prstGeom prst="rect">
            <a:avLst/>
          </a:prstGeom>
        </p:spPr>
        <p:txBody>
          <a:bodyPr/>
          <a:lstStyle>
            <a:lvl1pPr algn="ctr" fontAlgn="auto">
              <a:spcBef>
                <a:spcPts val="0"/>
              </a:spcBef>
              <a:spcAft>
                <a:spcPts val="0"/>
              </a:spcAft>
              <a:defRPr sz="900">
                <a:solidFill>
                  <a:schemeClr val="bg1"/>
                </a:solidFill>
                <a:latin typeface="Calibri" panose="020F0502020204030204" pitchFamily="34" charset="0"/>
                <a:cs typeface="+mn-cs"/>
              </a:defRPr>
            </a:lvl1pPr>
          </a:lstStyle>
          <a:p>
            <a:pPr defTabSz="457200">
              <a:defRPr/>
            </a:pPr>
            <a:fld id="{8CC102A8-305D-42C6-8CAE-91D4D50537B9}" type="slidenum">
              <a:rPr lang="en-US" smtClean="0">
                <a:solidFill>
                  <a:prstClr val="white"/>
                </a:solidFill>
              </a:rPr>
              <a:pPr defTabSz="457200">
                <a:defRPr/>
              </a:pPr>
              <a:t>‹#›</a:t>
            </a:fld>
            <a:endParaRPr lang="en-US" dirty="0">
              <a:solidFill>
                <a:prstClr val="white"/>
              </a:solidFill>
            </a:endParaRPr>
          </a:p>
        </p:txBody>
      </p:sp>
    </p:spTree>
    <p:extLst>
      <p:ext uri="{BB962C8B-B14F-4D97-AF65-F5344CB8AC3E}">
        <p14:creationId xmlns:p14="http://schemas.microsoft.com/office/powerpoint/2010/main" val="3786003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49338"/>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add Title</a:t>
            </a:r>
          </a:p>
        </p:txBody>
      </p:sp>
      <p:sp>
        <p:nvSpPr>
          <p:cNvPr id="1027" name="Text Placeholder 2"/>
          <p:cNvSpPr>
            <a:spLocks noGrp="1"/>
          </p:cNvSpPr>
          <p:nvPr>
            <p:ph type="body" idx="1"/>
          </p:nvPr>
        </p:nvSpPr>
        <p:spPr bwMode="auto">
          <a:xfrm>
            <a:off x="457200" y="1778000"/>
            <a:ext cx="82296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dirty="0" smtClean="0"/>
          </a:p>
        </p:txBody>
      </p:sp>
      <p:sp>
        <p:nvSpPr>
          <p:cNvPr id="4" name="Footer Placeholder 7"/>
          <p:cNvSpPr txBox="1">
            <a:spLocks/>
          </p:cNvSpPr>
          <p:nvPr userDrawn="1"/>
        </p:nvSpPr>
        <p:spPr bwMode="auto">
          <a:xfrm>
            <a:off x="3124200" y="6143625"/>
            <a:ext cx="2895600" cy="365125"/>
          </a:xfrm>
          <a:prstGeom prst="rect">
            <a:avLst/>
          </a:prstGeom>
          <a:noFill/>
          <a:ln w="9525">
            <a:noFill/>
            <a:miter lim="800000"/>
            <a:headEnd/>
            <a:tailEnd/>
          </a:ln>
        </p:spPr>
        <p:txBody>
          <a:bodyPr/>
          <a:lstStyle/>
          <a:p>
            <a:pPr algn="ctr" defTabSz="457200" fontAlgn="base">
              <a:spcBef>
                <a:spcPct val="0"/>
              </a:spcBef>
              <a:spcAft>
                <a:spcPct val="0"/>
              </a:spcAft>
              <a:defRPr/>
            </a:pPr>
            <a:endParaRPr lang="en-US" sz="800" b="1" dirty="0">
              <a:solidFill>
                <a:prstClr val="black"/>
              </a:solidFill>
              <a:latin typeface="Calibri" panose="020F0502020204030204" pitchFamily="34" charset="0"/>
              <a:cs typeface="Arial" charset="0"/>
            </a:endParaRPr>
          </a:p>
          <a:p>
            <a:pPr algn="ctr" defTabSz="457200" fontAlgn="base">
              <a:spcBef>
                <a:spcPct val="0"/>
              </a:spcBef>
              <a:spcAft>
                <a:spcPct val="0"/>
              </a:spcAft>
              <a:defRPr/>
            </a:pPr>
            <a:r>
              <a:rPr lang="en-US" sz="800" b="1" dirty="0">
                <a:solidFill>
                  <a:prstClr val="black"/>
                </a:solidFill>
                <a:latin typeface="Calibri" panose="020F0502020204030204" pitchFamily="34" charset="0"/>
                <a:cs typeface="Arial" charset="0"/>
              </a:rPr>
              <a:t>VSY Proprietary / Commercial Sensitive</a:t>
            </a:r>
          </a:p>
        </p:txBody>
      </p:sp>
    </p:spTree>
    <p:extLst>
      <p:ext uri="{BB962C8B-B14F-4D97-AF65-F5344CB8AC3E}">
        <p14:creationId xmlns:p14="http://schemas.microsoft.com/office/powerpoint/2010/main" val="387432508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000" b="1" kern="1200">
          <a:solidFill>
            <a:schemeClr val="tx1"/>
          </a:solidFill>
          <a:latin typeface="Calibri" panose="020F0502020204030204" pitchFamily="34" charset="0"/>
          <a:ea typeface="+mj-ea"/>
          <a:cs typeface="+mj-cs"/>
        </a:defRPr>
      </a:lvl1pPr>
      <a:lvl2pPr algn="l" defTabSz="457200" rtl="0" eaLnBrk="0" fontAlgn="base" hangingPunct="0">
        <a:spcBef>
          <a:spcPct val="0"/>
        </a:spcBef>
        <a:spcAft>
          <a:spcPct val="0"/>
        </a:spcAft>
        <a:defRPr sz="2000" b="1">
          <a:solidFill>
            <a:schemeClr val="tx1"/>
          </a:solidFill>
          <a:latin typeface="Arial" charset="0"/>
        </a:defRPr>
      </a:lvl2pPr>
      <a:lvl3pPr algn="l" defTabSz="457200" rtl="0" eaLnBrk="0" fontAlgn="base" hangingPunct="0">
        <a:spcBef>
          <a:spcPct val="0"/>
        </a:spcBef>
        <a:spcAft>
          <a:spcPct val="0"/>
        </a:spcAft>
        <a:defRPr sz="2000" b="1">
          <a:solidFill>
            <a:schemeClr val="tx1"/>
          </a:solidFill>
          <a:latin typeface="Arial" charset="0"/>
        </a:defRPr>
      </a:lvl3pPr>
      <a:lvl4pPr algn="l" defTabSz="457200" rtl="0" eaLnBrk="0" fontAlgn="base" hangingPunct="0">
        <a:spcBef>
          <a:spcPct val="0"/>
        </a:spcBef>
        <a:spcAft>
          <a:spcPct val="0"/>
        </a:spcAft>
        <a:defRPr sz="2000" b="1">
          <a:solidFill>
            <a:schemeClr val="tx1"/>
          </a:solidFill>
          <a:latin typeface="Arial" charset="0"/>
        </a:defRPr>
      </a:lvl4pPr>
      <a:lvl5pPr algn="l" defTabSz="457200" rtl="0" eaLnBrk="0" fontAlgn="base" hangingPunct="0">
        <a:spcBef>
          <a:spcPct val="0"/>
        </a:spcBef>
        <a:spcAft>
          <a:spcPct val="0"/>
        </a:spcAft>
        <a:defRPr sz="2000" b="1">
          <a:solidFill>
            <a:schemeClr val="tx1"/>
          </a:solidFill>
          <a:latin typeface="Arial" charset="0"/>
        </a:defRPr>
      </a:lvl5pPr>
      <a:lvl6pPr marL="457200" algn="l" defTabSz="457200" rtl="0" fontAlgn="base">
        <a:spcBef>
          <a:spcPct val="0"/>
        </a:spcBef>
        <a:spcAft>
          <a:spcPct val="0"/>
        </a:spcAft>
        <a:defRPr sz="2000" b="1">
          <a:solidFill>
            <a:schemeClr val="tx1"/>
          </a:solidFill>
          <a:latin typeface="Arial" charset="0"/>
        </a:defRPr>
      </a:lvl6pPr>
      <a:lvl7pPr marL="914400" algn="l" defTabSz="457200" rtl="0" fontAlgn="base">
        <a:spcBef>
          <a:spcPct val="0"/>
        </a:spcBef>
        <a:spcAft>
          <a:spcPct val="0"/>
        </a:spcAft>
        <a:defRPr sz="2000" b="1">
          <a:solidFill>
            <a:schemeClr val="tx1"/>
          </a:solidFill>
          <a:latin typeface="Arial" charset="0"/>
        </a:defRPr>
      </a:lvl7pPr>
      <a:lvl8pPr marL="1371600" algn="l" defTabSz="457200" rtl="0" fontAlgn="base">
        <a:spcBef>
          <a:spcPct val="0"/>
        </a:spcBef>
        <a:spcAft>
          <a:spcPct val="0"/>
        </a:spcAft>
        <a:defRPr sz="2000" b="1">
          <a:solidFill>
            <a:schemeClr val="tx1"/>
          </a:solidFill>
          <a:latin typeface="Arial" charset="0"/>
        </a:defRPr>
      </a:lvl8pPr>
      <a:lvl9pPr marL="1828800" algn="l" defTabSz="457200" rtl="0" fontAlgn="base">
        <a:spcBef>
          <a:spcPct val="0"/>
        </a:spcBef>
        <a:spcAft>
          <a:spcPct val="0"/>
        </a:spcAft>
        <a:defRPr sz="2000" b="1">
          <a:solidFill>
            <a:schemeClr val="tx1"/>
          </a:solidFill>
          <a:latin typeface="Arial" charset="0"/>
        </a:defRPr>
      </a:lvl9pPr>
    </p:titleStyle>
    <p:bodyStyle>
      <a:lvl1pPr marL="342900" indent="-342900" algn="l" defTabSz="457200" rtl="0" eaLnBrk="0" fontAlgn="base" hangingPunct="0">
        <a:spcBef>
          <a:spcPct val="20000"/>
        </a:spcBef>
        <a:spcAft>
          <a:spcPct val="0"/>
        </a:spcAft>
        <a:buFont typeface="Arial" charset="0"/>
        <a:buChar char="•"/>
        <a:defRPr sz="16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2pPr>
      <a:lvl3pPr marL="11430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49338"/>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add Title</a:t>
            </a:r>
          </a:p>
        </p:txBody>
      </p:sp>
      <p:sp>
        <p:nvSpPr>
          <p:cNvPr id="1027" name="Text Placeholder 2"/>
          <p:cNvSpPr>
            <a:spLocks noGrp="1"/>
          </p:cNvSpPr>
          <p:nvPr>
            <p:ph type="body" idx="1"/>
          </p:nvPr>
        </p:nvSpPr>
        <p:spPr bwMode="auto">
          <a:xfrm>
            <a:off x="457200" y="1778000"/>
            <a:ext cx="82296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Footer Placeholder 7"/>
          <p:cNvSpPr txBox="1">
            <a:spLocks/>
          </p:cNvSpPr>
          <p:nvPr/>
        </p:nvSpPr>
        <p:spPr bwMode="auto">
          <a:xfrm>
            <a:off x="3124200" y="6143625"/>
            <a:ext cx="2895600" cy="365125"/>
          </a:xfrm>
          <a:prstGeom prst="rect">
            <a:avLst/>
          </a:prstGeom>
          <a:noFill/>
          <a:ln w="9525">
            <a:noFill/>
            <a:miter lim="800000"/>
            <a:headEnd/>
            <a:tailEnd/>
          </a:ln>
        </p:spPr>
        <p:txBody>
          <a:bodyPr/>
          <a:lstStyle/>
          <a:p>
            <a:pPr algn="ctr">
              <a:defRPr/>
            </a:pPr>
            <a:endParaRPr lang="en-US" sz="800" b="1" dirty="0"/>
          </a:p>
          <a:p>
            <a:pPr algn="ctr">
              <a:defRPr/>
            </a:pPr>
            <a:r>
              <a:rPr lang="en-US" sz="800" b="1" dirty="0"/>
              <a:t>VSY Proprietary / Commercial Sensitive</a:t>
            </a:r>
          </a:p>
        </p:txBody>
      </p:sp>
      <p:sp>
        <p:nvSpPr>
          <p:cNvPr id="5" name="Footer Placeholder 7"/>
          <p:cNvSpPr txBox="1">
            <a:spLocks/>
          </p:cNvSpPr>
          <p:nvPr/>
        </p:nvSpPr>
        <p:spPr bwMode="auto">
          <a:xfrm>
            <a:off x="3124200" y="6143625"/>
            <a:ext cx="2895600" cy="365125"/>
          </a:xfrm>
          <a:prstGeom prst="rect">
            <a:avLst/>
          </a:prstGeom>
          <a:noFill/>
          <a:ln w="9525">
            <a:noFill/>
            <a:miter lim="800000"/>
            <a:headEnd/>
            <a:tailEnd/>
          </a:ln>
        </p:spPr>
        <p:txBody>
          <a:bodyPr/>
          <a:lstStyle/>
          <a:p>
            <a:pPr algn="ctr" defTabSz="457200" fontAlgn="base">
              <a:spcBef>
                <a:spcPct val="0"/>
              </a:spcBef>
              <a:spcAft>
                <a:spcPct val="0"/>
              </a:spcAft>
              <a:defRPr/>
            </a:pPr>
            <a:endParaRPr lang="en-US" sz="800" b="1" dirty="0">
              <a:solidFill>
                <a:prstClr val="black"/>
              </a:solidFill>
              <a:latin typeface="Calibri" panose="020F0502020204030204" pitchFamily="34" charset="0"/>
              <a:cs typeface="Arial" charset="0"/>
            </a:endParaRPr>
          </a:p>
          <a:p>
            <a:pPr algn="ctr" defTabSz="457200" fontAlgn="base">
              <a:spcBef>
                <a:spcPct val="0"/>
              </a:spcBef>
              <a:spcAft>
                <a:spcPct val="0"/>
              </a:spcAft>
              <a:defRPr/>
            </a:pPr>
            <a:r>
              <a:rPr lang="en-US" sz="800" b="1" dirty="0">
                <a:solidFill>
                  <a:prstClr val="black"/>
                </a:solidFill>
                <a:latin typeface="Calibri" panose="020F0502020204030204" pitchFamily="34" charset="0"/>
                <a:cs typeface="Arial" charset="0"/>
              </a:rPr>
              <a:t>VSY Proprietary / Commercial Sensitive</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457200" rtl="0" eaLnBrk="0" fontAlgn="base" hangingPunct="0">
        <a:spcBef>
          <a:spcPct val="0"/>
        </a:spcBef>
        <a:spcAft>
          <a:spcPct val="0"/>
        </a:spcAft>
        <a:defRPr sz="2000" b="1" kern="1200">
          <a:solidFill>
            <a:schemeClr val="tx1"/>
          </a:solidFill>
          <a:latin typeface="Calibri" panose="020F0502020204030204" pitchFamily="34" charset="0"/>
          <a:ea typeface="+mj-ea"/>
          <a:cs typeface="+mj-cs"/>
        </a:defRPr>
      </a:lvl1pPr>
      <a:lvl2pPr algn="l" defTabSz="457200" rtl="0" eaLnBrk="0" fontAlgn="base" hangingPunct="0">
        <a:spcBef>
          <a:spcPct val="0"/>
        </a:spcBef>
        <a:spcAft>
          <a:spcPct val="0"/>
        </a:spcAft>
        <a:defRPr sz="2000" b="1">
          <a:solidFill>
            <a:schemeClr val="tx1"/>
          </a:solidFill>
          <a:latin typeface="Arial" charset="0"/>
        </a:defRPr>
      </a:lvl2pPr>
      <a:lvl3pPr algn="l" defTabSz="457200" rtl="0" eaLnBrk="0" fontAlgn="base" hangingPunct="0">
        <a:spcBef>
          <a:spcPct val="0"/>
        </a:spcBef>
        <a:spcAft>
          <a:spcPct val="0"/>
        </a:spcAft>
        <a:defRPr sz="2000" b="1">
          <a:solidFill>
            <a:schemeClr val="tx1"/>
          </a:solidFill>
          <a:latin typeface="Arial" charset="0"/>
        </a:defRPr>
      </a:lvl3pPr>
      <a:lvl4pPr algn="l" defTabSz="457200" rtl="0" eaLnBrk="0" fontAlgn="base" hangingPunct="0">
        <a:spcBef>
          <a:spcPct val="0"/>
        </a:spcBef>
        <a:spcAft>
          <a:spcPct val="0"/>
        </a:spcAft>
        <a:defRPr sz="2000" b="1">
          <a:solidFill>
            <a:schemeClr val="tx1"/>
          </a:solidFill>
          <a:latin typeface="Arial" charset="0"/>
        </a:defRPr>
      </a:lvl4pPr>
      <a:lvl5pPr algn="l" defTabSz="457200" rtl="0" eaLnBrk="0" fontAlgn="base" hangingPunct="0">
        <a:spcBef>
          <a:spcPct val="0"/>
        </a:spcBef>
        <a:spcAft>
          <a:spcPct val="0"/>
        </a:spcAft>
        <a:defRPr sz="2000" b="1">
          <a:solidFill>
            <a:schemeClr val="tx1"/>
          </a:solidFill>
          <a:latin typeface="Arial" charset="0"/>
        </a:defRPr>
      </a:lvl5pPr>
      <a:lvl6pPr marL="457200" algn="l" defTabSz="457200" rtl="0" fontAlgn="base">
        <a:spcBef>
          <a:spcPct val="0"/>
        </a:spcBef>
        <a:spcAft>
          <a:spcPct val="0"/>
        </a:spcAft>
        <a:defRPr sz="2000" b="1">
          <a:solidFill>
            <a:schemeClr val="tx1"/>
          </a:solidFill>
          <a:latin typeface="Arial" charset="0"/>
        </a:defRPr>
      </a:lvl6pPr>
      <a:lvl7pPr marL="914400" algn="l" defTabSz="457200" rtl="0" fontAlgn="base">
        <a:spcBef>
          <a:spcPct val="0"/>
        </a:spcBef>
        <a:spcAft>
          <a:spcPct val="0"/>
        </a:spcAft>
        <a:defRPr sz="2000" b="1">
          <a:solidFill>
            <a:schemeClr val="tx1"/>
          </a:solidFill>
          <a:latin typeface="Arial" charset="0"/>
        </a:defRPr>
      </a:lvl7pPr>
      <a:lvl8pPr marL="1371600" algn="l" defTabSz="457200" rtl="0" fontAlgn="base">
        <a:spcBef>
          <a:spcPct val="0"/>
        </a:spcBef>
        <a:spcAft>
          <a:spcPct val="0"/>
        </a:spcAft>
        <a:defRPr sz="2000" b="1">
          <a:solidFill>
            <a:schemeClr val="tx1"/>
          </a:solidFill>
          <a:latin typeface="Arial" charset="0"/>
        </a:defRPr>
      </a:lvl8pPr>
      <a:lvl9pPr marL="1828800" algn="l" defTabSz="457200" rtl="0" fontAlgn="base">
        <a:spcBef>
          <a:spcPct val="0"/>
        </a:spcBef>
        <a:spcAft>
          <a:spcPct val="0"/>
        </a:spcAft>
        <a:defRPr sz="2000" b="1">
          <a:solidFill>
            <a:schemeClr val="tx1"/>
          </a:solidFill>
          <a:latin typeface="Arial" charset="0"/>
        </a:defRPr>
      </a:lvl9pPr>
    </p:titleStyle>
    <p:bodyStyle>
      <a:lvl1pPr marL="342900" indent="-342900" algn="l" defTabSz="457200"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hyperlink" Target="http://aras.seaspan.com/innovatorprod" TargetMode="External"/><Relationship Id="rId5" Type="http://schemas.openxmlformats.org/officeDocument/2006/relationships/hyperlink" Target="http://arastest.seaspan.com/innovatortest" TargetMode="Externa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astest.seaspan.com/innovatortes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aras.seaspan.com/innovatorpro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2209800" y="3048000"/>
            <a:ext cx="6019800" cy="1470025"/>
          </a:xfrm>
        </p:spPr>
        <p:txBody>
          <a:bodyPr/>
          <a:lstStyle/>
          <a:p>
            <a:r>
              <a:rPr lang="en-CA" sz="3200" dirty="0">
                <a:latin typeface="+mn-lt"/>
              </a:rPr>
              <a:t/>
            </a:r>
            <a:br>
              <a:rPr lang="en-CA" sz="3200" dirty="0">
                <a:latin typeface="+mn-lt"/>
              </a:rPr>
            </a:br>
            <a:r>
              <a:rPr lang="en-CA" sz="3200" dirty="0">
                <a:latin typeface="+mn-lt"/>
              </a:rPr>
              <a:t>Aras Training Module </a:t>
            </a:r>
            <a:r>
              <a:rPr lang="en-CA" sz="3200" dirty="0" smtClean="0">
                <a:latin typeface="+mn-lt"/>
              </a:rPr>
              <a:t>4:</a:t>
            </a:r>
            <a:br>
              <a:rPr lang="en-CA" sz="3200" dirty="0" smtClean="0">
                <a:latin typeface="+mn-lt"/>
              </a:rPr>
            </a:br>
            <a:r>
              <a:rPr lang="en-CA" sz="3200" dirty="0" smtClean="0">
                <a:latin typeface="+mn-lt"/>
              </a:rPr>
              <a:t>Engineering Change Notices</a:t>
            </a:r>
            <a:br>
              <a:rPr lang="en-CA" sz="3200" dirty="0" smtClean="0">
                <a:latin typeface="+mn-lt"/>
              </a:rPr>
            </a:br>
            <a:endParaRPr lang="en-CA" sz="3200" dirty="0">
              <a:latin typeface="+mn-lt"/>
            </a:endParaRPr>
          </a:p>
        </p:txBody>
      </p:sp>
      <p:sp>
        <p:nvSpPr>
          <p:cNvPr id="3" name="TextBox 2"/>
          <p:cNvSpPr txBox="1"/>
          <p:nvPr/>
        </p:nvSpPr>
        <p:spPr>
          <a:xfrm>
            <a:off x="4953000" y="5092700"/>
            <a:ext cx="3962400" cy="1354217"/>
          </a:xfrm>
          <a:prstGeom prst="rect">
            <a:avLst/>
          </a:prstGeom>
          <a:noFill/>
        </p:spPr>
        <p:txBody>
          <a:bodyPr wrap="square" rtlCol="0">
            <a:spAutoFit/>
          </a:bodyPr>
          <a:lstStyle/>
          <a:p>
            <a:r>
              <a:rPr lang="en-US" sz="1600" dirty="0"/>
              <a:t>Aras training bookmark: </a:t>
            </a:r>
            <a:endParaRPr lang="en-CA" sz="1600" dirty="0"/>
          </a:p>
          <a:p>
            <a:r>
              <a:rPr lang="en-US" sz="1600" u="sng" dirty="0">
                <a:hlinkClick r:id="rId5"/>
              </a:rPr>
              <a:t>http://arastest.seaspan.com/innovatortest</a:t>
            </a:r>
            <a:endParaRPr lang="en-CA" sz="1600" dirty="0"/>
          </a:p>
          <a:p>
            <a:r>
              <a:rPr lang="en-US" sz="1600" dirty="0"/>
              <a:t>Aras production bookmark:</a:t>
            </a:r>
            <a:endParaRPr lang="en-CA" sz="1600" dirty="0"/>
          </a:p>
          <a:p>
            <a:r>
              <a:rPr lang="en-US" sz="1600" u="sng" dirty="0">
                <a:hlinkClick r:id="rId6"/>
              </a:rPr>
              <a:t>http://aras.seaspan.com/innovatorprod</a:t>
            </a:r>
            <a:endParaRPr lang="en-CA" sz="1600" dirty="0"/>
          </a:p>
          <a:p>
            <a:endParaRPr lang="en-CA" sz="1600" dirty="0"/>
          </a:p>
        </p:txBody>
      </p:sp>
    </p:spTree>
    <p:extLst>
      <p:ext uri="{BB962C8B-B14F-4D97-AF65-F5344CB8AC3E}">
        <p14:creationId xmlns:p14="http://schemas.microsoft.com/office/powerpoint/2010/main" val="38222469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 </a:t>
            </a:r>
            <a:r>
              <a:rPr lang="en-US" sz="2800" dirty="0" smtClean="0"/>
              <a:t>Update Documents</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10</a:t>
            </a:fld>
            <a:endParaRPr lang="en-US" dirty="0"/>
          </a:p>
        </p:txBody>
      </p:sp>
      <p:sp>
        <p:nvSpPr>
          <p:cNvPr id="3" name="Rectangle 2"/>
          <p:cNvSpPr/>
          <p:nvPr/>
        </p:nvSpPr>
        <p:spPr>
          <a:xfrm>
            <a:off x="288000" y="5040000"/>
            <a:ext cx="61200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t>Owner/SME </a:t>
            </a:r>
            <a:r>
              <a:rPr lang="en-CA" dirty="0"/>
              <a:t>updates the document(s) affected by the change specified in the </a:t>
            </a:r>
            <a:r>
              <a:rPr lang="en-CA" dirty="0" smtClean="0"/>
              <a:t>ECN</a:t>
            </a:r>
          </a:p>
        </p:txBody>
      </p:sp>
      <p:cxnSp>
        <p:nvCxnSpPr>
          <p:cNvPr id="9" name="Straight Arrow Connector 8"/>
          <p:cNvCxnSpPr>
            <a:stCxn id="38" idx="6"/>
            <a:endCxn id="39"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a:stCxn id="11" idx="0"/>
            <a:endCxn id="13"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a:stCxn id="39" idx="6"/>
            <a:endCxn id="15" idx="2"/>
          </p:cNvCxnSpPr>
          <p:nvPr/>
        </p:nvCxnSpPr>
        <p:spPr>
          <a:xfrm>
            <a:off x="4655391" y="2638913"/>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6"/>
            <a:endCxn id="17"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9" name="TextBox 18"/>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4814843" y="2493917"/>
            <a:ext cx="764855" cy="261610"/>
          </a:xfrm>
          <a:prstGeom prst="rect">
            <a:avLst/>
          </a:prstGeom>
          <a:noFill/>
        </p:spPr>
        <p:txBody>
          <a:bodyPr wrap="square" rtlCol="0">
            <a:spAutoFit/>
          </a:bodyPr>
          <a:lstStyle/>
          <a:p>
            <a:pPr algn="ctr"/>
            <a:r>
              <a:rPr lang="en-CA" sz="1100" b="1" dirty="0">
                <a:effectLst/>
              </a:rPr>
              <a:t>Complete</a:t>
            </a:r>
          </a:p>
        </p:txBody>
      </p:sp>
      <p:sp>
        <p:nvSpPr>
          <p:cNvPr id="21" name="TextBox 20"/>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2" name="Multiply 21"/>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Arrow Connector 22"/>
          <p:cNvCxnSpPr>
            <a:stCxn id="17" idx="4"/>
            <a:endCxn id="24"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7" name="TextBox 26"/>
          <p:cNvSpPr txBox="1"/>
          <p:nvPr/>
        </p:nvSpPr>
        <p:spPr>
          <a:xfrm>
            <a:off x="2" y="2267456"/>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28" name="TextBox 27"/>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9" name="TextBox 28"/>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30" name="TextBox 29"/>
          <p:cNvSpPr txBox="1"/>
          <p:nvPr/>
        </p:nvSpPr>
        <p:spPr>
          <a:xfrm>
            <a:off x="3971318" y="2098179"/>
            <a:ext cx="1080120" cy="461665"/>
          </a:xfrm>
          <a:prstGeom prst="rect">
            <a:avLst/>
          </a:prstGeom>
          <a:noFill/>
        </p:spPr>
        <p:txBody>
          <a:bodyPr wrap="square" rtlCol="0">
            <a:spAutoFit/>
          </a:bodyPr>
          <a:lstStyle/>
          <a:p>
            <a:pPr algn="ctr"/>
            <a:r>
              <a:rPr lang="en-CA" sz="1200" b="1" dirty="0">
                <a:solidFill>
                  <a:srgbClr val="FF0000"/>
                </a:solidFill>
              </a:rPr>
              <a:t>Update</a:t>
            </a:r>
            <a:r>
              <a:rPr lang="en-CA" sz="1100" b="1" dirty="0" smtClean="0">
                <a:solidFill>
                  <a:srgbClr val="00B0F0"/>
                </a:solidFill>
                <a:effectLst/>
              </a:rPr>
              <a:t> </a:t>
            </a:r>
            <a:r>
              <a:rPr lang="en-CA" sz="1200" b="1" dirty="0">
                <a:solidFill>
                  <a:srgbClr val="FF0000"/>
                </a:solidFill>
              </a:rPr>
              <a:t>Documents</a:t>
            </a:r>
          </a:p>
        </p:txBody>
      </p:sp>
      <p:sp>
        <p:nvSpPr>
          <p:cNvPr id="31" name="TextBox 30"/>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2" name="TextBox 31"/>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4"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5"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6"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7" name="Straight Arrow Connector 36"/>
          <p:cNvCxnSpPr>
            <a:stCxn id="13" idx="6"/>
            <a:endCxn id="38"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41" name="TextBox 40"/>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42" name="TextBox 41"/>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3" name="TextBox 42"/>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4" name="Elbow Connector 43"/>
          <p:cNvCxnSpPr>
            <a:stCxn id="24" idx="2"/>
            <a:endCxn id="39"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6" name="Elbow Connector 45"/>
          <p:cNvCxnSpPr>
            <a:stCxn id="24"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8" name="Text Box 16"/>
          <p:cNvSpPr txBox="1"/>
          <p:nvPr/>
        </p:nvSpPr>
        <p:spPr>
          <a:xfrm>
            <a:off x="4257378" y="1752600"/>
            <a:ext cx="508000"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9"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50"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51"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2" name="Elbow Connector 51"/>
          <p:cNvCxnSpPr>
            <a:stCxn id="15" idx="3"/>
            <a:endCxn id="39"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39" name="Oval 38"/>
          <p:cNvSpPr/>
          <p:nvPr/>
        </p:nvSpPr>
        <p:spPr>
          <a:xfrm>
            <a:off x="4367359" y="2494897"/>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4112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 </a:t>
            </a:r>
            <a:r>
              <a:rPr lang="en-US" sz="2800" dirty="0" smtClean="0"/>
              <a:t>Review Documents</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11</a:t>
            </a:fld>
            <a:endParaRPr lang="en-US" dirty="0"/>
          </a:p>
        </p:txBody>
      </p:sp>
      <p:sp>
        <p:nvSpPr>
          <p:cNvPr id="3" name="Rectangle 2"/>
          <p:cNvSpPr/>
          <p:nvPr/>
        </p:nvSpPr>
        <p:spPr>
          <a:xfrm>
            <a:off x="288000" y="5040000"/>
            <a:ext cx="61200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t>ECN Approver </a:t>
            </a:r>
            <a:r>
              <a:rPr lang="en-CA" dirty="0"/>
              <a:t>reviews the documents and can approve or reject ECN</a:t>
            </a:r>
          </a:p>
        </p:txBody>
      </p:sp>
      <p:cxnSp>
        <p:nvCxnSpPr>
          <p:cNvPr id="9" name="Straight Arrow Connector 8"/>
          <p:cNvCxnSpPr>
            <a:stCxn id="38" idx="6"/>
            <a:endCxn id="39"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a:stCxn id="11" idx="0"/>
            <a:endCxn id="13"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a:stCxn id="39" idx="6"/>
            <a:endCxn id="15"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6"/>
            <a:endCxn id="17" idx="2"/>
          </p:cNvCxnSpPr>
          <p:nvPr/>
        </p:nvCxnSpPr>
        <p:spPr>
          <a:xfrm>
            <a:off x="5979332" y="2638913"/>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9" name="TextBox 18"/>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1" name="TextBox 20"/>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2" name="Multiply 21"/>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Arrow Connector 22"/>
          <p:cNvCxnSpPr>
            <a:stCxn id="17" idx="4"/>
            <a:endCxn id="24"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7" name="TextBox 26"/>
          <p:cNvSpPr txBox="1"/>
          <p:nvPr/>
        </p:nvSpPr>
        <p:spPr>
          <a:xfrm>
            <a:off x="2" y="2267456"/>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28" name="TextBox 27"/>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9" name="TextBox 28"/>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30" name="TextBox 29"/>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31" name="TextBox 30"/>
          <p:cNvSpPr txBox="1"/>
          <p:nvPr/>
        </p:nvSpPr>
        <p:spPr>
          <a:xfrm>
            <a:off x="5371365" y="2098179"/>
            <a:ext cx="927913" cy="461665"/>
          </a:xfrm>
          <a:prstGeom prst="rect">
            <a:avLst/>
          </a:prstGeom>
          <a:noFill/>
        </p:spPr>
        <p:txBody>
          <a:bodyPr wrap="square" rtlCol="0">
            <a:spAutoFit/>
          </a:bodyPr>
          <a:lstStyle/>
          <a:p>
            <a:pPr algn="ctr"/>
            <a:r>
              <a:rPr lang="en-CA" sz="1200" b="1" dirty="0">
                <a:solidFill>
                  <a:srgbClr val="FF0000"/>
                </a:solidFill>
              </a:rPr>
              <a:t>Review</a:t>
            </a:r>
            <a:r>
              <a:rPr lang="en-CA" sz="1100" b="1" dirty="0" smtClean="0">
                <a:solidFill>
                  <a:srgbClr val="00B0F0"/>
                </a:solidFill>
                <a:effectLst/>
              </a:rPr>
              <a:t> </a:t>
            </a:r>
            <a:r>
              <a:rPr lang="en-CA" sz="1200" b="1" dirty="0">
                <a:solidFill>
                  <a:srgbClr val="FF0000"/>
                </a:solidFill>
              </a:rPr>
              <a:t>Documents</a:t>
            </a:r>
          </a:p>
        </p:txBody>
      </p:sp>
      <p:sp>
        <p:nvSpPr>
          <p:cNvPr id="32" name="TextBox 31"/>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4"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5"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6"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7" name="Straight Arrow Connector 36"/>
          <p:cNvCxnSpPr>
            <a:stCxn id="13" idx="6"/>
            <a:endCxn id="38"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41" name="TextBox 40"/>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42" name="TextBox 41"/>
          <p:cNvSpPr txBox="1"/>
          <p:nvPr/>
        </p:nvSpPr>
        <p:spPr>
          <a:xfrm>
            <a:off x="6084742" y="2493917"/>
            <a:ext cx="825090" cy="261610"/>
          </a:xfrm>
          <a:prstGeom prst="rect">
            <a:avLst/>
          </a:prstGeom>
          <a:noFill/>
        </p:spPr>
        <p:txBody>
          <a:bodyPr wrap="square" rtlCol="0">
            <a:spAutoFit/>
          </a:bodyPr>
          <a:lstStyle/>
          <a:p>
            <a:pPr algn="ctr"/>
            <a:r>
              <a:rPr lang="en-CA" sz="1100" b="1" dirty="0">
                <a:effectLst/>
              </a:rPr>
              <a:t>Approve</a:t>
            </a:r>
          </a:p>
        </p:txBody>
      </p:sp>
      <p:sp>
        <p:nvSpPr>
          <p:cNvPr id="43" name="TextBox 42"/>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4" name="Elbow Connector 43"/>
          <p:cNvCxnSpPr>
            <a:stCxn id="24" idx="2"/>
            <a:endCxn id="39"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6" name="Elbow Connector 45"/>
          <p:cNvCxnSpPr>
            <a:stCxn id="24"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8"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9" name="Text Box 16"/>
          <p:cNvSpPr txBox="1"/>
          <p:nvPr/>
        </p:nvSpPr>
        <p:spPr>
          <a:xfrm>
            <a:off x="5523407" y="1752600"/>
            <a:ext cx="62381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50"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51"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2" name="Elbow Connector 51"/>
          <p:cNvCxnSpPr>
            <a:stCxn id="15" idx="3"/>
            <a:endCxn id="39"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09883" y="3250045"/>
            <a:ext cx="825090" cy="261610"/>
          </a:xfrm>
          <a:prstGeom prst="rect">
            <a:avLst/>
          </a:prstGeom>
          <a:noFill/>
        </p:spPr>
        <p:txBody>
          <a:bodyPr wrap="square" rtlCol="0">
            <a:spAutoFit/>
          </a:bodyPr>
          <a:lstStyle/>
          <a:p>
            <a:pPr algn="ctr"/>
            <a:r>
              <a:rPr lang="en-CA" sz="1100" b="1" dirty="0">
                <a:effectLst/>
              </a:rPr>
              <a:t>Reject</a:t>
            </a:r>
          </a:p>
        </p:txBody>
      </p:sp>
      <p:sp>
        <p:nvSpPr>
          <p:cNvPr id="15" name="Oval 14"/>
          <p:cNvSpPr/>
          <p:nvPr/>
        </p:nvSpPr>
        <p:spPr>
          <a:xfrm>
            <a:off x="5691300" y="2494897"/>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4237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 </a:t>
            </a:r>
            <a:r>
              <a:rPr lang="en-US" sz="2800" dirty="0" smtClean="0"/>
              <a:t>Internal Approval</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12</a:t>
            </a:fld>
            <a:endParaRPr lang="en-US" dirty="0"/>
          </a:p>
        </p:txBody>
      </p:sp>
      <p:sp>
        <p:nvSpPr>
          <p:cNvPr id="3" name="Rectangle 2"/>
          <p:cNvSpPr/>
          <p:nvPr/>
        </p:nvSpPr>
        <p:spPr>
          <a:xfrm>
            <a:off x="306000" y="5040000"/>
            <a:ext cx="61200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solidFill>
                  <a:schemeClr val="dk1"/>
                </a:solidFill>
              </a:rPr>
              <a:t>CM/DM </a:t>
            </a:r>
            <a:r>
              <a:rPr lang="en-CA" dirty="0">
                <a:solidFill>
                  <a:schemeClr val="dk1"/>
                </a:solidFill>
              </a:rPr>
              <a:t>responsible for internal approval of affected documents </a:t>
            </a:r>
          </a:p>
        </p:txBody>
      </p:sp>
      <p:cxnSp>
        <p:nvCxnSpPr>
          <p:cNvPr id="8" name="Straight Arrow Connector 7"/>
          <p:cNvCxnSpPr>
            <a:stCxn id="36" idx="6"/>
            <a:endCxn id="37"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p:cNvCxnSpPr>
          <p:nvPr/>
        </p:nvCxnSpPr>
        <p:spPr>
          <a:xfrm>
            <a:off x="7303273" y="2638913"/>
            <a:ext cx="1141320" cy="6641"/>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10" idx="0"/>
            <a:endCxn id="12"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a:stCxn id="37" idx="6"/>
            <a:endCxn id="14"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p:cNvCxnSpPr>
            <a:stCxn id="14" idx="6"/>
            <a:endCxn id="16"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8" name="TextBox 17"/>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19" name="TextBox 18"/>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7495590" y="2493917"/>
            <a:ext cx="825090" cy="261610"/>
          </a:xfrm>
          <a:prstGeom prst="rect">
            <a:avLst/>
          </a:prstGeom>
          <a:noFill/>
        </p:spPr>
        <p:txBody>
          <a:bodyPr wrap="square" rtlCol="0">
            <a:spAutoFit/>
          </a:bodyPr>
          <a:lstStyle/>
          <a:p>
            <a:pPr algn="ctr"/>
            <a:r>
              <a:rPr lang="en-CA" sz="1100" b="1" dirty="0">
                <a:effectLst/>
              </a:rPr>
              <a:t>Release</a:t>
            </a:r>
          </a:p>
        </p:txBody>
      </p:sp>
      <p:sp>
        <p:nvSpPr>
          <p:cNvPr id="21" name="Multiply 20"/>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2" name="Straight Arrow Connector 21"/>
          <p:cNvCxnSpPr>
            <a:stCxn id="16" idx="4"/>
            <a:endCxn id="23" idx="0"/>
          </p:cNvCxnSpPr>
          <p:nvPr/>
        </p:nvCxnSpPr>
        <p:spPr>
          <a:xfrm>
            <a:off x="7159257" y="2782929"/>
            <a:ext cx="5" cy="1507501"/>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13341" y="3256076"/>
            <a:ext cx="868365" cy="600164"/>
          </a:xfrm>
          <a:prstGeom prst="rect">
            <a:avLst/>
          </a:prstGeom>
          <a:noFill/>
        </p:spPr>
        <p:txBody>
          <a:bodyPr wrap="square" rtlCol="0">
            <a:spAutoFit/>
          </a:bodyPr>
          <a:lstStyle/>
          <a:p>
            <a:pPr algn="ctr"/>
            <a:r>
              <a:rPr lang="en-CA" sz="1100" b="1" dirty="0">
                <a:effectLst/>
              </a:rPr>
              <a:t>Submit for external Approval</a:t>
            </a:r>
          </a:p>
        </p:txBody>
      </p:sp>
      <p:sp>
        <p:nvSpPr>
          <p:cNvPr id="25" name="TextBox 24"/>
          <p:cNvSpPr txBox="1"/>
          <p:nvPr/>
        </p:nvSpPr>
        <p:spPr>
          <a:xfrm>
            <a:off x="2" y="2267456"/>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27" name="TextBox 26"/>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8" name="TextBox 27"/>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29" name="TextBox 28"/>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30" name="TextBox 29"/>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1" name="TextBox 30"/>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2"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3"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4"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5" name="Straight Arrow Connector 34"/>
          <p:cNvCxnSpPr>
            <a:stCxn id="12" idx="6"/>
            <a:endCxn id="36"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39" name="TextBox 38"/>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40" name="TextBox 39"/>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1" name="TextBox 40"/>
          <p:cNvSpPr txBox="1"/>
          <p:nvPr/>
        </p:nvSpPr>
        <p:spPr>
          <a:xfrm>
            <a:off x="6695307" y="2098179"/>
            <a:ext cx="927913" cy="461665"/>
          </a:xfrm>
          <a:prstGeom prst="rect">
            <a:avLst/>
          </a:prstGeom>
          <a:noFill/>
        </p:spPr>
        <p:txBody>
          <a:bodyPr wrap="square" rtlCol="0">
            <a:spAutoFit/>
          </a:bodyPr>
          <a:lstStyle/>
          <a:p>
            <a:pPr algn="ctr"/>
            <a:r>
              <a:rPr lang="en-CA" sz="1200" b="1" dirty="0">
                <a:solidFill>
                  <a:srgbClr val="FF0000"/>
                </a:solidFill>
              </a:rPr>
              <a:t>Internal Approval</a:t>
            </a:r>
          </a:p>
        </p:txBody>
      </p:sp>
      <p:cxnSp>
        <p:nvCxnSpPr>
          <p:cNvPr id="42" name="Elbow Connector 41"/>
          <p:cNvCxnSpPr>
            <a:stCxn id="23" idx="2"/>
            <a:endCxn id="37"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4" name="Elbow Connector 43"/>
          <p:cNvCxnSpPr>
            <a:stCxn id="23"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6"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7"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48" name="Text Box 10"/>
          <p:cNvSpPr txBox="1"/>
          <p:nvPr/>
        </p:nvSpPr>
        <p:spPr>
          <a:xfrm>
            <a:off x="6869710" y="1752600"/>
            <a:ext cx="55562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49"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0" name="Elbow Connector 49"/>
          <p:cNvCxnSpPr>
            <a:stCxn id="14" idx="3"/>
            <a:endCxn id="37"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16" name="Oval 15"/>
          <p:cNvSpPr/>
          <p:nvPr/>
        </p:nvSpPr>
        <p:spPr>
          <a:xfrm>
            <a:off x="7015241" y="2494897"/>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p:cNvSpPr/>
          <p:nvPr/>
        </p:nvSpPr>
        <p:spPr>
          <a:xfrm>
            <a:off x="306000" y="5040000"/>
            <a:ext cx="61200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t>CM/DM</a:t>
            </a:r>
            <a:r>
              <a:rPr lang="en-CA" dirty="0"/>
              <a:t> determines if affected documents on ECN require formal external review. If it is required, ECN submitted for External Review. If not, document is released</a:t>
            </a:r>
          </a:p>
        </p:txBody>
      </p:sp>
      <p:sp>
        <p:nvSpPr>
          <p:cNvPr id="23" name="Oval 22"/>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78651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 </a:t>
            </a:r>
            <a:r>
              <a:rPr lang="en-US" sz="2800" dirty="0" smtClean="0"/>
              <a:t>Formal External Review</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13</a:t>
            </a:fld>
            <a:endParaRPr lang="en-US" dirty="0"/>
          </a:p>
        </p:txBody>
      </p:sp>
      <p:sp>
        <p:nvSpPr>
          <p:cNvPr id="3" name="Rectangle 2"/>
          <p:cNvSpPr/>
          <p:nvPr/>
        </p:nvSpPr>
        <p:spPr>
          <a:xfrm>
            <a:off x="306000" y="5040000"/>
            <a:ext cx="61200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dirty="0" smtClean="0"/>
              <a:t>Upon receipt of the comments back from Client, </a:t>
            </a:r>
            <a:r>
              <a:rPr lang="en-CA" b="1" dirty="0"/>
              <a:t>CM/DM</a:t>
            </a:r>
            <a:r>
              <a:rPr lang="en-CA" dirty="0"/>
              <a:t> </a:t>
            </a:r>
            <a:r>
              <a:rPr lang="en-CA" dirty="0" smtClean="0"/>
              <a:t>will consult with the COG to validate whether the package has been approved or not, then release or reject the ECN accordingly</a:t>
            </a:r>
            <a:endParaRPr lang="en-CA" dirty="0"/>
          </a:p>
        </p:txBody>
      </p:sp>
      <p:cxnSp>
        <p:nvCxnSpPr>
          <p:cNvPr id="8" name="Straight Arrow Connector 7"/>
          <p:cNvCxnSpPr>
            <a:stCxn id="36" idx="6"/>
            <a:endCxn id="37"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10" idx="0"/>
            <a:endCxn id="12"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a:stCxn id="37" idx="6"/>
            <a:endCxn id="14"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p:cNvCxnSpPr>
            <a:stCxn id="14" idx="6"/>
            <a:endCxn id="16"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8" name="TextBox 17"/>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19" name="TextBox 18"/>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1" name="Multiply 20"/>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2" name="Straight Arrow Connector 21"/>
          <p:cNvCxnSpPr>
            <a:stCxn id="16" idx="4"/>
            <a:endCxn id="23"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5" name="TextBox 24"/>
          <p:cNvSpPr txBox="1"/>
          <p:nvPr/>
        </p:nvSpPr>
        <p:spPr>
          <a:xfrm>
            <a:off x="2" y="2267456"/>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27" name="TextBox 26"/>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8" name="TextBox 27"/>
          <p:cNvSpPr txBox="1"/>
          <p:nvPr/>
        </p:nvSpPr>
        <p:spPr>
          <a:xfrm>
            <a:off x="6758652" y="4603094"/>
            <a:ext cx="801222" cy="646331"/>
          </a:xfrm>
          <a:prstGeom prst="rect">
            <a:avLst/>
          </a:prstGeom>
          <a:noFill/>
        </p:spPr>
        <p:txBody>
          <a:bodyPr wrap="square" rtlCol="0">
            <a:spAutoFit/>
          </a:bodyPr>
          <a:lstStyle/>
          <a:p>
            <a:pPr algn="ctr"/>
            <a:r>
              <a:rPr lang="en-CA" sz="1200" b="1" dirty="0">
                <a:solidFill>
                  <a:srgbClr val="FF0000"/>
                </a:solidFill>
              </a:rPr>
              <a:t>Formal External Review</a:t>
            </a:r>
          </a:p>
        </p:txBody>
      </p:sp>
      <p:sp>
        <p:nvSpPr>
          <p:cNvPr id="29" name="TextBox 28"/>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30" name="TextBox 29"/>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1" name="TextBox 30"/>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2"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3"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4" name="Text Box 10"/>
          <p:cNvSpPr txBox="1"/>
          <p:nvPr/>
        </p:nvSpPr>
        <p:spPr>
          <a:xfrm>
            <a:off x="6881450" y="5195409"/>
            <a:ext cx="55562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5" name="Straight Arrow Connector 34"/>
          <p:cNvCxnSpPr>
            <a:stCxn id="12" idx="6"/>
            <a:endCxn id="36"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39" name="TextBox 38"/>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40" name="TextBox 39"/>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1" name="TextBox 40"/>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2" name="Elbow Connector 41"/>
          <p:cNvCxnSpPr>
            <a:stCxn id="23" idx="2"/>
            <a:endCxn id="37" idx="3"/>
          </p:cNvCxnSpPr>
          <p:nvPr/>
        </p:nvCxnSpPr>
        <p:spPr>
          <a:xfrm rot="10800000">
            <a:off x="4409540" y="2740748"/>
            <a:ext cx="2605706" cy="1693698"/>
          </a:xfrm>
          <a:prstGeom prst="bentConnector2">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299847" y="4290430"/>
            <a:ext cx="825090" cy="261610"/>
          </a:xfrm>
          <a:prstGeom prst="rect">
            <a:avLst/>
          </a:prstGeom>
          <a:noFill/>
        </p:spPr>
        <p:txBody>
          <a:bodyPr wrap="square" rtlCol="0">
            <a:spAutoFit/>
          </a:bodyPr>
          <a:lstStyle/>
          <a:p>
            <a:pPr algn="ctr"/>
            <a:r>
              <a:rPr lang="en-CA" sz="1100" b="1" dirty="0">
                <a:effectLst/>
              </a:rPr>
              <a:t>Reject</a:t>
            </a:r>
          </a:p>
        </p:txBody>
      </p:sp>
      <p:cxnSp>
        <p:nvCxnSpPr>
          <p:cNvPr id="44" name="Elbow Connector 43"/>
          <p:cNvCxnSpPr>
            <a:stCxn id="23" idx="6"/>
          </p:cNvCxnSpPr>
          <p:nvPr/>
        </p:nvCxnSpPr>
        <p:spPr>
          <a:xfrm flipV="1">
            <a:off x="7303278" y="2796140"/>
            <a:ext cx="1209714" cy="1638306"/>
          </a:xfrm>
          <a:prstGeom prst="bentConnector2">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95590" y="4303642"/>
            <a:ext cx="825090" cy="261610"/>
          </a:xfrm>
          <a:prstGeom prst="rect">
            <a:avLst/>
          </a:prstGeom>
          <a:noFill/>
        </p:spPr>
        <p:txBody>
          <a:bodyPr wrap="square" rtlCol="0">
            <a:spAutoFit/>
          </a:bodyPr>
          <a:lstStyle/>
          <a:p>
            <a:pPr algn="ctr"/>
            <a:r>
              <a:rPr lang="en-CA" sz="1100" b="1" dirty="0">
                <a:effectLst/>
              </a:rPr>
              <a:t>Release</a:t>
            </a:r>
          </a:p>
        </p:txBody>
      </p:sp>
      <p:sp>
        <p:nvSpPr>
          <p:cNvPr id="46"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7"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48"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49"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0" name="Elbow Connector 49"/>
          <p:cNvCxnSpPr>
            <a:stCxn id="14" idx="3"/>
            <a:endCxn id="37"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23" name="Oval 22"/>
          <p:cNvSpPr/>
          <p:nvPr/>
        </p:nvSpPr>
        <p:spPr>
          <a:xfrm>
            <a:off x="7015246" y="4290430"/>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17994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 </a:t>
            </a:r>
            <a:r>
              <a:rPr lang="en-US" sz="2800" dirty="0" smtClean="0"/>
              <a:t>ECN Released</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14</a:t>
            </a:fld>
            <a:endParaRPr lang="en-US" dirty="0"/>
          </a:p>
        </p:txBody>
      </p:sp>
      <p:sp>
        <p:nvSpPr>
          <p:cNvPr id="3" name="Rectangle 2"/>
          <p:cNvSpPr/>
          <p:nvPr/>
        </p:nvSpPr>
        <p:spPr>
          <a:xfrm>
            <a:off x="288000" y="5040000"/>
            <a:ext cx="61200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dirty="0" smtClean="0"/>
              <a:t>ECN is released, so changes on affected documents are implemented. Workflow ends </a:t>
            </a:r>
            <a:endParaRPr lang="en-CA" dirty="0"/>
          </a:p>
        </p:txBody>
      </p:sp>
      <p:cxnSp>
        <p:nvCxnSpPr>
          <p:cNvPr id="8" name="Straight Arrow Connector 7"/>
          <p:cNvCxnSpPr>
            <a:stCxn id="35" idx="6"/>
            <a:endCxn id="36"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10" idx="0"/>
            <a:endCxn id="12"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a:stCxn id="36" idx="6"/>
            <a:endCxn id="14"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p:cNvCxnSpPr>
            <a:stCxn id="14" idx="6"/>
            <a:endCxn id="16"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8" name="TextBox 17"/>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19" name="TextBox 18"/>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1" name="Multiply 20"/>
          <p:cNvSpPr/>
          <p:nvPr/>
        </p:nvSpPr>
        <p:spPr>
          <a:xfrm>
            <a:off x="8339185" y="2508108"/>
            <a:ext cx="347615" cy="288032"/>
          </a:xfrm>
          <a:prstGeom prst="mathMultiply">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cxnSp>
        <p:nvCxnSpPr>
          <p:cNvPr id="22" name="Straight Arrow Connector 21"/>
          <p:cNvCxnSpPr>
            <a:stCxn id="16" idx="4"/>
            <a:endCxn id="23"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5" name="TextBox 24"/>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7" name="TextBox 26"/>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28" name="TextBox 27"/>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29" name="TextBox 28"/>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0" name="TextBox 29"/>
          <p:cNvSpPr txBox="1"/>
          <p:nvPr/>
        </p:nvSpPr>
        <p:spPr>
          <a:xfrm>
            <a:off x="8067019" y="2098179"/>
            <a:ext cx="891950" cy="461665"/>
          </a:xfrm>
          <a:prstGeom prst="rect">
            <a:avLst/>
          </a:prstGeom>
          <a:noFill/>
        </p:spPr>
        <p:txBody>
          <a:bodyPr wrap="square" rtlCol="0">
            <a:spAutoFit/>
          </a:bodyPr>
          <a:lstStyle/>
          <a:p>
            <a:pPr algn="ctr"/>
            <a:r>
              <a:rPr lang="en-CA" sz="1200" b="1" dirty="0">
                <a:solidFill>
                  <a:srgbClr val="FF0000"/>
                </a:solidFill>
                <a:effectLst>
                  <a:glow rad="228600">
                    <a:schemeClr val="accent2">
                      <a:satMod val="175000"/>
                      <a:alpha val="40000"/>
                    </a:schemeClr>
                  </a:glow>
                </a:effectLst>
              </a:rPr>
              <a:t>ECN Released</a:t>
            </a:r>
          </a:p>
        </p:txBody>
      </p:sp>
      <p:sp>
        <p:nvSpPr>
          <p:cNvPr id="31"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2"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3"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4" name="Straight Arrow Connector 33"/>
          <p:cNvCxnSpPr>
            <a:stCxn id="12" idx="6"/>
            <a:endCxn id="35"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38" name="TextBox 37"/>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39" name="TextBox 38"/>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0" name="TextBox 39"/>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1" name="Elbow Connector 40"/>
          <p:cNvCxnSpPr>
            <a:stCxn id="23" idx="2"/>
            <a:endCxn id="36"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3" name="Elbow Connector 42"/>
          <p:cNvCxnSpPr>
            <a:stCxn id="23"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5"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6"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47"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48"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49" name="Elbow Connector 48"/>
          <p:cNvCxnSpPr>
            <a:stCxn id="14" idx="3"/>
            <a:endCxn id="36"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Tree>
    <p:extLst>
      <p:ext uri="{BB962C8B-B14F-4D97-AF65-F5344CB8AC3E}">
        <p14:creationId xmlns:p14="http://schemas.microsoft.com/office/powerpoint/2010/main" val="339268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a:t>ECN </a:t>
            </a:r>
            <a:r>
              <a:rPr lang="en-CA" sz="2800" dirty="0" smtClean="0"/>
              <a:t>Lifecycle &amp; Workflow</a:t>
            </a:r>
            <a:endParaRPr lang="en-CA" sz="2800" dirty="0"/>
          </a:p>
        </p:txBody>
      </p:sp>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15</a:t>
            </a:fld>
            <a:endParaRPr lang="en-US" dirty="0">
              <a:solidFill>
                <a:prstClr val="white"/>
              </a:solidFill>
            </a:endParaRPr>
          </a:p>
        </p:txBody>
      </p:sp>
      <p:sp>
        <p:nvSpPr>
          <p:cNvPr id="24" name="TextBox 23"/>
          <p:cNvSpPr txBox="1"/>
          <p:nvPr/>
        </p:nvSpPr>
        <p:spPr>
          <a:xfrm>
            <a:off x="990600" y="3886200"/>
            <a:ext cx="7239000" cy="1200329"/>
          </a:xfrm>
          <a:prstGeom prst="rect">
            <a:avLst/>
          </a:prstGeom>
          <a:noFill/>
        </p:spPr>
        <p:txBody>
          <a:bodyPr wrap="square" rtlCol="0">
            <a:spAutoFit/>
          </a:bodyPr>
          <a:lstStyle/>
          <a:p>
            <a:pPr algn="ctr"/>
            <a:r>
              <a:rPr lang="en-CA" sz="2400" dirty="0" smtClean="0">
                <a:cs typeface="Arial" panose="020B0604020202020204" pitchFamily="34" charset="0"/>
              </a:rPr>
              <a:t>ECN Workflow activities </a:t>
            </a:r>
          </a:p>
          <a:p>
            <a:pPr algn="ctr"/>
            <a:r>
              <a:rPr lang="en-CA" sz="2400" dirty="0" smtClean="0">
                <a:cs typeface="Arial" panose="020B0604020202020204" pitchFamily="34" charset="0"/>
              </a:rPr>
              <a:t>corresponding to various stages of </a:t>
            </a:r>
          </a:p>
          <a:p>
            <a:pPr algn="ctr"/>
            <a:r>
              <a:rPr lang="en-CA" sz="2400" dirty="0" smtClean="0">
                <a:cs typeface="Arial" panose="020B0604020202020204" pitchFamily="34" charset="0"/>
              </a:rPr>
              <a:t>ECN Life Cycle</a:t>
            </a:r>
            <a:endParaRPr lang="en-CA" sz="2400" dirty="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38920700"/>
              </p:ext>
            </p:extLst>
          </p:nvPr>
        </p:nvGraphicFramePr>
        <p:xfrm>
          <a:off x="304800" y="2514600"/>
          <a:ext cx="8610599" cy="1066800"/>
        </p:xfrm>
        <a:graphic>
          <a:graphicData uri="http://schemas.openxmlformats.org/drawingml/2006/table">
            <a:tbl>
              <a:tblPr>
                <a:tableStyleId>{35758FB7-9AC5-4552-8A53-C91805E547FA}</a:tableStyleId>
              </a:tblPr>
              <a:tblGrid>
                <a:gridCol w="814356"/>
                <a:gridCol w="1113749"/>
                <a:gridCol w="1113749"/>
                <a:gridCol w="1113749"/>
                <a:gridCol w="1113749"/>
                <a:gridCol w="1113749"/>
                <a:gridCol w="1113749"/>
                <a:gridCol w="1113749"/>
              </a:tblGrid>
              <a:tr h="381000">
                <a:tc>
                  <a:txBody>
                    <a:bodyPr/>
                    <a:lstStyle/>
                    <a:p>
                      <a:pPr algn="ctr" fontAlgn="ctr"/>
                      <a:r>
                        <a:rPr lang="en-CA" sz="1400" b="1" u="none" strike="noStrike" dirty="0">
                          <a:effectLst/>
                        </a:rPr>
                        <a:t>Lifecycle</a:t>
                      </a:r>
                      <a:endParaRPr lang="en-CA" sz="1400" b="1" i="0" u="none" strike="noStrike" dirty="0">
                        <a:solidFill>
                          <a:srgbClr val="000000"/>
                        </a:solidFill>
                        <a:effectLst/>
                        <a:latin typeface="Calibri"/>
                      </a:endParaRPr>
                    </a:p>
                  </a:txBody>
                  <a:tcPr marL="0" marR="0" marT="0" marB="0" anchor="ctr"/>
                </a:tc>
                <a:tc>
                  <a:txBody>
                    <a:bodyPr/>
                    <a:lstStyle/>
                    <a:p>
                      <a:pPr algn="ctr" fontAlgn="ctr"/>
                      <a:r>
                        <a:rPr lang="en-CA" sz="1400" u="none" strike="noStrike">
                          <a:effectLst/>
                        </a:rPr>
                        <a:t>New</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dirty="0">
                          <a:effectLst/>
                        </a:rPr>
                        <a:t>In Planning</a:t>
                      </a:r>
                      <a:endParaRPr lang="en-CA" sz="1400" b="0" i="0" u="none" strike="noStrike" dirty="0">
                        <a:solidFill>
                          <a:srgbClr val="000000"/>
                        </a:solidFill>
                        <a:effectLst/>
                        <a:latin typeface="Calibri"/>
                      </a:endParaRPr>
                    </a:p>
                  </a:txBody>
                  <a:tcPr marL="0" marR="0" marT="0" marB="0" anchor="ctr"/>
                </a:tc>
                <a:tc>
                  <a:txBody>
                    <a:bodyPr/>
                    <a:lstStyle/>
                    <a:p>
                      <a:pPr algn="ctr" fontAlgn="ctr"/>
                      <a:r>
                        <a:rPr lang="en-CA" sz="1400" u="none" strike="noStrike">
                          <a:effectLst/>
                        </a:rPr>
                        <a:t>In Work</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a:effectLst/>
                        </a:rPr>
                        <a:t>In Review</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a:effectLst/>
                        </a:rPr>
                        <a:t>Internally </a:t>
                      </a:r>
                      <a:br>
                        <a:rPr lang="en-CA" sz="1400" u="none" strike="noStrike">
                          <a:effectLst/>
                        </a:rPr>
                      </a:br>
                      <a:r>
                        <a:rPr lang="en-CA" sz="1400" u="none" strike="noStrike">
                          <a:effectLst/>
                        </a:rPr>
                        <a:t>Approved</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a:effectLst/>
                        </a:rPr>
                        <a:t>Submitted</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a:effectLst/>
                        </a:rPr>
                        <a:t>Released</a:t>
                      </a:r>
                      <a:endParaRPr lang="en-CA" sz="1400" b="0" i="0" u="none" strike="noStrike">
                        <a:solidFill>
                          <a:srgbClr val="000000"/>
                        </a:solidFill>
                        <a:effectLst/>
                        <a:latin typeface="Calibri"/>
                      </a:endParaRPr>
                    </a:p>
                  </a:txBody>
                  <a:tcPr marL="0" marR="0" marT="0" marB="0" anchor="ctr"/>
                </a:tc>
              </a:tr>
              <a:tr h="381000">
                <a:tc>
                  <a:txBody>
                    <a:bodyPr/>
                    <a:lstStyle/>
                    <a:p>
                      <a:pPr algn="ctr" fontAlgn="ctr"/>
                      <a:r>
                        <a:rPr lang="en-CA" sz="1400" b="1" u="none" strike="noStrike" dirty="0">
                          <a:effectLst/>
                        </a:rPr>
                        <a:t>Workflow</a:t>
                      </a:r>
                      <a:endParaRPr lang="en-CA" sz="1400" b="1" i="0" u="none" strike="noStrike" dirty="0">
                        <a:solidFill>
                          <a:srgbClr val="000000"/>
                        </a:solidFill>
                        <a:effectLst/>
                        <a:latin typeface="Calibri"/>
                      </a:endParaRPr>
                    </a:p>
                  </a:txBody>
                  <a:tcPr marL="0" marR="0" marT="0" marB="0" anchor="ctr"/>
                </a:tc>
                <a:tc>
                  <a:txBody>
                    <a:bodyPr/>
                    <a:lstStyle/>
                    <a:p>
                      <a:pPr algn="ctr" fontAlgn="ctr"/>
                      <a:r>
                        <a:rPr lang="en-CA" sz="1400" u="none" strike="noStrike">
                          <a:effectLst/>
                        </a:rPr>
                        <a:t>Submit ECN</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dirty="0">
                          <a:effectLst/>
                        </a:rPr>
                        <a:t>ECN Planning</a:t>
                      </a:r>
                      <a:endParaRPr lang="en-CA" sz="1400" b="0" i="0" u="none" strike="noStrike" dirty="0">
                        <a:solidFill>
                          <a:srgbClr val="000000"/>
                        </a:solidFill>
                        <a:effectLst/>
                        <a:latin typeface="Calibri"/>
                      </a:endParaRPr>
                    </a:p>
                  </a:txBody>
                  <a:tcPr marL="0" marR="0" marT="0" marB="0" anchor="ctr"/>
                </a:tc>
                <a:tc>
                  <a:txBody>
                    <a:bodyPr/>
                    <a:lstStyle/>
                    <a:p>
                      <a:pPr algn="ctr" fontAlgn="ctr"/>
                      <a:r>
                        <a:rPr lang="en-CA" sz="1400" u="none" strike="noStrike">
                          <a:effectLst/>
                        </a:rPr>
                        <a:t>Update Docs</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dirty="0">
                          <a:effectLst/>
                        </a:rPr>
                        <a:t>Review Docs</a:t>
                      </a:r>
                      <a:endParaRPr lang="en-CA" sz="1400" b="0" i="0" u="none" strike="noStrike" dirty="0">
                        <a:solidFill>
                          <a:srgbClr val="000000"/>
                        </a:solidFill>
                        <a:effectLst/>
                        <a:latin typeface="Calibri"/>
                      </a:endParaRPr>
                    </a:p>
                  </a:txBody>
                  <a:tcPr marL="0" marR="0" marT="0" marB="0" anchor="ctr"/>
                </a:tc>
                <a:tc>
                  <a:txBody>
                    <a:bodyPr/>
                    <a:lstStyle/>
                    <a:p>
                      <a:pPr algn="ctr" fontAlgn="ctr"/>
                      <a:r>
                        <a:rPr lang="en-CA" sz="1400" u="none" strike="noStrike">
                          <a:effectLst/>
                        </a:rPr>
                        <a:t>Internal </a:t>
                      </a:r>
                      <a:br>
                        <a:rPr lang="en-CA" sz="1400" u="none" strike="noStrike">
                          <a:effectLst/>
                        </a:rPr>
                      </a:br>
                      <a:r>
                        <a:rPr lang="en-CA" sz="1400" u="none" strike="noStrike">
                          <a:effectLst/>
                        </a:rPr>
                        <a:t>Approval</a:t>
                      </a:r>
                      <a:endParaRPr lang="en-CA" sz="1400" b="0" i="0" u="none" strike="noStrike">
                        <a:solidFill>
                          <a:srgbClr val="000000"/>
                        </a:solidFill>
                        <a:effectLst/>
                        <a:latin typeface="Calibri"/>
                      </a:endParaRPr>
                    </a:p>
                  </a:txBody>
                  <a:tcPr marL="0" marR="0" marT="0" marB="0" anchor="ctr"/>
                </a:tc>
                <a:tc>
                  <a:txBody>
                    <a:bodyPr/>
                    <a:lstStyle/>
                    <a:p>
                      <a:pPr algn="ctr" fontAlgn="ctr"/>
                      <a:r>
                        <a:rPr lang="en-CA" sz="1400" u="none" strike="noStrike">
                          <a:effectLst/>
                        </a:rPr>
                        <a:t>Formal External</a:t>
                      </a:r>
                      <a:br>
                        <a:rPr lang="en-CA" sz="1400" u="none" strike="noStrike">
                          <a:effectLst/>
                        </a:rPr>
                      </a:br>
                      <a:r>
                        <a:rPr lang="en-CA" sz="1400" u="none" strike="noStrike">
                          <a:effectLst/>
                        </a:rPr>
                        <a:t> Review</a:t>
                      </a:r>
                      <a:endParaRPr lang="en-CA" sz="1400" b="0" i="0" u="none" strike="noStrike">
                        <a:solidFill>
                          <a:srgbClr val="0070C0"/>
                        </a:solidFill>
                        <a:effectLst/>
                        <a:latin typeface="Calibri"/>
                      </a:endParaRPr>
                    </a:p>
                  </a:txBody>
                  <a:tcPr marL="0" marR="0" marT="0" marB="0" anchor="ctr"/>
                </a:tc>
                <a:tc>
                  <a:txBody>
                    <a:bodyPr/>
                    <a:lstStyle/>
                    <a:p>
                      <a:pPr algn="ctr" fontAlgn="ctr"/>
                      <a:r>
                        <a:rPr lang="en-CA" sz="1400" u="none" strike="noStrike" dirty="0">
                          <a:effectLst/>
                        </a:rPr>
                        <a:t>ECN Released</a:t>
                      </a:r>
                      <a:endParaRPr lang="en-CA" sz="1400" b="0" i="0" u="none" strike="noStrike" dirty="0">
                        <a:solidFill>
                          <a:srgbClr val="000000"/>
                        </a:solidFill>
                        <a:effectLst/>
                        <a:latin typeface="Calibri"/>
                      </a:endParaRPr>
                    </a:p>
                  </a:txBody>
                  <a:tcPr marL="0" marR="0" marT="0" marB="0" anchor="ctr"/>
                </a:tc>
              </a:tr>
            </a:tbl>
          </a:graphicData>
        </a:graphic>
      </p:graphicFrame>
    </p:spTree>
    <p:extLst>
      <p:ext uri="{BB962C8B-B14F-4D97-AF65-F5344CB8AC3E}">
        <p14:creationId xmlns:p14="http://schemas.microsoft.com/office/powerpoint/2010/main" val="3570151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1080000"/>
            <a:ext cx="8229600" cy="105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Exercise 1:</a:t>
            </a:r>
            <a:br>
              <a:rPr lang="en-CA" sz="2800" dirty="0" smtClean="0"/>
            </a:br>
            <a:r>
              <a:rPr lang="en-CA" sz="2800" dirty="0" smtClean="0"/>
              <a:t>ECN Practice</a:t>
            </a:r>
            <a:endParaRPr lang="en-CA" sz="2800" dirty="0"/>
          </a:p>
        </p:txBody>
      </p:sp>
      <p:sp>
        <p:nvSpPr>
          <p:cNvPr id="3" name="Content Placeholder 2"/>
          <p:cNvSpPr>
            <a:spLocks noGrp="1"/>
          </p:cNvSpPr>
          <p:nvPr>
            <p:ph idx="1"/>
          </p:nvPr>
        </p:nvSpPr>
        <p:spPr>
          <a:xfrm>
            <a:off x="319087" y="1676400"/>
            <a:ext cx="8739187" cy="4868493"/>
          </a:xfrm>
        </p:spPr>
        <p:txBody>
          <a:bodyPr/>
          <a:lstStyle/>
          <a:p>
            <a:pPr marL="0" indent="0">
              <a:buNone/>
            </a:pPr>
            <a:endParaRPr lang="en-CA" sz="2000" dirty="0" smtClean="0">
              <a:cs typeface="Arial" panose="020B0604020202020204" pitchFamily="34" charset="0"/>
            </a:endParaRPr>
          </a:p>
          <a:p>
            <a:r>
              <a:rPr lang="en-CA" sz="2600" b="1" dirty="0" smtClean="0">
                <a:cs typeface="Arial" panose="020B0604020202020204" pitchFamily="34" charset="0"/>
              </a:rPr>
              <a:t>Create an ECN</a:t>
            </a:r>
            <a:endParaRPr lang="en-CA" sz="900" b="1" dirty="0">
              <a:cs typeface="Arial" panose="020B0604020202020204" pitchFamily="34" charset="0"/>
            </a:endParaRPr>
          </a:p>
          <a:p>
            <a:r>
              <a:rPr lang="en-CA" sz="2600" b="1" dirty="0" smtClean="0">
                <a:cs typeface="Arial" panose="020B0604020202020204" pitchFamily="34" charset="0"/>
              </a:rPr>
              <a:t>Fill in the following information on the ECN:</a:t>
            </a:r>
          </a:p>
          <a:p>
            <a:pPr lvl="1">
              <a:lnSpc>
                <a:spcPct val="150000"/>
              </a:lnSpc>
              <a:spcBef>
                <a:spcPts val="0"/>
              </a:spcBef>
              <a:buFont typeface="Arial" panose="020B0604020202020204" pitchFamily="34" charset="0"/>
              <a:buChar char="•"/>
            </a:pPr>
            <a:r>
              <a:rPr lang="en-CA" sz="1800" dirty="0" smtClean="0">
                <a:latin typeface="+mn-lt"/>
                <a:cs typeface="Arial" panose="020B0604020202020204" pitchFamily="34" charset="0"/>
              </a:rPr>
              <a:t>Title </a:t>
            </a:r>
            <a:r>
              <a:rPr lang="en-CA" sz="1800" dirty="0" smtClean="0">
                <a:solidFill>
                  <a:srgbClr val="FF0000"/>
                </a:solidFill>
                <a:latin typeface="+mn-lt"/>
                <a:cs typeface="Arial" panose="020B0604020202020204" pitchFamily="34" charset="0"/>
              </a:rPr>
              <a:t>(put your name in the title)</a:t>
            </a:r>
          </a:p>
          <a:p>
            <a:pPr lvl="1">
              <a:lnSpc>
                <a:spcPct val="150000"/>
              </a:lnSpc>
              <a:spcBef>
                <a:spcPts val="0"/>
              </a:spcBef>
              <a:buFont typeface="Arial" panose="020B0604020202020204" pitchFamily="34" charset="0"/>
              <a:buChar char="•"/>
            </a:pPr>
            <a:r>
              <a:rPr lang="en-CA" sz="1800" dirty="0" smtClean="0">
                <a:latin typeface="+mn-lt"/>
                <a:cs typeface="Arial" panose="020B0604020202020204" pitchFamily="34" charset="0"/>
              </a:rPr>
              <a:t>Project</a:t>
            </a:r>
          </a:p>
          <a:p>
            <a:pPr lvl="1">
              <a:lnSpc>
                <a:spcPct val="150000"/>
              </a:lnSpc>
              <a:spcBef>
                <a:spcPts val="0"/>
              </a:spcBef>
              <a:buFont typeface="Arial" panose="020B0604020202020204" pitchFamily="34" charset="0"/>
              <a:buChar char="•"/>
            </a:pPr>
            <a:r>
              <a:rPr lang="en-CA" sz="1800" dirty="0" smtClean="0">
                <a:latin typeface="+mn-lt"/>
                <a:cs typeface="Arial" panose="020B0604020202020204" pitchFamily="34" charset="0"/>
              </a:rPr>
              <a:t>Owner/SME </a:t>
            </a:r>
            <a:r>
              <a:rPr lang="en-CA" sz="1800" dirty="0" smtClean="0">
                <a:solidFill>
                  <a:srgbClr val="FF0000"/>
                </a:solidFill>
                <a:latin typeface="+mn-lt"/>
                <a:cs typeface="Arial" panose="020B0604020202020204" pitchFamily="34" charset="0"/>
              </a:rPr>
              <a:t>(your Logon - </a:t>
            </a:r>
            <a:r>
              <a:rPr lang="en-CA" sz="1800" dirty="0" err="1" smtClean="0">
                <a:solidFill>
                  <a:srgbClr val="FF0000"/>
                </a:solidFill>
                <a:latin typeface="+mn-lt"/>
                <a:cs typeface="Arial" panose="020B0604020202020204" pitchFamily="34" charset="0"/>
              </a:rPr>
              <a:t>CMx</a:t>
            </a:r>
            <a:r>
              <a:rPr lang="en-CA" sz="1800" dirty="0" smtClean="0">
                <a:solidFill>
                  <a:srgbClr val="FF0000"/>
                </a:solidFill>
                <a:latin typeface="+mn-lt"/>
                <a:cs typeface="Arial" panose="020B0604020202020204" pitchFamily="34" charset="0"/>
              </a:rPr>
              <a:t>)</a:t>
            </a:r>
          </a:p>
          <a:p>
            <a:pPr lvl="1">
              <a:lnSpc>
                <a:spcPct val="150000"/>
              </a:lnSpc>
              <a:spcBef>
                <a:spcPts val="0"/>
              </a:spcBef>
              <a:buFont typeface="Arial" panose="020B0604020202020204" pitchFamily="34" charset="0"/>
              <a:buChar char="•"/>
            </a:pPr>
            <a:r>
              <a:rPr lang="en-CA" sz="1800" dirty="0" smtClean="0">
                <a:latin typeface="+mn-lt"/>
                <a:cs typeface="Arial" panose="020B0604020202020204" pitchFamily="34" charset="0"/>
              </a:rPr>
              <a:t>ECN Approver </a:t>
            </a:r>
            <a:r>
              <a:rPr lang="en-CA" sz="1800" dirty="0" smtClean="0">
                <a:solidFill>
                  <a:srgbClr val="FF0000"/>
                </a:solidFill>
                <a:latin typeface="+mn-lt"/>
                <a:cs typeface="Arial" panose="020B0604020202020204" pitchFamily="34" charset="0"/>
              </a:rPr>
              <a:t>(Your Logon - </a:t>
            </a:r>
            <a:r>
              <a:rPr lang="en-CA" sz="1800" dirty="0" err="1" smtClean="0">
                <a:solidFill>
                  <a:srgbClr val="FF0000"/>
                </a:solidFill>
                <a:latin typeface="+mn-lt"/>
                <a:cs typeface="Arial" panose="020B0604020202020204" pitchFamily="34" charset="0"/>
              </a:rPr>
              <a:t>CMx</a:t>
            </a:r>
            <a:r>
              <a:rPr lang="en-CA" sz="1800" dirty="0" smtClean="0">
                <a:solidFill>
                  <a:srgbClr val="FF0000"/>
                </a:solidFill>
                <a:latin typeface="+mn-lt"/>
                <a:cs typeface="Arial" panose="020B0604020202020204" pitchFamily="34" charset="0"/>
              </a:rPr>
              <a:t>)</a:t>
            </a:r>
          </a:p>
          <a:p>
            <a:pPr lvl="1">
              <a:lnSpc>
                <a:spcPct val="150000"/>
              </a:lnSpc>
              <a:spcBef>
                <a:spcPts val="0"/>
              </a:spcBef>
              <a:buFont typeface="Arial" panose="020B0604020202020204" pitchFamily="34" charset="0"/>
              <a:buChar char="•"/>
            </a:pPr>
            <a:r>
              <a:rPr lang="en-CA" sz="1800" dirty="0" smtClean="0">
                <a:latin typeface="+mn-lt"/>
                <a:cs typeface="Arial" panose="020B0604020202020204" pitchFamily="34" charset="0"/>
              </a:rPr>
              <a:t>Priority For Implementation</a:t>
            </a:r>
          </a:p>
          <a:p>
            <a:pPr>
              <a:lnSpc>
                <a:spcPct val="150000"/>
              </a:lnSpc>
              <a:spcBef>
                <a:spcPts val="0"/>
              </a:spcBef>
              <a:buFont typeface="Arial" panose="020B0604020202020204" pitchFamily="34" charset="0"/>
              <a:buChar char="•"/>
            </a:pPr>
            <a:r>
              <a:rPr lang="en-US" sz="2600" b="1" dirty="0">
                <a:cs typeface="Arial" panose="020B0604020202020204" pitchFamily="34" charset="0"/>
              </a:rPr>
              <a:t>Select SAVE (the floppy disk) and leave ECN open</a:t>
            </a:r>
          </a:p>
          <a:p>
            <a:pPr>
              <a:lnSpc>
                <a:spcPct val="150000"/>
              </a:lnSpc>
              <a:spcBef>
                <a:spcPts val="0"/>
              </a:spcBef>
              <a:buFont typeface="Arial" panose="020B0604020202020204" pitchFamily="34" charset="0"/>
              <a:buChar char="•"/>
            </a:pPr>
            <a:r>
              <a:rPr lang="en-US" sz="2600" b="1" dirty="0" smtClean="0">
                <a:cs typeface="Arial" panose="020B0604020202020204" pitchFamily="34" charset="0"/>
              </a:rPr>
              <a:t>Record </a:t>
            </a:r>
            <a:r>
              <a:rPr lang="en-US" sz="2600" b="1" dirty="0">
                <a:cs typeface="Arial" panose="020B0604020202020204" pitchFamily="34" charset="0"/>
              </a:rPr>
              <a:t>your system assigned ECN Number</a:t>
            </a:r>
            <a:endParaRPr lang="en-CA" sz="2600" b="1" dirty="0">
              <a:cs typeface="Arial" panose="020B0604020202020204" pitchFamily="34" charset="0"/>
            </a:endParaRPr>
          </a:p>
          <a:p>
            <a:pPr lvl="1">
              <a:lnSpc>
                <a:spcPct val="150000"/>
              </a:lnSpc>
              <a:spcBef>
                <a:spcPts val="0"/>
              </a:spcBef>
              <a:buFont typeface="Arial" panose="020B0604020202020204" pitchFamily="34" charset="0"/>
              <a:buChar char="•"/>
            </a:pPr>
            <a:endParaRPr lang="en-CA" sz="1800" dirty="0">
              <a:latin typeface="+mn-lt"/>
              <a:cs typeface="Arial" panose="020B0604020202020204" pitchFamily="34" charset="0"/>
            </a:endParaRPr>
          </a:p>
          <a:p>
            <a:pPr marL="457200" lvl="1" indent="0">
              <a:lnSpc>
                <a:spcPct val="150000"/>
              </a:lnSpc>
              <a:spcBef>
                <a:spcPts val="0"/>
              </a:spcBef>
              <a:buNone/>
            </a:pPr>
            <a:endParaRPr lang="en-CA" sz="1800" dirty="0" smtClean="0">
              <a:latin typeface="+mn-lt"/>
              <a:cs typeface="Arial" panose="020B0604020202020204" pitchFamily="34" charset="0"/>
            </a:endParaRPr>
          </a:p>
          <a:p>
            <a:endParaRPr lang="en-CA" sz="2600" dirty="0">
              <a:cs typeface="Arial" panose="020B0604020202020204" pitchFamily="34" charset="0"/>
            </a:endParaRPr>
          </a:p>
          <a:p>
            <a:endParaRPr lang="en-CA" sz="2000" dirty="0">
              <a:cs typeface="Arial" panose="020B0604020202020204" pitchFamily="34" charset="0"/>
            </a:endParaRPr>
          </a:p>
        </p:txBody>
      </p:sp>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16</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361" y="728664"/>
            <a:ext cx="1867914" cy="124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95800" y="3467100"/>
            <a:ext cx="3505200"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cs typeface="Arial" panose="020B0604020202020204" pitchFamily="34" charset="0"/>
              </a:rPr>
              <a:t>Description</a:t>
            </a:r>
          </a:p>
          <a:p>
            <a:pPr marL="285750" indent="-285750">
              <a:lnSpc>
                <a:spcPct val="150000"/>
              </a:lnSpc>
              <a:buFont typeface="Arial" panose="020B0604020202020204" pitchFamily="34" charset="0"/>
              <a:buChar char="•"/>
            </a:pPr>
            <a:r>
              <a:rPr lang="en-CA" dirty="0" smtClean="0">
                <a:cs typeface="Arial" panose="020B0604020202020204" pitchFamily="34" charset="0"/>
              </a:rPr>
              <a:t>Schedule And Implementation Instructions</a:t>
            </a:r>
          </a:p>
          <a:p>
            <a:pPr marL="285750" indent="-285750">
              <a:lnSpc>
                <a:spcPct val="150000"/>
              </a:lnSpc>
              <a:buFont typeface="Arial" panose="020B0604020202020204" pitchFamily="34" charset="0"/>
              <a:buChar char="•"/>
            </a:pPr>
            <a:r>
              <a:rPr lang="en-CA" dirty="0" smtClean="0">
                <a:cs typeface="Arial" panose="020B0604020202020204" pitchFamily="34" charset="0"/>
              </a:rPr>
              <a:t>Reviewer And Audit Comments</a:t>
            </a:r>
            <a:endParaRPr lang="en-CA" dirty="0">
              <a:cs typeface="Arial" panose="020B0604020202020204" pitchFamily="34" charset="0"/>
            </a:endParaRPr>
          </a:p>
          <a:p>
            <a:pPr>
              <a:buFont typeface="Arial" panose="020B0604020202020204" pitchFamily="34" charset="0"/>
              <a:buChar char="•"/>
            </a:pPr>
            <a:endParaRPr lang="en-CA" dirty="0"/>
          </a:p>
        </p:txBody>
      </p:sp>
    </p:spTree>
    <p:extLst>
      <p:ext uri="{BB962C8B-B14F-4D97-AF65-F5344CB8AC3E}">
        <p14:creationId xmlns:p14="http://schemas.microsoft.com/office/powerpoint/2010/main" val="3248833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3210" y="4187826"/>
            <a:ext cx="8743038"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dirty="0" smtClean="0"/>
              <a:t>Creating a New ECN</a:t>
            </a:r>
            <a:endParaRPr lang="en-CA" sz="4400" dirty="0"/>
          </a:p>
        </p:txBody>
      </p:sp>
      <p:cxnSp>
        <p:nvCxnSpPr>
          <p:cNvPr id="10" name="Straight Arrow Connector 9"/>
          <p:cNvCxnSpPr>
            <a:stCxn id="35" idx="6"/>
            <a:endCxn id="36" idx="2"/>
          </p:cNvCxnSpPr>
          <p:nvPr/>
        </p:nvCxnSpPr>
        <p:spPr>
          <a:xfrm>
            <a:off x="3470427" y="1790158"/>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6" idx="6"/>
          </p:cNvCxnSpPr>
          <p:nvPr/>
        </p:nvCxnSpPr>
        <p:spPr>
          <a:xfrm>
            <a:off x="7442250" y="1790158"/>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1" idx="0"/>
            <a:endCxn id="52" idx="2"/>
          </p:cNvCxnSpPr>
          <p:nvPr/>
        </p:nvCxnSpPr>
        <p:spPr>
          <a:xfrm>
            <a:off x="822545" y="1790158"/>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6" idx="6"/>
            <a:endCxn id="14" idx="2"/>
          </p:cNvCxnSpPr>
          <p:nvPr/>
        </p:nvCxnSpPr>
        <p:spPr>
          <a:xfrm>
            <a:off x="4794368" y="1790158"/>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30277" y="1646142"/>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p:cNvCxnSpPr>
            <a:stCxn id="14" idx="6"/>
            <a:endCxn id="16" idx="2"/>
          </p:cNvCxnSpPr>
          <p:nvPr/>
        </p:nvCxnSpPr>
        <p:spPr>
          <a:xfrm>
            <a:off x="6118309" y="1790158"/>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154218" y="1646142"/>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1061978" y="1645162"/>
            <a:ext cx="504056" cy="261610"/>
          </a:xfrm>
          <a:prstGeom prst="rect">
            <a:avLst/>
          </a:prstGeom>
          <a:noFill/>
        </p:spPr>
        <p:txBody>
          <a:bodyPr wrap="square" rtlCol="0">
            <a:spAutoFit/>
          </a:bodyPr>
          <a:lstStyle/>
          <a:p>
            <a:pPr algn="ctr"/>
            <a:r>
              <a:rPr lang="en-CA" sz="1100" b="1" dirty="0" smtClean="0">
                <a:effectLst/>
              </a:rPr>
              <a:t>Go</a:t>
            </a:r>
            <a:endParaRPr lang="en-CA" sz="1100" b="1" dirty="0">
              <a:effectLst/>
            </a:endParaRPr>
          </a:p>
        </p:txBody>
      </p:sp>
      <p:sp>
        <p:nvSpPr>
          <p:cNvPr id="18" name="TextBox 17"/>
          <p:cNvSpPr txBox="1"/>
          <p:nvPr/>
        </p:nvSpPr>
        <p:spPr>
          <a:xfrm>
            <a:off x="3558849" y="1645162"/>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19" name="TextBox 18"/>
          <p:cNvSpPr txBox="1"/>
          <p:nvPr/>
        </p:nvSpPr>
        <p:spPr>
          <a:xfrm>
            <a:off x="4953820" y="1645162"/>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7634567" y="164516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1" name="Multiply 20"/>
          <p:cNvSpPr/>
          <p:nvPr/>
        </p:nvSpPr>
        <p:spPr>
          <a:xfrm>
            <a:off x="8478162" y="1659353"/>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2" name="Straight Arrow Connector 21"/>
          <p:cNvCxnSpPr>
            <a:stCxn id="16" idx="4"/>
            <a:endCxn id="23" idx="0"/>
          </p:cNvCxnSpPr>
          <p:nvPr/>
        </p:nvCxnSpPr>
        <p:spPr>
          <a:xfrm>
            <a:off x="7298234" y="1934174"/>
            <a:ext cx="5" cy="715514"/>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154223" y="2649688"/>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p:cNvSpPr txBox="1"/>
          <p:nvPr/>
        </p:nvSpPr>
        <p:spPr>
          <a:xfrm>
            <a:off x="6852318" y="1931931"/>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5" name="TextBox 24"/>
          <p:cNvSpPr txBox="1"/>
          <p:nvPr/>
        </p:nvSpPr>
        <p:spPr>
          <a:xfrm>
            <a:off x="138979" y="1418701"/>
            <a:ext cx="1080120" cy="276999"/>
          </a:xfrm>
          <a:prstGeom prst="rect">
            <a:avLst/>
          </a:prstGeom>
          <a:noFill/>
        </p:spPr>
        <p:txBody>
          <a:bodyPr wrap="square" rtlCol="0">
            <a:spAutoFit/>
          </a:bodyPr>
          <a:lstStyle/>
          <a:p>
            <a:pPr algn="ctr"/>
            <a:r>
              <a:rPr lang="en-CA" sz="1200" b="1" dirty="0" smtClean="0">
                <a:solidFill>
                  <a:srgbClr val="FF0000"/>
                </a:solidFill>
                <a:effectLst/>
              </a:rPr>
              <a:t>Start</a:t>
            </a:r>
            <a:endParaRPr lang="en-CA" sz="1200" b="1" dirty="0">
              <a:solidFill>
                <a:srgbClr val="FF0000"/>
              </a:solidFill>
              <a:effectLst/>
            </a:endParaRPr>
          </a:p>
        </p:txBody>
      </p:sp>
      <p:sp>
        <p:nvSpPr>
          <p:cNvPr id="26" name="TextBox 25"/>
          <p:cNvSpPr txBox="1"/>
          <p:nvPr/>
        </p:nvSpPr>
        <p:spPr>
          <a:xfrm>
            <a:off x="1578014" y="1249424"/>
            <a:ext cx="848917" cy="461665"/>
          </a:xfrm>
          <a:prstGeom prst="rect">
            <a:avLst/>
          </a:prstGeom>
          <a:noFill/>
        </p:spPr>
        <p:txBody>
          <a:bodyPr wrap="square" rtlCol="0">
            <a:spAutoFit/>
          </a:bodyPr>
          <a:lstStyle/>
          <a:p>
            <a:pPr algn="ctr"/>
            <a:r>
              <a:rPr lang="en-CA" sz="1200" b="1" dirty="0">
                <a:solidFill>
                  <a:srgbClr val="FF0000"/>
                </a:solidFill>
              </a:rPr>
              <a:t>Submit ECN</a:t>
            </a:r>
          </a:p>
        </p:txBody>
      </p:sp>
      <p:sp>
        <p:nvSpPr>
          <p:cNvPr id="27" name="TextBox 26"/>
          <p:cNvSpPr txBox="1"/>
          <p:nvPr/>
        </p:nvSpPr>
        <p:spPr>
          <a:xfrm>
            <a:off x="6636262" y="2962352"/>
            <a:ext cx="1376647" cy="430887"/>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28" name="TextBox 27"/>
          <p:cNvSpPr txBox="1"/>
          <p:nvPr/>
        </p:nvSpPr>
        <p:spPr>
          <a:xfrm>
            <a:off x="4110295" y="1249424"/>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29" name="TextBox 28"/>
          <p:cNvSpPr txBox="1"/>
          <p:nvPr/>
        </p:nvSpPr>
        <p:spPr>
          <a:xfrm>
            <a:off x="5510342" y="1249424"/>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0" name="TextBox 29"/>
          <p:cNvSpPr txBox="1"/>
          <p:nvPr/>
        </p:nvSpPr>
        <p:spPr>
          <a:xfrm>
            <a:off x="8205996" y="1249424"/>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1" name="Text Box 10"/>
          <p:cNvSpPr txBox="1"/>
          <p:nvPr/>
        </p:nvSpPr>
        <p:spPr>
          <a:xfrm>
            <a:off x="1729088" y="903845"/>
            <a:ext cx="55562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2" name="Text Box 16"/>
          <p:cNvSpPr txBox="1"/>
          <p:nvPr/>
        </p:nvSpPr>
        <p:spPr>
          <a:xfrm>
            <a:off x="3014503" y="903845"/>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3" name="Text Box 10"/>
          <p:cNvSpPr txBox="1"/>
          <p:nvPr/>
        </p:nvSpPr>
        <p:spPr>
          <a:xfrm>
            <a:off x="7020427" y="3349626"/>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4" name="Straight Arrow Connector 33"/>
          <p:cNvCxnSpPr>
            <a:stCxn id="52" idx="6"/>
            <a:endCxn id="35" idx="2"/>
          </p:cNvCxnSpPr>
          <p:nvPr/>
        </p:nvCxnSpPr>
        <p:spPr>
          <a:xfrm>
            <a:off x="2146486" y="1790158"/>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182395" y="1646142"/>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4506336" y="1646142"/>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p:cNvSpPr txBox="1"/>
          <p:nvPr/>
        </p:nvSpPr>
        <p:spPr>
          <a:xfrm>
            <a:off x="2310456" y="1645162"/>
            <a:ext cx="630069" cy="261610"/>
          </a:xfrm>
          <a:prstGeom prst="rect">
            <a:avLst/>
          </a:prstGeom>
          <a:noFill/>
        </p:spPr>
        <p:txBody>
          <a:bodyPr wrap="square" rtlCol="0">
            <a:spAutoFit/>
          </a:bodyPr>
          <a:lstStyle/>
          <a:p>
            <a:pPr algn="ctr"/>
            <a:r>
              <a:rPr lang="en-CA" sz="1100" b="1" dirty="0">
                <a:effectLst/>
              </a:rPr>
              <a:t>Submit</a:t>
            </a:r>
          </a:p>
        </p:txBody>
      </p:sp>
      <p:sp>
        <p:nvSpPr>
          <p:cNvPr id="38" name="TextBox 37"/>
          <p:cNvSpPr txBox="1"/>
          <p:nvPr/>
        </p:nvSpPr>
        <p:spPr>
          <a:xfrm>
            <a:off x="2875530" y="1249424"/>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39" name="TextBox 38"/>
          <p:cNvSpPr txBox="1"/>
          <p:nvPr/>
        </p:nvSpPr>
        <p:spPr>
          <a:xfrm>
            <a:off x="6223719" y="164516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0" name="TextBox 39"/>
          <p:cNvSpPr txBox="1"/>
          <p:nvPr/>
        </p:nvSpPr>
        <p:spPr>
          <a:xfrm>
            <a:off x="6834284" y="1249424"/>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1" name="Elbow Connector 40"/>
          <p:cNvCxnSpPr>
            <a:stCxn id="23" idx="2"/>
            <a:endCxn id="36" idx="3"/>
          </p:cNvCxnSpPr>
          <p:nvPr/>
        </p:nvCxnSpPr>
        <p:spPr>
          <a:xfrm rot="10800000">
            <a:off x="4548517" y="1891994"/>
            <a:ext cx="2605706" cy="901711"/>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38824" y="2649688"/>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3" name="Elbow Connector 42"/>
          <p:cNvCxnSpPr>
            <a:stCxn id="23" idx="6"/>
          </p:cNvCxnSpPr>
          <p:nvPr/>
        </p:nvCxnSpPr>
        <p:spPr>
          <a:xfrm flipV="1">
            <a:off x="7442255" y="1974551"/>
            <a:ext cx="1209716" cy="819153"/>
          </a:xfrm>
          <a:prstGeom prst="bentConnector3">
            <a:avLst>
              <a:gd name="adj1" fmla="val 99998"/>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634567" y="266290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5" name="Text Box 16"/>
          <p:cNvSpPr txBox="1"/>
          <p:nvPr/>
        </p:nvSpPr>
        <p:spPr>
          <a:xfrm>
            <a:off x="4396355" y="903845"/>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6" name="Text Box 16"/>
          <p:cNvSpPr txBox="1"/>
          <p:nvPr/>
        </p:nvSpPr>
        <p:spPr>
          <a:xfrm>
            <a:off x="5662384" y="903845"/>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47" name="Text Box 10"/>
          <p:cNvSpPr txBox="1"/>
          <p:nvPr/>
        </p:nvSpPr>
        <p:spPr>
          <a:xfrm>
            <a:off x="7008687" y="903845"/>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48" name="Text Box 10"/>
          <p:cNvSpPr txBox="1"/>
          <p:nvPr/>
        </p:nvSpPr>
        <p:spPr>
          <a:xfrm>
            <a:off x="401226" y="903845"/>
            <a:ext cx="555625" cy="364653"/>
          </a:xfrm>
          <a:prstGeom prst="rect">
            <a:avLst/>
          </a:prstGeom>
          <a:ln/>
          <a:effectLst>
            <a:glow rad="101600">
              <a:srgbClr val="FFFF00">
                <a:alpha val="60000"/>
              </a:srgbClr>
            </a:glow>
          </a:effectLst>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49" name="Elbow Connector 48"/>
          <p:cNvCxnSpPr>
            <a:stCxn id="14" idx="3"/>
            <a:endCxn id="36" idx="4"/>
          </p:cNvCxnSpPr>
          <p:nvPr/>
        </p:nvCxnSpPr>
        <p:spPr>
          <a:xfrm rot="5400000">
            <a:off x="5240315" y="1302030"/>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48860" y="240129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51" name="Isosceles Triangle 50"/>
          <p:cNvSpPr/>
          <p:nvPr/>
        </p:nvSpPr>
        <p:spPr>
          <a:xfrm rot="5400000">
            <a:off x="570517" y="1682146"/>
            <a:ext cx="288032" cy="216024"/>
          </a:xfrm>
          <a:prstGeom prst="triangl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858454" y="1646142"/>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p:cNvSpPr txBox="1"/>
          <p:nvPr/>
        </p:nvSpPr>
        <p:spPr>
          <a:xfrm>
            <a:off x="401226" y="5410200"/>
            <a:ext cx="85306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t>CMDM will require input from </a:t>
            </a:r>
            <a:r>
              <a:rPr lang="en-CA" dirty="0" smtClean="0"/>
              <a:t>engineering (ECN owner) </a:t>
            </a:r>
            <a:r>
              <a:rPr lang="en-CA" dirty="0"/>
              <a:t>to identify how many ECNs are needed to address one or many </a:t>
            </a:r>
            <a:r>
              <a:rPr lang="en-CA" dirty="0" smtClean="0"/>
              <a:t>ECRs</a:t>
            </a:r>
            <a:endParaRPr lang="en-CA" u="sng" dirty="0"/>
          </a:p>
        </p:txBody>
      </p:sp>
    </p:spTree>
    <p:extLst>
      <p:ext uri="{BB962C8B-B14F-4D97-AF65-F5344CB8AC3E}">
        <p14:creationId xmlns:p14="http://schemas.microsoft.com/office/powerpoint/2010/main" val="113524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18</a:t>
            </a:fld>
            <a:endParaRPr lang="en-US" dirty="0">
              <a:solidFill>
                <a:prstClr val="white"/>
              </a:solidFill>
            </a:endParaRPr>
          </a:p>
        </p:txBody>
      </p:sp>
      <p:sp>
        <p:nvSpPr>
          <p:cNvPr id="8" name="Title 8"/>
          <p:cNvSpPr txBox="1">
            <a:spLocks/>
          </p:cNvSpPr>
          <p:nvPr/>
        </p:nvSpPr>
        <p:spPr bwMode="auto">
          <a:xfrm>
            <a:off x="306000" y="1080000"/>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indent="0" defTabSz="457200" eaLnBrk="0" fontAlgn="base" hangingPunct="0">
              <a:spcBef>
                <a:spcPct val="0"/>
              </a:spcBef>
              <a:spcAft>
                <a:spcPct val="0"/>
              </a:spcAft>
              <a:buFont typeface="Arial" charset="0"/>
              <a:buNone/>
              <a:defRPr sz="2800" b="1">
                <a:ea typeface="+mj-ea"/>
                <a:cs typeface="+mj-cs"/>
              </a:defRPr>
            </a:lvl1pPr>
            <a:lvl2pPr indent="0" defTabSz="457200" eaLnBrk="0" fontAlgn="base" hangingPunct="0">
              <a:spcBef>
                <a:spcPct val="20000"/>
              </a:spcBef>
              <a:spcAft>
                <a:spcPct val="0"/>
              </a:spcAft>
              <a:buFont typeface="Arial" charset="0"/>
              <a:buNone/>
              <a:defRPr sz="1200">
                <a:latin typeface="Arial"/>
              </a:defRPr>
            </a:lvl2pPr>
            <a:lvl3pPr indent="0" defTabSz="457200" eaLnBrk="0" fontAlgn="base" hangingPunct="0">
              <a:spcBef>
                <a:spcPct val="20000"/>
              </a:spcBef>
              <a:spcAft>
                <a:spcPct val="0"/>
              </a:spcAft>
              <a:buFont typeface="Arial" charset="0"/>
              <a:buNone/>
              <a:defRPr sz="1000">
                <a:latin typeface="Arial"/>
              </a:defRPr>
            </a:lvl3pPr>
            <a:lvl4pPr indent="0" defTabSz="457200" eaLnBrk="0" fontAlgn="base" hangingPunct="0">
              <a:spcBef>
                <a:spcPct val="20000"/>
              </a:spcBef>
              <a:spcAft>
                <a:spcPct val="0"/>
              </a:spcAft>
              <a:buFont typeface="Arial" charset="0"/>
              <a:buNone/>
              <a:defRPr sz="900">
                <a:latin typeface="Arial"/>
              </a:defRPr>
            </a:lvl4pPr>
            <a:lvl5pPr indent="0" defTabSz="457200" eaLnBrk="0" fontAlgn="base" hangingPunct="0">
              <a:spcBef>
                <a:spcPct val="20000"/>
              </a:spcBef>
              <a:spcAft>
                <a:spcPct val="0"/>
              </a:spcAft>
              <a:buFont typeface="Arial" charset="0"/>
              <a:buNone/>
              <a:defRPr sz="900">
                <a:latin typeface="Arial"/>
              </a:defRPr>
            </a:lvl5pPr>
            <a:lvl6pPr indent="0" defTabSz="457200">
              <a:spcBef>
                <a:spcPct val="20000"/>
              </a:spcBef>
              <a:buFont typeface="Arial"/>
              <a:buNone/>
              <a:defRPr sz="900"/>
            </a:lvl6pPr>
            <a:lvl7pPr indent="0" defTabSz="457200">
              <a:spcBef>
                <a:spcPct val="20000"/>
              </a:spcBef>
              <a:buFont typeface="Arial"/>
              <a:buNone/>
              <a:defRPr sz="900"/>
            </a:lvl7pPr>
            <a:lvl8pPr indent="0" defTabSz="457200">
              <a:spcBef>
                <a:spcPct val="20000"/>
              </a:spcBef>
              <a:buFont typeface="Arial"/>
              <a:buNone/>
              <a:defRPr sz="900"/>
            </a:lvl8pPr>
            <a:lvl9pPr indent="0" defTabSz="457200">
              <a:spcBef>
                <a:spcPct val="20000"/>
              </a:spcBef>
              <a:buFont typeface="Arial"/>
              <a:buNone/>
              <a:defRPr sz="900"/>
            </a:lvl9pPr>
          </a:lstStyle>
          <a:p>
            <a:r>
              <a:rPr lang="en-US" dirty="0"/>
              <a:t>Filling in a New </a:t>
            </a:r>
            <a:r>
              <a:rPr lang="en-US" dirty="0" smtClean="0"/>
              <a:t>ECN</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974426112"/>
              </p:ext>
            </p:extLst>
          </p:nvPr>
        </p:nvGraphicFramePr>
        <p:xfrm>
          <a:off x="355335" y="2209800"/>
          <a:ext cx="8180265" cy="3962400"/>
        </p:xfrm>
        <a:graphic>
          <a:graphicData uri="http://schemas.openxmlformats.org/drawingml/2006/table">
            <a:tbl>
              <a:tblPr firstRow="1" bandRow="1">
                <a:tableStyleId>{5C22544A-7EE6-4342-B048-85BDC9FD1C3A}</a:tableStyleId>
              </a:tblPr>
              <a:tblGrid>
                <a:gridCol w="1651415"/>
                <a:gridCol w="4418849"/>
                <a:gridCol w="2110001"/>
              </a:tblGrid>
              <a:tr h="0">
                <a:tc>
                  <a:txBody>
                    <a:bodyPr/>
                    <a:lstStyle/>
                    <a:p>
                      <a:r>
                        <a:rPr lang="en-CA" sz="1600" b="1" kern="1200" dirty="0" smtClean="0">
                          <a:solidFill>
                            <a:schemeClr val="lt1"/>
                          </a:solidFill>
                          <a:latin typeface="+mn-lt"/>
                          <a:ea typeface="+mn-ea"/>
                          <a:cs typeface="+mn-cs"/>
                        </a:rPr>
                        <a:t>Property Name</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Description</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Populated by Whom &amp; When  </a:t>
                      </a:r>
                      <a:endParaRPr lang="en-CA" sz="1600" b="1" kern="1200" dirty="0">
                        <a:solidFill>
                          <a:schemeClr val="lt1"/>
                        </a:solidFill>
                        <a:latin typeface="+mn-lt"/>
                        <a:ea typeface="+mn-ea"/>
                        <a:cs typeface="+mn-cs"/>
                      </a:endParaRPr>
                    </a:p>
                  </a:txBody>
                  <a:tcPr/>
                </a:tc>
              </a:tr>
              <a:tr h="268164">
                <a:tc>
                  <a:txBody>
                    <a:bodyPr/>
                    <a:lstStyle/>
                    <a:p>
                      <a:r>
                        <a:rPr lang="en-CA" sz="1600" b="1" i="0" dirty="0" smtClean="0">
                          <a:solidFill>
                            <a:schemeClr val="tx1"/>
                          </a:solidFill>
                        </a:rPr>
                        <a:t>ECN  # </a:t>
                      </a:r>
                      <a:endParaRPr lang="en-CA" sz="1600" b="1" i="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dirty="0" smtClean="0">
                          <a:solidFill>
                            <a:schemeClr val="tx1"/>
                          </a:solidFill>
                        </a:rPr>
                        <a:t>Assigned automatically by the server, next number, unique</a:t>
                      </a:r>
                      <a:endParaRPr lang="en-CA" sz="1600" b="0" i="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dirty="0" smtClean="0">
                          <a:solidFill>
                            <a:schemeClr val="tx1"/>
                          </a:solidFill>
                        </a:rPr>
                        <a:t>System Generated</a:t>
                      </a:r>
                      <a:endParaRPr lang="en-CA" sz="1600" b="0" i="0" dirty="0">
                        <a:solidFill>
                          <a:schemeClr val="tx1"/>
                        </a:solidFill>
                      </a:endParaRPr>
                    </a:p>
                  </a:txBody>
                  <a:tcPr/>
                </a:tc>
              </a:tr>
              <a:tr h="295721">
                <a:tc>
                  <a:txBody>
                    <a:bodyPr/>
                    <a:lstStyle/>
                    <a:p>
                      <a:r>
                        <a:rPr lang="en-CA" sz="1600" b="1" i="0" baseline="0" dirty="0" smtClean="0">
                          <a:solidFill>
                            <a:schemeClr val="tx1"/>
                          </a:solidFill>
                        </a:rPr>
                        <a:t>Title</a:t>
                      </a:r>
                      <a:endParaRPr lang="en-CA" sz="1600" b="1" i="0" baseline="0" dirty="0">
                        <a:solidFill>
                          <a:schemeClr val="tx1"/>
                        </a:solidFill>
                      </a:endParaRPr>
                    </a:p>
                  </a:txBody>
                  <a:tcPr/>
                </a:tc>
                <a:tc>
                  <a:txBody>
                    <a:bodyPr/>
                    <a:lstStyle/>
                    <a:p>
                      <a:r>
                        <a:rPr lang="en-CA" sz="1600" b="0" i="0" baseline="0" dirty="0" smtClean="0">
                          <a:solidFill>
                            <a:schemeClr val="tx1"/>
                          </a:solidFill>
                        </a:rPr>
                        <a:t>Descriptive title of the ECN (assists in searching)</a:t>
                      </a:r>
                      <a:endParaRPr lang="en-CA" sz="1600" b="0" i="0" baseline="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of the ECN</a:t>
                      </a:r>
                    </a:p>
                    <a:p>
                      <a:endParaRPr lang="en-CA" sz="1600" b="0" i="0" baseline="0" dirty="0">
                        <a:solidFill>
                          <a:schemeClr val="tx1"/>
                        </a:solidFill>
                      </a:endParaRPr>
                    </a:p>
                  </a:txBody>
                  <a:tcPr/>
                </a:tc>
              </a:tr>
              <a:tr h="283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1" i="0" dirty="0" smtClean="0">
                          <a:solidFill>
                            <a:schemeClr val="tx1"/>
                          </a:solidFill>
                        </a:rPr>
                        <a:t>Project</a:t>
                      </a:r>
                    </a:p>
                    <a:p>
                      <a:endParaRPr lang="en-CA" sz="1600" b="1" i="0" baseline="0" dirty="0">
                        <a:solidFill>
                          <a:schemeClr val="tx1"/>
                        </a:solidFill>
                      </a:endParaRPr>
                    </a:p>
                  </a:txBody>
                  <a:tcPr/>
                </a:tc>
                <a:tc>
                  <a:txBody>
                    <a:bodyPr/>
                    <a:lstStyle/>
                    <a:p>
                      <a:r>
                        <a:rPr lang="en-CA" sz="1600" b="0" i="0" baseline="0" dirty="0" smtClean="0">
                          <a:solidFill>
                            <a:schemeClr val="tx1"/>
                          </a:solidFill>
                        </a:rPr>
                        <a:t>VSY Project</a:t>
                      </a:r>
                      <a:endParaRPr lang="en-CA" sz="1600" b="0" i="0" baseline="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of the ECN</a:t>
                      </a:r>
                    </a:p>
                  </a:txBody>
                  <a:tcPr/>
                </a:tc>
              </a:tr>
              <a:tr h="451176">
                <a:tc>
                  <a:txBody>
                    <a:bodyPr/>
                    <a:lstStyle/>
                    <a:p>
                      <a:r>
                        <a:rPr lang="en-CA" sz="1600" b="1" i="0" baseline="0" dirty="0" smtClean="0">
                          <a:solidFill>
                            <a:schemeClr val="tx1"/>
                          </a:solidFill>
                        </a:rPr>
                        <a:t> Owner/SME</a:t>
                      </a:r>
                      <a:endParaRPr lang="en-CA" sz="1600" b="1" i="0" baseline="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600" b="0" i="0" baseline="0" dirty="0" smtClean="0">
                          <a:solidFill>
                            <a:schemeClr val="tx1"/>
                          </a:solidFill>
                        </a:rPr>
                        <a:t> The Owner of the ECN, this identity will receive workflow assignments throughout this ECN workflow. R</a:t>
                      </a:r>
                      <a:r>
                        <a:rPr lang="en-CA" sz="1600" dirty="0" smtClean="0">
                          <a:solidFill>
                            <a:schemeClr val="tx1"/>
                          </a:solidFill>
                        </a:rPr>
                        <a:t>esponsible  for updating the document(s) subject to change specified in the ECN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of the ECN but can be validated during ECN</a:t>
                      </a:r>
                      <a:r>
                        <a:rPr lang="en-CA" sz="1600" b="0" i="0" baseline="0" dirty="0" smtClean="0">
                          <a:solidFill>
                            <a:schemeClr val="tx1"/>
                          </a:solidFill>
                        </a:rPr>
                        <a:t> Planning</a:t>
                      </a:r>
                      <a:endParaRPr lang="en-CA" sz="1600" b="0" i="0" dirty="0" smtClean="0">
                        <a:solidFill>
                          <a:schemeClr val="tx1"/>
                        </a:solidFill>
                      </a:endParaRPr>
                    </a:p>
                  </a:txBody>
                  <a:tcPr/>
                </a:tc>
              </a:tr>
              <a:tr h="45117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1" i="0" kern="1200" baseline="0" dirty="0" smtClean="0">
                          <a:solidFill>
                            <a:schemeClr val="tx1"/>
                          </a:solidFill>
                          <a:latin typeface="+mn-lt"/>
                          <a:ea typeface="+mn-ea"/>
                          <a:cs typeface="+mn-cs"/>
                        </a:rPr>
                        <a:t>ECN Approver</a:t>
                      </a:r>
                      <a:endParaRPr lang="en-CA" sz="1600" b="1"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0" kern="1200" dirty="0" smtClean="0">
                          <a:solidFill>
                            <a:schemeClr val="tx1"/>
                          </a:solidFill>
                          <a:latin typeface="+mn-lt"/>
                          <a:ea typeface="+mn-ea"/>
                          <a:cs typeface="+mn-cs"/>
                        </a:rPr>
                        <a:t>Reviews ECN and assigns Owner. Also responsible for  approving or rejecting ECN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a:t>
                      </a:r>
                      <a:r>
                        <a:rPr lang="en-CA" sz="1600" b="0" i="0" kern="1200" dirty="0" smtClean="0">
                          <a:solidFill>
                            <a:schemeClr val="tx1"/>
                          </a:solidFill>
                          <a:latin typeface="+mn-lt"/>
                          <a:ea typeface="+mn-ea"/>
                          <a:cs typeface="+mn-cs"/>
                        </a:rPr>
                        <a:t>of the ECN</a:t>
                      </a:r>
                    </a:p>
                  </a:txBody>
                  <a:tcPr/>
                </a:tc>
              </a:tr>
            </a:tbl>
          </a:graphicData>
        </a:graphic>
      </p:graphicFrame>
      <p:sp>
        <p:nvSpPr>
          <p:cNvPr id="5" name="TextBox 4"/>
          <p:cNvSpPr txBox="1"/>
          <p:nvPr/>
        </p:nvSpPr>
        <p:spPr>
          <a:xfrm>
            <a:off x="306000" y="1580062"/>
            <a:ext cx="8457000" cy="1015663"/>
          </a:xfrm>
          <a:prstGeom prst="rect">
            <a:avLst/>
          </a:prstGeom>
          <a:noFill/>
        </p:spPr>
        <p:txBody>
          <a:bodyPr wrap="square" rtlCol="0">
            <a:spAutoFit/>
          </a:bodyPr>
          <a:lstStyle/>
          <a:p>
            <a:pPr defTabSz="931723">
              <a:defRPr/>
            </a:pPr>
            <a:r>
              <a:rPr lang="en-CA" sz="2000" dirty="0"/>
              <a:t>ECN forms have properties that need to be filled in by the </a:t>
            </a:r>
            <a:r>
              <a:rPr lang="en-CA" sz="2000" b="1" dirty="0">
                <a:solidFill>
                  <a:srgbClr val="FF0000"/>
                </a:solidFill>
              </a:rPr>
              <a:t>Creator</a:t>
            </a:r>
            <a:r>
              <a:rPr lang="en-CA" sz="2000" dirty="0">
                <a:solidFill>
                  <a:srgbClr val="FF0000"/>
                </a:solidFill>
              </a:rPr>
              <a:t> </a:t>
            </a:r>
            <a:r>
              <a:rPr lang="en-CA" sz="2000" dirty="0"/>
              <a:t>&amp; </a:t>
            </a:r>
            <a:r>
              <a:rPr lang="en-CA" sz="2000" b="1" dirty="0" smtClean="0">
                <a:solidFill>
                  <a:srgbClr val="FF0000"/>
                </a:solidFill>
              </a:rPr>
              <a:t>Owner</a:t>
            </a:r>
            <a:r>
              <a:rPr lang="en-CA" sz="2000" b="1" dirty="0" smtClean="0"/>
              <a:t> </a:t>
            </a:r>
            <a:r>
              <a:rPr lang="en-CA" sz="2000" dirty="0"/>
              <a:t>of the ECR</a:t>
            </a:r>
          </a:p>
          <a:p>
            <a:pPr marL="171441" indent="-171441">
              <a:buFont typeface="Arial" panose="020B0604020202020204" pitchFamily="34" charset="0"/>
              <a:buChar char="•"/>
            </a:pPr>
            <a:endParaRPr lang="en-CA" sz="2000" dirty="0"/>
          </a:p>
        </p:txBody>
      </p:sp>
    </p:spTree>
    <p:extLst>
      <p:ext uri="{BB962C8B-B14F-4D97-AF65-F5344CB8AC3E}">
        <p14:creationId xmlns:p14="http://schemas.microsoft.com/office/powerpoint/2010/main" val="3294114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19</a:t>
            </a:fld>
            <a:endParaRPr lang="en-US" dirty="0">
              <a:solidFill>
                <a:prstClr val="white"/>
              </a:solidFill>
            </a:endParaRPr>
          </a:p>
        </p:txBody>
      </p:sp>
      <p:sp>
        <p:nvSpPr>
          <p:cNvPr id="8" name="Title 8"/>
          <p:cNvSpPr txBox="1">
            <a:spLocks/>
          </p:cNvSpPr>
          <p:nvPr/>
        </p:nvSpPr>
        <p:spPr bwMode="auto">
          <a:xfrm>
            <a:off x="306000" y="1080000"/>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indent="0" defTabSz="457200" eaLnBrk="0" fontAlgn="base" hangingPunct="0">
              <a:spcBef>
                <a:spcPct val="0"/>
              </a:spcBef>
              <a:spcAft>
                <a:spcPct val="0"/>
              </a:spcAft>
              <a:buFont typeface="Arial" charset="0"/>
              <a:buNone/>
              <a:defRPr sz="2800" b="1">
                <a:ea typeface="+mj-ea"/>
                <a:cs typeface="+mj-cs"/>
              </a:defRPr>
            </a:lvl1pPr>
            <a:lvl2pPr indent="0" defTabSz="457200" eaLnBrk="0" fontAlgn="base" hangingPunct="0">
              <a:spcBef>
                <a:spcPct val="20000"/>
              </a:spcBef>
              <a:spcAft>
                <a:spcPct val="0"/>
              </a:spcAft>
              <a:buFont typeface="Arial" charset="0"/>
              <a:buNone/>
              <a:defRPr sz="1200">
                <a:latin typeface="Arial"/>
              </a:defRPr>
            </a:lvl2pPr>
            <a:lvl3pPr indent="0" defTabSz="457200" eaLnBrk="0" fontAlgn="base" hangingPunct="0">
              <a:spcBef>
                <a:spcPct val="20000"/>
              </a:spcBef>
              <a:spcAft>
                <a:spcPct val="0"/>
              </a:spcAft>
              <a:buFont typeface="Arial" charset="0"/>
              <a:buNone/>
              <a:defRPr sz="1000">
                <a:latin typeface="Arial"/>
              </a:defRPr>
            </a:lvl3pPr>
            <a:lvl4pPr indent="0" defTabSz="457200" eaLnBrk="0" fontAlgn="base" hangingPunct="0">
              <a:spcBef>
                <a:spcPct val="20000"/>
              </a:spcBef>
              <a:spcAft>
                <a:spcPct val="0"/>
              </a:spcAft>
              <a:buFont typeface="Arial" charset="0"/>
              <a:buNone/>
              <a:defRPr sz="900">
                <a:latin typeface="Arial"/>
              </a:defRPr>
            </a:lvl4pPr>
            <a:lvl5pPr indent="0" defTabSz="457200" eaLnBrk="0" fontAlgn="base" hangingPunct="0">
              <a:spcBef>
                <a:spcPct val="20000"/>
              </a:spcBef>
              <a:spcAft>
                <a:spcPct val="0"/>
              </a:spcAft>
              <a:buFont typeface="Arial" charset="0"/>
              <a:buNone/>
              <a:defRPr sz="900">
                <a:latin typeface="Arial"/>
              </a:defRPr>
            </a:lvl5pPr>
            <a:lvl6pPr indent="0" defTabSz="457200">
              <a:spcBef>
                <a:spcPct val="20000"/>
              </a:spcBef>
              <a:buFont typeface="Arial"/>
              <a:buNone/>
              <a:defRPr sz="900"/>
            </a:lvl6pPr>
            <a:lvl7pPr indent="0" defTabSz="457200">
              <a:spcBef>
                <a:spcPct val="20000"/>
              </a:spcBef>
              <a:buFont typeface="Arial"/>
              <a:buNone/>
              <a:defRPr sz="900"/>
            </a:lvl7pPr>
            <a:lvl8pPr indent="0" defTabSz="457200">
              <a:spcBef>
                <a:spcPct val="20000"/>
              </a:spcBef>
              <a:buFont typeface="Arial"/>
              <a:buNone/>
              <a:defRPr sz="900"/>
            </a:lvl8pPr>
            <a:lvl9pPr indent="0" defTabSz="457200">
              <a:spcBef>
                <a:spcPct val="20000"/>
              </a:spcBef>
              <a:buFont typeface="Arial"/>
              <a:buNone/>
              <a:defRPr sz="900"/>
            </a:lvl9pPr>
          </a:lstStyle>
          <a:p>
            <a:r>
              <a:rPr lang="en-US" dirty="0"/>
              <a:t>Filling in a New </a:t>
            </a:r>
            <a:r>
              <a:rPr lang="en-US" dirty="0" smtClean="0"/>
              <a:t>ECN</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675797848"/>
              </p:ext>
            </p:extLst>
          </p:nvPr>
        </p:nvGraphicFramePr>
        <p:xfrm>
          <a:off x="355335" y="1612800"/>
          <a:ext cx="8180265" cy="4372411"/>
        </p:xfrm>
        <a:graphic>
          <a:graphicData uri="http://schemas.openxmlformats.org/drawingml/2006/table">
            <a:tbl>
              <a:tblPr firstRow="1" bandRow="1">
                <a:tableStyleId>{5C22544A-7EE6-4342-B048-85BDC9FD1C3A}</a:tableStyleId>
              </a:tblPr>
              <a:tblGrid>
                <a:gridCol w="1651415"/>
                <a:gridCol w="4418849"/>
                <a:gridCol w="2110001"/>
              </a:tblGrid>
              <a:tr h="0">
                <a:tc>
                  <a:txBody>
                    <a:bodyPr/>
                    <a:lstStyle/>
                    <a:p>
                      <a:r>
                        <a:rPr lang="en-CA" sz="1600" b="1" kern="1200" dirty="0" smtClean="0">
                          <a:solidFill>
                            <a:schemeClr val="lt1"/>
                          </a:solidFill>
                          <a:latin typeface="+mn-lt"/>
                          <a:ea typeface="+mn-ea"/>
                          <a:cs typeface="+mn-cs"/>
                        </a:rPr>
                        <a:t>Property</a:t>
                      </a:r>
                      <a:r>
                        <a:rPr lang="en-CA" sz="1000" baseline="0" dirty="0" smtClean="0">
                          <a:solidFill>
                            <a:schemeClr val="bg1"/>
                          </a:solidFill>
                        </a:rPr>
                        <a:t> </a:t>
                      </a:r>
                      <a:r>
                        <a:rPr lang="en-CA" sz="1600" b="1" kern="1200" dirty="0" smtClean="0">
                          <a:solidFill>
                            <a:schemeClr val="lt1"/>
                          </a:solidFill>
                          <a:latin typeface="+mn-lt"/>
                          <a:ea typeface="+mn-ea"/>
                          <a:cs typeface="+mn-cs"/>
                        </a:rPr>
                        <a:t>Name</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Description</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Populated by Whom &amp; When  </a:t>
                      </a:r>
                      <a:endParaRPr lang="en-CA" sz="1600" b="1" kern="1200" dirty="0">
                        <a:solidFill>
                          <a:schemeClr val="lt1"/>
                        </a:solidFill>
                        <a:latin typeface="+mn-lt"/>
                        <a:ea typeface="+mn-ea"/>
                        <a:cs typeface="+mn-cs"/>
                      </a:endParaRPr>
                    </a:p>
                  </a:txBody>
                  <a:tcPr/>
                </a:tc>
              </a:tr>
              <a:tr h="385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1" i="0" kern="1200" baseline="0" dirty="0" smtClean="0">
                          <a:solidFill>
                            <a:schemeClr val="tx1"/>
                          </a:solidFill>
                          <a:latin typeface="+mn-lt"/>
                          <a:ea typeface="+mn-ea"/>
                          <a:cs typeface="+mn-cs"/>
                        </a:rPr>
                        <a:t>Priority for Implementation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0" dirty="0" smtClean="0">
                          <a:solidFill>
                            <a:schemeClr val="tx1"/>
                          </a:solidFill>
                        </a:rPr>
                        <a:t>  Based on the information</a:t>
                      </a:r>
                      <a:r>
                        <a:rPr lang="en-CA" sz="1600" b="0" i="0" baseline="0" dirty="0" smtClean="0">
                          <a:solidFill>
                            <a:schemeClr val="tx1"/>
                          </a:solidFill>
                        </a:rPr>
                        <a:t> that the CM Team was provided by the SME,</a:t>
                      </a:r>
                      <a:endParaRPr lang="en-CA" sz="1600" b="0" i="0" baseline="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of the ECN</a:t>
                      </a:r>
                    </a:p>
                  </a:txBody>
                  <a:tcPr/>
                </a:tc>
              </a:tr>
              <a:tr h="385215">
                <a:tc>
                  <a:txBody>
                    <a:bodyPr/>
                    <a:lstStyle/>
                    <a:p>
                      <a:r>
                        <a:rPr lang="en-CA" sz="1600" b="1" i="0" kern="1200" baseline="0" dirty="0" smtClean="0">
                          <a:solidFill>
                            <a:schemeClr val="tx1"/>
                          </a:solidFill>
                          <a:latin typeface="+mn-lt"/>
                          <a:ea typeface="+mn-ea"/>
                          <a:cs typeface="+mn-cs"/>
                        </a:rPr>
                        <a:t> Effective Date</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 The effective date of the ECN (today or future)</a:t>
                      </a:r>
                      <a:endParaRPr lang="en-CA" sz="1600" b="0"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kern="1200" baseline="0" dirty="0" smtClean="0">
                          <a:solidFill>
                            <a:schemeClr val="tx1"/>
                          </a:solidFill>
                          <a:latin typeface="+mn-lt"/>
                          <a:ea typeface="+mn-ea"/>
                          <a:cs typeface="+mn-cs"/>
                        </a:rPr>
                        <a:t>ECN Manager</a:t>
                      </a:r>
                      <a:r>
                        <a:rPr lang="en-CA" sz="1600" b="0" i="0" kern="1200" baseline="0" dirty="0" smtClean="0">
                          <a:solidFill>
                            <a:schemeClr val="tx1"/>
                          </a:solidFill>
                          <a:latin typeface="+mn-lt"/>
                          <a:ea typeface="+mn-ea"/>
                          <a:cs typeface="+mn-cs"/>
                        </a:rPr>
                        <a:t>, during ECN Planning</a:t>
                      </a:r>
                    </a:p>
                  </a:txBody>
                  <a:tcPr/>
                </a:tc>
              </a:tr>
              <a:tr h="385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1" i="0" kern="1200" baseline="0" dirty="0" smtClean="0">
                          <a:solidFill>
                            <a:schemeClr val="tx1"/>
                          </a:solidFill>
                          <a:latin typeface="+mn-lt"/>
                          <a:ea typeface="+mn-ea"/>
                          <a:cs typeface="+mn-cs"/>
                        </a:rPr>
                        <a:t>Status</a:t>
                      </a:r>
                      <a:endParaRPr lang="en-CA" sz="1600" b="1"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0" kern="1200" baseline="0" dirty="0" smtClean="0">
                          <a:solidFill>
                            <a:schemeClr val="tx1"/>
                          </a:solidFill>
                          <a:latin typeface="+mn-lt"/>
                          <a:ea typeface="+mn-ea"/>
                          <a:cs typeface="+mn-cs"/>
                        </a:rPr>
                        <a:t>Lifecycle State of the ECN, controlled by Aras ECN workflow</a:t>
                      </a:r>
                      <a:endParaRPr lang="en-CA" sz="1600" b="0" i="0"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kern="1200" baseline="0" dirty="0" smtClean="0">
                          <a:solidFill>
                            <a:schemeClr val="tx1"/>
                          </a:solidFill>
                          <a:latin typeface="+mn-lt"/>
                          <a:ea typeface="+mn-ea"/>
                          <a:cs typeface="+mn-cs"/>
                        </a:rPr>
                        <a:t>System Generated</a:t>
                      </a:r>
                    </a:p>
                  </a:txBody>
                  <a:tcPr/>
                </a:tc>
              </a:tr>
              <a:tr h="410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1" i="0" kern="1200" baseline="0" dirty="0" smtClean="0">
                          <a:solidFill>
                            <a:schemeClr val="tx1"/>
                          </a:solidFill>
                          <a:latin typeface="+mn-lt"/>
                          <a:ea typeface="+mn-ea"/>
                          <a:cs typeface="+mn-cs"/>
                        </a:rPr>
                        <a:t>Customer Approval</a:t>
                      </a:r>
                      <a:endParaRPr lang="en-CA" sz="1600" b="1"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0" kern="1200" baseline="0" dirty="0" smtClean="0">
                          <a:solidFill>
                            <a:schemeClr val="tx1"/>
                          </a:solidFill>
                          <a:latin typeface="+mn-lt"/>
                          <a:ea typeface="+mn-ea"/>
                          <a:cs typeface="+mn-cs"/>
                        </a:rPr>
                        <a:t>These are VSY properties to track if the ECN requires Customer Approval., and the date which the customer approved can also be recorded</a:t>
                      </a:r>
                      <a:endParaRPr lang="en-CA" sz="1600" b="0" i="0"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1" u="sng" kern="1200" baseline="0" dirty="0" smtClean="0">
                          <a:solidFill>
                            <a:schemeClr val="tx1"/>
                          </a:solidFill>
                          <a:latin typeface="+mn-lt"/>
                          <a:ea typeface="+mn-ea"/>
                          <a:cs typeface="+mn-cs"/>
                        </a:rPr>
                        <a:t>ECN Manager</a:t>
                      </a:r>
                      <a:r>
                        <a:rPr lang="en-CA" sz="1600" b="0" i="0" kern="1200" baseline="0" dirty="0" smtClean="0">
                          <a:solidFill>
                            <a:schemeClr val="tx1"/>
                          </a:solidFill>
                          <a:latin typeface="+mn-lt"/>
                          <a:ea typeface="+mn-ea"/>
                          <a:cs typeface="+mn-cs"/>
                        </a:rPr>
                        <a:t>, during ECN Audit</a:t>
                      </a:r>
                    </a:p>
                  </a:txBody>
                  <a:tcPr/>
                </a:tc>
              </a:tr>
              <a:tr h="410011">
                <a:tc>
                  <a:txBody>
                    <a:bodyPr/>
                    <a:lstStyle/>
                    <a:p>
                      <a:r>
                        <a:rPr lang="en-CA" sz="1600" b="1" i="0" kern="1200" baseline="0" dirty="0" smtClean="0">
                          <a:solidFill>
                            <a:schemeClr val="tx1"/>
                          </a:solidFill>
                          <a:latin typeface="+mn-lt"/>
                          <a:ea typeface="+mn-ea"/>
                          <a:cs typeface="+mn-cs"/>
                        </a:rPr>
                        <a:t>Description</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Description of the ECN</a:t>
                      </a:r>
                      <a:endParaRPr lang="en-CA" sz="1600" b="0"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a:t>
                      </a:r>
                      <a:r>
                        <a:rPr lang="en-CA" sz="1600" b="0" i="0" kern="1200" baseline="0" dirty="0" smtClean="0">
                          <a:solidFill>
                            <a:schemeClr val="tx1"/>
                          </a:solidFill>
                          <a:latin typeface="+mn-lt"/>
                          <a:ea typeface="+mn-ea"/>
                          <a:cs typeface="+mn-cs"/>
                        </a:rPr>
                        <a:t>of the ECN</a:t>
                      </a:r>
                    </a:p>
                  </a:txBody>
                  <a:tcPr/>
                </a:tc>
              </a:tr>
              <a:tr h="410011">
                <a:tc>
                  <a:txBody>
                    <a:bodyPr/>
                    <a:lstStyle/>
                    <a:p>
                      <a:r>
                        <a:rPr lang="en-CA" sz="1600" b="1" i="0" kern="1200" baseline="0" dirty="0" smtClean="0">
                          <a:solidFill>
                            <a:schemeClr val="tx1"/>
                          </a:solidFill>
                          <a:latin typeface="+mn-lt"/>
                          <a:ea typeface="+mn-ea"/>
                          <a:cs typeface="+mn-cs"/>
                        </a:rPr>
                        <a:t>Schedule &amp; Implementation Instructions</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VSY CM enters information regarding any schedule and implementation instructions.</a:t>
                      </a:r>
                      <a:endParaRPr lang="en-CA" sz="1600" b="0" i="0" kern="1200" baseline="0" dirty="0">
                        <a:solidFill>
                          <a:schemeClr val="tx1"/>
                        </a:solidFill>
                        <a:latin typeface="+mn-lt"/>
                        <a:ea typeface="+mn-ea"/>
                        <a:cs typeface="+mn-cs"/>
                      </a:endParaRPr>
                    </a:p>
                  </a:txBody>
                  <a:tcPr/>
                </a:tc>
                <a:tc>
                  <a:txBody>
                    <a:bodyPr/>
                    <a:lstStyle/>
                    <a:p>
                      <a:r>
                        <a:rPr lang="en-CA" sz="1600" b="0" i="1" u="sng" kern="1200" baseline="0" dirty="0" smtClean="0">
                          <a:solidFill>
                            <a:schemeClr val="tx1"/>
                          </a:solidFill>
                          <a:latin typeface="+mn-lt"/>
                          <a:ea typeface="+mn-ea"/>
                          <a:cs typeface="+mn-cs"/>
                        </a:rPr>
                        <a:t>ECN Manager</a:t>
                      </a:r>
                      <a:r>
                        <a:rPr lang="en-CA" sz="1600" b="0" i="0" kern="1200" baseline="0" dirty="0" smtClean="0">
                          <a:solidFill>
                            <a:schemeClr val="tx1"/>
                          </a:solidFill>
                          <a:latin typeface="+mn-lt"/>
                          <a:ea typeface="+mn-ea"/>
                          <a:cs typeface="+mn-cs"/>
                        </a:rPr>
                        <a:t>, during ECN Planning</a:t>
                      </a:r>
                      <a:endParaRPr lang="en-CA" sz="1600" b="0" i="0" kern="1200" baseline="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320090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latin typeface="+mn-lt"/>
              </a:rPr>
              <a:t>Customized Training Modules</a:t>
            </a:r>
          </a:p>
        </p:txBody>
      </p:sp>
      <p:sp>
        <p:nvSpPr>
          <p:cNvPr id="12291" name="Rectangle 3"/>
          <p:cNvSpPr>
            <a:spLocks noGrp="1"/>
          </p:cNvSpPr>
          <p:nvPr>
            <p:ph type="body" idx="1"/>
          </p:nvPr>
        </p:nvSpPr>
        <p:spPr>
          <a:xfrm>
            <a:off x="457200" y="1758950"/>
            <a:ext cx="8229600" cy="4348163"/>
          </a:xfrm>
        </p:spPr>
        <p:txBody>
          <a:bodyPr/>
          <a:lstStyle/>
          <a:p>
            <a:pPr marL="0" indent="0">
              <a:buNone/>
            </a:pPr>
            <a:r>
              <a:rPr lang="en-US" sz="2000" b="1" dirty="0" smtClean="0">
                <a:latin typeface="+mn-lt"/>
              </a:rPr>
              <a:t>Depending </a:t>
            </a:r>
            <a:r>
              <a:rPr lang="en-US" sz="2000" b="1" dirty="0">
                <a:latin typeface="+mn-lt"/>
              </a:rPr>
              <a:t>on your role and involvement with </a:t>
            </a:r>
            <a:r>
              <a:rPr lang="en-US" sz="2000" b="1" dirty="0" smtClean="0">
                <a:latin typeface="+mn-lt"/>
              </a:rPr>
              <a:t>functional design </a:t>
            </a:r>
            <a:r>
              <a:rPr lang="en-US" sz="2000" b="1" dirty="0">
                <a:latin typeface="+mn-lt"/>
              </a:rPr>
              <a:t>documents you will need </a:t>
            </a:r>
            <a:r>
              <a:rPr lang="en-US" sz="2000" b="1" dirty="0" smtClean="0">
                <a:latin typeface="+mn-lt"/>
              </a:rPr>
              <a:t>2 </a:t>
            </a:r>
            <a:r>
              <a:rPr lang="en-US" sz="2000" b="1" dirty="0">
                <a:latin typeface="+mn-lt"/>
              </a:rPr>
              <a:t>or more of the </a:t>
            </a:r>
            <a:r>
              <a:rPr lang="en-US" sz="2000" b="1" dirty="0" smtClean="0">
                <a:latin typeface="+mn-lt"/>
              </a:rPr>
              <a:t>following:</a:t>
            </a:r>
            <a:endParaRPr lang="en-US" sz="2000" b="1" dirty="0">
              <a:latin typeface="+mn-lt"/>
            </a:endParaRPr>
          </a:p>
          <a:p>
            <a:pPr marL="0" indent="0">
              <a:buNone/>
            </a:pPr>
            <a:endParaRPr lang="en-US" sz="2000" b="1" dirty="0" smtClean="0">
              <a:latin typeface="+mn-lt"/>
            </a:endParaRPr>
          </a:p>
          <a:p>
            <a:pPr marL="3543300" lvl="7" indent="-457200">
              <a:buFont typeface="Wingdings" panose="05000000000000000000" pitchFamily="2" charset="2"/>
              <a:buChar char="q"/>
            </a:pPr>
            <a:r>
              <a:rPr lang="en-US" sz="2200" b="1" dirty="0" smtClean="0">
                <a:solidFill>
                  <a:srgbClr val="C00000"/>
                </a:solidFill>
              </a:rPr>
              <a:t>Aras 101 – Introduction to Aras</a:t>
            </a:r>
          </a:p>
          <a:p>
            <a:pPr marL="3543300" lvl="7" indent="-457200">
              <a:buFont typeface="Wingdings" panose="05000000000000000000" pitchFamily="2" charset="2"/>
              <a:buChar char="q"/>
            </a:pPr>
            <a:r>
              <a:rPr lang="en-US" sz="2200" b="1" dirty="0" smtClean="0">
                <a:solidFill>
                  <a:srgbClr val="C00000"/>
                </a:solidFill>
              </a:rPr>
              <a:t>Problem Reports (PR)</a:t>
            </a:r>
          </a:p>
          <a:p>
            <a:pPr marL="3543300" lvl="7" indent="-457200">
              <a:buFont typeface="Wingdings" panose="05000000000000000000" pitchFamily="2" charset="2"/>
              <a:buChar char="q"/>
            </a:pPr>
            <a:r>
              <a:rPr lang="en-US" sz="2200" b="1" dirty="0" smtClean="0">
                <a:solidFill>
                  <a:srgbClr val="C00000"/>
                </a:solidFill>
              </a:rPr>
              <a:t>Engineering Change Requests (ECR)</a:t>
            </a:r>
          </a:p>
          <a:p>
            <a:pPr marL="3543300" lvl="7" indent="-457200">
              <a:buFont typeface="Wingdings" panose="05000000000000000000" pitchFamily="2" charset="2"/>
              <a:buChar char="q"/>
            </a:pPr>
            <a:r>
              <a:rPr lang="en-US" sz="2200" b="1" dirty="0">
                <a:solidFill>
                  <a:srgbClr val="C00000"/>
                </a:solidFill>
              </a:rPr>
              <a:t>Engineering Change Notices </a:t>
            </a:r>
            <a:r>
              <a:rPr lang="en-US" sz="2200" b="1" dirty="0" smtClean="0">
                <a:solidFill>
                  <a:srgbClr val="C00000"/>
                </a:solidFill>
              </a:rPr>
              <a:t>(ECN)</a:t>
            </a:r>
          </a:p>
          <a:p>
            <a:pPr marL="3543300" lvl="7" indent="-457200">
              <a:buFont typeface="Wingdings" panose="05000000000000000000" pitchFamily="2" charset="2"/>
              <a:buChar char="q"/>
            </a:pPr>
            <a:r>
              <a:rPr lang="en-US" sz="2200" b="1" dirty="0" smtClean="0">
                <a:solidFill>
                  <a:srgbClr val="C00000"/>
                </a:solidFill>
              </a:rPr>
              <a:t>Comment </a:t>
            </a:r>
            <a:r>
              <a:rPr lang="en-US" sz="2200" b="1" dirty="0">
                <a:solidFill>
                  <a:srgbClr val="C00000"/>
                </a:solidFill>
              </a:rPr>
              <a:t>and </a:t>
            </a:r>
            <a:r>
              <a:rPr lang="en-US" sz="2200" b="1" dirty="0" smtClean="0">
                <a:solidFill>
                  <a:srgbClr val="C00000"/>
                </a:solidFill>
              </a:rPr>
              <a:t>Review</a:t>
            </a:r>
          </a:p>
          <a:p>
            <a:pPr marL="0" indent="0">
              <a:buNone/>
            </a:pPr>
            <a:endParaRPr lang="en-US" sz="2000" b="1" dirty="0" smtClean="0">
              <a:latin typeface="+mn-lt"/>
            </a:endParaRPr>
          </a:p>
          <a:p>
            <a:pPr marL="0" indent="0">
              <a:buNone/>
            </a:pPr>
            <a:r>
              <a:rPr lang="en-US" sz="1800" dirty="0" smtClean="0">
                <a:latin typeface="+mn-lt"/>
              </a:rPr>
              <a:t>Training Dates will be available in Seaspan Learn</a:t>
            </a:r>
          </a:p>
          <a:p>
            <a:pPr marL="0" indent="0">
              <a:buNone/>
            </a:pPr>
            <a:r>
              <a:rPr lang="en-US" sz="1800" dirty="0" smtClean="0">
                <a:latin typeface="+mn-lt"/>
              </a:rPr>
              <a:t> Discussion at the end of today’s session will help you identify what you need.</a:t>
            </a:r>
          </a:p>
          <a:p>
            <a:pPr marL="0" indent="0">
              <a:buNone/>
            </a:pPr>
            <a:endParaRPr lang="en-US" sz="1800" dirty="0" smtClean="0">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2714624"/>
            <a:ext cx="2743200" cy="2046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581400" y="2806700"/>
            <a:ext cx="609600" cy="381000"/>
          </a:xfrm>
          <a:prstGeom prst="rect">
            <a:avLst/>
          </a:prstGeom>
          <a:noFill/>
        </p:spPr>
        <p:txBody>
          <a:bodyPr wrap="square" rtlCol="0">
            <a:spAutoFit/>
          </a:bodyPr>
          <a:lstStyle/>
          <a:p>
            <a:r>
              <a:rPr lang="en-CA" dirty="0" smtClean="0"/>
              <a:t>x</a:t>
            </a:r>
            <a:endParaRPr lang="en-CA" dirty="0"/>
          </a:p>
        </p:txBody>
      </p:sp>
      <p:sp>
        <p:nvSpPr>
          <p:cNvPr id="6" name="TextBox 5"/>
          <p:cNvSpPr txBox="1"/>
          <p:nvPr/>
        </p:nvSpPr>
        <p:spPr>
          <a:xfrm>
            <a:off x="3594847" y="3975100"/>
            <a:ext cx="609600" cy="381000"/>
          </a:xfrm>
          <a:prstGeom prst="rect">
            <a:avLst/>
          </a:prstGeom>
          <a:noFill/>
        </p:spPr>
        <p:txBody>
          <a:bodyPr wrap="square" rtlCol="0">
            <a:spAutoFit/>
          </a:bodyPr>
          <a:lstStyle/>
          <a:p>
            <a:r>
              <a:rPr lang="en-CA" dirty="0" smtClean="0"/>
              <a:t>x</a:t>
            </a:r>
            <a:endParaRPr lang="en-CA" dirty="0"/>
          </a:p>
        </p:txBody>
      </p:sp>
    </p:spTree>
    <p:extLst>
      <p:ext uri="{BB962C8B-B14F-4D97-AF65-F5344CB8AC3E}">
        <p14:creationId xmlns:p14="http://schemas.microsoft.com/office/powerpoint/2010/main" val="149137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20</a:t>
            </a:fld>
            <a:endParaRPr lang="en-US" dirty="0">
              <a:solidFill>
                <a:prstClr val="white"/>
              </a:solidFill>
            </a:endParaRPr>
          </a:p>
        </p:txBody>
      </p:sp>
      <p:sp>
        <p:nvSpPr>
          <p:cNvPr id="8" name="Title 8"/>
          <p:cNvSpPr txBox="1">
            <a:spLocks/>
          </p:cNvSpPr>
          <p:nvPr/>
        </p:nvSpPr>
        <p:spPr bwMode="auto">
          <a:xfrm>
            <a:off x="306000" y="1080000"/>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indent="0" defTabSz="457200" eaLnBrk="0" fontAlgn="base" hangingPunct="0">
              <a:spcBef>
                <a:spcPct val="0"/>
              </a:spcBef>
              <a:spcAft>
                <a:spcPct val="0"/>
              </a:spcAft>
              <a:buFont typeface="Arial" charset="0"/>
              <a:buNone/>
              <a:defRPr sz="2800" b="1">
                <a:ea typeface="+mj-ea"/>
                <a:cs typeface="+mj-cs"/>
              </a:defRPr>
            </a:lvl1pPr>
            <a:lvl2pPr indent="0" defTabSz="457200" eaLnBrk="0" fontAlgn="base" hangingPunct="0">
              <a:spcBef>
                <a:spcPct val="20000"/>
              </a:spcBef>
              <a:spcAft>
                <a:spcPct val="0"/>
              </a:spcAft>
              <a:buFont typeface="Arial" charset="0"/>
              <a:buNone/>
              <a:defRPr sz="1200">
                <a:latin typeface="Arial"/>
              </a:defRPr>
            </a:lvl2pPr>
            <a:lvl3pPr indent="0" defTabSz="457200" eaLnBrk="0" fontAlgn="base" hangingPunct="0">
              <a:spcBef>
                <a:spcPct val="20000"/>
              </a:spcBef>
              <a:spcAft>
                <a:spcPct val="0"/>
              </a:spcAft>
              <a:buFont typeface="Arial" charset="0"/>
              <a:buNone/>
              <a:defRPr sz="1000">
                <a:latin typeface="Arial"/>
              </a:defRPr>
            </a:lvl3pPr>
            <a:lvl4pPr indent="0" defTabSz="457200" eaLnBrk="0" fontAlgn="base" hangingPunct="0">
              <a:spcBef>
                <a:spcPct val="20000"/>
              </a:spcBef>
              <a:spcAft>
                <a:spcPct val="0"/>
              </a:spcAft>
              <a:buFont typeface="Arial" charset="0"/>
              <a:buNone/>
              <a:defRPr sz="900">
                <a:latin typeface="Arial"/>
              </a:defRPr>
            </a:lvl4pPr>
            <a:lvl5pPr indent="0" defTabSz="457200" eaLnBrk="0" fontAlgn="base" hangingPunct="0">
              <a:spcBef>
                <a:spcPct val="20000"/>
              </a:spcBef>
              <a:spcAft>
                <a:spcPct val="0"/>
              </a:spcAft>
              <a:buFont typeface="Arial" charset="0"/>
              <a:buNone/>
              <a:defRPr sz="900">
                <a:latin typeface="Arial"/>
              </a:defRPr>
            </a:lvl5pPr>
            <a:lvl6pPr indent="0" defTabSz="457200">
              <a:spcBef>
                <a:spcPct val="20000"/>
              </a:spcBef>
              <a:buFont typeface="Arial"/>
              <a:buNone/>
              <a:defRPr sz="900"/>
            </a:lvl6pPr>
            <a:lvl7pPr indent="0" defTabSz="457200">
              <a:spcBef>
                <a:spcPct val="20000"/>
              </a:spcBef>
              <a:buFont typeface="Arial"/>
              <a:buNone/>
              <a:defRPr sz="900"/>
            </a:lvl7pPr>
            <a:lvl8pPr indent="0" defTabSz="457200">
              <a:spcBef>
                <a:spcPct val="20000"/>
              </a:spcBef>
              <a:buFont typeface="Arial"/>
              <a:buNone/>
              <a:defRPr sz="900"/>
            </a:lvl8pPr>
            <a:lvl9pPr indent="0" defTabSz="457200">
              <a:spcBef>
                <a:spcPct val="20000"/>
              </a:spcBef>
              <a:buFont typeface="Arial"/>
              <a:buNone/>
              <a:defRPr sz="900"/>
            </a:lvl9pPr>
          </a:lstStyle>
          <a:p>
            <a:r>
              <a:rPr lang="en-US" dirty="0"/>
              <a:t>Filling in a New </a:t>
            </a:r>
            <a:r>
              <a:rPr lang="en-US" dirty="0" smtClean="0"/>
              <a:t>ECN</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592601682"/>
              </p:ext>
            </p:extLst>
          </p:nvPr>
        </p:nvGraphicFramePr>
        <p:xfrm>
          <a:off x="355335" y="1612800"/>
          <a:ext cx="8180265" cy="4206240"/>
        </p:xfrm>
        <a:graphic>
          <a:graphicData uri="http://schemas.openxmlformats.org/drawingml/2006/table">
            <a:tbl>
              <a:tblPr firstRow="1" bandRow="1">
                <a:tableStyleId>{5C22544A-7EE6-4342-B048-85BDC9FD1C3A}</a:tableStyleId>
              </a:tblPr>
              <a:tblGrid>
                <a:gridCol w="1651415"/>
                <a:gridCol w="4418849"/>
                <a:gridCol w="2110001"/>
              </a:tblGrid>
              <a:tr h="0">
                <a:tc>
                  <a:txBody>
                    <a:bodyPr/>
                    <a:lstStyle/>
                    <a:p>
                      <a:r>
                        <a:rPr lang="en-CA" sz="1600" b="1" kern="1200" dirty="0" smtClean="0">
                          <a:solidFill>
                            <a:schemeClr val="lt1"/>
                          </a:solidFill>
                          <a:latin typeface="+mn-lt"/>
                          <a:ea typeface="+mn-ea"/>
                          <a:cs typeface="+mn-cs"/>
                        </a:rPr>
                        <a:t>Property</a:t>
                      </a:r>
                      <a:r>
                        <a:rPr lang="en-CA" sz="1000" baseline="0" dirty="0" smtClean="0">
                          <a:solidFill>
                            <a:schemeClr val="bg1"/>
                          </a:solidFill>
                        </a:rPr>
                        <a:t> </a:t>
                      </a:r>
                      <a:r>
                        <a:rPr lang="en-CA" sz="1600" b="1" kern="1200" dirty="0" smtClean="0">
                          <a:solidFill>
                            <a:schemeClr val="lt1"/>
                          </a:solidFill>
                          <a:latin typeface="+mn-lt"/>
                          <a:ea typeface="+mn-ea"/>
                          <a:cs typeface="+mn-cs"/>
                        </a:rPr>
                        <a:t>Name</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Description</a:t>
                      </a:r>
                      <a:endParaRPr lang="en-CA" sz="1600" b="1" kern="1200" dirty="0">
                        <a:solidFill>
                          <a:schemeClr val="lt1"/>
                        </a:solidFill>
                        <a:latin typeface="+mn-lt"/>
                        <a:ea typeface="+mn-ea"/>
                        <a:cs typeface="+mn-cs"/>
                      </a:endParaRPr>
                    </a:p>
                  </a:txBody>
                  <a:tcPr/>
                </a:tc>
                <a:tc>
                  <a:txBody>
                    <a:bodyPr/>
                    <a:lstStyle/>
                    <a:p>
                      <a:r>
                        <a:rPr lang="en-CA" sz="1600" b="1" kern="1200" dirty="0" smtClean="0">
                          <a:solidFill>
                            <a:schemeClr val="lt1"/>
                          </a:solidFill>
                          <a:latin typeface="+mn-lt"/>
                          <a:ea typeface="+mn-ea"/>
                          <a:cs typeface="+mn-cs"/>
                        </a:rPr>
                        <a:t>Populated by Whom &amp; When  </a:t>
                      </a:r>
                      <a:endParaRPr lang="en-CA" sz="1600" b="1" kern="1200" dirty="0">
                        <a:solidFill>
                          <a:schemeClr val="lt1"/>
                        </a:solidFill>
                        <a:latin typeface="+mn-lt"/>
                        <a:ea typeface="+mn-ea"/>
                        <a:cs typeface="+mn-cs"/>
                      </a:endParaRPr>
                    </a:p>
                  </a:txBody>
                  <a:tcPr/>
                </a:tc>
              </a:tr>
              <a:tr h="410011">
                <a:tc>
                  <a:txBody>
                    <a:bodyPr/>
                    <a:lstStyle/>
                    <a:p>
                      <a:r>
                        <a:rPr lang="en-CA" sz="1600" b="1" i="0" kern="1200" baseline="0" dirty="0" smtClean="0">
                          <a:solidFill>
                            <a:schemeClr val="tx1"/>
                          </a:solidFill>
                          <a:latin typeface="+mn-lt"/>
                          <a:ea typeface="+mn-ea"/>
                          <a:cs typeface="+mn-cs"/>
                        </a:rPr>
                        <a:t>Reviewer and Audit Comments</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CM enters the reviewer and audit comments. </a:t>
                      </a:r>
                      <a:endParaRPr lang="en-CA" sz="1600" b="0" i="0"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1" u="sng" kern="1200" baseline="0" smtClean="0">
                          <a:solidFill>
                            <a:schemeClr val="tx1"/>
                          </a:solidFill>
                          <a:latin typeface="+mn-lt"/>
                          <a:ea typeface="+mn-ea"/>
                          <a:cs typeface="+mn-cs"/>
                        </a:rPr>
                        <a:t>ECN Manager</a:t>
                      </a:r>
                      <a:r>
                        <a:rPr lang="en-CA" sz="1600" b="0" i="0" kern="1200" baseline="0" smtClean="0">
                          <a:solidFill>
                            <a:schemeClr val="tx1"/>
                          </a:solidFill>
                          <a:latin typeface="+mn-lt"/>
                          <a:ea typeface="+mn-ea"/>
                          <a:cs typeface="+mn-cs"/>
                        </a:rPr>
                        <a:t>, </a:t>
                      </a:r>
                      <a:r>
                        <a:rPr lang="en-CA" sz="1600" b="0" i="0" kern="1200" baseline="0" dirty="0" smtClean="0">
                          <a:solidFill>
                            <a:schemeClr val="tx1"/>
                          </a:solidFill>
                          <a:latin typeface="+mn-lt"/>
                          <a:ea typeface="+mn-ea"/>
                          <a:cs typeface="+mn-cs"/>
                        </a:rPr>
                        <a:t>during ECN Audit</a:t>
                      </a:r>
                    </a:p>
                  </a:txBody>
                  <a:tcPr/>
                </a:tc>
              </a:tr>
              <a:tr h="410011">
                <a:tc>
                  <a:txBody>
                    <a:bodyPr/>
                    <a:lstStyle/>
                    <a:p>
                      <a:r>
                        <a:rPr lang="en-CA" sz="1600" b="1" i="0" kern="1200" baseline="0" dirty="0" smtClean="0">
                          <a:solidFill>
                            <a:schemeClr val="accent6">
                              <a:lumMod val="75000"/>
                            </a:schemeClr>
                          </a:solidFill>
                          <a:latin typeface="+mn-lt"/>
                          <a:ea typeface="+mn-ea"/>
                          <a:cs typeface="+mn-cs"/>
                        </a:rPr>
                        <a:t>Security Settings</a:t>
                      </a:r>
                      <a:endParaRPr lang="en-CA" sz="1600" b="1" i="0" kern="1200" baseline="0" dirty="0">
                        <a:solidFill>
                          <a:schemeClr val="accent6">
                            <a:lumMod val="75000"/>
                          </a:schemeClr>
                        </a:solidFill>
                        <a:latin typeface="+mn-lt"/>
                        <a:ea typeface="+mn-ea"/>
                        <a:cs typeface="+mn-cs"/>
                      </a:endParaRPr>
                    </a:p>
                  </a:txBody>
                  <a:tcPr/>
                </a:tc>
                <a:tc>
                  <a:txBody>
                    <a:bodyPr/>
                    <a:lstStyle/>
                    <a:p>
                      <a:r>
                        <a:rPr lang="en-CA" sz="1600" b="0" i="0" kern="1200" baseline="0" dirty="0" smtClean="0">
                          <a:solidFill>
                            <a:schemeClr val="accent6">
                              <a:lumMod val="75000"/>
                            </a:schemeClr>
                          </a:solidFill>
                          <a:latin typeface="+mn-lt"/>
                          <a:ea typeface="+mn-ea"/>
                          <a:cs typeface="+mn-cs"/>
                        </a:rPr>
                        <a:t>NOTE:  No IP, or Commercially Sensitive data should be put in Aras during Phase 1, as access to it will note be controlled.  This includes costing information.</a:t>
                      </a:r>
                      <a:endParaRPr lang="en-CA" sz="1600" b="0" i="0" kern="1200" baseline="0" dirty="0">
                        <a:solidFill>
                          <a:schemeClr val="accent6">
                            <a:lumMod val="75000"/>
                          </a:schemeClr>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0" kern="1200" baseline="0" dirty="0" smtClean="0">
                          <a:solidFill>
                            <a:schemeClr val="accent6">
                              <a:lumMod val="75000"/>
                            </a:schemeClr>
                          </a:solidFill>
                          <a:latin typeface="+mn-lt"/>
                          <a:ea typeface="+mn-ea"/>
                          <a:cs typeface="+mn-cs"/>
                        </a:rPr>
                        <a:t>Not used at this time</a:t>
                      </a:r>
                    </a:p>
                  </a:txBody>
                  <a:tcPr/>
                </a:tc>
              </a:tr>
              <a:tr h="410011">
                <a:tc>
                  <a:txBody>
                    <a:bodyPr/>
                    <a:lstStyle/>
                    <a:p>
                      <a:r>
                        <a:rPr lang="en-CA" sz="1600" b="1" i="0" kern="1200" baseline="0" dirty="0" smtClean="0">
                          <a:solidFill>
                            <a:schemeClr val="tx1"/>
                          </a:solidFill>
                          <a:latin typeface="+mn-lt"/>
                          <a:ea typeface="+mn-ea"/>
                          <a:cs typeface="+mn-cs"/>
                        </a:rPr>
                        <a:t>Affected Items Tab</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All affected items that are being processed on this ECN, need to be attached. </a:t>
                      </a:r>
                      <a:endParaRPr lang="en-CA" sz="1600" b="0"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a:t>
                      </a:r>
                      <a:r>
                        <a:rPr lang="en-CA" sz="1600" b="0" i="0" kern="1200" baseline="0" dirty="0" smtClean="0">
                          <a:solidFill>
                            <a:schemeClr val="tx1"/>
                          </a:solidFill>
                          <a:latin typeface="+mn-lt"/>
                          <a:ea typeface="+mn-ea"/>
                          <a:cs typeface="+mn-cs"/>
                        </a:rPr>
                        <a:t>of the ECN</a:t>
                      </a:r>
                    </a:p>
                  </a:txBody>
                  <a:tcPr/>
                </a:tc>
              </a:tr>
              <a:tr h="385215">
                <a:tc>
                  <a:txBody>
                    <a:bodyPr/>
                    <a:lstStyle/>
                    <a:p>
                      <a:r>
                        <a:rPr lang="en-CA" sz="1600" b="1" i="0" kern="1200" baseline="0" dirty="0" smtClean="0">
                          <a:solidFill>
                            <a:schemeClr val="tx1"/>
                          </a:solidFill>
                          <a:latin typeface="+mn-lt"/>
                          <a:ea typeface="+mn-ea"/>
                          <a:cs typeface="+mn-cs"/>
                        </a:rPr>
                        <a:t>ECRs</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Any ECRs that exist that support the reason why this changes is being implemented should be associated to this ECN as supporting information</a:t>
                      </a:r>
                      <a:endParaRPr lang="en-CA" sz="1600" b="0"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a:t>
                      </a:r>
                      <a:r>
                        <a:rPr lang="en-CA" sz="1600" b="0" i="0" kern="1200" baseline="0" dirty="0" smtClean="0">
                          <a:solidFill>
                            <a:schemeClr val="tx1"/>
                          </a:solidFill>
                          <a:latin typeface="+mn-lt"/>
                          <a:ea typeface="+mn-ea"/>
                          <a:cs typeface="+mn-cs"/>
                        </a:rPr>
                        <a:t>of the ECN</a:t>
                      </a:r>
                    </a:p>
                    <a:p>
                      <a:endParaRPr lang="en-CA" sz="1600" b="0" i="0" kern="1200" baseline="0" dirty="0">
                        <a:solidFill>
                          <a:schemeClr val="tx1"/>
                        </a:solidFill>
                        <a:latin typeface="+mn-lt"/>
                        <a:ea typeface="+mn-ea"/>
                        <a:cs typeface="+mn-cs"/>
                      </a:endParaRPr>
                    </a:p>
                  </a:txBody>
                  <a:tcPr/>
                </a:tc>
              </a:tr>
              <a:tr h="385215">
                <a:tc>
                  <a:txBody>
                    <a:bodyPr/>
                    <a:lstStyle/>
                    <a:p>
                      <a:r>
                        <a:rPr lang="en-CA" sz="1600" b="1" i="0" kern="1200" baseline="0" dirty="0" smtClean="0">
                          <a:solidFill>
                            <a:schemeClr val="tx1"/>
                          </a:solidFill>
                          <a:latin typeface="+mn-lt"/>
                          <a:ea typeface="+mn-ea"/>
                          <a:cs typeface="+mn-cs"/>
                        </a:rPr>
                        <a:t>Files</a:t>
                      </a:r>
                      <a:endParaRPr lang="en-CA" sz="1600" b="1" i="0" kern="1200" baseline="0" dirty="0">
                        <a:solidFill>
                          <a:schemeClr val="tx1"/>
                        </a:solidFill>
                        <a:latin typeface="+mn-lt"/>
                        <a:ea typeface="+mn-ea"/>
                        <a:cs typeface="+mn-cs"/>
                      </a:endParaRPr>
                    </a:p>
                  </a:txBody>
                  <a:tcPr/>
                </a:tc>
                <a:tc>
                  <a:txBody>
                    <a:bodyPr/>
                    <a:lstStyle/>
                    <a:p>
                      <a:r>
                        <a:rPr lang="en-CA" sz="1600" b="0" i="0" kern="1200" baseline="0" dirty="0" smtClean="0">
                          <a:solidFill>
                            <a:schemeClr val="tx1"/>
                          </a:solidFill>
                          <a:latin typeface="+mn-lt"/>
                          <a:ea typeface="+mn-ea"/>
                          <a:cs typeface="+mn-cs"/>
                        </a:rPr>
                        <a:t>Any files that support this ECN should be attached. </a:t>
                      </a:r>
                      <a:br>
                        <a:rPr lang="en-CA" sz="1600" b="0" i="0" kern="1200" baseline="0" dirty="0" smtClean="0">
                          <a:solidFill>
                            <a:schemeClr val="tx1"/>
                          </a:solidFill>
                          <a:latin typeface="+mn-lt"/>
                          <a:ea typeface="+mn-ea"/>
                          <a:cs typeface="+mn-cs"/>
                        </a:rPr>
                      </a:br>
                      <a:r>
                        <a:rPr lang="en-CA" sz="1600" b="0" i="0" kern="1200" baseline="0" dirty="0" smtClean="0">
                          <a:solidFill>
                            <a:schemeClr val="tx1"/>
                          </a:solidFill>
                          <a:latin typeface="+mn-lt"/>
                          <a:ea typeface="+mn-ea"/>
                          <a:cs typeface="+mn-cs"/>
                        </a:rPr>
                        <a:t>NOTE:  FILES that should exist as Documents</a:t>
                      </a:r>
                      <a:endParaRPr lang="en-CA" sz="1600" b="0" i="0" kern="1200" baseline="0" dirty="0">
                        <a:solidFill>
                          <a:schemeClr val="tx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b="0" i="1" u="sng" dirty="0" smtClean="0">
                          <a:solidFill>
                            <a:schemeClr val="tx1"/>
                          </a:solidFill>
                        </a:rPr>
                        <a:t>Creator</a:t>
                      </a:r>
                      <a:r>
                        <a:rPr lang="en-CA" sz="1600" b="0" i="0" dirty="0" smtClean="0">
                          <a:solidFill>
                            <a:schemeClr val="tx1"/>
                          </a:solidFill>
                        </a:rPr>
                        <a:t> </a:t>
                      </a:r>
                      <a:r>
                        <a:rPr lang="en-CA" sz="1600" b="0" i="0" kern="1200" baseline="0" dirty="0" smtClean="0">
                          <a:solidFill>
                            <a:schemeClr val="tx1"/>
                          </a:solidFill>
                          <a:latin typeface="+mn-lt"/>
                          <a:ea typeface="+mn-ea"/>
                          <a:cs typeface="+mn-cs"/>
                        </a:rPr>
                        <a:t>of the ECN</a:t>
                      </a:r>
                    </a:p>
                  </a:txBody>
                  <a:tcPr/>
                </a:tc>
              </a:tr>
            </a:tbl>
          </a:graphicData>
        </a:graphic>
      </p:graphicFrame>
    </p:spTree>
    <p:extLst>
      <p:ext uri="{BB962C8B-B14F-4D97-AF65-F5344CB8AC3E}">
        <p14:creationId xmlns:p14="http://schemas.microsoft.com/office/powerpoint/2010/main" val="3117857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172"/>
          <a:stretch/>
        </p:blipFill>
        <p:spPr bwMode="auto">
          <a:xfrm>
            <a:off x="228601" y="2798172"/>
            <a:ext cx="8496300" cy="14104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ECR – Attaching ECR to </a:t>
            </a:r>
            <a:r>
              <a:rPr lang="en-CA" sz="2800" dirty="0"/>
              <a:t>an </a:t>
            </a:r>
            <a:r>
              <a:rPr lang="en-CA" sz="2800" dirty="0" smtClean="0"/>
              <a:t>ECN</a:t>
            </a:r>
            <a:endParaRPr lang="en-CA" sz="2800" dirty="0"/>
          </a:p>
        </p:txBody>
      </p:sp>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21</a:t>
            </a:fld>
            <a:endParaRPr lang="en-US" dirty="0">
              <a:solidFill>
                <a:prstClr val="white"/>
              </a:solidFill>
            </a:endParaRPr>
          </a:p>
        </p:txBody>
      </p:sp>
      <p:sp>
        <p:nvSpPr>
          <p:cNvPr id="9" name="Rectangle 8"/>
          <p:cNvSpPr/>
          <p:nvPr/>
        </p:nvSpPr>
        <p:spPr>
          <a:xfrm>
            <a:off x="1820900" y="2792997"/>
            <a:ext cx="736197" cy="458627"/>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2" name="Rectangle 11"/>
          <p:cNvSpPr/>
          <p:nvPr/>
        </p:nvSpPr>
        <p:spPr>
          <a:xfrm>
            <a:off x="2586076" y="3107515"/>
            <a:ext cx="564001" cy="55727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1" name="Rounded Rectangle 10"/>
          <p:cNvSpPr/>
          <p:nvPr/>
        </p:nvSpPr>
        <p:spPr>
          <a:xfrm>
            <a:off x="1972218" y="2351449"/>
            <a:ext cx="433560" cy="407146"/>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800" b="1" dirty="0"/>
              <a:t>1</a:t>
            </a:r>
          </a:p>
        </p:txBody>
      </p:sp>
      <p:sp>
        <p:nvSpPr>
          <p:cNvPr id="14" name="Rounded Rectangle 13"/>
          <p:cNvSpPr/>
          <p:nvPr/>
        </p:nvSpPr>
        <p:spPr>
          <a:xfrm>
            <a:off x="2716517" y="2639448"/>
            <a:ext cx="433560" cy="407146"/>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800" b="1" dirty="0" smtClean="0"/>
              <a:t>2</a:t>
            </a:r>
          </a:p>
        </p:txBody>
      </p:sp>
      <p:sp>
        <p:nvSpPr>
          <p:cNvPr id="13" name="TextBox 12"/>
          <p:cNvSpPr txBox="1"/>
          <p:nvPr/>
        </p:nvSpPr>
        <p:spPr>
          <a:xfrm>
            <a:off x="1048543" y="4603889"/>
            <a:ext cx="7028656"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1 </a:t>
            </a:r>
            <a:r>
              <a:rPr lang="en-CA" sz="2000" dirty="0" smtClean="0">
                <a:latin typeface="Calibri" panose="020F0502020204030204" pitchFamily="34" charset="0"/>
                <a:cs typeface="Arial" panose="020B0604020202020204" pitchFamily="34" charset="0"/>
              </a:rPr>
              <a:t>– Select “ECRs” in the relationship tabs</a:t>
            </a:r>
          </a:p>
        </p:txBody>
      </p:sp>
      <p:sp>
        <p:nvSpPr>
          <p:cNvPr id="15" name="TextBox 14"/>
          <p:cNvSpPr txBox="1"/>
          <p:nvPr/>
        </p:nvSpPr>
        <p:spPr>
          <a:xfrm>
            <a:off x="1048543" y="5326021"/>
            <a:ext cx="6637103"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2 </a:t>
            </a:r>
            <a:r>
              <a:rPr lang="en-CA" sz="2000" dirty="0" smtClean="0">
                <a:latin typeface="Calibri" panose="020F0502020204030204" pitchFamily="34" charset="0"/>
                <a:cs typeface="Arial" panose="020B0604020202020204" pitchFamily="34" charset="0"/>
              </a:rPr>
              <a:t>– Click on “New Relationship” button to add a blank row</a:t>
            </a:r>
          </a:p>
        </p:txBody>
      </p:sp>
      <p:sp>
        <p:nvSpPr>
          <p:cNvPr id="17" name="TextBox 16"/>
          <p:cNvSpPr txBox="1"/>
          <p:nvPr/>
        </p:nvSpPr>
        <p:spPr>
          <a:xfrm>
            <a:off x="3962400" y="1816358"/>
            <a:ext cx="4709665" cy="738664"/>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200" b="1" dirty="0" smtClean="0"/>
              <a:t>ECRs</a:t>
            </a:r>
            <a:r>
              <a:rPr lang="en-US" sz="2200" dirty="0" smtClean="0"/>
              <a:t> Tab:</a:t>
            </a:r>
          </a:p>
          <a:p>
            <a:pPr lvl="1"/>
            <a:r>
              <a:rPr lang="en-US" sz="2000" dirty="0" smtClean="0"/>
              <a:t>Links </a:t>
            </a:r>
            <a:r>
              <a:rPr lang="en-US" sz="2000" dirty="0"/>
              <a:t>the </a:t>
            </a:r>
            <a:r>
              <a:rPr lang="en-US" sz="2000" dirty="0" smtClean="0"/>
              <a:t>ECN to ECRs that are affected</a:t>
            </a:r>
            <a:endParaRPr lang="en-US" sz="2000" dirty="0"/>
          </a:p>
        </p:txBody>
      </p:sp>
    </p:spTree>
    <p:extLst>
      <p:ext uri="{BB962C8B-B14F-4D97-AF65-F5344CB8AC3E}">
        <p14:creationId xmlns:p14="http://schemas.microsoft.com/office/powerpoint/2010/main" val="228914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1" grpId="0" animBg="1"/>
      <p:bldP spid="14" grpId="0" animBg="1"/>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62" t="5902" r="4023" b="49502"/>
          <a:stretch/>
        </p:blipFill>
        <p:spPr bwMode="auto">
          <a:xfrm>
            <a:off x="912167" y="1987491"/>
            <a:ext cx="7469789" cy="2412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a:t>ECR – Attaching ECR to an </a:t>
            </a:r>
            <a:r>
              <a:rPr lang="en-CA" sz="2800" dirty="0" smtClean="0"/>
              <a:t>ECN Continued..</a:t>
            </a:r>
            <a:endParaRPr lang="en-CA" sz="2800" dirty="0"/>
          </a:p>
        </p:txBody>
      </p:sp>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22</a:t>
            </a:fld>
            <a:endParaRPr lang="en-US" dirty="0">
              <a:solidFill>
                <a:prstClr val="white"/>
              </a:solidFill>
            </a:endParaRPr>
          </a:p>
        </p:txBody>
      </p:sp>
      <p:sp>
        <p:nvSpPr>
          <p:cNvPr id="15" name="TextBox 14"/>
          <p:cNvSpPr txBox="1"/>
          <p:nvPr/>
        </p:nvSpPr>
        <p:spPr>
          <a:xfrm>
            <a:off x="1048543" y="4536933"/>
            <a:ext cx="7028656"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a:t>
            </a:r>
            <a:r>
              <a:rPr lang="en-CA" b="1" dirty="0" smtClean="0">
                <a:solidFill>
                  <a:srgbClr val="C00000"/>
                </a:solidFill>
              </a:rPr>
              <a:t>3 </a:t>
            </a:r>
            <a:r>
              <a:rPr lang="en-CA" sz="2000" dirty="0" smtClean="0">
                <a:latin typeface="Calibri" panose="020F0502020204030204" pitchFamily="34" charset="0"/>
                <a:cs typeface="Arial" panose="020B0604020202020204" pitchFamily="34" charset="0"/>
              </a:rPr>
              <a:t>- Search for the ECR</a:t>
            </a:r>
          </a:p>
        </p:txBody>
      </p:sp>
      <p:sp>
        <p:nvSpPr>
          <p:cNvPr id="3" name="Rectangle 2"/>
          <p:cNvSpPr/>
          <p:nvPr/>
        </p:nvSpPr>
        <p:spPr>
          <a:xfrm>
            <a:off x="5410157" y="1987491"/>
            <a:ext cx="457200" cy="342901"/>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Rectangle 4"/>
          <p:cNvSpPr/>
          <p:nvPr/>
        </p:nvSpPr>
        <p:spPr>
          <a:xfrm>
            <a:off x="838157" y="1987491"/>
            <a:ext cx="381000" cy="342901"/>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ectangle 7"/>
          <p:cNvSpPr/>
          <p:nvPr/>
        </p:nvSpPr>
        <p:spPr>
          <a:xfrm>
            <a:off x="912167" y="3714693"/>
            <a:ext cx="7469789" cy="342901"/>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ounded Rectangle 8"/>
          <p:cNvSpPr/>
          <p:nvPr/>
        </p:nvSpPr>
        <p:spPr>
          <a:xfrm>
            <a:off x="620110" y="1666441"/>
            <a:ext cx="317457" cy="298116"/>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000" b="1" dirty="0" smtClean="0"/>
              <a:t>3</a:t>
            </a:r>
            <a:endParaRPr lang="en-CA" sz="2000" b="1" dirty="0"/>
          </a:p>
        </p:txBody>
      </p:sp>
      <p:sp>
        <p:nvSpPr>
          <p:cNvPr id="10" name="Rounded Rectangle 9"/>
          <p:cNvSpPr/>
          <p:nvPr/>
        </p:nvSpPr>
        <p:spPr>
          <a:xfrm>
            <a:off x="3098757" y="3400696"/>
            <a:ext cx="317457" cy="298116"/>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000" b="1" dirty="0" smtClean="0"/>
              <a:t>4</a:t>
            </a:r>
            <a:endParaRPr lang="en-CA" sz="2000" b="1" dirty="0"/>
          </a:p>
        </p:txBody>
      </p:sp>
      <p:sp>
        <p:nvSpPr>
          <p:cNvPr id="11" name="Rounded Rectangle 10"/>
          <p:cNvSpPr/>
          <p:nvPr/>
        </p:nvSpPr>
        <p:spPr>
          <a:xfrm>
            <a:off x="5480028" y="1681492"/>
            <a:ext cx="317457" cy="298116"/>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000" b="1" dirty="0" smtClean="0"/>
              <a:t>5</a:t>
            </a:r>
            <a:endParaRPr lang="en-CA" sz="2000" b="1" dirty="0"/>
          </a:p>
        </p:txBody>
      </p:sp>
      <p:sp>
        <p:nvSpPr>
          <p:cNvPr id="12" name="TextBox 11"/>
          <p:cNvSpPr txBox="1"/>
          <p:nvPr/>
        </p:nvSpPr>
        <p:spPr>
          <a:xfrm>
            <a:off x="1048543" y="5125966"/>
            <a:ext cx="6637103"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a:t>
            </a:r>
            <a:r>
              <a:rPr lang="en-CA" b="1" dirty="0" smtClean="0">
                <a:solidFill>
                  <a:srgbClr val="C00000"/>
                </a:solidFill>
              </a:rPr>
              <a:t>4 </a:t>
            </a:r>
            <a:r>
              <a:rPr lang="en-CA" sz="2000" dirty="0" smtClean="0">
                <a:latin typeface="Calibri" panose="020F0502020204030204" pitchFamily="34" charset="0"/>
                <a:cs typeface="Arial" panose="020B0604020202020204" pitchFamily="34" charset="0"/>
              </a:rPr>
              <a:t>- Select the ECR you want to attach</a:t>
            </a:r>
          </a:p>
        </p:txBody>
      </p:sp>
      <p:sp>
        <p:nvSpPr>
          <p:cNvPr id="13" name="TextBox 12"/>
          <p:cNvSpPr txBox="1"/>
          <p:nvPr/>
        </p:nvSpPr>
        <p:spPr>
          <a:xfrm>
            <a:off x="1048543" y="5715000"/>
            <a:ext cx="6342857"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a:t>
            </a:r>
            <a:r>
              <a:rPr lang="en-CA" b="1" dirty="0" smtClean="0">
                <a:solidFill>
                  <a:srgbClr val="C00000"/>
                </a:solidFill>
              </a:rPr>
              <a:t>5 </a:t>
            </a:r>
            <a:r>
              <a:rPr lang="en-CA" sz="2000" dirty="0" smtClean="0">
                <a:latin typeface="Calibri" panose="020F0502020204030204" pitchFamily="34" charset="0"/>
                <a:cs typeface="Arial" panose="020B0604020202020204" pitchFamily="34" charset="0"/>
              </a:rPr>
              <a:t>- Confirm </a:t>
            </a:r>
            <a:r>
              <a:rPr lang="en-CA" sz="2000" dirty="0">
                <a:latin typeface="Calibri" panose="020F0502020204030204" pitchFamily="34" charset="0"/>
                <a:cs typeface="Arial" panose="020B0604020202020204" pitchFamily="34" charset="0"/>
              </a:rPr>
              <a:t>using the Green </a:t>
            </a:r>
            <a:r>
              <a:rPr lang="en-CA" sz="2000" dirty="0" smtClean="0">
                <a:latin typeface="Calibri" panose="020F0502020204030204" pitchFamily="34" charset="0"/>
                <a:cs typeface="Arial" panose="020B0604020202020204" pitchFamily="34" charset="0"/>
              </a:rPr>
              <a:t>Checkbox</a:t>
            </a:r>
            <a:endParaRPr lang="en-CA" sz="2000" dirty="0"/>
          </a:p>
        </p:txBody>
      </p:sp>
    </p:spTree>
    <p:extLst>
      <p:ext uri="{BB962C8B-B14F-4D97-AF65-F5344CB8AC3E}">
        <p14:creationId xmlns:p14="http://schemas.microsoft.com/office/powerpoint/2010/main" val="356244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P spid="5" grpId="0" animBg="1"/>
      <p:bldP spid="8" grpId="0" animBg="1"/>
      <p:bldP spid="9" grpId="0" animBg="1"/>
      <p:bldP spid="10" grpId="0" animBg="1"/>
      <p:bldP spid="11" grpId="0" animBg="1"/>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352"/>
          <a:stretch/>
        </p:blipFill>
        <p:spPr bwMode="auto">
          <a:xfrm>
            <a:off x="431800" y="2648090"/>
            <a:ext cx="8178800" cy="1371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495300" y="4245114"/>
            <a:ext cx="8115300"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000" b="1" dirty="0" smtClean="0">
                <a:latin typeface="Calibri" panose="020F0502020204030204" pitchFamily="34" charset="0"/>
                <a:cs typeface="Arial" panose="020B0604020202020204" pitchFamily="34" charset="0"/>
              </a:rPr>
              <a:t>Select the file you need from your drive, and Save</a:t>
            </a:r>
            <a:r>
              <a:rPr lang="en-CA" sz="2000" b="1" dirty="0">
                <a:latin typeface="Calibri" panose="020F0502020204030204" pitchFamily="34" charset="0"/>
                <a:cs typeface="Arial" panose="020B0604020202020204" pitchFamily="34" charset="0"/>
              </a:rPr>
              <a:t>/ </a:t>
            </a:r>
            <a:r>
              <a:rPr lang="en-CA" sz="2000" b="1" dirty="0" err="1">
                <a:latin typeface="Calibri" panose="020F0502020204030204" pitchFamily="34" charset="0"/>
                <a:cs typeface="Arial" panose="020B0604020202020204" pitchFamily="34" charset="0"/>
              </a:rPr>
              <a:t>Save,Unlock</a:t>
            </a:r>
            <a:r>
              <a:rPr lang="en-CA" sz="2000" b="1" dirty="0">
                <a:latin typeface="Calibri" panose="020F0502020204030204" pitchFamily="34" charset="0"/>
                <a:cs typeface="Arial" panose="020B0604020202020204" pitchFamily="34" charset="0"/>
              </a:rPr>
              <a:t> &amp; Close the ECR </a:t>
            </a:r>
            <a:endParaRPr lang="en-CA" sz="2000" b="1" dirty="0"/>
          </a:p>
        </p:txBody>
      </p:sp>
      <p:sp>
        <p:nvSpPr>
          <p:cNvPr id="2" name="Title 1"/>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Files - Attaching </a:t>
            </a:r>
            <a:r>
              <a:rPr lang="en-CA" sz="2800" dirty="0"/>
              <a:t>Files to an </a:t>
            </a:r>
            <a:r>
              <a:rPr lang="en-CA" sz="2800" dirty="0" smtClean="0"/>
              <a:t>ECN</a:t>
            </a:r>
            <a:endParaRPr lang="en-CA" sz="2800" dirty="0"/>
          </a:p>
        </p:txBody>
      </p:sp>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23</a:t>
            </a:fld>
            <a:endParaRPr lang="en-US" dirty="0">
              <a:solidFill>
                <a:prstClr val="white"/>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775031"/>
            <a:ext cx="5137177" cy="17111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961468" y="3054490"/>
            <a:ext cx="588936" cy="395207"/>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9" name="TextBox 8"/>
          <p:cNvSpPr txBox="1"/>
          <p:nvPr/>
        </p:nvSpPr>
        <p:spPr>
          <a:xfrm>
            <a:off x="457200" y="2093568"/>
            <a:ext cx="75946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000" b="1" dirty="0">
                <a:latin typeface="Calibri" panose="020F0502020204030204" pitchFamily="34" charset="0"/>
                <a:cs typeface="Arial" panose="020B0604020202020204" pitchFamily="34" charset="0"/>
              </a:rPr>
              <a:t>In the </a:t>
            </a:r>
            <a:r>
              <a:rPr lang="en-CA" sz="2000" b="1" dirty="0" smtClean="0">
                <a:latin typeface="Calibri" panose="020F0502020204030204" pitchFamily="34" charset="0"/>
                <a:cs typeface="Arial" panose="020B0604020202020204" pitchFamily="34" charset="0"/>
              </a:rPr>
              <a:t>Files section select </a:t>
            </a:r>
            <a:r>
              <a:rPr lang="en-CA" sz="2000" b="1" dirty="0">
                <a:latin typeface="Calibri" panose="020F0502020204030204" pitchFamily="34" charset="0"/>
                <a:cs typeface="Arial" panose="020B0604020202020204" pitchFamily="34" charset="0"/>
              </a:rPr>
              <a:t>New Relationship </a:t>
            </a:r>
            <a:r>
              <a:rPr lang="en-CA" sz="2000" b="1" dirty="0" smtClean="0">
                <a:latin typeface="Calibri" panose="020F0502020204030204" pitchFamily="34" charset="0"/>
                <a:cs typeface="Arial" panose="020B0604020202020204" pitchFamily="34" charset="0"/>
              </a:rPr>
              <a:t>button</a:t>
            </a:r>
            <a:endParaRPr lang="en-CA" sz="2000" b="1" dirty="0"/>
          </a:p>
        </p:txBody>
      </p:sp>
      <p:sp>
        <p:nvSpPr>
          <p:cNvPr id="12" name="Rectangle 11"/>
          <p:cNvSpPr/>
          <p:nvPr/>
        </p:nvSpPr>
        <p:spPr>
          <a:xfrm>
            <a:off x="2761039" y="2648090"/>
            <a:ext cx="789365" cy="395207"/>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4" name="Right Arrow 13"/>
          <p:cNvSpPr/>
          <p:nvPr/>
        </p:nvSpPr>
        <p:spPr>
          <a:xfrm>
            <a:off x="1524000" y="6028997"/>
            <a:ext cx="914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TextBox 12"/>
          <p:cNvSpPr txBox="1"/>
          <p:nvPr/>
        </p:nvSpPr>
        <p:spPr>
          <a:xfrm>
            <a:off x="5791200" y="998272"/>
            <a:ext cx="3112989" cy="104644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200" b="1" dirty="0" smtClean="0"/>
              <a:t>Files</a:t>
            </a:r>
            <a:r>
              <a:rPr lang="en-US" sz="2200" dirty="0" smtClean="0"/>
              <a:t> Tab:</a:t>
            </a:r>
          </a:p>
          <a:p>
            <a:pPr lvl="1"/>
            <a:r>
              <a:rPr lang="en-US" sz="2000" dirty="0" smtClean="0"/>
              <a:t>Upload associated files to the ECN</a:t>
            </a:r>
            <a:endParaRPr lang="en-US" sz="2000" dirty="0"/>
          </a:p>
        </p:txBody>
      </p:sp>
    </p:spTree>
    <p:extLst>
      <p:ext uri="{BB962C8B-B14F-4D97-AF65-F5344CB8AC3E}">
        <p14:creationId xmlns:p14="http://schemas.microsoft.com/office/powerpoint/2010/main" val="195868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1080000"/>
            <a:ext cx="8229600" cy="105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Exercise 2:</a:t>
            </a:r>
            <a:br>
              <a:rPr lang="en-CA" sz="2800" dirty="0" smtClean="0"/>
            </a:br>
            <a:r>
              <a:rPr lang="en-CA" sz="2800" dirty="0" smtClean="0"/>
              <a:t>ECN Practice</a:t>
            </a:r>
            <a:endParaRPr lang="en-CA" sz="2800" dirty="0"/>
          </a:p>
        </p:txBody>
      </p:sp>
      <p:sp>
        <p:nvSpPr>
          <p:cNvPr id="3" name="Content Placeholder 2"/>
          <p:cNvSpPr>
            <a:spLocks noGrp="1"/>
          </p:cNvSpPr>
          <p:nvPr>
            <p:ph idx="1"/>
          </p:nvPr>
        </p:nvSpPr>
        <p:spPr>
          <a:xfrm>
            <a:off x="319087" y="2667000"/>
            <a:ext cx="8739187" cy="4868493"/>
          </a:xfrm>
        </p:spPr>
        <p:txBody>
          <a:bodyPr/>
          <a:lstStyle/>
          <a:p>
            <a:pPr marL="0" indent="0">
              <a:buNone/>
            </a:pPr>
            <a:endParaRPr lang="en-CA" sz="2000" dirty="0" smtClean="0">
              <a:cs typeface="Arial" panose="020B0604020202020204" pitchFamily="34" charset="0"/>
            </a:endParaRPr>
          </a:p>
          <a:p>
            <a:r>
              <a:rPr lang="en-CA" sz="2600" b="1" dirty="0" smtClean="0">
                <a:cs typeface="Arial" panose="020B0604020202020204" pitchFamily="34" charset="0"/>
              </a:rPr>
              <a:t>Add ECRs and Files to the ECN </a:t>
            </a:r>
          </a:p>
          <a:p>
            <a:pPr lvl="1"/>
            <a:r>
              <a:rPr lang="en-CA" sz="1800" b="1" dirty="0" smtClean="0">
                <a:cs typeface="Arial" panose="020B0604020202020204" pitchFamily="34" charset="0"/>
              </a:rPr>
              <a:t>Refer to #11 &amp; 13 in your Quick Reference sheets</a:t>
            </a:r>
          </a:p>
          <a:p>
            <a:pPr lvl="1"/>
            <a:endParaRPr lang="en-US" sz="1400" b="1" dirty="0" smtClean="0">
              <a:latin typeface="+mn-lt"/>
              <a:cs typeface="Arial" panose="020B0604020202020204" pitchFamily="34" charset="0"/>
            </a:endParaRPr>
          </a:p>
          <a:p>
            <a:pPr lvl="1"/>
            <a:endParaRPr lang="en-US" sz="1400" b="1" dirty="0">
              <a:latin typeface="+mn-lt"/>
              <a:cs typeface="Arial" panose="020B0604020202020204" pitchFamily="34" charset="0"/>
            </a:endParaRPr>
          </a:p>
          <a:p>
            <a:r>
              <a:rPr lang="en-US" sz="2600" b="1" dirty="0" smtClean="0">
                <a:cs typeface="Arial" panose="020B0604020202020204" pitchFamily="34" charset="0"/>
              </a:rPr>
              <a:t>Select SAVE (the floppy disk) and leave ECN open</a:t>
            </a:r>
          </a:p>
          <a:p>
            <a:endParaRPr lang="en-US" sz="2600" dirty="0" smtClean="0">
              <a:cs typeface="Arial" panose="020B0604020202020204" pitchFamily="34" charset="0"/>
            </a:endParaRPr>
          </a:p>
          <a:p>
            <a:endParaRPr lang="en-CA" sz="2000" dirty="0">
              <a:cs typeface="Arial" panose="020B0604020202020204" pitchFamily="34" charset="0"/>
            </a:endParaRPr>
          </a:p>
        </p:txBody>
      </p:sp>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24</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361" y="728664"/>
            <a:ext cx="1867914" cy="124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46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998" y="4187826"/>
            <a:ext cx="8743038"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dirty="0" smtClean="0"/>
              <a:t>ECN Planning:</a:t>
            </a:r>
            <a:br>
              <a:rPr lang="en-US" sz="4400" dirty="0" smtClean="0"/>
            </a:br>
            <a:r>
              <a:rPr lang="en-US" sz="2800" dirty="0" smtClean="0"/>
              <a:t>Attaching Affected Items</a:t>
            </a:r>
            <a:endParaRPr lang="en-CA" sz="2800" dirty="0"/>
          </a:p>
        </p:txBody>
      </p:sp>
      <p:sp>
        <p:nvSpPr>
          <p:cNvPr id="53" name="TextBox 52"/>
          <p:cNvSpPr txBox="1"/>
          <p:nvPr/>
        </p:nvSpPr>
        <p:spPr>
          <a:xfrm>
            <a:off x="385014" y="5410200"/>
            <a:ext cx="85306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dirty="0"/>
              <a:t>During ECN planning, documents to be added/deleted/changed are </a:t>
            </a:r>
            <a:r>
              <a:rPr lang="en-CA" dirty="0" smtClean="0"/>
              <a:t>identified</a:t>
            </a:r>
          </a:p>
          <a:p>
            <a:pPr marL="0" lvl="1" algn="ctr"/>
            <a:r>
              <a:rPr lang="en-CA" dirty="0" smtClean="0">
                <a:solidFill>
                  <a:srgbClr val="FF0000"/>
                </a:solidFill>
              </a:rPr>
              <a:t>***Cannot</a:t>
            </a:r>
            <a:r>
              <a:rPr lang="en-CA" b="1" dirty="0" smtClean="0">
                <a:solidFill>
                  <a:srgbClr val="FF0000"/>
                </a:solidFill>
              </a:rPr>
              <a:t> </a:t>
            </a:r>
            <a:r>
              <a:rPr lang="en-CA" dirty="0" smtClean="0">
                <a:solidFill>
                  <a:srgbClr val="FF0000"/>
                </a:solidFill>
              </a:rPr>
              <a:t>add/remove </a:t>
            </a:r>
            <a:r>
              <a:rPr lang="en-CA" dirty="0">
                <a:solidFill>
                  <a:srgbClr val="FF0000"/>
                </a:solidFill>
              </a:rPr>
              <a:t>affected documents beyond this point***</a:t>
            </a:r>
          </a:p>
        </p:txBody>
      </p:sp>
      <p:cxnSp>
        <p:nvCxnSpPr>
          <p:cNvPr id="54" name="Straight Arrow Connector 53"/>
          <p:cNvCxnSpPr>
            <a:stCxn id="96" idx="6"/>
            <a:endCxn id="81" idx="2"/>
          </p:cNvCxnSpPr>
          <p:nvPr/>
        </p:nvCxnSpPr>
        <p:spPr>
          <a:xfrm>
            <a:off x="3331450" y="1694645"/>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2" idx="6"/>
          </p:cNvCxnSpPr>
          <p:nvPr/>
        </p:nvCxnSpPr>
        <p:spPr>
          <a:xfrm>
            <a:off x="7303273" y="1694645"/>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a:xfrm rot="5400000">
            <a:off x="431540" y="1586633"/>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Arrow Connector 56"/>
          <p:cNvCxnSpPr>
            <a:stCxn id="56" idx="0"/>
            <a:endCxn id="58" idx="2"/>
          </p:cNvCxnSpPr>
          <p:nvPr/>
        </p:nvCxnSpPr>
        <p:spPr>
          <a:xfrm>
            <a:off x="683568"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719477"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p:cNvCxnSpPr>
            <a:stCxn id="81" idx="6"/>
            <a:endCxn id="60" idx="2"/>
          </p:cNvCxnSpPr>
          <p:nvPr/>
        </p:nvCxnSpPr>
        <p:spPr>
          <a:xfrm>
            <a:off x="4655391"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691300"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Straight Arrow Connector 60"/>
          <p:cNvCxnSpPr>
            <a:stCxn id="60" idx="6"/>
            <a:endCxn id="62" idx="2"/>
          </p:cNvCxnSpPr>
          <p:nvPr/>
        </p:nvCxnSpPr>
        <p:spPr>
          <a:xfrm>
            <a:off x="5979332"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15241"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923001" y="1549649"/>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64" name="TextBox 63"/>
          <p:cNvSpPr txBox="1"/>
          <p:nvPr/>
        </p:nvSpPr>
        <p:spPr>
          <a:xfrm>
            <a:off x="3419872" y="1549649"/>
            <a:ext cx="759339" cy="261610"/>
          </a:xfrm>
          <a:prstGeom prst="rect">
            <a:avLst/>
          </a:prstGeom>
          <a:noFill/>
        </p:spPr>
        <p:txBody>
          <a:bodyPr wrap="square" rtlCol="0">
            <a:spAutoFit/>
          </a:bodyPr>
          <a:lstStyle/>
          <a:p>
            <a:pPr algn="ctr"/>
            <a:r>
              <a:rPr lang="en-CA" sz="1100" b="1" dirty="0">
                <a:effectLst/>
              </a:rPr>
              <a:t>Complete</a:t>
            </a:r>
          </a:p>
        </p:txBody>
      </p:sp>
      <p:sp>
        <p:nvSpPr>
          <p:cNvPr id="65" name="TextBox 64"/>
          <p:cNvSpPr txBox="1"/>
          <p:nvPr/>
        </p:nvSpPr>
        <p:spPr>
          <a:xfrm>
            <a:off x="4814843" y="1549649"/>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66" name="TextBox 65"/>
          <p:cNvSpPr txBox="1"/>
          <p:nvPr/>
        </p:nvSpPr>
        <p:spPr>
          <a:xfrm>
            <a:off x="7495590" y="1549649"/>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67" name="Multiply 66"/>
          <p:cNvSpPr/>
          <p:nvPr/>
        </p:nvSpPr>
        <p:spPr>
          <a:xfrm>
            <a:off x="8339185" y="1563840"/>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8" name="Straight Arrow Connector 67"/>
          <p:cNvCxnSpPr>
            <a:stCxn id="62" idx="4"/>
            <a:endCxn id="69" idx="0"/>
          </p:cNvCxnSpPr>
          <p:nvPr/>
        </p:nvCxnSpPr>
        <p:spPr>
          <a:xfrm>
            <a:off x="7159257" y="1838661"/>
            <a:ext cx="5" cy="637259"/>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015246" y="247592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p:cNvSpPr txBox="1"/>
          <p:nvPr/>
        </p:nvSpPr>
        <p:spPr>
          <a:xfrm>
            <a:off x="6713341" y="186440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71" name="TextBox 70"/>
          <p:cNvSpPr txBox="1"/>
          <p:nvPr/>
        </p:nvSpPr>
        <p:spPr>
          <a:xfrm>
            <a:off x="2" y="1323188"/>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72" name="TextBox 71"/>
          <p:cNvSpPr txBox="1"/>
          <p:nvPr/>
        </p:nvSpPr>
        <p:spPr>
          <a:xfrm>
            <a:off x="1439037" y="1153911"/>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73" name="TextBox 72"/>
          <p:cNvSpPr txBox="1"/>
          <p:nvPr/>
        </p:nvSpPr>
        <p:spPr>
          <a:xfrm>
            <a:off x="6497285" y="2788584"/>
            <a:ext cx="1410849" cy="430887"/>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74" name="TextBox 73"/>
          <p:cNvSpPr txBox="1"/>
          <p:nvPr/>
        </p:nvSpPr>
        <p:spPr>
          <a:xfrm>
            <a:off x="3971318" y="1153911"/>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75" name="TextBox 74"/>
          <p:cNvSpPr txBox="1"/>
          <p:nvPr/>
        </p:nvSpPr>
        <p:spPr>
          <a:xfrm>
            <a:off x="5371365" y="1153911"/>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76" name="TextBox 75"/>
          <p:cNvSpPr txBox="1"/>
          <p:nvPr/>
        </p:nvSpPr>
        <p:spPr>
          <a:xfrm>
            <a:off x="8067019" y="1153911"/>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77" name="Text Box 10"/>
          <p:cNvSpPr txBox="1"/>
          <p:nvPr/>
        </p:nvSpPr>
        <p:spPr>
          <a:xfrm>
            <a:off x="1590111"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78" name="Text Box 16"/>
          <p:cNvSpPr txBox="1"/>
          <p:nvPr/>
        </p:nvSpPr>
        <p:spPr>
          <a:xfrm>
            <a:off x="2875526" y="808332"/>
            <a:ext cx="62381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79" name="Text Box 10"/>
          <p:cNvSpPr txBox="1"/>
          <p:nvPr/>
        </p:nvSpPr>
        <p:spPr>
          <a:xfrm>
            <a:off x="6881450" y="3201271"/>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80" name="Straight Arrow Connector 79"/>
          <p:cNvCxnSpPr>
            <a:stCxn id="58" idx="6"/>
            <a:endCxn id="96" idx="2"/>
          </p:cNvCxnSpPr>
          <p:nvPr/>
        </p:nvCxnSpPr>
        <p:spPr>
          <a:xfrm>
            <a:off x="2007509"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367359"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p:cNvSpPr txBox="1"/>
          <p:nvPr/>
        </p:nvSpPr>
        <p:spPr>
          <a:xfrm>
            <a:off x="2171479" y="1549649"/>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83" name="TextBox 82"/>
          <p:cNvSpPr txBox="1"/>
          <p:nvPr/>
        </p:nvSpPr>
        <p:spPr>
          <a:xfrm>
            <a:off x="2736553" y="1153911"/>
            <a:ext cx="901765" cy="461665"/>
          </a:xfrm>
          <a:prstGeom prst="rect">
            <a:avLst/>
          </a:prstGeom>
          <a:noFill/>
        </p:spPr>
        <p:txBody>
          <a:bodyPr wrap="square" rtlCol="0">
            <a:spAutoFit/>
          </a:bodyPr>
          <a:lstStyle/>
          <a:p>
            <a:pPr algn="ctr"/>
            <a:r>
              <a:rPr lang="en-CA" sz="1200" b="1" dirty="0">
                <a:solidFill>
                  <a:srgbClr val="FF0000"/>
                </a:solidFill>
              </a:rPr>
              <a:t>ECN Planning</a:t>
            </a:r>
          </a:p>
        </p:txBody>
      </p:sp>
      <p:sp>
        <p:nvSpPr>
          <p:cNvPr id="84" name="TextBox 83"/>
          <p:cNvSpPr txBox="1"/>
          <p:nvPr/>
        </p:nvSpPr>
        <p:spPr>
          <a:xfrm>
            <a:off x="6084742" y="1549649"/>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85" name="TextBox 84"/>
          <p:cNvSpPr txBox="1"/>
          <p:nvPr/>
        </p:nvSpPr>
        <p:spPr>
          <a:xfrm>
            <a:off x="6695307" y="1153911"/>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86" name="Elbow Connector 85"/>
          <p:cNvCxnSpPr>
            <a:stCxn id="69" idx="2"/>
            <a:endCxn id="81" idx="3"/>
          </p:cNvCxnSpPr>
          <p:nvPr/>
        </p:nvCxnSpPr>
        <p:spPr>
          <a:xfrm rot="10800000">
            <a:off x="4409540" y="1796480"/>
            <a:ext cx="2605706" cy="82345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299847" y="247592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88" name="Elbow Connector 87"/>
          <p:cNvCxnSpPr>
            <a:stCxn id="69" idx="6"/>
          </p:cNvCxnSpPr>
          <p:nvPr/>
        </p:nvCxnSpPr>
        <p:spPr>
          <a:xfrm flipV="1">
            <a:off x="7303278" y="1864406"/>
            <a:ext cx="1209716" cy="755530"/>
          </a:xfrm>
          <a:prstGeom prst="bentConnector3">
            <a:avLst>
              <a:gd name="adj1" fmla="val 9997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495590" y="248913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90" name="Text Box 16"/>
          <p:cNvSpPr txBox="1"/>
          <p:nvPr/>
        </p:nvSpPr>
        <p:spPr>
          <a:xfrm>
            <a:off x="4257378" y="808332"/>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91" name="Text Box 16"/>
          <p:cNvSpPr txBox="1"/>
          <p:nvPr/>
        </p:nvSpPr>
        <p:spPr>
          <a:xfrm>
            <a:off x="5523407" y="808332"/>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92" name="Text Box 10"/>
          <p:cNvSpPr txBox="1"/>
          <p:nvPr/>
        </p:nvSpPr>
        <p:spPr>
          <a:xfrm>
            <a:off x="6869710"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93" name="Text Box 10"/>
          <p:cNvSpPr txBox="1"/>
          <p:nvPr/>
        </p:nvSpPr>
        <p:spPr>
          <a:xfrm>
            <a:off x="262249"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94" name="Elbow Connector 93"/>
          <p:cNvCxnSpPr>
            <a:stCxn id="60" idx="3"/>
            <a:endCxn id="81" idx="4"/>
          </p:cNvCxnSpPr>
          <p:nvPr/>
        </p:nvCxnSpPr>
        <p:spPr>
          <a:xfrm rot="5400000">
            <a:off x="5101338" y="1206517"/>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709883" y="230577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96" name="Oval 95"/>
          <p:cNvSpPr/>
          <p:nvPr/>
        </p:nvSpPr>
        <p:spPr>
          <a:xfrm>
            <a:off x="3043418" y="1550629"/>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647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Documents and </a:t>
            </a:r>
            <a:r>
              <a:rPr lang="en-US" sz="2800" dirty="0" smtClean="0"/>
              <a:t>ECNs</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26</a:t>
            </a:fld>
            <a:endParaRPr lang="en-US" dirty="0"/>
          </a:p>
        </p:txBody>
      </p:sp>
      <p:sp>
        <p:nvSpPr>
          <p:cNvPr id="3" name="TextBox 2"/>
          <p:cNvSpPr txBox="1"/>
          <p:nvPr/>
        </p:nvSpPr>
        <p:spPr>
          <a:xfrm>
            <a:off x="745672" y="4713514"/>
            <a:ext cx="717368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2000" b="1" dirty="0" smtClean="0">
                <a:solidFill>
                  <a:srgbClr val="FF0000"/>
                </a:solidFill>
              </a:rPr>
              <a:t>NOTE</a:t>
            </a:r>
            <a:r>
              <a:rPr lang="en-CA" sz="2000" b="1" dirty="0" smtClean="0">
                <a:solidFill>
                  <a:schemeClr val="accent6">
                    <a:lumMod val="75000"/>
                  </a:schemeClr>
                </a:solidFill>
              </a:rPr>
              <a:t>: </a:t>
            </a:r>
            <a:r>
              <a:rPr lang="en-CA" sz="2000" dirty="0" smtClean="0"/>
              <a:t>Documents </a:t>
            </a:r>
            <a:r>
              <a:rPr lang="en-CA" sz="2000" u="sng" dirty="0" smtClean="0"/>
              <a:t>DO NOT</a:t>
            </a:r>
            <a:r>
              <a:rPr lang="en-CA" sz="2000" dirty="0" smtClean="0"/>
              <a:t> have their own workflow. </a:t>
            </a:r>
          </a:p>
          <a:p>
            <a:endParaRPr lang="en-CA" sz="2000" dirty="0" smtClean="0"/>
          </a:p>
          <a:p>
            <a:r>
              <a:rPr lang="en-CA" sz="2000" dirty="0" smtClean="0"/>
              <a:t>A document must be an affected item on an ECN in order for its Lifecycle to be PROMOTED from one life cycle state to another</a:t>
            </a:r>
            <a:endParaRPr lang="en-CA" sz="2000" dirty="0"/>
          </a:p>
        </p:txBody>
      </p:sp>
      <p:cxnSp>
        <p:nvCxnSpPr>
          <p:cNvPr id="7" name="Elbow Connector 6"/>
          <p:cNvCxnSpPr>
            <a:stCxn id="13" idx="0"/>
            <a:endCxn id="11" idx="0"/>
          </p:cNvCxnSpPr>
          <p:nvPr/>
        </p:nvCxnSpPr>
        <p:spPr>
          <a:xfrm rot="16200000" flipV="1">
            <a:off x="2643672" y="2661557"/>
            <a:ext cx="12700" cy="1593493"/>
          </a:xfrm>
          <a:prstGeom prst="bentConnector3">
            <a:avLst>
              <a:gd name="adj1" fmla="val 5299047"/>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2" idx="2"/>
            <a:endCxn id="11" idx="7"/>
          </p:cNvCxnSpPr>
          <p:nvPr/>
        </p:nvCxnSpPr>
        <p:spPr>
          <a:xfrm rot="10800000" flipV="1">
            <a:off x="1948760" y="2502707"/>
            <a:ext cx="3736570" cy="99777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2" idx="5"/>
            <a:endCxn id="15" idx="1"/>
          </p:cNvCxnSpPr>
          <p:nvPr/>
        </p:nvCxnSpPr>
        <p:spPr>
          <a:xfrm>
            <a:off x="5931181" y="2604542"/>
            <a:ext cx="594388" cy="895943"/>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4" idx="7"/>
            <a:endCxn id="32" idx="3"/>
          </p:cNvCxnSpPr>
          <p:nvPr/>
        </p:nvCxnSpPr>
        <p:spPr>
          <a:xfrm flipV="1">
            <a:off x="5135746" y="2604542"/>
            <a:ext cx="591765" cy="895943"/>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02909" y="3458304"/>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a:stCxn id="11" idx="6"/>
            <a:endCxn id="13" idx="2"/>
          </p:cNvCxnSpPr>
          <p:nvPr/>
        </p:nvCxnSpPr>
        <p:spPr>
          <a:xfrm>
            <a:off x="1990941" y="3602320"/>
            <a:ext cx="1305461"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96402" y="3458304"/>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a:stCxn id="24" idx="6"/>
            <a:endCxn id="15" idx="2"/>
          </p:cNvCxnSpPr>
          <p:nvPr/>
        </p:nvCxnSpPr>
        <p:spPr>
          <a:xfrm>
            <a:off x="5177927" y="3602320"/>
            <a:ext cx="1305461"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483388" y="3458304"/>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4889895" y="3458304"/>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Arrow Connector 24"/>
          <p:cNvCxnSpPr>
            <a:stCxn id="13" idx="6"/>
            <a:endCxn id="24" idx="2"/>
          </p:cNvCxnSpPr>
          <p:nvPr/>
        </p:nvCxnSpPr>
        <p:spPr>
          <a:xfrm>
            <a:off x="3584434" y="3602320"/>
            <a:ext cx="1305461"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32692" y="3460868"/>
            <a:ext cx="802734"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27" name="TextBox 26"/>
          <p:cNvSpPr txBox="1"/>
          <p:nvPr/>
        </p:nvSpPr>
        <p:spPr>
          <a:xfrm>
            <a:off x="5420992" y="3471514"/>
            <a:ext cx="816708"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1" name="TextBox 30"/>
          <p:cNvSpPr txBox="1"/>
          <p:nvPr/>
        </p:nvSpPr>
        <p:spPr>
          <a:xfrm>
            <a:off x="3861016" y="3458304"/>
            <a:ext cx="816708"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2" name="Oval 31"/>
          <p:cNvSpPr/>
          <p:nvPr/>
        </p:nvSpPr>
        <p:spPr>
          <a:xfrm>
            <a:off x="5685330" y="2358691"/>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rot="18394889">
            <a:off x="5030260" y="2927241"/>
            <a:ext cx="802734"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4" name="TextBox 33"/>
          <p:cNvSpPr txBox="1"/>
          <p:nvPr/>
        </p:nvSpPr>
        <p:spPr>
          <a:xfrm rot="3386896">
            <a:off x="5777118" y="2870790"/>
            <a:ext cx="802734"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5" name="TextBox 34"/>
          <p:cNvSpPr txBox="1"/>
          <p:nvPr/>
        </p:nvSpPr>
        <p:spPr>
          <a:xfrm>
            <a:off x="5289286" y="2104625"/>
            <a:ext cx="1080120" cy="261610"/>
          </a:xfrm>
          <a:prstGeom prst="rect">
            <a:avLst/>
          </a:prstGeom>
          <a:noFill/>
        </p:spPr>
        <p:txBody>
          <a:bodyPr wrap="square" rtlCol="0">
            <a:spAutoFit/>
          </a:bodyPr>
          <a:lstStyle/>
          <a:p>
            <a:pPr algn="ctr"/>
            <a:r>
              <a:rPr lang="en-CA" sz="1100" b="1" dirty="0" smtClean="0">
                <a:solidFill>
                  <a:srgbClr val="00B0F0"/>
                </a:solidFill>
                <a:effectLst/>
              </a:rPr>
              <a:t>Submitted</a:t>
            </a:r>
            <a:endParaRPr lang="en-CA" sz="1100" b="1" dirty="0">
              <a:solidFill>
                <a:srgbClr val="00B0F0"/>
              </a:solidFill>
              <a:effectLst/>
            </a:endParaRPr>
          </a:p>
        </p:txBody>
      </p:sp>
      <p:sp>
        <p:nvSpPr>
          <p:cNvPr id="36" name="TextBox 35"/>
          <p:cNvSpPr txBox="1"/>
          <p:nvPr/>
        </p:nvSpPr>
        <p:spPr>
          <a:xfrm>
            <a:off x="2237612" y="2660445"/>
            <a:ext cx="802734"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7" name="TextBox 36"/>
          <p:cNvSpPr txBox="1"/>
          <p:nvPr/>
        </p:nvSpPr>
        <p:spPr>
          <a:xfrm>
            <a:off x="3364761" y="2373687"/>
            <a:ext cx="802734"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Aras PLM</a:t>
            </a:r>
            <a:endParaRPr lang="en-CA" sz="1100" dirty="0">
              <a:effectLst>
                <a:glow rad="101600">
                  <a:schemeClr val="accent6">
                    <a:satMod val="175000"/>
                    <a:alpha val="40000"/>
                  </a:schemeClr>
                </a:glow>
              </a:effectLst>
            </a:endParaRPr>
          </a:p>
        </p:txBody>
      </p:sp>
      <p:sp>
        <p:nvSpPr>
          <p:cNvPr id="38" name="TextBox 37"/>
          <p:cNvSpPr txBox="1"/>
          <p:nvPr/>
        </p:nvSpPr>
        <p:spPr>
          <a:xfrm>
            <a:off x="4493851" y="3802986"/>
            <a:ext cx="1080120" cy="430887"/>
          </a:xfrm>
          <a:prstGeom prst="rect">
            <a:avLst/>
          </a:prstGeom>
          <a:noFill/>
        </p:spPr>
        <p:txBody>
          <a:bodyPr wrap="square" rtlCol="0">
            <a:spAutoFit/>
          </a:bodyPr>
          <a:lstStyle/>
          <a:p>
            <a:pPr algn="ctr"/>
            <a:r>
              <a:rPr lang="en-CA" sz="1100" b="1" dirty="0" smtClean="0">
                <a:solidFill>
                  <a:srgbClr val="00B0F0"/>
                </a:solidFill>
                <a:effectLst/>
              </a:rPr>
              <a:t>Internally Approved</a:t>
            </a:r>
            <a:endParaRPr lang="en-CA" sz="1100" b="1" dirty="0">
              <a:solidFill>
                <a:srgbClr val="00B0F0"/>
              </a:solidFill>
              <a:effectLst/>
            </a:endParaRPr>
          </a:p>
        </p:txBody>
      </p:sp>
      <p:sp>
        <p:nvSpPr>
          <p:cNvPr id="39" name="TextBox 38"/>
          <p:cNvSpPr txBox="1"/>
          <p:nvPr/>
        </p:nvSpPr>
        <p:spPr>
          <a:xfrm>
            <a:off x="6087345" y="3805886"/>
            <a:ext cx="1080120" cy="261610"/>
          </a:xfrm>
          <a:prstGeom prst="rect">
            <a:avLst/>
          </a:prstGeom>
          <a:noFill/>
        </p:spPr>
        <p:txBody>
          <a:bodyPr wrap="square" rtlCol="0">
            <a:spAutoFit/>
          </a:bodyPr>
          <a:lstStyle/>
          <a:p>
            <a:pPr algn="ctr"/>
            <a:r>
              <a:rPr lang="en-CA" sz="1100" b="1" dirty="0" smtClean="0">
                <a:solidFill>
                  <a:srgbClr val="00B0F0"/>
                </a:solidFill>
                <a:effectLst/>
              </a:rPr>
              <a:t>Released</a:t>
            </a:r>
            <a:endParaRPr lang="en-CA" sz="1100" b="1" dirty="0">
              <a:solidFill>
                <a:srgbClr val="00B0F0"/>
              </a:solidFill>
              <a:effectLst/>
            </a:endParaRPr>
          </a:p>
        </p:txBody>
      </p:sp>
      <p:sp>
        <p:nvSpPr>
          <p:cNvPr id="40" name="TextBox 39"/>
          <p:cNvSpPr txBox="1"/>
          <p:nvPr/>
        </p:nvSpPr>
        <p:spPr>
          <a:xfrm>
            <a:off x="1408487" y="3813632"/>
            <a:ext cx="855558" cy="261610"/>
          </a:xfrm>
          <a:prstGeom prst="rect">
            <a:avLst/>
          </a:prstGeom>
          <a:noFill/>
        </p:spPr>
        <p:txBody>
          <a:bodyPr wrap="square" rtlCol="0">
            <a:spAutoFit/>
          </a:bodyPr>
          <a:lstStyle/>
          <a:p>
            <a:pPr algn="ctr"/>
            <a:r>
              <a:rPr lang="en-CA" sz="1100" b="1" dirty="0" smtClean="0">
                <a:solidFill>
                  <a:srgbClr val="00B0F0"/>
                </a:solidFill>
                <a:effectLst/>
              </a:rPr>
              <a:t>Preliminary</a:t>
            </a:r>
            <a:endParaRPr lang="en-CA" sz="1100" b="1" dirty="0">
              <a:solidFill>
                <a:srgbClr val="00B0F0"/>
              </a:solidFill>
              <a:effectLst/>
            </a:endParaRPr>
          </a:p>
        </p:txBody>
      </p:sp>
      <p:sp>
        <p:nvSpPr>
          <p:cNvPr id="41" name="TextBox 40"/>
          <p:cNvSpPr txBox="1"/>
          <p:nvPr/>
        </p:nvSpPr>
        <p:spPr>
          <a:xfrm>
            <a:off x="2886729" y="3813632"/>
            <a:ext cx="1080120" cy="261610"/>
          </a:xfrm>
          <a:prstGeom prst="rect">
            <a:avLst/>
          </a:prstGeom>
          <a:noFill/>
        </p:spPr>
        <p:txBody>
          <a:bodyPr wrap="square" rtlCol="0">
            <a:spAutoFit/>
          </a:bodyPr>
          <a:lstStyle/>
          <a:p>
            <a:pPr algn="ctr"/>
            <a:r>
              <a:rPr lang="en-CA" sz="1100" b="1" dirty="0" smtClean="0">
                <a:solidFill>
                  <a:srgbClr val="00B0F0"/>
                </a:solidFill>
                <a:effectLst/>
              </a:rPr>
              <a:t>In Review</a:t>
            </a:r>
            <a:endParaRPr lang="en-CA" sz="1100" b="1" dirty="0">
              <a:solidFill>
                <a:srgbClr val="00B0F0"/>
              </a:solidFill>
              <a:effectLst/>
            </a:endParaRPr>
          </a:p>
        </p:txBody>
      </p:sp>
    </p:spTree>
    <p:extLst>
      <p:ext uri="{BB962C8B-B14F-4D97-AF65-F5344CB8AC3E}">
        <p14:creationId xmlns:p14="http://schemas.microsoft.com/office/powerpoint/2010/main" val="2546683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1080000"/>
            <a:ext cx="8229600" cy="105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Exercise 3:</a:t>
            </a:r>
            <a:br>
              <a:rPr lang="en-CA" sz="2800" dirty="0" smtClean="0"/>
            </a:br>
            <a:r>
              <a:rPr lang="en-CA" sz="2800" dirty="0" smtClean="0"/>
              <a:t>Create a New Document</a:t>
            </a:r>
            <a:endParaRPr lang="en-CA" sz="2800" dirty="0"/>
          </a:p>
        </p:txBody>
      </p:sp>
      <p:sp>
        <p:nvSpPr>
          <p:cNvPr id="3" name="Content Placeholder 2"/>
          <p:cNvSpPr>
            <a:spLocks noGrp="1"/>
          </p:cNvSpPr>
          <p:nvPr>
            <p:ph idx="1"/>
          </p:nvPr>
        </p:nvSpPr>
        <p:spPr>
          <a:xfrm>
            <a:off x="319087" y="1971676"/>
            <a:ext cx="8739187" cy="4868493"/>
          </a:xfrm>
        </p:spPr>
        <p:txBody>
          <a:bodyPr/>
          <a:lstStyle/>
          <a:p>
            <a:pPr marL="514350" indent="-514350">
              <a:lnSpc>
                <a:spcPct val="150000"/>
              </a:lnSpc>
              <a:buFont typeface="+mj-lt"/>
              <a:buAutoNum type="arabicPeriod"/>
            </a:pPr>
            <a:r>
              <a:rPr lang="en-CA" sz="2400" dirty="0" smtClean="0">
                <a:latin typeface="+mn-lt"/>
                <a:cs typeface="Arial" panose="020B0604020202020204" pitchFamily="34" charset="0"/>
              </a:rPr>
              <a:t>Go to the </a:t>
            </a:r>
            <a:r>
              <a:rPr lang="en-CA" sz="2400" dirty="0">
                <a:latin typeface="+mn-lt"/>
                <a:cs typeface="Arial" panose="020B0604020202020204" pitchFamily="34" charset="0"/>
              </a:rPr>
              <a:t>D</a:t>
            </a:r>
            <a:r>
              <a:rPr lang="en-CA" sz="2400" dirty="0" smtClean="0">
                <a:latin typeface="+mn-lt"/>
                <a:cs typeface="Arial" panose="020B0604020202020204" pitchFamily="34" charset="0"/>
              </a:rPr>
              <a:t>ocuments TOC</a:t>
            </a:r>
          </a:p>
          <a:p>
            <a:pPr marL="514350" indent="-514350">
              <a:lnSpc>
                <a:spcPct val="150000"/>
              </a:lnSpc>
              <a:buFont typeface="+mj-lt"/>
              <a:buAutoNum type="arabicPeriod"/>
            </a:pPr>
            <a:r>
              <a:rPr lang="en-US" sz="2400" dirty="0" smtClean="0">
                <a:latin typeface="+mn-lt"/>
                <a:cs typeface="Arial" panose="020B0604020202020204" pitchFamily="34" charset="0"/>
              </a:rPr>
              <a:t>Create a new document (Select the Green Plus button)</a:t>
            </a:r>
          </a:p>
          <a:p>
            <a:pPr marL="514350" indent="-514350">
              <a:lnSpc>
                <a:spcPct val="150000"/>
              </a:lnSpc>
              <a:buFont typeface="+mj-lt"/>
              <a:buAutoNum type="arabicPeriod"/>
            </a:pPr>
            <a:r>
              <a:rPr lang="en-US" sz="2400" dirty="0" smtClean="0">
                <a:latin typeface="+mn-lt"/>
                <a:cs typeface="Arial" panose="020B0604020202020204" pitchFamily="34" charset="0"/>
              </a:rPr>
              <a:t>Populate the </a:t>
            </a:r>
            <a:r>
              <a:rPr lang="en-US" sz="2400" u="sng" dirty="0" smtClean="0">
                <a:latin typeface="+mn-lt"/>
                <a:cs typeface="Arial" panose="020B0604020202020204" pitchFamily="34" charset="0"/>
              </a:rPr>
              <a:t>Title</a:t>
            </a:r>
            <a:r>
              <a:rPr lang="en-US" sz="2400" dirty="0" smtClean="0">
                <a:latin typeface="+mn-lt"/>
                <a:cs typeface="Arial" panose="020B0604020202020204" pitchFamily="34" charset="0"/>
              </a:rPr>
              <a:t> (with your name) </a:t>
            </a:r>
          </a:p>
          <a:p>
            <a:pPr marL="514350" indent="-514350">
              <a:lnSpc>
                <a:spcPct val="150000"/>
              </a:lnSpc>
              <a:buFont typeface="+mj-lt"/>
              <a:buAutoNum type="arabicPeriod"/>
            </a:pPr>
            <a:r>
              <a:rPr lang="en-US" sz="2400" dirty="0">
                <a:latin typeface="+mn-lt"/>
                <a:cs typeface="Arial" panose="020B0604020202020204" pitchFamily="34" charset="0"/>
              </a:rPr>
              <a:t>Populate the </a:t>
            </a:r>
            <a:r>
              <a:rPr lang="en-US" sz="2400" u="sng" dirty="0" smtClean="0">
                <a:latin typeface="+mn-lt"/>
                <a:cs typeface="Arial" panose="020B0604020202020204" pitchFamily="34" charset="0"/>
              </a:rPr>
              <a:t>Doc No </a:t>
            </a:r>
            <a:r>
              <a:rPr lang="en-US" sz="2400" dirty="0" smtClean="0">
                <a:latin typeface="+mn-lt"/>
                <a:cs typeface="Arial" panose="020B0604020202020204" pitchFamily="34" charset="0"/>
              </a:rPr>
              <a:t>and </a:t>
            </a:r>
            <a:r>
              <a:rPr lang="en-US" sz="2400" u="sng" dirty="0" smtClean="0">
                <a:latin typeface="+mn-lt"/>
                <a:cs typeface="Arial" panose="020B0604020202020204" pitchFamily="34" charset="0"/>
              </a:rPr>
              <a:t>Doc Rev</a:t>
            </a:r>
          </a:p>
          <a:p>
            <a:pPr marL="514350" indent="-514350">
              <a:lnSpc>
                <a:spcPct val="150000"/>
              </a:lnSpc>
              <a:buFont typeface="+mj-lt"/>
              <a:buAutoNum type="arabicPeriod"/>
            </a:pPr>
            <a:r>
              <a:rPr lang="en-US" sz="2400" dirty="0" smtClean="0">
                <a:latin typeface="+mn-lt"/>
                <a:cs typeface="Arial" panose="020B0604020202020204" pitchFamily="34" charset="0"/>
              </a:rPr>
              <a:t>Using the </a:t>
            </a:r>
            <a:r>
              <a:rPr lang="en-US" sz="2400" u="sng" dirty="0" smtClean="0">
                <a:latin typeface="+mn-lt"/>
                <a:cs typeface="Arial" panose="020B0604020202020204" pitchFamily="34" charset="0"/>
              </a:rPr>
              <a:t>Files Tab</a:t>
            </a:r>
            <a:r>
              <a:rPr lang="en-US" sz="2400" dirty="0" smtClean="0">
                <a:latin typeface="+mn-lt"/>
                <a:cs typeface="Arial" panose="020B0604020202020204" pitchFamily="34" charset="0"/>
              </a:rPr>
              <a:t>, attach the blank word file from your desktop</a:t>
            </a:r>
            <a:endParaRPr lang="en-US" sz="2400" dirty="0">
              <a:latin typeface="+mn-lt"/>
              <a:cs typeface="Arial" panose="020B0604020202020204" pitchFamily="34" charset="0"/>
            </a:endParaRPr>
          </a:p>
          <a:p>
            <a:pPr marL="514350" indent="-514350">
              <a:lnSpc>
                <a:spcPct val="150000"/>
              </a:lnSpc>
              <a:buFont typeface="+mj-lt"/>
              <a:buAutoNum type="arabicPeriod"/>
            </a:pPr>
            <a:r>
              <a:rPr lang="en-US" sz="2400" dirty="0" err="1" smtClean="0">
                <a:latin typeface="+mn-lt"/>
                <a:cs typeface="Arial" panose="020B0604020202020204" pitchFamily="34" charset="0"/>
              </a:rPr>
              <a:t>Save,Unlock</a:t>
            </a:r>
            <a:r>
              <a:rPr lang="en-US" sz="2400" dirty="0">
                <a:latin typeface="+mn-lt"/>
                <a:cs typeface="Arial" panose="020B0604020202020204" pitchFamily="34" charset="0"/>
              </a:rPr>
              <a:t> </a:t>
            </a:r>
            <a:r>
              <a:rPr lang="en-US" sz="2400" dirty="0" smtClean="0">
                <a:latin typeface="+mn-lt"/>
                <a:cs typeface="Arial" panose="020B0604020202020204" pitchFamily="34" charset="0"/>
              </a:rPr>
              <a:t>&amp; Close (Green Checkmark)</a:t>
            </a:r>
          </a:p>
          <a:p>
            <a:pPr marL="514350" indent="-514350">
              <a:lnSpc>
                <a:spcPct val="150000"/>
              </a:lnSpc>
              <a:buFont typeface="+mj-lt"/>
              <a:buAutoNum type="arabicPeriod"/>
            </a:pPr>
            <a:r>
              <a:rPr lang="en-US" sz="2400" dirty="0" smtClean="0">
                <a:latin typeface="+mn-lt"/>
                <a:cs typeface="Arial" panose="020B0604020202020204" pitchFamily="34" charset="0"/>
              </a:rPr>
              <a:t>Record your system assigned </a:t>
            </a:r>
            <a:r>
              <a:rPr lang="en-US" sz="2400" u="sng" dirty="0" smtClean="0">
                <a:latin typeface="+mn-lt"/>
                <a:cs typeface="Arial" panose="020B0604020202020204" pitchFamily="34" charset="0"/>
              </a:rPr>
              <a:t>Document Number</a:t>
            </a:r>
            <a:endParaRPr lang="en-CA" u="sng" dirty="0" smtClean="0">
              <a:latin typeface="+mn-lt"/>
              <a:cs typeface="Arial" panose="020B0604020202020204" pitchFamily="34" charset="0"/>
            </a:endParaRPr>
          </a:p>
          <a:p>
            <a:endParaRPr lang="en-CA" sz="2600" dirty="0">
              <a:cs typeface="Arial" panose="020B0604020202020204" pitchFamily="34" charset="0"/>
            </a:endParaRPr>
          </a:p>
          <a:p>
            <a:endParaRPr lang="en-CA" sz="2000" dirty="0">
              <a:cs typeface="Arial" panose="020B0604020202020204" pitchFamily="34" charset="0"/>
            </a:endParaRPr>
          </a:p>
        </p:txBody>
      </p:sp>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27</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361" y="728664"/>
            <a:ext cx="1867914" cy="124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618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Affected Items - 4 Ways To Affect A Document</a:t>
            </a:r>
            <a:endParaRPr lang="en-CA"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28</a:t>
            </a:fld>
            <a:endParaRPr lang="en-US" dirty="0"/>
          </a:p>
        </p:txBody>
      </p:sp>
      <p:sp>
        <p:nvSpPr>
          <p:cNvPr id="7" name="TextBox 6"/>
          <p:cNvSpPr txBox="1"/>
          <p:nvPr/>
        </p:nvSpPr>
        <p:spPr>
          <a:xfrm>
            <a:off x="228599" y="4114800"/>
            <a:ext cx="8651079" cy="16619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b="1" dirty="0" smtClean="0"/>
              <a:t>Affected Items Tab capabilities</a:t>
            </a:r>
            <a:r>
              <a:rPr lang="en-US" sz="2200" dirty="0" smtClean="0"/>
              <a:t>: </a:t>
            </a:r>
            <a:endParaRPr lang="en-US" sz="2200" b="1" dirty="0" smtClean="0"/>
          </a:p>
          <a:p>
            <a:pPr marL="914400" lvl="1" indent="-457200">
              <a:buFont typeface="+mj-lt"/>
              <a:buAutoNum type="arabicPeriod"/>
            </a:pPr>
            <a:r>
              <a:rPr lang="en-US" sz="2000" dirty="0" smtClean="0"/>
              <a:t>New Preliminary Documents can be released </a:t>
            </a:r>
            <a:r>
              <a:rPr lang="en-US" sz="2000" b="1" i="1" dirty="0" smtClean="0">
                <a:solidFill>
                  <a:schemeClr val="accent6">
                    <a:lumMod val="75000"/>
                  </a:schemeClr>
                </a:solidFill>
              </a:rPr>
              <a:t>(Add)</a:t>
            </a:r>
          </a:p>
          <a:p>
            <a:pPr marL="914400" lvl="1" indent="-457200">
              <a:buFont typeface="+mj-lt"/>
              <a:buAutoNum type="arabicPeriod"/>
            </a:pPr>
            <a:r>
              <a:rPr lang="en-US" sz="2000" dirty="0" smtClean="0"/>
              <a:t>Released document can be superseded </a:t>
            </a:r>
            <a:r>
              <a:rPr lang="en-US" sz="2000" b="1" i="1" dirty="0" smtClean="0">
                <a:solidFill>
                  <a:schemeClr val="accent6">
                    <a:lumMod val="75000"/>
                  </a:schemeClr>
                </a:solidFill>
              </a:rPr>
              <a:t>(Delete)</a:t>
            </a:r>
          </a:p>
          <a:p>
            <a:pPr marL="914400" lvl="1" indent="-457200">
              <a:buFont typeface="+mj-lt"/>
              <a:buAutoNum type="arabicPeriod"/>
            </a:pPr>
            <a:r>
              <a:rPr lang="en-US" sz="2000" dirty="0" smtClean="0"/>
              <a:t>Released documents can be up-revved (</a:t>
            </a:r>
            <a:r>
              <a:rPr lang="en-US" sz="2000" b="1" i="1" dirty="0" smtClean="0">
                <a:solidFill>
                  <a:schemeClr val="accent6">
                    <a:lumMod val="75000"/>
                  </a:schemeClr>
                </a:solidFill>
              </a:rPr>
              <a:t>Change-Interchangeable)</a:t>
            </a:r>
          </a:p>
          <a:p>
            <a:pPr marL="914400" lvl="1" indent="-457200">
              <a:buFont typeface="+mj-lt"/>
              <a:buAutoNum type="arabicPeriod"/>
            </a:pPr>
            <a:r>
              <a:rPr lang="en-US" sz="2000" dirty="0" smtClean="0"/>
              <a:t>Released documents can be replaced </a:t>
            </a:r>
            <a:r>
              <a:rPr lang="en-US" sz="2000" b="1" i="1" dirty="0" smtClean="0">
                <a:solidFill>
                  <a:schemeClr val="accent6">
                    <a:lumMod val="75000"/>
                  </a:schemeClr>
                </a:solidFill>
              </a:rPr>
              <a:t>(Change- Non interchangeable)</a:t>
            </a:r>
            <a:endParaRPr lang="en-US" sz="2000" b="1" i="1" dirty="0">
              <a:solidFill>
                <a:schemeClr val="accent6">
                  <a:lumMod val="75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49" y="1719260"/>
            <a:ext cx="8743295" cy="18938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009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13753346"/>
              </p:ext>
            </p:extLst>
          </p:nvPr>
        </p:nvGraphicFramePr>
        <p:xfrm>
          <a:off x="940622" y="2514600"/>
          <a:ext cx="7532806" cy="2325072"/>
        </p:xfrm>
        <a:graphic>
          <a:graphicData uri="http://schemas.openxmlformats.org/drawingml/2006/table">
            <a:tbl>
              <a:tblPr>
                <a:tableStyleId>{35758FB7-9AC5-4552-8A53-C91805E547FA}</a:tableStyleId>
              </a:tblPr>
              <a:tblGrid>
                <a:gridCol w="1286819"/>
                <a:gridCol w="884848"/>
                <a:gridCol w="910873"/>
                <a:gridCol w="884848"/>
                <a:gridCol w="910874"/>
                <a:gridCol w="884848"/>
                <a:gridCol w="884848"/>
                <a:gridCol w="884848"/>
              </a:tblGrid>
              <a:tr h="360000">
                <a:tc>
                  <a:txBody>
                    <a:bodyPr/>
                    <a:lstStyle/>
                    <a:p>
                      <a:pPr marL="0" algn="ctr" defTabSz="457200" rtl="0" eaLnBrk="1" fontAlgn="ctr" latinLnBrk="0" hangingPunct="1"/>
                      <a:r>
                        <a:rPr lang="en-CA" sz="1050" b="1" u="none" strike="noStrike" kern="1200" dirty="0" smtClean="0">
                          <a:solidFill>
                            <a:schemeClr val="tx1"/>
                          </a:solidFill>
                          <a:effectLst/>
                          <a:latin typeface="+mn-lt"/>
                          <a:ea typeface="+mn-ea"/>
                          <a:cs typeface="+mn-cs"/>
                        </a:rPr>
                        <a:t>Change </a:t>
                      </a:r>
                    </a:p>
                    <a:p>
                      <a:pPr marL="0" algn="ctr" defTabSz="457200" rtl="0" eaLnBrk="1" fontAlgn="ctr" latinLnBrk="0" hangingPunct="1"/>
                      <a:r>
                        <a:rPr lang="en-CA" sz="1050" b="1" u="none" strike="noStrike" kern="1200" dirty="0" smtClean="0">
                          <a:solidFill>
                            <a:schemeClr val="tx1"/>
                          </a:solidFill>
                          <a:effectLst/>
                          <a:latin typeface="+mn-lt"/>
                          <a:ea typeface="+mn-ea"/>
                          <a:cs typeface="+mn-cs"/>
                        </a:rPr>
                        <a:t>Action Options</a:t>
                      </a:r>
                    </a:p>
                  </a:txBody>
                  <a:tcPr marL="8238" marR="8238" marT="8238" marB="0" anchor="ctr">
                    <a:solidFill>
                      <a:schemeClr val="accent1">
                        <a:lumMod val="20000"/>
                        <a:lumOff val="80000"/>
                      </a:schemeClr>
                    </a:solidFill>
                  </a:tcPr>
                </a:tc>
                <a:tc gridSpan="7">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CA" sz="1050" b="1" u="none" strike="noStrike" kern="1200" dirty="0" smtClean="0">
                          <a:solidFill>
                            <a:schemeClr val="tx1"/>
                          </a:solidFill>
                          <a:effectLst/>
                          <a:latin typeface="+mn-lt"/>
                          <a:ea typeface="+mn-ea"/>
                          <a:cs typeface="+mn-cs"/>
                        </a:rPr>
                        <a:t>Document</a:t>
                      </a:r>
                      <a:r>
                        <a:rPr lang="en-CA" sz="1050" b="1" u="none" strike="noStrike" kern="1200" dirty="0" smtClean="0">
                          <a:solidFill>
                            <a:srgbClr val="0000FF"/>
                          </a:solidFill>
                          <a:effectLst/>
                          <a:latin typeface="+mn-lt"/>
                          <a:ea typeface="+mn-ea"/>
                          <a:cs typeface="+mn-cs"/>
                        </a:rPr>
                        <a:t> </a:t>
                      </a:r>
                      <a:r>
                        <a:rPr lang="en-CA" sz="1050" b="1" u="none" strike="noStrike" kern="1200" dirty="0" smtClean="0">
                          <a:solidFill>
                            <a:schemeClr val="tx1"/>
                          </a:solidFill>
                          <a:effectLst/>
                          <a:latin typeface="+mn-lt"/>
                          <a:ea typeface="+mn-ea"/>
                          <a:cs typeface="+mn-cs"/>
                        </a:rPr>
                        <a:t>Lifecycle</a:t>
                      </a:r>
                    </a:p>
                  </a:txBody>
                  <a:tcPr marL="8238" marR="8238" marT="8238" marB="0" anchor="ctr">
                    <a:solidFill>
                      <a:schemeClr val="accent1">
                        <a:lumMod val="20000"/>
                        <a:lumOff val="80000"/>
                      </a:schemeClr>
                    </a:solidFill>
                  </a:tcPr>
                </a:tc>
                <a:tc hMerge="1">
                  <a:txBody>
                    <a:bodyPr/>
                    <a:lstStyle/>
                    <a:p>
                      <a:pPr marL="0" algn="ctr" defTabSz="914400" rtl="0" eaLnBrk="1" fontAlgn="ctr" latinLnBrk="0" hangingPunct="1"/>
                      <a:endParaRPr lang="en-CA" sz="900" u="none" strike="noStrike" kern="1200" dirty="0">
                        <a:solidFill>
                          <a:schemeClr val="dk1"/>
                        </a:solidFill>
                        <a:effectLst/>
                        <a:latin typeface="+mn-lt"/>
                        <a:ea typeface="+mn-ea"/>
                        <a:cs typeface="+mn-cs"/>
                      </a:endParaRPr>
                    </a:p>
                  </a:txBody>
                  <a:tcPr marL="8238" marR="8238" marT="8238" marB="0" anchor="ctr"/>
                </a:tc>
                <a:tc hMerge="1">
                  <a:txBody>
                    <a:bodyPr/>
                    <a:lstStyle/>
                    <a:p>
                      <a:pPr marL="0" algn="ctr" defTabSz="914400" rtl="0" eaLnBrk="1" fontAlgn="ctr" latinLnBrk="0" hangingPunct="1"/>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hMerge="1">
                  <a:txBody>
                    <a:bodyPr/>
                    <a:lstStyle/>
                    <a:p>
                      <a:pPr marL="0" algn="ctr" defTabSz="914400" rtl="0" eaLnBrk="1" fontAlgn="ctr" latinLnBrk="0" hangingPunct="1"/>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hMerge="1">
                  <a:txBody>
                    <a:bodyPr/>
                    <a:lstStyle/>
                    <a:p>
                      <a:pPr marL="0" algn="ctr" defTabSz="914400" rtl="0" eaLnBrk="1" fontAlgn="ctr" latinLnBrk="0" hangingPunct="1"/>
                      <a:endParaRPr lang="en-CA" sz="900" u="none" strike="noStrike" kern="1200">
                        <a:solidFill>
                          <a:schemeClr val="dk1"/>
                        </a:solidFill>
                        <a:effectLst/>
                        <a:latin typeface="+mn-lt"/>
                        <a:ea typeface="+mn-ea"/>
                        <a:cs typeface="+mn-cs"/>
                      </a:endParaRPr>
                    </a:p>
                  </a:txBody>
                  <a:tcPr marL="8238" marR="8238" marT="8238" marB="0" anchor="ctr"/>
                </a:tc>
                <a:tc hMerge="1">
                  <a:txBody>
                    <a:bodyPr/>
                    <a:lstStyle/>
                    <a:p>
                      <a:pPr marL="0" algn="ctr" defTabSz="914400" rtl="0" eaLnBrk="1" fontAlgn="ctr" latinLnBrk="0" hangingPunct="1"/>
                      <a:endParaRPr lang="en-CA" sz="900" u="none" strike="noStrike" kern="1200">
                        <a:solidFill>
                          <a:schemeClr val="dk1"/>
                        </a:solidFill>
                        <a:effectLst/>
                        <a:latin typeface="+mn-lt"/>
                        <a:ea typeface="+mn-ea"/>
                        <a:cs typeface="+mn-cs"/>
                      </a:endParaRPr>
                    </a:p>
                  </a:txBody>
                  <a:tcPr marL="8238" marR="8238" marT="8238" marB="0" anchor="ctr"/>
                </a:tc>
                <a:tc hMerge="1">
                  <a:txBody>
                    <a:bodyPr/>
                    <a:lstStyle/>
                    <a:p>
                      <a:pPr marL="0" algn="ctr" defTabSz="914400" rtl="0" eaLnBrk="1" fontAlgn="ctr" latinLnBrk="0" hangingPunct="1"/>
                      <a:endParaRPr lang="en-CA" sz="900" u="none" strike="noStrike" kern="1200" dirty="0">
                        <a:solidFill>
                          <a:schemeClr val="dk1"/>
                        </a:solidFill>
                        <a:effectLst/>
                        <a:latin typeface="+mn-lt"/>
                        <a:ea typeface="+mn-ea"/>
                        <a:cs typeface="+mn-cs"/>
                      </a:endParaRPr>
                    </a:p>
                  </a:txBody>
                  <a:tcPr marL="8238" marR="8238" marT="8238" marB="0" anchor="ctr"/>
                </a:tc>
              </a:tr>
              <a:tr h="329492">
                <a:tc>
                  <a:txBody>
                    <a:bodyPr/>
                    <a:lstStyle/>
                    <a:p>
                      <a:pPr algn="ctr" fontAlgn="ctr"/>
                      <a:r>
                        <a:rPr lang="en-CA" sz="1050" b="1" u="none" strike="noStrike" dirty="0" smtClean="0">
                          <a:effectLst/>
                        </a:rPr>
                        <a:t>ADD</a:t>
                      </a:r>
                    </a:p>
                  </a:txBody>
                  <a:tcPr marL="8238" marR="8238" marT="8238" marB="0" anchor="ctr">
                    <a:solidFill>
                      <a:schemeClr val="accent1">
                        <a:lumMod val="20000"/>
                        <a:lumOff val="80000"/>
                      </a:schemeClr>
                    </a:solidFill>
                  </a:tcPr>
                </a:tc>
                <a:tc>
                  <a:txBody>
                    <a:bodyPr/>
                    <a:lstStyle/>
                    <a:p>
                      <a:pPr marL="0" algn="ctr" defTabSz="914400" rtl="0" eaLnBrk="1" fontAlgn="ctr" latinLnBrk="0" hangingPunct="1"/>
                      <a:r>
                        <a:rPr lang="en-CA" sz="900" u="none" strike="noStrike" kern="1200" dirty="0">
                          <a:effectLst/>
                        </a:rPr>
                        <a:t>Preliminary</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Preliminary</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Preliminary</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Review</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a:effectLst/>
                        </a:rPr>
                        <a:t>Internally </a:t>
                      </a:r>
                      <a:br>
                        <a:rPr lang="en-CA" sz="900" u="none" strike="noStrike" kern="1200">
                          <a:effectLst/>
                        </a:rPr>
                      </a:br>
                      <a:r>
                        <a:rPr lang="en-CA" sz="900" u="none" strike="noStrike" kern="1200">
                          <a:effectLst/>
                        </a:rPr>
                        <a:t>Approved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Submitted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r>
              <a:tr h="329492">
                <a:tc>
                  <a:txBody>
                    <a:bodyPr/>
                    <a:lstStyle/>
                    <a:p>
                      <a:pPr algn="ctr" fontAlgn="ctr"/>
                      <a:r>
                        <a:rPr lang="en-CA" sz="1050" b="1" u="none" strike="noStrike" dirty="0" smtClean="0">
                          <a:effectLst/>
                        </a:rPr>
                        <a:t>CHANGE</a:t>
                      </a:r>
                      <a:r>
                        <a:rPr lang="en-CA" sz="1050" u="none" strike="noStrike" dirty="0" smtClean="0">
                          <a:effectLst/>
                        </a:rPr>
                        <a:t> </a:t>
                      </a:r>
                      <a:r>
                        <a:rPr lang="en-CA" sz="1050" u="none" strike="noStrike" dirty="0">
                          <a:effectLst/>
                        </a:rPr>
                        <a:t>Interchangeable</a:t>
                      </a:r>
                      <a:endParaRPr lang="en-CA" sz="1050" b="0" i="0" u="none" strike="noStrike" dirty="0">
                        <a:solidFill>
                          <a:srgbClr val="000000"/>
                        </a:solidFill>
                        <a:effectLst/>
                        <a:latin typeface="Calibri"/>
                      </a:endParaRPr>
                    </a:p>
                  </a:txBody>
                  <a:tcPr marL="8238" marR="8238" marT="8238" marB="0" anchor="ctr">
                    <a:solidFill>
                      <a:schemeClr val="accent1">
                        <a:lumMod val="20000"/>
                        <a:lumOff val="80000"/>
                      </a:schemeClr>
                    </a:solidFill>
                  </a:tcP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Released</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Preliminary</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Review</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Internally </a:t>
                      </a:r>
                      <a:br>
                        <a:rPr lang="en-CA" sz="900" u="none" strike="noStrike" kern="1200" dirty="0">
                          <a:effectLst/>
                        </a:rPr>
                      </a:br>
                      <a:r>
                        <a:rPr lang="en-CA" sz="900" u="none" strike="noStrike" kern="1200" dirty="0">
                          <a:effectLst/>
                        </a:rPr>
                        <a:t>Approved</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Submitted</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Released</a:t>
                      </a:r>
                      <a:endParaRPr lang="en-CA" sz="900" u="none" strike="noStrike" kern="1200" dirty="0">
                        <a:solidFill>
                          <a:schemeClr val="dk1"/>
                        </a:solidFill>
                        <a:effectLst/>
                        <a:latin typeface="+mn-lt"/>
                        <a:ea typeface="+mn-ea"/>
                        <a:cs typeface="+mn-cs"/>
                      </a:endParaRPr>
                    </a:p>
                  </a:txBody>
                  <a:tcPr marL="8238" marR="8238" marT="8238" marB="0" anchor="ctr"/>
                </a:tc>
              </a:tr>
              <a:tr h="329492">
                <a:tc>
                  <a:txBody>
                    <a:bodyPr/>
                    <a:lstStyle/>
                    <a:p>
                      <a:pPr algn="ctr" fontAlgn="ctr"/>
                      <a:r>
                        <a:rPr lang="en-CA" sz="1050" b="1" u="none" strike="noStrike" dirty="0">
                          <a:effectLst/>
                        </a:rPr>
                        <a:t>CHANGE</a:t>
                      </a:r>
                      <a:r>
                        <a:rPr lang="en-CA" sz="1050" u="none" strike="noStrike" dirty="0">
                          <a:effectLst/>
                        </a:rPr>
                        <a:t> </a:t>
                      </a:r>
                      <a:r>
                        <a:rPr lang="en-CA" sz="1050" u="none" strike="noStrike" baseline="0" dirty="0" smtClean="0">
                          <a:effectLst/>
                        </a:rPr>
                        <a:t> </a:t>
                      </a:r>
                    </a:p>
                    <a:p>
                      <a:pPr algn="ctr" fontAlgn="ctr"/>
                      <a:r>
                        <a:rPr lang="en-CA" sz="1050" u="none" strike="noStrike" baseline="0" dirty="0" smtClean="0">
                          <a:effectLst/>
                        </a:rPr>
                        <a:t>Non-Interchangeable</a:t>
                      </a:r>
                      <a:endParaRPr lang="en-CA" sz="1050" u="none" strike="noStrike" dirty="0" smtClean="0">
                        <a:effectLst/>
                      </a:endParaRPr>
                    </a:p>
                    <a:p>
                      <a:pPr algn="ctr" fontAlgn="ctr"/>
                      <a:r>
                        <a:rPr lang="en-CA" sz="1050" b="1" u="none" strike="noStrike" dirty="0" smtClean="0">
                          <a:solidFill>
                            <a:srgbClr val="FF0000"/>
                          </a:solidFill>
                          <a:effectLst/>
                        </a:rPr>
                        <a:t>Old</a:t>
                      </a:r>
                      <a:r>
                        <a:rPr lang="en-CA" sz="1050" u="none" strike="noStrike" dirty="0" smtClean="0">
                          <a:solidFill>
                            <a:srgbClr val="FF0000"/>
                          </a:solidFill>
                          <a:effectLst/>
                        </a:rPr>
                        <a:t> </a:t>
                      </a:r>
                      <a:r>
                        <a:rPr lang="en-CA" sz="1050" u="none" strike="noStrike" dirty="0">
                          <a:effectLst/>
                        </a:rPr>
                        <a:t>#</a:t>
                      </a:r>
                      <a:endParaRPr lang="en-CA" sz="1050" b="0" i="0" u="none" strike="noStrike" dirty="0">
                        <a:solidFill>
                          <a:srgbClr val="000000"/>
                        </a:solidFill>
                        <a:effectLst/>
                        <a:latin typeface="Calibri"/>
                      </a:endParaRPr>
                    </a:p>
                  </a:txBody>
                  <a:tcPr marL="8238" marR="8238" marT="8238" marB="0" anchor="ctr">
                    <a:solidFill>
                      <a:schemeClr val="accent1">
                        <a:lumMod val="20000"/>
                        <a:lumOff val="80000"/>
                      </a:schemeClr>
                    </a:solidFill>
                  </a:tcP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Superseded</a:t>
                      </a:r>
                      <a:endParaRPr lang="en-CA" sz="900" u="none" strike="noStrike" kern="1200" dirty="0">
                        <a:solidFill>
                          <a:schemeClr val="dk1"/>
                        </a:solidFill>
                        <a:effectLst/>
                        <a:latin typeface="+mn-lt"/>
                        <a:ea typeface="+mn-ea"/>
                        <a:cs typeface="+mn-cs"/>
                      </a:endParaRPr>
                    </a:p>
                  </a:txBody>
                  <a:tcPr marL="8238" marR="8238" marT="8238" marB="0" anchor="ctr"/>
                </a:tc>
              </a:tr>
              <a:tr h="329492">
                <a:tc>
                  <a:txBody>
                    <a:bodyPr/>
                    <a:lstStyle/>
                    <a:p>
                      <a:pPr algn="ctr" fontAlgn="ctr"/>
                      <a:r>
                        <a:rPr lang="en-CA" sz="1050" b="1" u="none" strike="noStrike" dirty="0">
                          <a:effectLst/>
                        </a:rPr>
                        <a:t>CHANGE</a:t>
                      </a:r>
                      <a:r>
                        <a:rPr lang="en-CA" sz="1050" u="none" strike="noStrike" dirty="0">
                          <a:effectLst/>
                        </a:rPr>
                        <a:t> </a:t>
                      </a:r>
                      <a:endParaRPr lang="en-CA" sz="1050" u="none" strike="noStrike" dirty="0" smtClean="0">
                        <a:effectLst/>
                      </a:endParaRPr>
                    </a:p>
                    <a:p>
                      <a:pPr algn="ctr" fontAlgn="ctr"/>
                      <a:r>
                        <a:rPr lang="en-CA" sz="1050" u="none" strike="noStrike" dirty="0" smtClean="0">
                          <a:effectLst/>
                        </a:rPr>
                        <a:t>Non-Interchangeable</a:t>
                      </a:r>
                    </a:p>
                    <a:p>
                      <a:pPr algn="ctr" fontAlgn="ctr"/>
                      <a:r>
                        <a:rPr lang="en-CA" sz="1050" u="none" strike="noStrike" dirty="0" smtClean="0">
                          <a:effectLst/>
                        </a:rPr>
                        <a:t> </a:t>
                      </a:r>
                      <a:r>
                        <a:rPr lang="en-CA" sz="1050" b="1" u="none" strike="noStrike" dirty="0">
                          <a:solidFill>
                            <a:srgbClr val="FF0000"/>
                          </a:solidFill>
                          <a:effectLst/>
                        </a:rPr>
                        <a:t>New</a:t>
                      </a:r>
                      <a:r>
                        <a:rPr lang="en-CA" sz="1050" u="none" strike="noStrike" dirty="0">
                          <a:effectLst/>
                        </a:rPr>
                        <a:t> #</a:t>
                      </a:r>
                      <a:endParaRPr lang="en-CA" sz="1050" b="0" i="0" u="none" strike="noStrike" dirty="0">
                        <a:solidFill>
                          <a:srgbClr val="000000"/>
                        </a:solidFill>
                        <a:effectLst/>
                        <a:latin typeface="Calibri"/>
                      </a:endParaRPr>
                    </a:p>
                  </a:txBody>
                  <a:tcPr marL="8238" marR="8238" marT="8238" marB="0" anchor="ctr">
                    <a:solidFill>
                      <a:schemeClr val="accent1">
                        <a:lumMod val="20000"/>
                        <a:lumOff val="80000"/>
                      </a:schemeClr>
                    </a:solidFill>
                  </a:tcPr>
                </a:tc>
                <a:tc>
                  <a:txBody>
                    <a:bodyPr/>
                    <a:lstStyle/>
                    <a:p>
                      <a:pPr marL="0" algn="ctr" defTabSz="914400" rtl="0" eaLnBrk="1" fontAlgn="ctr" latinLnBrk="0" hangingPunct="1"/>
                      <a:r>
                        <a:rPr lang="en-CA" sz="900" u="none" strike="noStrike" kern="1200">
                          <a:effectLst/>
                        </a:rPr>
                        <a:t>Preliminary</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Preliminary</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Preliminary</a:t>
                      </a:r>
                      <a:endParaRPr lang="en-CA" sz="900" u="none" strike="noStrike" kern="120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Review</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Internally </a:t>
                      </a:r>
                      <a:br>
                        <a:rPr lang="en-CA" sz="900" u="none" strike="noStrike" kern="1200" dirty="0">
                          <a:effectLst/>
                        </a:rPr>
                      </a:br>
                      <a:r>
                        <a:rPr lang="en-CA" sz="900" u="none" strike="noStrike" kern="1200" dirty="0">
                          <a:effectLst/>
                        </a:rPr>
                        <a:t>Approved</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Submitted</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Released</a:t>
                      </a:r>
                      <a:endParaRPr lang="en-CA" sz="900" u="none" strike="noStrike" kern="1200" dirty="0">
                        <a:solidFill>
                          <a:schemeClr val="dk1"/>
                        </a:solidFill>
                        <a:effectLst/>
                        <a:latin typeface="+mn-lt"/>
                        <a:ea typeface="+mn-ea"/>
                        <a:cs typeface="+mn-cs"/>
                      </a:endParaRPr>
                    </a:p>
                  </a:txBody>
                  <a:tcPr marL="8238" marR="8238" marT="8238" marB="0" anchor="ctr"/>
                </a:tc>
              </a:tr>
              <a:tr h="329492">
                <a:tc>
                  <a:txBody>
                    <a:bodyPr/>
                    <a:lstStyle/>
                    <a:p>
                      <a:pPr algn="ctr" fontAlgn="ctr"/>
                      <a:r>
                        <a:rPr lang="en-CA" sz="1050" b="1" u="none" strike="noStrike" dirty="0">
                          <a:effectLst/>
                        </a:rPr>
                        <a:t>DELETE</a:t>
                      </a:r>
                      <a:endParaRPr lang="en-CA" sz="1050" b="1" i="0" u="none" strike="noStrike" dirty="0">
                        <a:solidFill>
                          <a:srgbClr val="000000"/>
                        </a:solidFill>
                        <a:effectLst/>
                        <a:latin typeface="Calibri"/>
                      </a:endParaRPr>
                    </a:p>
                  </a:txBody>
                  <a:tcPr marL="8238" marR="8238" marT="8238" marB="0" anchor="ctr">
                    <a:solidFill>
                      <a:schemeClr val="accent1">
                        <a:lumMod val="20000"/>
                        <a:lumOff val="80000"/>
                      </a:schemeClr>
                    </a:solidFill>
                  </a:tcP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a:effectLst/>
                        </a:rPr>
                        <a:t>Released</a:t>
                      </a:r>
                      <a:endParaRPr lang="en-CA" sz="900" u="none" strike="noStrike" kern="120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a:effectLst/>
                        </a:rPr>
                        <a:t>In Change</a:t>
                      </a:r>
                      <a:endParaRPr lang="en-CA" sz="900" u="none" strike="noStrike" kern="1200" dirty="0">
                        <a:solidFill>
                          <a:schemeClr val="dk1"/>
                        </a:solidFill>
                        <a:effectLst/>
                        <a:latin typeface="+mn-lt"/>
                        <a:ea typeface="+mn-ea"/>
                        <a:cs typeface="+mn-cs"/>
                      </a:endParaRPr>
                    </a:p>
                  </a:txBody>
                  <a:tcPr marL="8238" marR="8238" marT="8238" marB="0" anchor="ctr"/>
                </a:tc>
                <a:tc>
                  <a:txBody>
                    <a:bodyPr/>
                    <a:lstStyle/>
                    <a:p>
                      <a:pPr marL="0" algn="ctr" defTabSz="914400" rtl="0" eaLnBrk="1" fontAlgn="ctr" latinLnBrk="0" hangingPunct="1"/>
                      <a:r>
                        <a:rPr lang="en-CA" sz="900" u="none" strike="noStrike" kern="1200" dirty="0" smtClean="0">
                          <a:effectLst/>
                        </a:rPr>
                        <a:t>Superseded</a:t>
                      </a:r>
                      <a:endParaRPr lang="en-CA" sz="900" u="none" strike="noStrike" kern="1200" dirty="0">
                        <a:solidFill>
                          <a:schemeClr val="dk1"/>
                        </a:solidFill>
                        <a:effectLst/>
                        <a:latin typeface="+mn-lt"/>
                        <a:ea typeface="+mn-ea"/>
                        <a:cs typeface="+mn-cs"/>
                      </a:endParaRPr>
                    </a:p>
                  </a:txBody>
                  <a:tcPr marL="8238" marR="8238" marT="8238"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57568167"/>
              </p:ext>
            </p:extLst>
          </p:nvPr>
        </p:nvGraphicFramePr>
        <p:xfrm>
          <a:off x="940622" y="1407933"/>
          <a:ext cx="7532806" cy="1018984"/>
        </p:xfrm>
        <a:graphic>
          <a:graphicData uri="http://schemas.openxmlformats.org/drawingml/2006/table">
            <a:tbl>
              <a:tblPr>
                <a:tableStyleId>{35758FB7-9AC5-4552-8A53-C91805E547FA}</a:tableStyleId>
              </a:tblPr>
              <a:tblGrid>
                <a:gridCol w="1286819"/>
                <a:gridCol w="884848"/>
                <a:gridCol w="910873"/>
                <a:gridCol w="884848"/>
                <a:gridCol w="910874"/>
                <a:gridCol w="884848"/>
                <a:gridCol w="884848"/>
                <a:gridCol w="884848"/>
              </a:tblGrid>
              <a:tr h="360000">
                <a:tc>
                  <a:txBody>
                    <a:bodyPr/>
                    <a:lstStyle/>
                    <a:p>
                      <a:pPr algn="ctr" fontAlgn="ctr"/>
                      <a:endParaRPr lang="en-CA" sz="1050" b="1" u="none" strike="noStrike" kern="1200" dirty="0">
                        <a:solidFill>
                          <a:schemeClr val="tx1"/>
                        </a:solidFill>
                        <a:effectLst/>
                        <a:latin typeface="+mn-lt"/>
                        <a:ea typeface="+mn-ea"/>
                        <a:cs typeface="+mn-cs"/>
                      </a:endParaRPr>
                    </a:p>
                  </a:txBody>
                  <a:tcPr marL="8238" marR="8238" marT="8238" marB="0" anchor="ctr">
                    <a:solidFill>
                      <a:schemeClr val="accent1">
                        <a:lumMod val="20000"/>
                        <a:lumOff val="80000"/>
                      </a:schemeClr>
                    </a:solidFill>
                  </a:tcPr>
                </a:tc>
                <a:tc gridSpan="7">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CA" sz="1050" b="1" u="none" strike="noStrike" kern="1200" dirty="0" smtClean="0">
                          <a:solidFill>
                            <a:schemeClr val="tx1"/>
                          </a:solidFill>
                          <a:effectLst/>
                          <a:latin typeface="+mn-lt"/>
                          <a:ea typeface="+mn-ea"/>
                          <a:cs typeface="+mn-cs"/>
                        </a:rPr>
                        <a:t>ECN Workflow &amp; Lifecycle</a:t>
                      </a:r>
                    </a:p>
                  </a:txBody>
                  <a:tcPr marL="8238" marR="8238" marT="8238" marB="0" anchor="ctr">
                    <a:solidFill>
                      <a:schemeClr val="accent1">
                        <a:lumMod val="20000"/>
                        <a:lumOff val="80000"/>
                      </a:schemeClr>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rgbClr val="FF0000"/>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rgbClr val="FF0000"/>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hMerge="1">
                  <a:txBody>
                    <a:bodyPr/>
                    <a:lstStyle/>
                    <a:p>
                      <a:pPr algn="ctr" fontAlgn="ctr"/>
                      <a:endParaRPr lang="en-CA" sz="90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r>
              <a:tr h="329492">
                <a:tc>
                  <a:txBody>
                    <a:bodyPr/>
                    <a:lstStyle/>
                    <a:p>
                      <a:pPr algn="ctr" fontAlgn="ctr"/>
                      <a:r>
                        <a:rPr lang="en-CA" sz="1050" b="1" u="none" strike="noStrike" kern="1200" dirty="0">
                          <a:effectLst/>
                        </a:rPr>
                        <a:t>ECN </a:t>
                      </a:r>
                      <a:br>
                        <a:rPr lang="en-CA" sz="1050" b="1" u="none" strike="noStrike" kern="1200" dirty="0">
                          <a:effectLst/>
                        </a:rPr>
                      </a:br>
                      <a:r>
                        <a:rPr lang="en-CA" sz="1050" b="1" u="none" strike="noStrike" kern="1200" dirty="0">
                          <a:effectLst/>
                        </a:rPr>
                        <a:t>Lifecycle</a:t>
                      </a:r>
                      <a:endParaRPr lang="en-CA" sz="105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New</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In Planning</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smtClean="0">
                          <a:effectLst/>
                        </a:rPr>
                        <a:t>In Work</a:t>
                      </a:r>
                      <a:endParaRPr lang="en-CA" sz="900" b="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algn="ctr" fontAlgn="ctr"/>
                      <a:r>
                        <a:rPr lang="en-CA" sz="900" b="0" u="none" strike="noStrike" kern="1200" dirty="0">
                          <a:effectLst/>
                        </a:rPr>
                        <a:t>In Review</a:t>
                      </a:r>
                      <a:endParaRPr lang="en-CA" sz="900" b="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algn="ctr" fontAlgn="ctr"/>
                      <a:r>
                        <a:rPr lang="en-CA" sz="900" b="0" u="none" strike="noStrike" kern="1200" dirty="0">
                          <a:effectLst/>
                        </a:rPr>
                        <a:t>Internally </a:t>
                      </a:r>
                      <a:br>
                        <a:rPr lang="en-CA" sz="900" b="0" u="none" strike="noStrike" kern="1200" dirty="0">
                          <a:effectLst/>
                        </a:rPr>
                      </a:br>
                      <a:r>
                        <a:rPr lang="en-CA" sz="900" b="0" u="none" strike="noStrike" kern="1200" dirty="0">
                          <a:effectLst/>
                        </a:rPr>
                        <a:t>Approved</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Submitted</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Released</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r>
              <a:tr h="329492">
                <a:tc>
                  <a:txBody>
                    <a:bodyPr/>
                    <a:lstStyle/>
                    <a:p>
                      <a:pPr algn="ctr" fontAlgn="ctr"/>
                      <a:r>
                        <a:rPr lang="en-CA" sz="1050" b="1" u="none" strike="noStrike" kern="1200" dirty="0">
                          <a:effectLst/>
                        </a:rPr>
                        <a:t>ECN</a:t>
                      </a:r>
                      <a:br>
                        <a:rPr lang="en-CA" sz="1050" b="1" u="none" strike="noStrike" kern="1200" dirty="0">
                          <a:effectLst/>
                        </a:rPr>
                      </a:br>
                      <a:r>
                        <a:rPr lang="en-CA" sz="1050" b="1" u="none" strike="noStrike" kern="1200" dirty="0">
                          <a:effectLst/>
                        </a:rPr>
                        <a:t> Workflow</a:t>
                      </a:r>
                      <a:endParaRPr lang="en-CA" sz="1050" b="1"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a:effectLst/>
                        </a:rPr>
                        <a:t>Submit ECN</a:t>
                      </a:r>
                      <a:endParaRPr lang="en-CA" sz="900" b="0" u="none" strike="noStrike" kern="120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ECN Planning</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Update Docs</a:t>
                      </a:r>
                      <a:endParaRPr lang="en-CA" sz="900" b="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algn="ctr" fontAlgn="ctr"/>
                      <a:r>
                        <a:rPr lang="en-CA" sz="900" b="0" u="none" strike="noStrike" kern="1200" dirty="0" smtClean="0">
                          <a:effectLst/>
                        </a:rPr>
                        <a:t>Review Docs</a:t>
                      </a:r>
                      <a:endParaRPr lang="en-CA" sz="900" b="0" u="none" strike="noStrike" kern="1200" dirty="0">
                        <a:solidFill>
                          <a:schemeClr val="dk1"/>
                        </a:solidFill>
                        <a:effectLst/>
                        <a:latin typeface="+mn-lt"/>
                        <a:ea typeface="+mn-ea"/>
                        <a:cs typeface="+mn-cs"/>
                      </a:endParaRPr>
                    </a:p>
                  </a:txBody>
                  <a:tcPr marL="8238" marR="8238" marT="8238" marB="0" anchor="ctr">
                    <a:solidFill>
                      <a:srgbClr val="FC8888"/>
                    </a:solidFill>
                  </a:tcPr>
                </a:tc>
                <a:tc>
                  <a:txBody>
                    <a:bodyPr/>
                    <a:lstStyle/>
                    <a:p>
                      <a:pPr algn="ctr" fontAlgn="ctr"/>
                      <a:r>
                        <a:rPr lang="en-CA" sz="900" b="0" u="none" strike="noStrike" kern="1200" dirty="0">
                          <a:effectLst/>
                        </a:rPr>
                        <a:t>Internal </a:t>
                      </a:r>
                      <a:br>
                        <a:rPr lang="en-CA" sz="900" b="0" u="none" strike="noStrike" kern="1200" dirty="0">
                          <a:effectLst/>
                        </a:rPr>
                      </a:br>
                      <a:r>
                        <a:rPr lang="en-CA" sz="900" b="0" u="none" strike="noStrike" kern="1200" dirty="0">
                          <a:effectLst/>
                        </a:rPr>
                        <a:t>Approval</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Formal External</a:t>
                      </a:r>
                      <a:br>
                        <a:rPr lang="en-CA" sz="900" b="0" u="none" strike="noStrike" kern="1200" dirty="0">
                          <a:effectLst/>
                        </a:rPr>
                      </a:br>
                      <a:r>
                        <a:rPr lang="en-CA" sz="900" b="0" u="none" strike="noStrike" kern="1200" dirty="0">
                          <a:effectLst/>
                        </a:rPr>
                        <a:t> Review</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c>
                  <a:txBody>
                    <a:bodyPr/>
                    <a:lstStyle/>
                    <a:p>
                      <a:pPr algn="ctr" fontAlgn="ctr"/>
                      <a:r>
                        <a:rPr lang="en-CA" sz="900" b="0" u="none" strike="noStrike" kern="1200" dirty="0">
                          <a:effectLst/>
                        </a:rPr>
                        <a:t>ECN Released</a:t>
                      </a:r>
                      <a:endParaRPr lang="en-CA" sz="900" b="0" u="none" strike="noStrike" kern="1200" dirty="0">
                        <a:solidFill>
                          <a:schemeClr val="dk1"/>
                        </a:solidFill>
                        <a:effectLst/>
                        <a:latin typeface="+mn-lt"/>
                        <a:ea typeface="+mn-ea"/>
                        <a:cs typeface="+mn-cs"/>
                      </a:endParaRPr>
                    </a:p>
                  </a:txBody>
                  <a:tcPr marL="8238" marR="8238" marT="8238" marB="0" anchor="ctr">
                    <a:solidFill>
                      <a:schemeClr val="tx2">
                        <a:lumMod val="40000"/>
                        <a:lumOff val="60000"/>
                      </a:schemeClr>
                    </a:solidFill>
                  </a:tcPr>
                </a:tc>
              </a:tr>
            </a:tbl>
          </a:graphicData>
        </a:graphic>
      </p:graphicFrame>
      <p:cxnSp>
        <p:nvCxnSpPr>
          <p:cNvPr id="7" name="Straight Arrow Connector 6"/>
          <p:cNvCxnSpPr/>
          <p:nvPr/>
        </p:nvCxnSpPr>
        <p:spPr>
          <a:xfrm>
            <a:off x="688260" y="435605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a:spLocks noGrp="1"/>
          </p:cNvSpPr>
          <p:nvPr>
            <p:ph type="title"/>
          </p:nvPr>
        </p:nvSpPr>
        <p:spPr>
          <a:xfrm>
            <a:off x="351388" y="761136"/>
            <a:ext cx="8229600" cy="500062"/>
          </a:xfrm>
        </p:spPr>
        <p:txBody>
          <a:bodyPr/>
          <a:lstStyle/>
          <a:p>
            <a:r>
              <a:rPr lang="en-US" dirty="0" smtClean="0"/>
              <a:t>Document Lifecycle and ECNs</a:t>
            </a:r>
            <a:endParaRPr lang="en-US" dirty="0"/>
          </a:p>
        </p:txBody>
      </p:sp>
      <p:sp>
        <p:nvSpPr>
          <p:cNvPr id="59" name="Right Brace 58"/>
          <p:cNvSpPr/>
          <p:nvPr/>
        </p:nvSpPr>
        <p:spPr>
          <a:xfrm rot="5400000">
            <a:off x="4790513" y="4215124"/>
            <a:ext cx="272212" cy="1767262"/>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60" name="TextBox 59"/>
          <p:cNvSpPr txBox="1"/>
          <p:nvPr/>
        </p:nvSpPr>
        <p:spPr>
          <a:xfrm>
            <a:off x="3448070" y="5249008"/>
            <a:ext cx="295709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latin typeface="Calibri" panose="020F0502020204030204" pitchFamily="34" charset="0"/>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pPr algn="ctr"/>
            <a:r>
              <a:rPr lang="en-US" dirty="0"/>
              <a:t>Comment and Review process is performed during these states/activities</a:t>
            </a:r>
            <a:endParaRPr lang="en-CA" dirty="0"/>
          </a:p>
        </p:txBody>
      </p:sp>
      <p:sp>
        <p:nvSpPr>
          <p:cNvPr id="6" name="Rectangle 5"/>
          <p:cNvSpPr/>
          <p:nvPr/>
        </p:nvSpPr>
        <p:spPr>
          <a:xfrm>
            <a:off x="4042988" y="2880679"/>
            <a:ext cx="1767262" cy="1958993"/>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3" name="Rectangle 62"/>
          <p:cNvSpPr/>
          <p:nvPr/>
        </p:nvSpPr>
        <p:spPr>
          <a:xfrm>
            <a:off x="4042987" y="1773822"/>
            <a:ext cx="1767262" cy="67627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28" name="Straight Connector 27"/>
          <p:cNvCxnSpPr/>
          <p:nvPr/>
        </p:nvCxnSpPr>
        <p:spPr>
          <a:xfrm>
            <a:off x="940622" y="3948146"/>
            <a:ext cx="39469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Elbow Connector 69"/>
          <p:cNvCxnSpPr/>
          <p:nvPr/>
        </p:nvCxnSpPr>
        <p:spPr>
          <a:xfrm rot="16200000" flipH="1">
            <a:off x="886760" y="4002005"/>
            <a:ext cx="502414" cy="394693"/>
          </a:xfrm>
          <a:prstGeom prst="bentConnector3">
            <a:avLst>
              <a:gd name="adj1" fmla="val 10024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766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Getting Started with Aras</a:t>
            </a:r>
            <a:endParaRPr lang="en-US" sz="2800" dirty="0"/>
          </a:p>
        </p:txBody>
      </p:sp>
      <p:sp>
        <p:nvSpPr>
          <p:cNvPr id="3" name="Content Placeholder 2"/>
          <p:cNvSpPr>
            <a:spLocks noGrp="1"/>
          </p:cNvSpPr>
          <p:nvPr>
            <p:ph idx="1"/>
          </p:nvPr>
        </p:nvSpPr>
        <p:spPr>
          <a:xfrm>
            <a:off x="456564" y="1854200"/>
            <a:ext cx="8549323" cy="4348163"/>
          </a:xfrm>
        </p:spPr>
        <p:txBody>
          <a:bodyPr/>
          <a:lstStyle/>
          <a:p>
            <a:pPr marL="1371600" lvl="3" indent="0">
              <a:buNone/>
            </a:pPr>
            <a:r>
              <a:rPr lang="en-US" sz="2000" b="1" dirty="0"/>
              <a:t>Aras works in Internet Explorer 10</a:t>
            </a:r>
          </a:p>
          <a:p>
            <a:pPr marL="1371600" lvl="3" indent="0">
              <a:buNone/>
            </a:pPr>
            <a:r>
              <a:rPr lang="en-US" sz="2000" dirty="0"/>
              <a:t>Log into Aras using your Seaspan User ID</a:t>
            </a:r>
          </a:p>
          <a:p>
            <a:pPr marL="800100" lvl="2" indent="0">
              <a:buNone/>
            </a:pPr>
            <a:endParaRPr lang="en-US" sz="1100" b="1" dirty="0"/>
          </a:p>
          <a:p>
            <a:pPr marL="800100" lvl="2" indent="0">
              <a:buNone/>
            </a:pPr>
            <a:r>
              <a:rPr lang="en-US" sz="2000" b="1" dirty="0"/>
              <a:t>        Bookmark Aras for easy access</a:t>
            </a:r>
          </a:p>
          <a:p>
            <a:pPr marL="1516063" lvl="2" indent="266700"/>
            <a:r>
              <a:rPr lang="en-US" sz="2000" dirty="0"/>
              <a:t>Aras training bookmark: </a:t>
            </a:r>
          </a:p>
          <a:p>
            <a:pPr marL="1516063" lvl="2" indent="0">
              <a:buNone/>
            </a:pPr>
            <a:r>
              <a:rPr lang="en-US" sz="2000" dirty="0"/>
              <a:t>	</a:t>
            </a:r>
            <a:r>
              <a:rPr lang="en-US" sz="2000" dirty="0">
                <a:hlinkClick r:id="rId3"/>
              </a:rPr>
              <a:t>http://arastest.seaspan.com/innovatortest</a:t>
            </a:r>
            <a:endParaRPr lang="en-US" sz="2000" dirty="0"/>
          </a:p>
          <a:p>
            <a:pPr marL="1516063" lvl="2" indent="266700"/>
            <a:r>
              <a:rPr lang="en-US" sz="2000" dirty="0"/>
              <a:t>Aras production bookmark:</a:t>
            </a:r>
          </a:p>
          <a:p>
            <a:pPr marL="1516063" lvl="2" indent="0">
              <a:buNone/>
            </a:pPr>
            <a:r>
              <a:rPr lang="en-US" sz="2000" dirty="0"/>
              <a:t>	</a:t>
            </a:r>
            <a:r>
              <a:rPr lang="en-US" sz="2000" dirty="0">
                <a:hlinkClick r:id="rId4"/>
              </a:rPr>
              <a:t>http://aras.seaspan.com/innovatorprod</a:t>
            </a:r>
            <a:endParaRPr lang="en-US" sz="2000" dirty="0"/>
          </a:p>
          <a:p>
            <a:pPr marL="1516063" lvl="2" indent="266700"/>
            <a:endParaRPr lang="en-US" sz="900" dirty="0"/>
          </a:p>
          <a:p>
            <a:pPr marL="0" indent="0">
              <a:buNone/>
            </a:pPr>
            <a:r>
              <a:rPr lang="en-US" sz="2000" b="1" dirty="0"/>
              <a:t>Note</a:t>
            </a:r>
          </a:p>
          <a:p>
            <a:pPr marL="342900" lvl="3" indent="-342900">
              <a:buFont typeface="Arial" charset="0"/>
              <a:buChar char="•"/>
            </a:pPr>
            <a:r>
              <a:rPr lang="en-US" sz="2000" dirty="0">
                <a:latin typeface="Calibri" panose="020F0502020204030204" pitchFamily="34" charset="0"/>
              </a:rPr>
              <a:t>Contact IT if your browser is not set to IE 10 or if you are unsure</a:t>
            </a:r>
          </a:p>
          <a:p>
            <a:r>
              <a:rPr lang="en-US" sz="2000" dirty="0"/>
              <a:t>When accessing Aras from external sources, connect to VPN first.</a:t>
            </a:r>
          </a:p>
          <a:p>
            <a:pPr marL="400050" lvl="2" indent="0">
              <a:buNone/>
            </a:pPr>
            <a:r>
              <a:rPr lang="en-US" sz="1400" dirty="0" smtClean="0"/>
              <a:t>- </a:t>
            </a:r>
            <a:r>
              <a:rPr lang="en-US" sz="1400" dirty="0" smtClean="0">
                <a:solidFill>
                  <a:srgbClr val="FF0000"/>
                </a:solidFill>
              </a:rPr>
              <a:t>In </a:t>
            </a:r>
            <a:r>
              <a:rPr lang="en-US" sz="1400" dirty="0">
                <a:solidFill>
                  <a:srgbClr val="FF0000"/>
                </a:solidFill>
              </a:rPr>
              <a:t>near future, a </a:t>
            </a:r>
            <a:r>
              <a:rPr lang="en-US" sz="1400" dirty="0" smtClean="0">
                <a:solidFill>
                  <a:srgbClr val="FF0000"/>
                </a:solidFill>
              </a:rPr>
              <a:t>secure server </a:t>
            </a:r>
            <a:r>
              <a:rPr lang="en-US" sz="1400" dirty="0">
                <a:solidFill>
                  <a:srgbClr val="FF0000"/>
                </a:solidFill>
              </a:rPr>
              <a:t>website will be provided and VPN will not be needed.</a:t>
            </a:r>
          </a:p>
          <a:p>
            <a:pPr marL="0" indent="0">
              <a:buNone/>
            </a:pPr>
            <a:endParaRPr lang="en-US" sz="1400" dirty="0"/>
          </a:p>
        </p:txBody>
      </p:sp>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3</a:t>
            </a:fld>
            <a:endParaRPr lang="en-US" dirty="0"/>
          </a:p>
        </p:txBody>
      </p:sp>
      <p:sp>
        <p:nvSpPr>
          <p:cNvPr id="5" name="AutoShape 2" descr="data:image/jpeg;base64,/9j/4AAQSkZJRgABAQAAAQABAAD/2wCEAAkGBxQSEhQUEhQUFRUVFhQUFBUVFxUWFRQUFBQXGBQUFRUYHSggGBolHBUVITEhJSkrLi4uFx8zODMsNygtLisBCgoKDg0OGhAQGywkICQsLCwsLCwtLCwsLCwsLCwsLCwsLCwsLCwsLC0sLCwsLCwsLCwsLCwsLCwsLCwsLCwsLP/AABEIAMwAzAMBEQACEQEDEQH/xAAcAAABBQEBAQAAAAAAAAAAAAAAAwQFBgcCAQj/xABJEAABAwICBQgHAwgIBwAAAAABAAIDBBEFIQYSMUFRBxMiYXGBkdEjMkJSobHBYnKCFFNVkpOi4fAIM0NERYOy0hUXJCXC4vH/xAAbAQEAAwEBAQEAAAAAAAAAAAAAAwQFAgEGB//EADYRAAICAQEFBAoBBAIDAAAAAAABAgMRBAUSITFRE0FhoRQVIjJxgZGx0fDhBiNCUjPBJDRD/9oADAMBAAIRAxEAPwDcUAIAQAgBACAEAIAQAgBACAEAIAQAgBACAEAlLUtbtPcMyq9urpq4Slx6c39DuNcpckRlVpDEzffv8rrOt2zXH3Vn4vH5fkWYaKyRFz6YW9VhPw+d/kqM9uT7kv35/wDRajs3qxsdMpN0Q/W/9Vwts39Dr1fX1PYdN3A9OIEdTs/iFLXtyaftxTX0PJbNjj2ZFkwrGYqgdA5ja05OHdvW3ptZVqF7D49O8z7tPOp+0vmSCtEAIAQAgBACAEAIAQAgBACAEAIAQAgBAeErxtJZYGVVibWDd2nIfxWZqNq1Vr2OPkvr+CxXppzZBVuOuPq+OweG0r5/U7Xss4J/TgvyzRq0UY+8MoqSeo2X1eJ6LP4qLT6LVarksR+i/kkndTT8fMlaTRRgzkcXHgOiPMrb0+wqo8bW5eS/JTs2jN+6sExT4ZEz1Y2jrtc+JWtXpKa/divoU53WS5tjoBWCIa1mGxSiz2NPXbPxGagt01VqxOKZJC2cPdZSccwd9G9ssTjq36J3tPuu4hfOazRz0U1bW+H28Ga+n1EdRFwmuP3LthVYJomSD2hmOB3jxX0enuV1UZrvMi2t1zcX3DtTkYIAQAgBACAEAIAQAgPCbICDxTTGhp7iaqgaQL6uu0u8BmvcHmSuVvLFhceyV7/uMcfmmBkQZyx0bv6uCrk+7CT9V7us83kKf82qcevS1zRxMDk3RvIs2FaTMqIudbHLG05t55vN3HEAm9lnanaFdWVHi/JfFk9dMpjGuxguybn1nZ3DzXzWr2jO18Xn7fTv+ZqU6RR4sZU1LJO7K7jvcdg/nqVbT6S/WS9n6vkv3oT2XV0rj9CxUGAsZYv6buv1R2BfTaPY9FHtS9qXV8vkjKu1k7OC4IlgFrlQEAIAQAgGmLUolhkYd7TbtAuPioNVUrKpRfQkpm4TUkQWhcx/J7cHuHyP1WZsix+j46N/kua+P93Pgi0LaM8EAIAQAgBACAEBG45j1PRxmSplZE3drHNx4NbtcexAZHpJy4Pc7m8OguTk2SUEucfsQtz8T3LrdOd4hW4Hi+J9KtqXwxnPUJINrfmmWA7yusHLkWTBeS2gisZA+d3GQ6rf1G2+aYPN4ueH4NTQj0UELOxjb+JC9wMkpG62zLsAHyUN1sKo702dRTk8ISrK8MyuXO92/wA187rtpuXsrgune/i+40tPpM8X+/Ah6iZz83nsG7uC+fstlPn9DShGMFwPWUZcOkS0EZWyd233Lc2fsOVmLNRwX+ve/j0+5n6naKj7NfF9fwUev0Hq4Xumoa+YPJJLZXEXJzPSHR4bQvra4QhFQjHCXQyJWSby3lnNJyn4lQPEeI04lbs1wNRx62vHQd8F06k+QVhpmiundHX2EMoElrmGToydwPrd11FKDRIpJlnXB0CAEAIDiU9E9h+S5k8RbPUV/Q2n/wCnvxe4/IfRZOyK/wDxs9Wy7r5f3seCLGtgoggBACAEAIAQGX8o3K1HRl0FHqzVAuHO2xQnrt6zhw8eC9SPGzIqTDKvFpTPUyOLSbGV/D3Ym7LdmSkUSNyNI0ewOCkbaJnS3yOsXu7Tu7Au90jciwxTL3BzvDyKde7o3iQpWlwvsbxKoarWQpWFxl9viT00ys+AlU13sx7N7t57F8lqtdKyWc5fX8G3TpowXH6fkZFtuslZ0ITsmoQWWyxKaisvgkLwxgZnM/Adi+y2ZsaGnxZZxn5L4ePiYWr17s9mHCP3FXyrcwZ28NpJF7unm8R9axsjS17Q5p2tcAQe4pujfM50i0GAPO0ZLXA6wjvax4xv2g9RXuep0pEtoRytTUzhBiIc+MdHnbHnoyMvSD2x8e1Rzq70Twt6m4UNZHNG2SJ7XseA5r2m7SDvBVZrBOLoAQDDHKjUgkd9kgdpy+qq62zs9POXgTaeG/bGPie4HTc3BG3eGgntOZXujr7OiEX0Gonv2yl4j5WSEEAIAQAgBAYhyucqJu+ioH2tds87TnfYY4iPi7uC6SOWzP8ARfRoPtLODq7Wxn2ut/V1b1NGJBKeDQoZgAALADIAbAOpSqJC5jmOpXu6c7w/odaQ2aL8TuHaVBqNTVp471jx92dQjKbwi0UWGtjbrzHuO/sG9YN+0rLIt+5Dzf74GjRpOPVidVVOlNhkwbG+a+e1GpdnBcF+8zZrqVa8RGRwYFBTTZfYq61lv94iy2MIuU3hDP8AKl93s3Zdejh1k+b/AOl4Hzmq1kr30Xcjx1Z1rTwU8iT67rQZG0lch4IPq7r3B42ISS3Xu6eb5XdI8FZUC/qyDY7j1O4hebuDpWkToTphUYROWPBdTl3pYuF/7SLgfgVHZXktV2n0bheIx1MTJoXh8bwHNcPkeB6lUaxwZaTyO14ekbjVG6bm2D1NcOk+63MDvKo62id+5Be7nMvgixp7I170u/HAkleK4IAQAgBACAyrlr0+NLH+R0zrTyt9I4bYonXGR3Pdn2DPgukjxsxXRzDA4iR46IPRB9ojeepWIQK1k8cC6xzqdRKrmLsqV1g43iy4Pgrn2dLdo3M9o9vD5rC122I15hTxfXuX5+xcp0zlxn9C7UtOyBgc8Ae6wcezisGT/wDte8v7mpTS37MUMppnSuu7ZuG4LNvvla8v5I1IQjWsI4qqhsTS5xtb+bdq4oos1FirrWW/3LI7bY1xc5vCRVavGdd172G4fzvX6Bs7Zteir3Y8ZPm+v8Hy+q1c9RLL4LuQ3OJjir7K2RN2I9a5Ojj8sJTB45YO2yErtQIpWCocpVAidoF673CN2CEz0cQrCu49QCVvBw9U/Q9SilAsV24FeSvTR2HVHMTutTSus7W/sZNgeDuadh7iqlteeRqVWcD6MBVQsnqAEAIAQAgBARGlmPMoaSWpk2RtOq333nJjB2myA+TamqkrKh8sztZ8ji95+g4ADIKeuOSCyeFksNO6wAGQGQVyMTPnNj+jDpHBjAXOOwD+cglk4VRc5vCRwsyeEX/AcAbDZz7Pk/db93ietfJbQ2rPUZhDhDzfx/Bp0adQ4viy408LYW85Lt9lu+/ms+MY1R7Sz5I0aanN4QxkkdK7Wd3DcBwCzrrpWy3pGpGKrWEFVUMhY57yGtaLknIALmqqy6xV1rMnyIrLIwi5zeEjKMa0slrZ+bpInzG9mNa1zvxEDM9psF9/s7Q06CrC9qb5vu+C8EfN6md2rnl+zFcl3/PxJOg5OMXnGtI6KnB9kuBcO0MuB4q29V0OI6KHePjyR4gMxWxE8CHrn0pnT0VfQicU0XxajBdJC2ojG10XTIHEhtnjwKlhqE+ZBZose62hvhOIslyF2v8Azbtptt1Tv7NqtRjGXu/QzrXOv3+XX89CVjepFEhczvnF1gj3zkyJgbwi+RMDeGVQbrlxO4zKpj9JfpePmq1kTS01ncbVyJaWGrpTTyuvNTBrbna+I5Md1kWse7is+2OGa0HlGkqI7BACAEAIAQGCf0hdIy+eKiYejEBLL1yPvqNPY3P8XUuoo5kzNcJjsCeJt4K7XEpXS7iw4XQvneGRi5O07mje5x3Be36ivTwc5vh9/BFeMHOWEabgeDspmWbm4+u87T1DgOpfG63XWaqeZcEuS/e81KaY1rhz6lqw+maxvPS7B6o48DZV4RjGPaT5It1VuTwhnPO6Z+s7uG4BZ998rZbz+RrQgq44QsSGNubC383UCTk0kst8jiT73yMwxOomxuuFFTEinYbyyDZYes93Hg0byvuNm7OWhr3p/wDI+fh4L/sxbr/SJcPdXL8m06L6MU+HxCKmYG+885ved7nu2ns2BWpSb5nKWCZXh6CAEBnnKRoCyoY6ppW6lSzpENyEwG2/2+B7lYpucXh8ivfQpp9TO8Orudj13ZPYQ2UbMz6r7br2setbEJbyyfM21uqe73Pl+BzrrvBFk5L0GRNzl4eoQkK8O4kXXMuCFDNFuqWGMtBseOH4hDMTZhdzcvDm3mziew2PcqFsco2qZH1WDfMKmWj1ACAEAIDiaQNaXONg0FxJ3AC5KA+OcfxQ1dVNUOveWRzxfaGk9EG3BoAU0FlkUmSejdA+ciOMXN8zuaN7j1KxbdCitzny+/gVJQc5YRruCYUymj1GbTm5x2uPHs6l8frNVPUz3pfJdC/XWq1hFkwiiDryPyY3PPfb6KvXWpcZclzJ4RbZzX1hmdwaPVH1PWqOp1Hay4clyNeqpVx8TuJlhcqq2JPPAzjlD0rvrwxHJg9IRvdsawdQJz7F9l/T+y+zj6ZcuOPZXTuz+DA2nq99rTwfDPtfguXITgghw/nyPSVLnOvv5tri1g+BPetW2WZHkFhGkqI7BACAEAIDCdJ8NFLi8sYFo6lpcBuvIL5djx8Vq6OeUjC2pVhOS7uP5Iltx3LSMg9Mx7Vzg9Qc6CuWdYE5HLk7SGVSVxIsQKliTcz13VK1GtQz6g5McY/K8NppCbuDObeftR9E368lQlzL65FpXJ6CAEAICrcqNfzOFVjgbExOjH+Z0D32cV6gfK2H0rpXtYwFznEAAfzsU0ZRgnKXJELyzZdGcFbSR6rc3uzkf7x4D7I4L57WaqWonl8lyX73k0IKKLPhdK6Z4aNm1x4DzVLccnhEiWSTxarBtFH6jcjbeRuVPWXr/ihyXM1dNTurffMSpolntk0mVzTjSLmGc3GfSPGX2G73du4Le2Dsr0u3tbF/bj5vp+TK2lrfR4bkfefkuv4McxR51Hdbh9SvvbniDwfPadZsTZsui3KvhtNR08BdMHRRMY60RI1g0a1jvzustwbZqppIl28smGH2p/2Tl72Mzx2RR2OWDDfem/ZOXvYT6HPbRPRyvYd7037Jyejz6HnbwPRyuYd7037Jy99Hs6HnpEDr/m1h/vTfsnJ6NZ0HpNZnun+lEFZW00tMXkMAa7WaW569x2q3poSg+JR1so2waXRiFWy0jx9t3zK18HzkXlIavC5ZKhvIVyyRDd8pG9cMlihpUTEqNk8EQeIBVbTQoNl/o54jrU9VASfRyMkaNwbK0jL8THLOnzNGHI2BcHQIAQAgM55e5LYU8e9LCPB1/ovUeMzvQXR/mGc7IPSvGz3GHYO07SsrWantHuR5LzZ1GOOJcoWkkAC5OQHWVRaPS0y2pYRG3+sfm47xx8gq+pu7GGF7z8i/paN55fJEfTRLEbNGTOcbxJtPE57twyG9xOxoVrQ6OzWXxpr7+b6LvZU1F8aK3ZPu82Y1i1c6V7pHm7nG56uAHUF+q0aevS1RprWEv3PzPi52zvsdk+bIoPduNrrzL7iTdj3khRRyH2j4DyViuE33lW2Va7iag50e2fBvkrSqfeU3ZHuQ8ZVzj+1Pg3yTsEc9sKtr6j86f1W+SdhE87dnYxCf86fBvknYROXezr8vqPzh8GeSdhE8dzPBWS73/BvknZJdxw55G8riSScycyeJK6weIbyKNokQ0lXDJojOUqNk8UMpio2WIkVXKtYXaTRv6OtQRWVUe50LXHtY+w/1lZ1nM0Icjf1GdggBACAqPKXRMlpmB4uGTRvtuJbfVv1Xt4Knq79yO6ub+x1GOSlRrKidMs+jtMGNdUSbG31Os7yPkuZzUU2+SJKa3OXARfKZHlztp+A3BYF1rsk5M24xUI7qHbSGi6gzkjfFmXaX41+USENPo2ZN+0d7/wCdy/Uf6f2V6Dp96xf3JcX4LuX58T43amt9It3Yv2Vy8fEqVQ661ZvJVgsC1FS3K7qryR3W4LBTQABaEYpIzZzbHLWroiydgIeHQCHh6gPbrw5PCV6MCUhXjR0hvI5RMlSGcxUcieKGUxUTLEUMpXKJk8URdYVWsLtRfv6Pbv8AuMvXTu/1sWdMvwPolRnYIAQHjjZcWTUIuTPUslc0wZrUzzwLXeDh5rBsm5ycmTYwij4ZSmWRrBvOZ4DeV5vbqyc4y8FkxicXbCz1WAX7dwWVrLs+wvma+lq3Y7zEadizGyeTK3pxjWozmWHpPGdvZZv8di+r/pXZPpN3pNi9iD4eMv45/HBhbZ1vY19lF+1Ln4L+TOKl9gv0axnylayxpDHrFV4x3mTyluokqmcQMDi0m5tkbWyViyfYxTwVa63fNpPBK0FHUyMa9tDVuY4BzXN1bOB2EKt6xiWPVk+q+jH7cNqP0fW+LPJeesUPVcuvkdjDZ/0fXeLPJPWC8B6rl18joYdP+j67xZ5J6w+B56rfXyOv+HTfo+v8Y/JeesPge+q318gOGzfo+v8A1meSesPgPVb6+RycMm/R9f8ArM8l56w+B76rfXyEnYRP+j679ZnkvPT0e+rJdfIQkwSo3YfXeLE9Oh+s99XWdV9BtJgFVuw+s8Wrz02v9Z0tn29V9GNn6NVh/wAPrP3Vy9XV0f1JForV3r6MbSaJ1p2UFX+6o3qquj+pKtLau9fRjCfQvEDsoanvAUE74vkixCmS5ly5GNGqymxIPnppYozFI0ue2wubaov3KtJ5LEVg31cHQIAQCEzlk6y7elurkiWCGOJQc5FIz3mOA7bZfGyonZVMAj5mB0zh0nZMHVu8T8lXut3U30+5Pp6t+SG8IJNzmTme1Yc5NvLNh8FhCmIVbYY3Pccmgk/QDrK70ums1V0aa+cnj+fkVrrY1QdkuSMqxCrdK90j9rj4DcF+1aLR16PTxpr5RX1fe/mfn2p1EtRa7Jd5E1Drlc2PLOoLCH2GU+9TUwxxK98+470kg9AT7rmnxy+q51izWNDLF2OqZuPJRViXCqU3uWtdGeose5tvABfOWrEmfTV+6i2qM7BACAEAIAQAgBACAEAIAQAgBACA5kdYKDUW7kPE9issbFYrJjiR1gSopy3U2dJZeCoY3UXcGDY3MgbNY+Q+ayNTY+EfmzX0te7HeEoW2CzpMlkUnTfFdZ4hacm2c/rdub3D5r9F/o7Ze5W9ZYuL4R+He/nyPldvazLWnj3cX8ehVJTkvt5cj5uK4jONt3Kso5kWJPESwUMVgra4IzrHkd1lJzjHs99pb2H2T4gLiyO9FxOarNyal0ZZOQPG7Nnonmz2OMrGngcpAOwgHvXzWog08n1tE00bAq5OCAEAIAQGKabaRVM+KyU9NVSQRQRnnHMvbWYLvNhtNyGq9pqFPmijq9T2SyRD62q/S1WP8s/7leezl0KK2m+nmJOrqof4vV/s3f7l56uR36zf+vmNpsYrBsxWrP4HD/yXj2dE9W0ZP/HzGcmkVeP8TqfB3mo3oIrv8iRa+b/x8xtLpViA/wASqf3vNRy0cV/l5EsdXJ/4+Ywl03xEf3+pP4iFVnSo9/kWY2N9xtPIdJVzU0tTVzyyiRwZCJHEgNjvrPAPEm34VAyVGlrw9BAISHNZWpnvS+BJFYE1TZ2MMUqAxpJ3AuPdsCpaifFR+bLFEN5lMjcXEk7SbnvWLZJtts2eCWEJ47ibaeFzz7IyHFxyaPFS7O0ctXqYVLvfHwXe/oVNRcqa5WPu+5lwmLyXONy4kk9ZX7dRXCuuMILCSwj8+unKc3KXNidQcl1PkcQ5ntDHmua494tlwLBSsUrKMh8yO68IyCxWGWlqGV9Lk+NwdI0cdhJG9jhkVm6zT59pG1s7V8Ozl8jbdCNNqfEog6MhkoHpIXHptPEe807iPmsWcHFm7GSZZ1wdAgBAUzlF05jw+IsYQ+peLRxjPVuP6x/AD45KWqpzZHZYooynBaB0UTny3M9Sdd9/WEZOt0uBc7PsC39NVurJ81rdRvywhxIwK4UUxpK1ekiGkgQlQ0maFxJIli2RNc4AKlc0i9SmyMw+gfVTxwRC75XBje/eeoC57lk3SNOtH15gWFspaeKCMWbExrB12GZ7SblVCwP0B445KO2W7Fs9Q3KyJEqOSoWelV0nqsg0e0f3W/x+Sxr55y+rx8kamkhjj0IeA2WdMtSZnHKfi7uejgzDQ0SuvlrFxIbbiBY96+1/pjSKuDvlzfBfD+TD2pZvf213ELh81wvv6J5R8pdDDF51JMjgPKCNdxWEQ2sm4AhVkSNO1cM5Q7FPfMbfpwPEdS4bPV4FcxHREa/O0zzTyjMFpcGX+y5vSZ8QqtmmjPkaNG0Jw4T4kjQ6X45SjVc1lU0W6Tg17rffYQT2kEqjPRPuRqQ2jU1zJAcrWIbDhufG8tv9Ki9DZP6ZV1Q0rNLcbqhZoZSMO1wAY6333kkfhAKmr0XUrWbRguTI/DdH2xu5yRxqJybmR9ywO94a2bz1mwWhVp4xMm/Wys4IkJI9pJJJzJO0lWkyixlKF2eoZyr1EiGcqEqGNS6wXEnhE0FlldxCe6yb7DWohg17kF0OLQcQmbm4alMCMw325e/IDqvxWXOWWX4o2hRnYIDiRVdQ+SOoiJWfI7QlUOs0nqVS+W7BskgsySKFjE2tMeDbN8NvxJWJbwwuiNqpYgcRMLi1jdriGjvKiqrdliiu94OZyUU2+4kOUrQFtdSN5kAVEDfQnZrja6Inr3da/RdOlTFQXJcD56zM22z57p3ujcWPBa5pLXNORaRtBC2aLcGbfVklIptYrQjPeZnyhuomqEKwUrCWgC8ZXZJ04UbPCUp2qGTO0SEMN1C5YJEhX/hrTuC57Zo67NHLsKb1+JXvbs87NCEmHtG4LpWtnLgM54gFLFnLRGVIUyI2RswXaCGMy9JYjGdy9JoogsTq7KlqLccDQ09WST5ONCn4pUdIEU0ZBmfmNbhE0+8d/AdyxrrDWrgfT1NA2NjWMaGsaA1rQLBrQLAAKoTiiAEAm9UreLZ2hMqpJHQzxJ9mZ7N/YMz8lnaz3UurRPQsyM617kk7SST3lYs3l5Nl8Fgn9EafXqNY7I237zkFq7Eo3799/wCJQ1s8V46l6X1xkmZ8qfJqK0GppAG1IHSbsbOBx4P4HfkCpqrd3gyOcMmDtc+KQskaWPabOa4WLSNoIWlVbhlK2rgWjDqkEBa8ZbyyjFtg0ycppF6ypJEtTFRs5RLU+5QSJES1MFWkSxH8YULJUeyBEBlUBSxI5ETUqzEiZEVRU8SNkVUOUqESMqZgvSeMSCxGusq91yisF6mnI60J0KnxWXo3ZA0+kmOzraz3nfAb1jXXYNiqrCPpPAsGho4WQQMDGMFhxJ3ucd7jvKoNtvLLKWCQXh6CAEAmVTkdnBCrSR6iI0jdaJx+y/5W+qyddwcfn9v5LmkWZfQoTFjM1JF10GhtFI/3n27mgeZX1Owq8Uyl1f2MjXSzNLwLMtspAgKdp1ye02JNLiOaqALNmaBc22CQe234qSuxxZzKOTE8c0Yq8Ndadl2XylZcxu4Z+yeorX02qXIzNRpj2ixBakZqXIyrKWico8QCNFSUGico68KKUDxPBM01aFXlWyRSJCOtbxUDrZIpnrqxvFeKtnrmhnUVgUsa2RuREVdaOKsxgRuRCVlcFMonii2QlXXrrkTwqISorHPcGsBc5xsA0EkngAFVt1CS4GhTp8l70M5I5Zy2XECY49ohB9I/759gdQz7Fj3anPI1qqN3mbXQUUcEbY4WNjY0Wa1oAAHYFSbzzLI4XgBACAEBwVVkjo4IUMkekNpO30Lvuu+nksjaEeT+Jd0b9soTCsNmrI0DQ0f9M37z7/rf/F9hsj/1I/P7mHq/+Vk4tMrAgBAcTQte0te0OaRYtcAQRwIO1E8DGShY/wAlNLNd1OTTP3BgvHf7m4dhCuVa2cOfErWaaEykYjyd4hTk6rWztGwxOzt1tdY/NadW0a5e9wM6zQS7iEkM0OUkcjPvtc34kK9C2E/deShZppLmheHGCN67aK7pHbMdPFc7iOezZ0cePFNxDs5CEuNE717uo97JkfUYrxK95EkaRaiwasqT6GnlcDbpFpa2x36zrAhVrNXXDvLtWjnLuLRg/JDPIQ6rmbE33I+m/sLj0W911m3bQz7po1aLHM0nRzQ+koR6CJofaxkd0pD+I5jsCzp2ynzZdjXGPInlGdggBACAEAIDkqFo9OSFE0ejLFYNeNw6j8Ra/wAVn66rerz04/knonuzRmRBBIO0Gx7QvmWscDefHiXPQauGq+InMHXb1ggXHw+K+j2Jetx1PmuK+Bka+pqSmWtbxnggBACA5e8NFyQO1cylGKzJ4PUm+CIXEdJI2dFnTdsAHFZGp2xXD2alvPyLtOgnPjLghpFhs9SQ6c6jNzPaI+igr0eq1UlPUScV0XP+CWV9FC3all9WPptFaN4s6miPXqDWPa4ZlfR02Tpiowk0l4sybK4WNuSX0Gj9BKA/3do7C/zU61t/+zIvRav9UJjk/oPzH7zvNe+nX/7HnolPQWZoNQD+7M79Y/Mrl6y9/wCTOvRqv9USdHg1PFnFBCw8WxsB8QLqGVs5e82ySNcY8kPwFwdggBACAEAIAQAgBAeFcSR6eKNoHJCjccnuSh6WYQY3840dB23qPWvmNdpXTPPczb0d6sjuvmiChmcxwc0kOBuCNoKpwlKElKLw0WpQUlhlpw/TQgWmZf7TcvELbp23JcLI58V+DPs2anxg/qSrdLac73DtH8VcW2qH3Py/JWez7V0OJtMIRsuVxLbdS92L/fqdR2dY+bRGVGmL3HViZmchx7gLqlZti6fCtY82WI7OhHjNnUOE1dSbzOMbTuPrW+75lew2fqtS966WF48/oJaqinhWsssWGYLFB6rbu992bv4dy2tNoKdP7q49XzM+7U2W+8+HQkVcK4IAQAgBACAEAIAQAgBACAEAIAQAgPCFw0eni4aBxJGHAhwBByIOwridcZLEllHSbTyis4hoaxxvE8s+yRrN7jtCybtjxk81vHgzQr2jJcJrJFu0Nn3OjPefJVHsi/uaLC2jX0YpFoVKfWkYOy58l3HY1r5ySOZbSh3JkpSaFxN/rHuf1eqPP4q5VsWte+2/Irz2jY/dWCdo8PjiFo2Nb1gZ952rVq09VXuRSKU7Zz955HSmIwQAgBACAEAIAQAgBACAEAIAQAgBACAEAIAsvMA8XLR6C8wAsut1Hh6ugCAEAIAQAgBACAEAIAQAgBACAEAIAQAgBACA/9k="/>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565" y="1778000"/>
            <a:ext cx="971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65" y="3244947"/>
            <a:ext cx="1029653" cy="102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740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56" t="60374" r="4987" b="5911"/>
          <a:stretch/>
        </p:blipFill>
        <p:spPr bwMode="auto">
          <a:xfrm>
            <a:off x="457200" y="2291323"/>
            <a:ext cx="8497350" cy="249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pPr defTabSz="457200">
              <a:defRPr/>
            </a:pPr>
            <a:fld id="{8CC102A8-305D-42C6-8CAE-91D4D50537B9}" type="slidenum">
              <a:rPr lang="en-US" smtClean="0">
                <a:solidFill>
                  <a:prstClr val="white"/>
                </a:solidFill>
              </a:rPr>
              <a:pPr defTabSz="457200">
                <a:defRPr/>
              </a:pPr>
              <a:t>30</a:t>
            </a:fld>
            <a:endParaRPr lang="en-US" dirty="0">
              <a:solidFill>
                <a:prstClr val="white"/>
              </a:solidFill>
            </a:endParaRPr>
          </a:p>
        </p:txBody>
      </p:sp>
      <p:sp>
        <p:nvSpPr>
          <p:cNvPr id="5" name="Rectangle 4"/>
          <p:cNvSpPr/>
          <p:nvPr/>
        </p:nvSpPr>
        <p:spPr>
          <a:xfrm>
            <a:off x="228600" y="1907531"/>
            <a:ext cx="8229600" cy="3293209"/>
          </a:xfrm>
          <a:prstGeom prst="rect">
            <a:avLst/>
          </a:prstGeom>
        </p:spPr>
        <p:txBody>
          <a:bodyPr wrap="square">
            <a:spAutoFit/>
          </a:bodyPr>
          <a:lstStyle/>
          <a:p>
            <a:endParaRPr lang="en-CA" sz="2600" dirty="0"/>
          </a:p>
          <a:p>
            <a:endParaRPr lang="en-CA" sz="2600" dirty="0" smtClean="0"/>
          </a:p>
          <a:p>
            <a:endParaRPr lang="en-CA" sz="2600" i="1" dirty="0"/>
          </a:p>
          <a:p>
            <a:endParaRPr lang="en-CA" sz="2600" dirty="0" smtClean="0"/>
          </a:p>
          <a:p>
            <a:endParaRPr lang="en-CA" sz="2600" dirty="0"/>
          </a:p>
          <a:p>
            <a:endParaRPr lang="en-CA" sz="2600" dirty="0" smtClean="0"/>
          </a:p>
          <a:p>
            <a:endParaRPr lang="en-CA" sz="2600" dirty="0"/>
          </a:p>
          <a:p>
            <a:endParaRPr lang="en-CA" sz="2600" dirty="0" smtClean="0"/>
          </a:p>
        </p:txBody>
      </p:sp>
      <p:sp>
        <p:nvSpPr>
          <p:cNvPr id="16" name="Rectangle 15"/>
          <p:cNvSpPr/>
          <p:nvPr/>
        </p:nvSpPr>
        <p:spPr>
          <a:xfrm>
            <a:off x="457200" y="5078225"/>
            <a:ext cx="7829550" cy="369332"/>
          </a:xfrm>
          <a:prstGeom prst="rect">
            <a:avLst/>
          </a:prstGeom>
        </p:spPr>
        <p:txBody>
          <a:bodyPr wrap="square">
            <a:spAutoFit/>
          </a:bodyPr>
          <a:lstStyle/>
          <a:p>
            <a:r>
              <a:rPr lang="en-CA" b="1" dirty="0" smtClean="0">
                <a:solidFill>
                  <a:srgbClr val="C00000"/>
                </a:solidFill>
              </a:rPr>
              <a:t>Step 1 </a:t>
            </a:r>
            <a:r>
              <a:rPr lang="en-CA" dirty="0" smtClean="0"/>
              <a:t>– </a:t>
            </a:r>
            <a:r>
              <a:rPr lang="en-CA" dirty="0" smtClean="0">
                <a:latin typeface="Calibri" panose="020F0502020204030204" pitchFamily="34" charset="0"/>
                <a:cs typeface="Arial" panose="020B0604020202020204" pitchFamily="34" charset="0"/>
              </a:rPr>
              <a:t>Find </a:t>
            </a:r>
            <a:r>
              <a:rPr lang="en-CA" b="1" dirty="0" smtClean="0">
                <a:latin typeface="Calibri" panose="020F0502020204030204" pitchFamily="34" charset="0"/>
                <a:cs typeface="Arial" panose="020B0604020202020204" pitchFamily="34" charset="0"/>
              </a:rPr>
              <a:t>Affected Items </a:t>
            </a:r>
            <a:r>
              <a:rPr lang="en-CA" dirty="0" smtClean="0">
                <a:latin typeface="Calibri" panose="020F0502020204030204" pitchFamily="34" charset="0"/>
                <a:cs typeface="Arial" panose="020B0604020202020204" pitchFamily="34" charset="0"/>
              </a:rPr>
              <a:t>in relationship tabs</a:t>
            </a:r>
            <a:endParaRPr lang="en-CA" dirty="0"/>
          </a:p>
        </p:txBody>
      </p:sp>
      <p:sp>
        <p:nvSpPr>
          <p:cNvPr id="17" name="Rectangle 16"/>
          <p:cNvSpPr/>
          <p:nvPr/>
        </p:nvSpPr>
        <p:spPr>
          <a:xfrm>
            <a:off x="457200" y="5886759"/>
            <a:ext cx="7829550" cy="369332"/>
          </a:xfrm>
          <a:prstGeom prst="rect">
            <a:avLst/>
          </a:prstGeom>
        </p:spPr>
        <p:txBody>
          <a:bodyPr wrap="square">
            <a:spAutoFit/>
          </a:bodyPr>
          <a:lstStyle/>
          <a:p>
            <a:r>
              <a:rPr lang="en-CA" b="1" dirty="0" smtClean="0">
                <a:solidFill>
                  <a:srgbClr val="C00000"/>
                </a:solidFill>
              </a:rPr>
              <a:t>Step 3 </a:t>
            </a:r>
            <a:r>
              <a:rPr lang="en-CA" dirty="0" smtClean="0"/>
              <a:t>- </a:t>
            </a:r>
            <a:r>
              <a:rPr lang="en-CA" dirty="0">
                <a:latin typeface="Calibri" panose="020F0502020204030204" pitchFamily="34" charset="0"/>
              </a:rPr>
              <a:t>Select </a:t>
            </a:r>
            <a:r>
              <a:rPr lang="en-CA" dirty="0" smtClean="0">
                <a:latin typeface="Calibri" panose="020F0502020204030204" pitchFamily="34" charset="0"/>
              </a:rPr>
              <a:t>cell under </a:t>
            </a:r>
            <a:r>
              <a:rPr lang="en-CA" b="1" dirty="0" smtClean="0">
                <a:latin typeface="Calibri" panose="020F0502020204030204" pitchFamily="34" charset="0"/>
              </a:rPr>
              <a:t>Action</a:t>
            </a:r>
            <a:r>
              <a:rPr lang="en-CA" dirty="0" smtClean="0">
                <a:latin typeface="Calibri" panose="020F0502020204030204" pitchFamily="34" charset="0"/>
              </a:rPr>
              <a:t> </a:t>
            </a:r>
            <a:r>
              <a:rPr lang="en-CA" dirty="0">
                <a:latin typeface="Calibri" panose="020F0502020204030204" pitchFamily="34" charset="0"/>
              </a:rPr>
              <a:t>column and </a:t>
            </a:r>
            <a:r>
              <a:rPr lang="en-CA" dirty="0" smtClean="0">
                <a:latin typeface="Calibri" panose="020F0502020204030204" pitchFamily="34" charset="0"/>
              </a:rPr>
              <a:t>choose </a:t>
            </a:r>
            <a:r>
              <a:rPr lang="en-CA" dirty="0">
                <a:latin typeface="Calibri" panose="020F0502020204030204" pitchFamily="34" charset="0"/>
              </a:rPr>
              <a:t>the action type</a:t>
            </a:r>
          </a:p>
        </p:txBody>
      </p:sp>
      <p:sp>
        <p:nvSpPr>
          <p:cNvPr id="18" name="Rounded Rectangle 17"/>
          <p:cNvSpPr/>
          <p:nvPr/>
        </p:nvSpPr>
        <p:spPr>
          <a:xfrm>
            <a:off x="685800" y="1746415"/>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20" name="Straight Arrow Connector 19"/>
          <p:cNvCxnSpPr>
            <a:stCxn id="18" idx="2"/>
          </p:cNvCxnSpPr>
          <p:nvPr/>
        </p:nvCxnSpPr>
        <p:spPr>
          <a:xfrm>
            <a:off x="857368" y="2068646"/>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2419232" y="2068645"/>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a:t>2</a:t>
            </a:r>
          </a:p>
        </p:txBody>
      </p:sp>
      <p:cxnSp>
        <p:nvCxnSpPr>
          <p:cNvPr id="23" name="Straight Arrow Connector 22"/>
          <p:cNvCxnSpPr>
            <a:stCxn id="21" idx="2"/>
          </p:cNvCxnSpPr>
          <p:nvPr/>
        </p:nvCxnSpPr>
        <p:spPr>
          <a:xfrm>
            <a:off x="2590800" y="2390876"/>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2516724" y="3258891"/>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3</a:t>
            </a:r>
            <a:endParaRPr lang="en-CA" b="1" dirty="0"/>
          </a:p>
        </p:txBody>
      </p:sp>
      <p:cxnSp>
        <p:nvCxnSpPr>
          <p:cNvPr id="25" name="Straight Arrow Connector 24"/>
          <p:cNvCxnSpPr>
            <a:stCxn id="24" idx="1"/>
          </p:cNvCxnSpPr>
          <p:nvPr/>
        </p:nvCxnSpPr>
        <p:spPr>
          <a:xfrm flipH="1">
            <a:off x="2209800" y="3420007"/>
            <a:ext cx="30692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57200" y="5482492"/>
            <a:ext cx="7829550" cy="369332"/>
          </a:xfrm>
          <a:prstGeom prst="rect">
            <a:avLst/>
          </a:prstGeom>
        </p:spPr>
        <p:txBody>
          <a:bodyPr wrap="square">
            <a:spAutoFit/>
          </a:bodyPr>
          <a:lstStyle/>
          <a:p>
            <a:r>
              <a:rPr lang="en-CA" b="1" dirty="0" smtClean="0">
                <a:solidFill>
                  <a:srgbClr val="C00000"/>
                </a:solidFill>
              </a:rPr>
              <a:t>Step 2 </a:t>
            </a:r>
            <a:r>
              <a:rPr lang="en-CA" dirty="0" smtClean="0"/>
              <a:t>- </a:t>
            </a:r>
            <a:r>
              <a:rPr lang="en-CA" dirty="0">
                <a:latin typeface="Calibri" panose="020F0502020204030204" pitchFamily="34" charset="0"/>
                <a:cs typeface="Arial" panose="020B0604020202020204" pitchFamily="34" charset="0"/>
              </a:rPr>
              <a:t>In the Affected items section select </a:t>
            </a:r>
            <a:r>
              <a:rPr lang="en-CA" b="1" dirty="0">
                <a:latin typeface="Calibri" panose="020F0502020204030204" pitchFamily="34" charset="0"/>
                <a:cs typeface="Arial" panose="020B0604020202020204" pitchFamily="34" charset="0"/>
              </a:rPr>
              <a:t>New Relationship </a:t>
            </a:r>
            <a:r>
              <a:rPr lang="en-CA" dirty="0">
                <a:latin typeface="Calibri" panose="020F0502020204030204" pitchFamily="34" charset="0"/>
                <a:cs typeface="Arial" panose="020B0604020202020204" pitchFamily="34" charset="0"/>
              </a:rPr>
              <a:t>button</a:t>
            </a:r>
            <a:endParaRPr lang="en-CA" dirty="0"/>
          </a:p>
        </p:txBody>
      </p:sp>
      <p:sp>
        <p:nvSpPr>
          <p:cNvPr id="19" name="Title 1"/>
          <p:cNvSpPr>
            <a:spLocks noGrp="1"/>
          </p:cNvSpPr>
          <p:nvPr>
            <p:ph type="title"/>
          </p:nvPr>
        </p:nvSpPr>
        <p:spPr>
          <a:xfrm>
            <a:off x="306000" y="1080000"/>
            <a:ext cx="83808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smtClean="0"/>
              <a:t>Affected </a:t>
            </a:r>
            <a:r>
              <a:rPr lang="en-CA" sz="2800" dirty="0"/>
              <a:t>Items </a:t>
            </a:r>
            <a:r>
              <a:rPr lang="en-CA" sz="2800" dirty="0" smtClean="0"/>
              <a:t>– Attaching a Document Item to </a:t>
            </a:r>
            <a:r>
              <a:rPr lang="en-CA" sz="2800" dirty="0"/>
              <a:t>an </a:t>
            </a:r>
            <a:r>
              <a:rPr lang="en-CA" sz="2800" dirty="0" smtClean="0"/>
              <a:t>ECN </a:t>
            </a:r>
            <a:endParaRPr lang="en-CA" sz="2800" dirty="0"/>
          </a:p>
        </p:txBody>
      </p:sp>
      <p:sp>
        <p:nvSpPr>
          <p:cNvPr id="22" name="TextBox 21"/>
          <p:cNvSpPr txBox="1"/>
          <p:nvPr/>
        </p:nvSpPr>
        <p:spPr>
          <a:xfrm>
            <a:off x="5791200" y="3754190"/>
            <a:ext cx="2973854" cy="13542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200" b="1" dirty="0" smtClean="0"/>
              <a:t>Affected Items</a:t>
            </a:r>
            <a:r>
              <a:rPr lang="en-US" sz="2200" dirty="0" smtClean="0"/>
              <a:t>:</a:t>
            </a:r>
          </a:p>
          <a:p>
            <a:pPr lvl="1"/>
            <a:r>
              <a:rPr lang="en-US" sz="2000" dirty="0" smtClean="0"/>
              <a:t>Links </a:t>
            </a:r>
            <a:r>
              <a:rPr lang="en-US" sz="2000" dirty="0"/>
              <a:t>the </a:t>
            </a:r>
            <a:r>
              <a:rPr lang="en-US" sz="2000" dirty="0" smtClean="0"/>
              <a:t>ECN to </a:t>
            </a:r>
            <a:r>
              <a:rPr lang="en-US" sz="2000" dirty="0"/>
              <a:t>document(s) that are </a:t>
            </a:r>
            <a:r>
              <a:rPr lang="en-US" sz="2000" dirty="0" smtClean="0"/>
              <a:t>affected</a:t>
            </a:r>
            <a:endParaRPr lang="en-US" sz="2000" dirty="0"/>
          </a:p>
        </p:txBody>
      </p:sp>
    </p:spTree>
    <p:extLst>
      <p:ext uri="{BB962C8B-B14F-4D97-AF65-F5344CB8AC3E}">
        <p14:creationId xmlns:p14="http://schemas.microsoft.com/office/powerpoint/2010/main" val="31075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1" grpId="0" animBg="1"/>
      <p:bldP spid="24" grpId="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Items - </a:t>
            </a:r>
            <a:r>
              <a:rPr lang="en-US" sz="2800" dirty="0" smtClean="0">
                <a:latin typeface="+mn-lt"/>
              </a:rPr>
              <a:t>Drop Down Options</a:t>
            </a:r>
            <a:endParaRPr lang="en-CA" sz="2800" dirty="0">
              <a:latin typeface="+mn-lt"/>
            </a:endParaRPr>
          </a:p>
        </p:txBody>
      </p:sp>
      <p:pic>
        <p:nvPicPr>
          <p:cNvPr id="1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417" t="65168" r="66552" b="19574"/>
          <a:stretch/>
        </p:blipFill>
        <p:spPr bwMode="auto">
          <a:xfrm>
            <a:off x="354906" y="2934389"/>
            <a:ext cx="3675185" cy="1511300"/>
          </a:xfrm>
          <a:prstGeom prst="corner">
            <a:avLst>
              <a:gd name="adj1" fmla="val 76050"/>
              <a:gd name="adj2" fmla="val 97059"/>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4591050" y="2921689"/>
            <a:ext cx="417195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2400"/>
            </a:lvl1pPr>
          </a:lstStyle>
          <a:p>
            <a:r>
              <a:rPr lang="en-CA" dirty="0"/>
              <a:t>In relationship tabs, </a:t>
            </a:r>
            <a:r>
              <a:rPr lang="en-CA" dirty="0" smtClean="0"/>
              <a:t>the search button         often </a:t>
            </a:r>
            <a:r>
              <a:rPr lang="en-CA" dirty="0"/>
              <a:t>appears in cells under column titles with […] appended</a:t>
            </a:r>
          </a:p>
        </p:txBody>
      </p:sp>
      <p:sp>
        <p:nvSpPr>
          <p:cNvPr id="19" name="Rectangle 18"/>
          <p:cNvSpPr/>
          <p:nvPr/>
        </p:nvSpPr>
        <p:spPr>
          <a:xfrm>
            <a:off x="2230597" y="3677339"/>
            <a:ext cx="1799493" cy="81401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5638800" y="3311688"/>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42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Items </a:t>
            </a:r>
            <a:r>
              <a:rPr lang="en-US" sz="2800" dirty="0" smtClean="0">
                <a:latin typeface="+mn-lt"/>
              </a:rPr>
              <a:t/>
            </a:r>
            <a:br>
              <a:rPr lang="en-US" sz="2800" dirty="0" smtClean="0">
                <a:latin typeface="+mn-lt"/>
              </a:rPr>
            </a:br>
            <a:r>
              <a:rPr lang="en-US" sz="2800" dirty="0">
                <a:latin typeface="+mn-lt"/>
              </a:rPr>
              <a:t>	</a:t>
            </a:r>
            <a:r>
              <a:rPr lang="en-US" sz="2800" dirty="0" smtClean="0">
                <a:latin typeface="+mn-lt"/>
              </a:rPr>
              <a:t>Add Document</a:t>
            </a:r>
            <a:endParaRPr lang="en-CA" sz="2800" dirty="0">
              <a:latin typeface="+mn-lt"/>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91"/>
          <a:stretch/>
        </p:blipFill>
        <p:spPr bwMode="auto">
          <a:xfrm>
            <a:off x="2724149" y="2505623"/>
            <a:ext cx="3135229" cy="9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5800" y="3810000"/>
            <a:ext cx="7696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t>ADD</a:t>
            </a:r>
            <a:r>
              <a:rPr lang="en-CA" dirty="0"/>
              <a:t> = items/documents that are Preliminary or new items to </a:t>
            </a:r>
            <a:r>
              <a:rPr lang="en-CA" dirty="0" smtClean="0"/>
              <a:t>Aras</a:t>
            </a:r>
          </a:p>
          <a:p>
            <a:r>
              <a:rPr lang="en-CA" b="1" dirty="0" smtClean="0"/>
              <a:t>New Number </a:t>
            </a:r>
            <a:r>
              <a:rPr lang="en-CA" dirty="0" smtClean="0"/>
              <a:t>in ADD = Preliminary Item, never been released</a:t>
            </a:r>
          </a:p>
          <a:p>
            <a:endParaRPr lang="en-CA" dirty="0"/>
          </a:p>
          <a:p>
            <a:r>
              <a:rPr lang="en-CA" b="1" dirty="0">
                <a:solidFill>
                  <a:srgbClr val="C00000"/>
                </a:solidFill>
              </a:rPr>
              <a:t>Step 1 </a:t>
            </a:r>
            <a:r>
              <a:rPr lang="en-CA" dirty="0"/>
              <a:t>–</a:t>
            </a:r>
            <a:r>
              <a:rPr lang="en-CA" dirty="0" smtClean="0"/>
              <a:t> 	Select ADD under Action Column</a:t>
            </a:r>
          </a:p>
          <a:p>
            <a:endParaRPr lang="en-CA" dirty="0"/>
          </a:p>
          <a:p>
            <a:r>
              <a:rPr lang="en-CA" b="1" dirty="0">
                <a:solidFill>
                  <a:srgbClr val="C00000"/>
                </a:solidFill>
              </a:rPr>
              <a:t>Step </a:t>
            </a:r>
            <a:r>
              <a:rPr lang="en-CA" b="1" dirty="0" smtClean="0">
                <a:solidFill>
                  <a:srgbClr val="C00000"/>
                </a:solidFill>
              </a:rPr>
              <a:t>2 </a:t>
            </a:r>
            <a:r>
              <a:rPr lang="en-CA" dirty="0" smtClean="0"/>
              <a:t>– 	Click on blank cell under New Number […], select           to search for &amp; 	link to a </a:t>
            </a:r>
            <a:r>
              <a:rPr lang="en-CA" b="1" dirty="0" smtClean="0">
                <a:solidFill>
                  <a:srgbClr val="FF0000"/>
                </a:solidFill>
              </a:rPr>
              <a:t>PRELIMINARY</a:t>
            </a:r>
            <a:r>
              <a:rPr lang="en-CA" dirty="0" smtClean="0">
                <a:solidFill>
                  <a:srgbClr val="FF0000"/>
                </a:solidFill>
              </a:rPr>
              <a:t> </a:t>
            </a:r>
            <a:r>
              <a:rPr lang="en-CA" dirty="0" smtClean="0"/>
              <a:t>item</a:t>
            </a:r>
            <a:endParaRPr lang="en-CA" dirty="0"/>
          </a:p>
        </p:txBody>
      </p:sp>
      <p:sp>
        <p:nvSpPr>
          <p:cNvPr id="17" name="Rounded Rectangle 16"/>
          <p:cNvSpPr/>
          <p:nvPr/>
        </p:nvSpPr>
        <p:spPr>
          <a:xfrm>
            <a:off x="3116464" y="196706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18" name="Straight Arrow Connector 17"/>
          <p:cNvCxnSpPr>
            <a:stCxn id="17" idx="2"/>
          </p:cNvCxnSpPr>
          <p:nvPr/>
        </p:nvCxnSpPr>
        <p:spPr>
          <a:xfrm>
            <a:off x="3288032" y="2289294"/>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648199" y="1955539"/>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a:t>2</a:t>
            </a:r>
          </a:p>
        </p:txBody>
      </p:sp>
      <p:cxnSp>
        <p:nvCxnSpPr>
          <p:cNvPr id="20" name="Straight Arrow Connector 19"/>
          <p:cNvCxnSpPr>
            <a:stCxn id="19" idx="2"/>
          </p:cNvCxnSpPr>
          <p:nvPr/>
        </p:nvCxnSpPr>
        <p:spPr>
          <a:xfrm>
            <a:off x="4819767" y="2277770"/>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6324600" y="5114143"/>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6573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Items </a:t>
            </a:r>
            <a:r>
              <a:rPr lang="en-US" sz="2800" dirty="0" smtClean="0"/>
              <a:t/>
            </a:r>
            <a:br>
              <a:rPr lang="en-US" sz="2800" dirty="0" smtClean="0"/>
            </a:br>
            <a:r>
              <a:rPr lang="en-US" sz="2800" dirty="0">
                <a:latin typeface="+mn-lt"/>
              </a:rPr>
              <a:t>	</a:t>
            </a:r>
            <a:r>
              <a:rPr lang="en-US" sz="2800" dirty="0" smtClean="0">
                <a:latin typeface="+mn-lt"/>
              </a:rPr>
              <a:t>Change</a:t>
            </a:r>
            <a:r>
              <a:rPr lang="en-US" sz="2800" dirty="0"/>
              <a:t> Document</a:t>
            </a:r>
            <a:r>
              <a:rPr lang="en-US" sz="2800" dirty="0" smtClean="0">
                <a:latin typeface="+mn-lt"/>
              </a:rPr>
              <a:t> – Interchangeable</a:t>
            </a:r>
            <a:endParaRPr lang="en-CA" sz="2800" dirty="0">
              <a:latin typeface="+mn-lt"/>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2364048"/>
            <a:ext cx="5486400" cy="10055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5800" y="3810000"/>
            <a:ext cx="76962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smtClean="0"/>
              <a:t>Interchangeable </a:t>
            </a:r>
            <a:r>
              <a:rPr lang="en-CA" dirty="0" smtClean="0"/>
              <a:t>= Making changes to an existing drawing, and </a:t>
            </a:r>
            <a:r>
              <a:rPr lang="en-CA" b="1" dirty="0" smtClean="0">
                <a:solidFill>
                  <a:srgbClr val="FF0000"/>
                </a:solidFill>
              </a:rPr>
              <a:t>WILL NOT BE REPLACING </a:t>
            </a:r>
            <a:r>
              <a:rPr lang="en-CA" dirty="0" smtClean="0"/>
              <a:t>it with a different drawing – Creates a new revision of released document</a:t>
            </a:r>
          </a:p>
          <a:p>
            <a:endParaRPr lang="en-CA" dirty="0"/>
          </a:p>
          <a:p>
            <a:r>
              <a:rPr lang="en-CA" b="1" dirty="0">
                <a:solidFill>
                  <a:srgbClr val="C00000"/>
                </a:solidFill>
              </a:rPr>
              <a:t>Step 1 </a:t>
            </a:r>
            <a:r>
              <a:rPr lang="en-CA" dirty="0"/>
              <a:t>– </a:t>
            </a:r>
            <a:r>
              <a:rPr lang="en-CA" dirty="0" smtClean="0"/>
              <a:t>	Select CHANGE under </a:t>
            </a:r>
            <a:r>
              <a:rPr lang="en-CA" dirty="0"/>
              <a:t>Action Column</a:t>
            </a:r>
          </a:p>
          <a:p>
            <a:endParaRPr lang="en-CA" dirty="0"/>
          </a:p>
          <a:p>
            <a:r>
              <a:rPr lang="en-CA" b="1" dirty="0">
                <a:solidFill>
                  <a:srgbClr val="C00000"/>
                </a:solidFill>
              </a:rPr>
              <a:t>Step 2 </a:t>
            </a:r>
            <a:r>
              <a:rPr lang="en-CA" dirty="0"/>
              <a:t>– </a:t>
            </a:r>
            <a:r>
              <a:rPr lang="en-CA" dirty="0" smtClean="0"/>
              <a:t>	Click </a:t>
            </a:r>
            <a:r>
              <a:rPr lang="en-CA" dirty="0"/>
              <a:t>on </a:t>
            </a:r>
            <a:r>
              <a:rPr lang="en-CA" dirty="0" smtClean="0"/>
              <a:t>blank </a:t>
            </a:r>
            <a:r>
              <a:rPr lang="en-CA" dirty="0"/>
              <a:t>cell under </a:t>
            </a:r>
            <a:r>
              <a:rPr lang="en-CA" dirty="0" smtClean="0"/>
              <a:t>Old </a:t>
            </a:r>
            <a:r>
              <a:rPr lang="en-CA" dirty="0"/>
              <a:t>Number […], select           to search for &amp; 	link to a </a:t>
            </a:r>
            <a:r>
              <a:rPr lang="en-CA" b="1" dirty="0" smtClean="0">
                <a:solidFill>
                  <a:srgbClr val="FF0000"/>
                </a:solidFill>
              </a:rPr>
              <a:t>RELEASED</a:t>
            </a:r>
            <a:r>
              <a:rPr lang="en-CA" b="1" dirty="0" smtClean="0"/>
              <a:t> </a:t>
            </a:r>
            <a:r>
              <a:rPr lang="en-CA" dirty="0" smtClean="0"/>
              <a:t>item</a:t>
            </a:r>
            <a:endParaRPr lang="en-CA" dirty="0"/>
          </a:p>
        </p:txBody>
      </p:sp>
      <p:sp>
        <p:nvSpPr>
          <p:cNvPr id="9" name="Rounded Rectangle 8"/>
          <p:cNvSpPr/>
          <p:nvPr/>
        </p:nvSpPr>
        <p:spPr>
          <a:xfrm>
            <a:off x="2049665" y="1890224"/>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10" name="Straight Arrow Connector 9"/>
          <p:cNvCxnSpPr>
            <a:stCxn id="9" idx="2"/>
          </p:cNvCxnSpPr>
          <p:nvPr/>
        </p:nvCxnSpPr>
        <p:spPr>
          <a:xfrm>
            <a:off x="2221233" y="2212455"/>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581400" y="1878700"/>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a:t>2</a:t>
            </a:r>
          </a:p>
        </p:txBody>
      </p:sp>
      <p:cxnSp>
        <p:nvCxnSpPr>
          <p:cNvPr id="12" name="Straight Arrow Connector 11"/>
          <p:cNvCxnSpPr>
            <a:stCxn id="11" idx="2"/>
          </p:cNvCxnSpPr>
          <p:nvPr/>
        </p:nvCxnSpPr>
        <p:spPr>
          <a:xfrm>
            <a:off x="3752968" y="2200931"/>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638800" y="2866821"/>
            <a:ext cx="609600" cy="502773"/>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6248400" y="5400528"/>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7144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632" y="2446655"/>
            <a:ext cx="6754968" cy="868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a:t>
            </a:r>
            <a:r>
              <a:rPr lang="en-US" sz="2800" dirty="0" smtClean="0"/>
              <a:t>Items</a:t>
            </a:r>
            <a:r>
              <a:rPr lang="en-US" sz="2800" dirty="0" smtClean="0">
                <a:latin typeface="+mn-lt"/>
              </a:rPr>
              <a:t/>
            </a:r>
            <a:br>
              <a:rPr lang="en-US" sz="2800" dirty="0" smtClean="0">
                <a:latin typeface="+mn-lt"/>
              </a:rPr>
            </a:br>
            <a:r>
              <a:rPr lang="en-US" sz="2800" dirty="0">
                <a:latin typeface="+mn-lt"/>
              </a:rPr>
              <a:t>	</a:t>
            </a:r>
            <a:r>
              <a:rPr lang="en-US" sz="2800" dirty="0" smtClean="0">
                <a:latin typeface="+mn-lt"/>
              </a:rPr>
              <a:t>Change</a:t>
            </a:r>
            <a:r>
              <a:rPr lang="en-US" sz="2800" dirty="0"/>
              <a:t> Document</a:t>
            </a:r>
            <a:r>
              <a:rPr lang="en-US" sz="2800" dirty="0" smtClean="0">
                <a:latin typeface="+mn-lt"/>
              </a:rPr>
              <a:t> - NON-Interchangeable</a:t>
            </a:r>
          </a:p>
        </p:txBody>
      </p:sp>
      <p:sp>
        <p:nvSpPr>
          <p:cNvPr id="5" name="TextBox 4"/>
          <p:cNvSpPr txBox="1"/>
          <p:nvPr/>
        </p:nvSpPr>
        <p:spPr>
          <a:xfrm>
            <a:off x="685800" y="3657600"/>
            <a:ext cx="7696200"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smtClean="0"/>
              <a:t>Non-Interchangeable </a:t>
            </a:r>
            <a:r>
              <a:rPr lang="en-CA" dirty="0"/>
              <a:t>= Making changes to an existing </a:t>
            </a:r>
            <a:r>
              <a:rPr lang="en-CA" dirty="0" smtClean="0"/>
              <a:t>drawing by </a:t>
            </a:r>
            <a:r>
              <a:rPr lang="en-CA" b="1" dirty="0" smtClean="0">
                <a:solidFill>
                  <a:srgbClr val="FF0000"/>
                </a:solidFill>
              </a:rPr>
              <a:t>REPLACING</a:t>
            </a:r>
            <a:r>
              <a:rPr lang="en-CA" dirty="0" smtClean="0">
                <a:solidFill>
                  <a:srgbClr val="FF0000"/>
                </a:solidFill>
              </a:rPr>
              <a:t> </a:t>
            </a:r>
            <a:r>
              <a:rPr lang="en-CA" dirty="0" smtClean="0"/>
              <a:t>it </a:t>
            </a:r>
            <a:r>
              <a:rPr lang="en-CA" dirty="0"/>
              <a:t>with a different </a:t>
            </a:r>
            <a:r>
              <a:rPr lang="en-CA" dirty="0" smtClean="0"/>
              <a:t>drawing – Supersedes </a:t>
            </a:r>
            <a:r>
              <a:rPr lang="en-CA" u="sng" dirty="0" smtClean="0"/>
              <a:t>Old document </a:t>
            </a:r>
            <a:r>
              <a:rPr lang="en-CA" dirty="0" smtClean="0"/>
              <a:t>with </a:t>
            </a:r>
            <a:r>
              <a:rPr lang="en-CA" u="sng" dirty="0" smtClean="0"/>
              <a:t>New document</a:t>
            </a:r>
            <a:endParaRPr lang="en-CA" u="sng" dirty="0"/>
          </a:p>
          <a:p>
            <a:endParaRPr lang="en-CA" sz="1000" dirty="0"/>
          </a:p>
          <a:p>
            <a:r>
              <a:rPr lang="en-CA" b="1" dirty="0">
                <a:solidFill>
                  <a:srgbClr val="C00000"/>
                </a:solidFill>
              </a:rPr>
              <a:t>Step 1 </a:t>
            </a:r>
            <a:r>
              <a:rPr lang="en-CA" dirty="0"/>
              <a:t>– </a:t>
            </a:r>
            <a:r>
              <a:rPr lang="en-CA" dirty="0" smtClean="0"/>
              <a:t>	Select CHANGE under </a:t>
            </a:r>
            <a:r>
              <a:rPr lang="en-CA" dirty="0"/>
              <a:t>Action Column</a:t>
            </a:r>
          </a:p>
          <a:p>
            <a:endParaRPr lang="en-CA" sz="1000" dirty="0"/>
          </a:p>
          <a:p>
            <a:r>
              <a:rPr lang="en-CA" b="1" dirty="0">
                <a:solidFill>
                  <a:srgbClr val="C00000"/>
                </a:solidFill>
              </a:rPr>
              <a:t>Step 2 </a:t>
            </a:r>
            <a:r>
              <a:rPr lang="en-CA" dirty="0"/>
              <a:t>– </a:t>
            </a:r>
            <a:r>
              <a:rPr lang="en-CA" dirty="0" smtClean="0"/>
              <a:t>	Click </a:t>
            </a:r>
            <a:r>
              <a:rPr lang="en-CA" dirty="0"/>
              <a:t>on blank cell under Old Number […], select           to search for &amp; 	link to a </a:t>
            </a:r>
            <a:r>
              <a:rPr lang="en-CA" b="1" dirty="0" smtClean="0">
                <a:solidFill>
                  <a:srgbClr val="FF0000"/>
                </a:solidFill>
              </a:rPr>
              <a:t>PREVIOUSLY RELEASED </a:t>
            </a:r>
            <a:r>
              <a:rPr lang="en-CA" dirty="0" smtClean="0"/>
              <a:t>item</a:t>
            </a:r>
          </a:p>
          <a:p>
            <a:endParaRPr lang="en-CA" sz="1000" dirty="0" smtClean="0"/>
          </a:p>
          <a:p>
            <a:r>
              <a:rPr lang="en-CA" b="1" dirty="0">
                <a:solidFill>
                  <a:srgbClr val="C00000"/>
                </a:solidFill>
              </a:rPr>
              <a:t>Step </a:t>
            </a:r>
            <a:r>
              <a:rPr lang="en-CA" b="1" dirty="0" smtClean="0">
                <a:solidFill>
                  <a:srgbClr val="C00000"/>
                </a:solidFill>
              </a:rPr>
              <a:t>3 </a:t>
            </a:r>
            <a:r>
              <a:rPr lang="en-CA" dirty="0"/>
              <a:t>– 	</a:t>
            </a:r>
            <a:r>
              <a:rPr lang="en-CA" dirty="0" smtClean="0"/>
              <a:t>Under New Number […], select          to </a:t>
            </a:r>
            <a:r>
              <a:rPr lang="en-CA" dirty="0"/>
              <a:t>search for </a:t>
            </a:r>
            <a:r>
              <a:rPr lang="en-CA" dirty="0" smtClean="0"/>
              <a:t>&amp; link </a:t>
            </a:r>
            <a:r>
              <a:rPr lang="en-CA" dirty="0"/>
              <a:t>to a </a:t>
            </a:r>
            <a:r>
              <a:rPr lang="en-CA" dirty="0" smtClean="0"/>
              <a:t>new	</a:t>
            </a:r>
            <a:r>
              <a:rPr lang="en-CA" b="1" dirty="0" smtClean="0">
                <a:solidFill>
                  <a:srgbClr val="FF0000"/>
                </a:solidFill>
              </a:rPr>
              <a:t>PRELIMINARY</a:t>
            </a:r>
            <a:r>
              <a:rPr lang="en-CA" dirty="0" smtClean="0"/>
              <a:t>, never been released item</a:t>
            </a:r>
            <a:endParaRPr lang="en-CA" dirty="0"/>
          </a:p>
        </p:txBody>
      </p:sp>
      <p:sp>
        <p:nvSpPr>
          <p:cNvPr id="6" name="Rectangle 5"/>
          <p:cNvSpPr/>
          <p:nvPr/>
        </p:nvSpPr>
        <p:spPr>
          <a:xfrm>
            <a:off x="6553200" y="2849988"/>
            <a:ext cx="685800" cy="447879"/>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ounded Rectangle 7"/>
          <p:cNvSpPr/>
          <p:nvPr/>
        </p:nvSpPr>
        <p:spPr>
          <a:xfrm>
            <a:off x="1363865" y="189022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9" name="Straight Arrow Connector 8"/>
          <p:cNvCxnSpPr>
            <a:stCxn id="8" idx="2"/>
          </p:cNvCxnSpPr>
          <p:nvPr/>
        </p:nvCxnSpPr>
        <p:spPr>
          <a:xfrm>
            <a:off x="1535433" y="2212454"/>
            <a:ext cx="0" cy="2342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895600" y="189022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a:t>2</a:t>
            </a:r>
          </a:p>
        </p:txBody>
      </p:sp>
      <p:cxnSp>
        <p:nvCxnSpPr>
          <p:cNvPr id="11" name="Straight Arrow Connector 10"/>
          <p:cNvCxnSpPr>
            <a:stCxn id="10" idx="2"/>
          </p:cNvCxnSpPr>
          <p:nvPr/>
        </p:nvCxnSpPr>
        <p:spPr>
          <a:xfrm>
            <a:off x="3067168" y="2212454"/>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800600" y="189022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3</a:t>
            </a:r>
            <a:endParaRPr lang="en-CA" b="1" dirty="0"/>
          </a:p>
        </p:txBody>
      </p:sp>
      <p:cxnSp>
        <p:nvCxnSpPr>
          <p:cNvPr id="13" name="Straight Arrow Connector 12"/>
          <p:cNvCxnSpPr>
            <a:stCxn id="12" idx="2"/>
          </p:cNvCxnSpPr>
          <p:nvPr/>
        </p:nvCxnSpPr>
        <p:spPr>
          <a:xfrm>
            <a:off x="4972168" y="2212454"/>
            <a:ext cx="0" cy="23781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6279931" y="4730175"/>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4663672" y="5415826"/>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743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a:t>
            </a:r>
            <a:r>
              <a:rPr lang="en-US" sz="2800" dirty="0" smtClean="0"/>
              <a:t>Items</a:t>
            </a:r>
            <a:r>
              <a:rPr lang="en-US" sz="2800" dirty="0" smtClean="0">
                <a:latin typeface="+mn-lt"/>
              </a:rPr>
              <a:t/>
            </a:r>
            <a:br>
              <a:rPr lang="en-US" sz="2800" dirty="0" smtClean="0">
                <a:latin typeface="+mn-lt"/>
              </a:rPr>
            </a:br>
            <a:r>
              <a:rPr lang="en-US" sz="2800" dirty="0">
                <a:latin typeface="+mn-lt"/>
              </a:rPr>
              <a:t>	</a:t>
            </a:r>
            <a:r>
              <a:rPr lang="en-US" sz="2800" dirty="0" smtClean="0">
                <a:latin typeface="+mn-lt"/>
              </a:rPr>
              <a:t>Delete</a:t>
            </a:r>
            <a:r>
              <a:rPr lang="en-US" sz="2800" dirty="0"/>
              <a:t> Document</a:t>
            </a:r>
            <a:endParaRPr lang="en-CA" sz="2800" dirty="0">
              <a:latin typeface="+mn-lt"/>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061" y="2435131"/>
            <a:ext cx="3324225" cy="9051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3810000"/>
            <a:ext cx="76962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t>DELETE</a:t>
            </a:r>
            <a:r>
              <a:rPr lang="en-CA" dirty="0"/>
              <a:t> = items that you are removing from </a:t>
            </a:r>
            <a:r>
              <a:rPr lang="en-CA" dirty="0" smtClean="0"/>
              <a:t>use</a:t>
            </a:r>
          </a:p>
          <a:p>
            <a:endParaRPr lang="en-CA" dirty="0"/>
          </a:p>
          <a:p>
            <a:r>
              <a:rPr lang="en-CA" b="1" dirty="0">
                <a:solidFill>
                  <a:srgbClr val="C00000"/>
                </a:solidFill>
              </a:rPr>
              <a:t>Step 1 </a:t>
            </a:r>
            <a:r>
              <a:rPr lang="en-CA" dirty="0"/>
              <a:t>– </a:t>
            </a:r>
            <a:r>
              <a:rPr lang="en-CA" dirty="0" smtClean="0"/>
              <a:t>	Select DELETE under </a:t>
            </a:r>
            <a:r>
              <a:rPr lang="en-CA" dirty="0"/>
              <a:t>Action Column</a:t>
            </a:r>
          </a:p>
          <a:p>
            <a:endParaRPr lang="en-CA" dirty="0"/>
          </a:p>
          <a:p>
            <a:r>
              <a:rPr lang="en-CA" b="1" dirty="0">
                <a:solidFill>
                  <a:srgbClr val="C00000"/>
                </a:solidFill>
              </a:rPr>
              <a:t>Step 2 </a:t>
            </a:r>
            <a:r>
              <a:rPr lang="en-CA" dirty="0"/>
              <a:t>– </a:t>
            </a:r>
            <a:r>
              <a:rPr lang="en-CA" dirty="0" smtClean="0"/>
              <a:t>	Click </a:t>
            </a:r>
            <a:r>
              <a:rPr lang="en-CA" dirty="0"/>
              <a:t>on blank cell under Old Number […], select           to search for &amp; </a:t>
            </a:r>
            <a:r>
              <a:rPr lang="en-CA" dirty="0" smtClean="0"/>
              <a:t>	link </a:t>
            </a:r>
            <a:r>
              <a:rPr lang="en-CA" dirty="0"/>
              <a:t>to a </a:t>
            </a:r>
            <a:r>
              <a:rPr lang="en-CA" b="1" dirty="0" smtClean="0">
                <a:solidFill>
                  <a:srgbClr val="FF0000"/>
                </a:solidFill>
              </a:rPr>
              <a:t>PREVIOUSLY RELEASED </a:t>
            </a:r>
            <a:r>
              <a:rPr lang="en-CA" dirty="0" smtClean="0"/>
              <a:t>item</a:t>
            </a:r>
            <a:endParaRPr lang="en-CA" dirty="0"/>
          </a:p>
        </p:txBody>
      </p:sp>
      <p:sp>
        <p:nvSpPr>
          <p:cNvPr id="6" name="Rounded Rectangle 5"/>
          <p:cNvSpPr/>
          <p:nvPr/>
        </p:nvSpPr>
        <p:spPr>
          <a:xfrm>
            <a:off x="2819400" y="189022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8" name="Straight Arrow Connector 7"/>
          <p:cNvCxnSpPr>
            <a:stCxn id="6" idx="2"/>
          </p:cNvCxnSpPr>
          <p:nvPr/>
        </p:nvCxnSpPr>
        <p:spPr>
          <a:xfrm>
            <a:off x="2990968" y="2212454"/>
            <a:ext cx="0" cy="2342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4351135" y="189022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a:t>2</a:t>
            </a:r>
          </a:p>
        </p:txBody>
      </p:sp>
      <p:cxnSp>
        <p:nvCxnSpPr>
          <p:cNvPr id="10" name="Straight Arrow Connector 9"/>
          <p:cNvCxnSpPr>
            <a:stCxn id="9" idx="2"/>
          </p:cNvCxnSpPr>
          <p:nvPr/>
        </p:nvCxnSpPr>
        <p:spPr>
          <a:xfrm>
            <a:off x="4522703" y="2212454"/>
            <a:ext cx="0" cy="2226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4392" t="9092" r="1655" b="7044"/>
          <a:stretch/>
        </p:blipFill>
        <p:spPr bwMode="auto">
          <a:xfrm>
            <a:off x="6290441" y="4839286"/>
            <a:ext cx="341096" cy="3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958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910" t="4936" r="55296" b="88110"/>
          <a:stretch/>
        </p:blipFill>
        <p:spPr bwMode="auto">
          <a:xfrm>
            <a:off x="533400" y="1960318"/>
            <a:ext cx="2146300" cy="644159"/>
          </a:xfrm>
          <a:prstGeom prst="corner">
            <a:avLst>
              <a:gd name="adj1" fmla="val 57886"/>
              <a:gd name="adj2" fmla="val 134777"/>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a:t>
            </a:r>
            <a:r>
              <a:rPr lang="en-US" sz="2800" dirty="0" smtClean="0"/>
              <a:t>Items</a:t>
            </a:r>
            <a:r>
              <a:rPr lang="en-US" sz="2800" dirty="0" smtClean="0">
                <a:latin typeface="+mn-lt"/>
              </a:rPr>
              <a:t/>
            </a:r>
            <a:br>
              <a:rPr lang="en-US" sz="2800" dirty="0" smtClean="0">
                <a:latin typeface="+mn-lt"/>
              </a:rPr>
            </a:br>
            <a:r>
              <a:rPr lang="en-US" sz="2800" dirty="0">
                <a:latin typeface="+mn-lt"/>
              </a:rPr>
              <a:t>	</a:t>
            </a:r>
            <a:r>
              <a:rPr lang="en-US" sz="2800" dirty="0" smtClean="0">
                <a:latin typeface="+mn-lt"/>
              </a:rPr>
              <a:t>Running Check for Completeness</a:t>
            </a:r>
            <a:endParaRPr lang="en-CA" sz="2800" dirty="0">
              <a:latin typeface="+mn-lt"/>
            </a:endParaRPr>
          </a:p>
        </p:txBody>
      </p:sp>
      <p:sp>
        <p:nvSpPr>
          <p:cNvPr id="5" name="TextBox 4"/>
          <p:cNvSpPr txBox="1"/>
          <p:nvPr/>
        </p:nvSpPr>
        <p:spPr>
          <a:xfrm>
            <a:off x="698500" y="5346484"/>
            <a:ext cx="7696200"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Whenever a document item has been attached to Affected Items, run the “Check for Completeness” test under </a:t>
            </a:r>
            <a:r>
              <a:rPr lang="en-CA" b="1" dirty="0" smtClean="0"/>
              <a:t>Actions</a:t>
            </a:r>
            <a:r>
              <a:rPr lang="en-CA" dirty="0" smtClean="0"/>
              <a:t> menu to check for errors</a:t>
            </a:r>
          </a:p>
          <a:p>
            <a:pPr marL="0" lvl="1"/>
            <a:r>
              <a:rPr lang="en-CA" sz="1600" dirty="0">
                <a:solidFill>
                  <a:srgbClr val="FF0000"/>
                </a:solidFill>
              </a:rPr>
              <a:t>***</a:t>
            </a:r>
            <a:r>
              <a:rPr lang="en-CA" sz="1600" b="1" dirty="0">
                <a:solidFill>
                  <a:srgbClr val="FF0000"/>
                </a:solidFill>
              </a:rPr>
              <a:t>DO NOT </a:t>
            </a:r>
            <a:r>
              <a:rPr lang="en-CA" sz="1600" dirty="0">
                <a:solidFill>
                  <a:srgbClr val="FF0000"/>
                </a:solidFill>
              </a:rPr>
              <a:t>add/remove affected documents beyond </a:t>
            </a:r>
            <a:r>
              <a:rPr lang="en-CA" sz="1600" dirty="0" smtClean="0">
                <a:solidFill>
                  <a:srgbClr val="FF0000"/>
                </a:solidFill>
              </a:rPr>
              <a:t>the “ECN Planning” activity***</a:t>
            </a:r>
            <a:endParaRPr lang="en-CA" sz="1600" dirty="0">
              <a:solidFill>
                <a:srgbClr val="FF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69466"/>
            <a:ext cx="5638800" cy="26363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a:stCxn id="1027" idx="1"/>
          </p:cNvCxnSpPr>
          <p:nvPr/>
        </p:nvCxnSpPr>
        <p:spPr>
          <a:xfrm>
            <a:off x="1606550" y="2604477"/>
            <a:ext cx="1365250" cy="44352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04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1080000"/>
            <a:ext cx="8229600" cy="105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a:t>Exercise 4</a:t>
            </a:r>
            <a:r>
              <a:rPr lang="en-CA" sz="2800" dirty="0" smtClean="0"/>
              <a:t>:</a:t>
            </a:r>
            <a:br>
              <a:rPr lang="en-CA" sz="2800" dirty="0" smtClean="0"/>
            </a:br>
            <a:r>
              <a:rPr lang="en-CA" sz="2800" dirty="0" smtClean="0"/>
              <a:t>Attaching An Affected Item to the ECN </a:t>
            </a:r>
            <a:br>
              <a:rPr lang="en-CA" sz="2800" dirty="0" smtClean="0"/>
            </a:br>
            <a:r>
              <a:rPr lang="en-CA" sz="2800" dirty="0" smtClean="0"/>
              <a:t>and submitting the ECN</a:t>
            </a:r>
            <a:endParaRPr lang="en-CA" sz="2800" dirty="0"/>
          </a:p>
        </p:txBody>
      </p:sp>
      <p:sp>
        <p:nvSpPr>
          <p:cNvPr id="3" name="Content Placeholder 2"/>
          <p:cNvSpPr>
            <a:spLocks noGrp="1"/>
          </p:cNvSpPr>
          <p:nvPr>
            <p:ph idx="1"/>
          </p:nvPr>
        </p:nvSpPr>
        <p:spPr>
          <a:xfrm>
            <a:off x="404813" y="2362200"/>
            <a:ext cx="8739187" cy="3786190"/>
          </a:xfrm>
        </p:spPr>
        <p:txBody>
          <a:bodyPr/>
          <a:lstStyle/>
          <a:p>
            <a:pPr marL="514350" indent="-514350">
              <a:lnSpc>
                <a:spcPct val="150000"/>
              </a:lnSpc>
              <a:buFont typeface="+mj-lt"/>
              <a:buAutoNum type="arabicPeriod"/>
            </a:pPr>
            <a:r>
              <a:rPr lang="en-US" sz="2400" b="1" dirty="0" smtClean="0">
                <a:latin typeface="+mn-lt"/>
                <a:cs typeface="Arial" panose="020B0604020202020204" pitchFamily="34" charset="0"/>
              </a:rPr>
              <a:t>Locate your ECN in your in basket</a:t>
            </a:r>
          </a:p>
          <a:p>
            <a:pPr marL="514350" indent="-514350">
              <a:lnSpc>
                <a:spcPct val="150000"/>
              </a:lnSpc>
              <a:buFont typeface="+mj-lt"/>
              <a:buAutoNum type="arabicPeriod"/>
            </a:pPr>
            <a:r>
              <a:rPr lang="en-US" sz="2400" b="1" dirty="0" smtClean="0">
                <a:latin typeface="+mn-lt"/>
                <a:cs typeface="Arial" panose="020B0604020202020204" pitchFamily="34" charset="0"/>
              </a:rPr>
              <a:t>Edit The ECN (right click &gt; Edit ECN)</a:t>
            </a:r>
          </a:p>
          <a:p>
            <a:pPr marL="514350" indent="-514350">
              <a:lnSpc>
                <a:spcPct val="150000"/>
              </a:lnSpc>
              <a:buFont typeface="+mj-lt"/>
              <a:buAutoNum type="arabicPeriod"/>
            </a:pPr>
            <a:r>
              <a:rPr lang="en-US" sz="2400" b="1" dirty="0" smtClean="0">
                <a:latin typeface="+mn-lt"/>
                <a:cs typeface="Arial" panose="020B0604020202020204" pitchFamily="34" charset="0"/>
              </a:rPr>
              <a:t>Add the document you created to the Affected Items</a:t>
            </a:r>
          </a:p>
          <a:p>
            <a:pPr marL="914400" lvl="1" indent="-514350">
              <a:lnSpc>
                <a:spcPct val="150000"/>
              </a:lnSpc>
            </a:pPr>
            <a:r>
              <a:rPr lang="en-US" sz="2000" dirty="0" smtClean="0">
                <a:latin typeface="+mn-lt"/>
                <a:cs typeface="Arial" panose="020B0604020202020204" pitchFamily="34" charset="0"/>
              </a:rPr>
              <a:t>Refer to 10.1-10.5 in your Quick Reference Sheets</a:t>
            </a:r>
          </a:p>
          <a:p>
            <a:pPr marL="514350" indent="-514350">
              <a:lnSpc>
                <a:spcPct val="150000"/>
              </a:lnSpc>
              <a:buFont typeface="+mj-lt"/>
              <a:buAutoNum type="arabicPeriod"/>
            </a:pPr>
            <a:r>
              <a:rPr lang="en-US" sz="2400" b="1" dirty="0" smtClean="0">
                <a:latin typeface="+mn-lt"/>
                <a:cs typeface="Arial" panose="020B0604020202020204" pitchFamily="34" charset="0"/>
              </a:rPr>
              <a:t>Locate your ECN in your </a:t>
            </a:r>
            <a:r>
              <a:rPr lang="en-US" sz="2400" b="1" dirty="0" err="1" smtClean="0">
                <a:latin typeface="+mn-lt"/>
                <a:cs typeface="Arial" panose="020B0604020202020204" pitchFamily="34" charset="0"/>
              </a:rPr>
              <a:t>InBasket</a:t>
            </a:r>
            <a:r>
              <a:rPr lang="en-US" sz="2400" b="1" dirty="0" smtClean="0">
                <a:latin typeface="+mn-lt"/>
                <a:cs typeface="Arial" panose="020B0604020202020204" pitchFamily="34" charset="0"/>
              </a:rPr>
              <a:t> – “Submit ECN”</a:t>
            </a:r>
          </a:p>
          <a:p>
            <a:pPr marL="514350" indent="-514350">
              <a:lnSpc>
                <a:spcPct val="150000"/>
              </a:lnSpc>
              <a:buFont typeface="+mj-lt"/>
              <a:buAutoNum type="arabicPeriod"/>
            </a:pPr>
            <a:r>
              <a:rPr lang="en-US" sz="2400" b="1" dirty="0" smtClean="0">
                <a:latin typeface="+mn-lt"/>
                <a:cs typeface="Arial" panose="020B0604020202020204" pitchFamily="34" charset="0"/>
              </a:rPr>
              <a:t>Update the workflow activity and  Submit the ECN</a:t>
            </a:r>
            <a:endParaRPr lang="en-CA" sz="4000" b="1" dirty="0">
              <a:cs typeface="Arial" panose="020B0604020202020204" pitchFamily="34" charset="0"/>
            </a:endParaRPr>
          </a:p>
          <a:p>
            <a:endParaRPr lang="en-CA" sz="4400" dirty="0">
              <a:cs typeface="Arial" panose="020B0604020202020204" pitchFamily="34" charset="0"/>
            </a:endParaRPr>
          </a:p>
          <a:p>
            <a:endParaRPr lang="en-CA" sz="4000" dirty="0">
              <a:cs typeface="Arial" panose="020B0604020202020204" pitchFamily="34" charset="0"/>
            </a:endParaRPr>
          </a:p>
        </p:txBody>
      </p:sp>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37</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361" y="728664"/>
            <a:ext cx="1867914" cy="124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5642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998" y="4038600"/>
            <a:ext cx="8743038"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dirty="0" smtClean="0"/>
              <a:t>Update Documents:</a:t>
            </a:r>
            <a:br>
              <a:rPr lang="en-US" sz="4400" dirty="0" smtClean="0"/>
            </a:br>
            <a:r>
              <a:rPr lang="en-US" sz="2800" dirty="0" smtClean="0"/>
              <a:t>Making Changes to Documents </a:t>
            </a:r>
            <a:br>
              <a:rPr lang="en-US" sz="2800" dirty="0" smtClean="0"/>
            </a:br>
            <a:r>
              <a:rPr lang="en-US" sz="2800" dirty="0" smtClean="0"/>
              <a:t>Based on Review Comments</a:t>
            </a:r>
            <a:endParaRPr lang="en-CA" sz="2800" dirty="0"/>
          </a:p>
        </p:txBody>
      </p:sp>
      <p:sp>
        <p:nvSpPr>
          <p:cNvPr id="53" name="TextBox 52"/>
          <p:cNvSpPr txBox="1"/>
          <p:nvPr/>
        </p:nvSpPr>
        <p:spPr>
          <a:xfrm>
            <a:off x="385014" y="5260974"/>
            <a:ext cx="85306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Where </a:t>
            </a:r>
            <a:r>
              <a:rPr lang="en-CA" dirty="0"/>
              <a:t>multiple Comment &amp; Review cycles </a:t>
            </a:r>
            <a:r>
              <a:rPr lang="en-CA" dirty="0" smtClean="0"/>
              <a:t>are performed </a:t>
            </a:r>
            <a:r>
              <a:rPr lang="en-CA" dirty="0"/>
              <a:t>until all the related comments have been </a:t>
            </a:r>
            <a:r>
              <a:rPr lang="en-CA" dirty="0" smtClean="0"/>
              <a:t>addressed, </a:t>
            </a:r>
            <a:r>
              <a:rPr lang="en-CA" dirty="0"/>
              <a:t>and </a:t>
            </a:r>
            <a:r>
              <a:rPr lang="en-CA" dirty="0" smtClean="0"/>
              <a:t>the documents are approved by the ECN </a:t>
            </a:r>
            <a:r>
              <a:rPr lang="en-CA" dirty="0" smtClean="0"/>
              <a:t>Approver</a:t>
            </a:r>
            <a:endParaRPr lang="en-CA" dirty="0" smtClean="0"/>
          </a:p>
        </p:txBody>
      </p:sp>
      <p:cxnSp>
        <p:nvCxnSpPr>
          <p:cNvPr id="54" name="Straight Arrow Connector 53"/>
          <p:cNvCxnSpPr>
            <a:stCxn id="96" idx="6"/>
            <a:endCxn id="81" idx="2"/>
          </p:cNvCxnSpPr>
          <p:nvPr/>
        </p:nvCxnSpPr>
        <p:spPr>
          <a:xfrm>
            <a:off x="3331450"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2" idx="6"/>
          </p:cNvCxnSpPr>
          <p:nvPr/>
        </p:nvCxnSpPr>
        <p:spPr>
          <a:xfrm>
            <a:off x="7303273" y="1694645"/>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a:xfrm rot="5400000">
            <a:off x="431540" y="1586633"/>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Arrow Connector 56"/>
          <p:cNvCxnSpPr>
            <a:stCxn id="56" idx="0"/>
            <a:endCxn id="58" idx="2"/>
          </p:cNvCxnSpPr>
          <p:nvPr/>
        </p:nvCxnSpPr>
        <p:spPr>
          <a:xfrm>
            <a:off x="683568"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719477"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p:cNvCxnSpPr>
            <a:stCxn id="81" idx="6"/>
            <a:endCxn id="60" idx="2"/>
          </p:cNvCxnSpPr>
          <p:nvPr/>
        </p:nvCxnSpPr>
        <p:spPr>
          <a:xfrm>
            <a:off x="4655391" y="1694645"/>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691300"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Straight Arrow Connector 60"/>
          <p:cNvCxnSpPr>
            <a:stCxn id="60" idx="6"/>
            <a:endCxn id="62" idx="2"/>
          </p:cNvCxnSpPr>
          <p:nvPr/>
        </p:nvCxnSpPr>
        <p:spPr>
          <a:xfrm>
            <a:off x="5979332"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15241"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923001" y="1549649"/>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64" name="TextBox 63"/>
          <p:cNvSpPr txBox="1"/>
          <p:nvPr/>
        </p:nvSpPr>
        <p:spPr>
          <a:xfrm>
            <a:off x="3419872" y="1549649"/>
            <a:ext cx="759339" cy="261610"/>
          </a:xfrm>
          <a:prstGeom prst="rect">
            <a:avLst/>
          </a:prstGeom>
          <a:noFill/>
        </p:spPr>
        <p:txBody>
          <a:bodyPr wrap="square" rtlCol="0">
            <a:spAutoFit/>
          </a:bodyPr>
          <a:lstStyle>
            <a:defPPr>
              <a:defRPr lang="en-US"/>
            </a:defPPr>
            <a:lvl1pPr algn="ctr">
              <a:defRPr sz="1100">
                <a:effectLst>
                  <a:glow rad="101600">
                    <a:schemeClr val="accent6">
                      <a:satMod val="175000"/>
                      <a:alpha val="40000"/>
                    </a:schemeClr>
                  </a:glow>
                </a:effectLst>
              </a:defRPr>
            </a:lvl1pPr>
          </a:lstStyle>
          <a:p>
            <a:r>
              <a:rPr lang="en-CA" dirty="0"/>
              <a:t>Complete</a:t>
            </a:r>
          </a:p>
        </p:txBody>
      </p:sp>
      <p:sp>
        <p:nvSpPr>
          <p:cNvPr id="65" name="TextBox 64"/>
          <p:cNvSpPr txBox="1"/>
          <p:nvPr/>
        </p:nvSpPr>
        <p:spPr>
          <a:xfrm>
            <a:off x="4814843" y="1549649"/>
            <a:ext cx="764855" cy="261610"/>
          </a:xfrm>
          <a:prstGeom prst="rect">
            <a:avLst/>
          </a:prstGeom>
          <a:noFill/>
        </p:spPr>
        <p:txBody>
          <a:bodyPr wrap="square" rtlCol="0">
            <a:spAutoFit/>
          </a:bodyPr>
          <a:lstStyle>
            <a:defPPr>
              <a:defRPr lang="en-US"/>
            </a:defPPr>
            <a:lvl1pPr algn="ctr">
              <a:defRPr sz="1100" b="1">
                <a:effectLst/>
              </a:defRPr>
            </a:lvl1pPr>
          </a:lstStyle>
          <a:p>
            <a:r>
              <a:rPr lang="en-CA" dirty="0"/>
              <a:t>Complete</a:t>
            </a:r>
          </a:p>
        </p:txBody>
      </p:sp>
      <p:sp>
        <p:nvSpPr>
          <p:cNvPr id="66" name="TextBox 65"/>
          <p:cNvSpPr txBox="1"/>
          <p:nvPr/>
        </p:nvSpPr>
        <p:spPr>
          <a:xfrm>
            <a:off x="7495590" y="1549649"/>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67" name="Multiply 66"/>
          <p:cNvSpPr/>
          <p:nvPr/>
        </p:nvSpPr>
        <p:spPr>
          <a:xfrm>
            <a:off x="8339185" y="1563840"/>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8" name="Straight Arrow Connector 67"/>
          <p:cNvCxnSpPr>
            <a:stCxn id="62" idx="4"/>
            <a:endCxn id="69" idx="0"/>
          </p:cNvCxnSpPr>
          <p:nvPr/>
        </p:nvCxnSpPr>
        <p:spPr>
          <a:xfrm>
            <a:off x="7159257" y="1838661"/>
            <a:ext cx="5" cy="637259"/>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015246" y="247592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p:cNvSpPr txBox="1"/>
          <p:nvPr/>
        </p:nvSpPr>
        <p:spPr>
          <a:xfrm>
            <a:off x="6713341" y="186440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71" name="TextBox 70"/>
          <p:cNvSpPr txBox="1"/>
          <p:nvPr/>
        </p:nvSpPr>
        <p:spPr>
          <a:xfrm>
            <a:off x="2" y="1323188"/>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72" name="TextBox 71"/>
          <p:cNvSpPr txBox="1"/>
          <p:nvPr/>
        </p:nvSpPr>
        <p:spPr>
          <a:xfrm>
            <a:off x="1439037" y="1153911"/>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73" name="TextBox 72"/>
          <p:cNvSpPr txBox="1"/>
          <p:nvPr/>
        </p:nvSpPr>
        <p:spPr>
          <a:xfrm>
            <a:off x="6497285" y="2788584"/>
            <a:ext cx="1410849" cy="430887"/>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74" name="TextBox 73"/>
          <p:cNvSpPr txBox="1"/>
          <p:nvPr/>
        </p:nvSpPr>
        <p:spPr>
          <a:xfrm>
            <a:off x="3971318" y="1153911"/>
            <a:ext cx="1080120" cy="461665"/>
          </a:xfrm>
          <a:prstGeom prst="rect">
            <a:avLst/>
          </a:prstGeom>
          <a:noFill/>
        </p:spPr>
        <p:txBody>
          <a:bodyPr wrap="square" rtlCol="0">
            <a:spAutoFit/>
          </a:bodyPr>
          <a:lstStyle>
            <a:defPPr>
              <a:defRPr lang="en-US"/>
            </a:defPPr>
            <a:lvl1pPr algn="ctr">
              <a:defRPr sz="1200" b="1">
                <a:solidFill>
                  <a:srgbClr val="FF0000"/>
                </a:solidFill>
              </a:defRPr>
            </a:lvl1pPr>
          </a:lstStyle>
          <a:p>
            <a:r>
              <a:rPr lang="en-CA" dirty="0"/>
              <a:t>Update Documents</a:t>
            </a:r>
          </a:p>
        </p:txBody>
      </p:sp>
      <p:sp>
        <p:nvSpPr>
          <p:cNvPr id="75" name="TextBox 74"/>
          <p:cNvSpPr txBox="1"/>
          <p:nvPr/>
        </p:nvSpPr>
        <p:spPr>
          <a:xfrm>
            <a:off x="5371365" y="1153911"/>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76" name="TextBox 75"/>
          <p:cNvSpPr txBox="1"/>
          <p:nvPr/>
        </p:nvSpPr>
        <p:spPr>
          <a:xfrm>
            <a:off x="8067019" y="1153911"/>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77" name="Text Box 10"/>
          <p:cNvSpPr txBox="1"/>
          <p:nvPr/>
        </p:nvSpPr>
        <p:spPr>
          <a:xfrm>
            <a:off x="1590111"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78" name="Text Box 16"/>
          <p:cNvSpPr txBox="1"/>
          <p:nvPr/>
        </p:nvSpPr>
        <p:spPr>
          <a:xfrm>
            <a:off x="2875526" y="808332"/>
            <a:ext cx="62381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115000"/>
              </a:lnSpc>
              <a:spcAft>
                <a:spcPts val="1000"/>
              </a:spcAft>
              <a:defRPr sz="850" b="1">
                <a:solidFill>
                  <a:srgbClr val="0070C0"/>
                </a:solidFill>
                <a:ea typeface="Calibri"/>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dirty="0"/>
              <a:t>ECN Approver</a:t>
            </a:r>
          </a:p>
        </p:txBody>
      </p:sp>
      <p:sp>
        <p:nvSpPr>
          <p:cNvPr id="79" name="Text Box 10"/>
          <p:cNvSpPr txBox="1"/>
          <p:nvPr/>
        </p:nvSpPr>
        <p:spPr>
          <a:xfrm>
            <a:off x="6881450" y="3201271"/>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80" name="Straight Arrow Connector 79"/>
          <p:cNvCxnSpPr>
            <a:stCxn id="58" idx="6"/>
            <a:endCxn id="96" idx="2"/>
          </p:cNvCxnSpPr>
          <p:nvPr/>
        </p:nvCxnSpPr>
        <p:spPr>
          <a:xfrm>
            <a:off x="2007509"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367359" y="1550629"/>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p:cNvSpPr txBox="1"/>
          <p:nvPr/>
        </p:nvSpPr>
        <p:spPr>
          <a:xfrm>
            <a:off x="2171479" y="1549649"/>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83" name="TextBox 82"/>
          <p:cNvSpPr txBox="1"/>
          <p:nvPr/>
        </p:nvSpPr>
        <p:spPr>
          <a:xfrm>
            <a:off x="2736553" y="1153911"/>
            <a:ext cx="901765" cy="430887"/>
          </a:xfrm>
          <a:prstGeom prst="rect">
            <a:avLst/>
          </a:prstGeom>
          <a:noFill/>
        </p:spPr>
        <p:txBody>
          <a:bodyPr wrap="square" rtlCol="0">
            <a:spAutoFit/>
          </a:bodyPr>
          <a:lstStyle>
            <a:defPPr>
              <a:defRPr lang="en-US"/>
            </a:defPPr>
            <a:lvl1pPr algn="ctr">
              <a:defRPr sz="1100" b="1">
                <a:solidFill>
                  <a:srgbClr val="00B0F0"/>
                </a:solidFill>
                <a:effectLst/>
              </a:defRPr>
            </a:lvl1pPr>
          </a:lstStyle>
          <a:p>
            <a:r>
              <a:rPr lang="en-CA" dirty="0"/>
              <a:t>ECN Planning</a:t>
            </a:r>
          </a:p>
        </p:txBody>
      </p:sp>
      <p:sp>
        <p:nvSpPr>
          <p:cNvPr id="84" name="TextBox 83"/>
          <p:cNvSpPr txBox="1"/>
          <p:nvPr/>
        </p:nvSpPr>
        <p:spPr>
          <a:xfrm>
            <a:off x="6084742" y="1549649"/>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85" name="TextBox 84"/>
          <p:cNvSpPr txBox="1"/>
          <p:nvPr/>
        </p:nvSpPr>
        <p:spPr>
          <a:xfrm>
            <a:off x="6695307" y="1153911"/>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86" name="Elbow Connector 85"/>
          <p:cNvCxnSpPr>
            <a:stCxn id="69" idx="2"/>
            <a:endCxn id="81" idx="3"/>
          </p:cNvCxnSpPr>
          <p:nvPr/>
        </p:nvCxnSpPr>
        <p:spPr>
          <a:xfrm rot="10800000">
            <a:off x="4409540" y="1796480"/>
            <a:ext cx="2605706" cy="82345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299847" y="247592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88" name="Elbow Connector 87"/>
          <p:cNvCxnSpPr>
            <a:stCxn id="69" idx="6"/>
          </p:cNvCxnSpPr>
          <p:nvPr/>
        </p:nvCxnSpPr>
        <p:spPr>
          <a:xfrm flipV="1">
            <a:off x="7303278" y="1864406"/>
            <a:ext cx="1209716" cy="755530"/>
          </a:xfrm>
          <a:prstGeom prst="bentConnector3">
            <a:avLst>
              <a:gd name="adj1" fmla="val 9997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495590" y="248913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90" name="Text Box 16"/>
          <p:cNvSpPr txBox="1"/>
          <p:nvPr/>
        </p:nvSpPr>
        <p:spPr>
          <a:xfrm>
            <a:off x="4257378" y="808332"/>
            <a:ext cx="508000"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115000"/>
              </a:lnSpc>
              <a:spcAft>
                <a:spcPts val="1000"/>
              </a:spcAft>
              <a:defRPr sz="850" b="1">
                <a:solidFill>
                  <a:schemeClr val="accent3">
                    <a:lumMod val="75000"/>
                  </a:schemeClr>
                </a:solidFill>
                <a:effectLst/>
                <a:ea typeface="Calibri"/>
                <a:cs typeface="Times New Roman"/>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CA" dirty="0"/>
              <a:t>Owner/SME</a:t>
            </a:r>
          </a:p>
        </p:txBody>
      </p:sp>
      <p:sp>
        <p:nvSpPr>
          <p:cNvPr id="91" name="Text Box 16"/>
          <p:cNvSpPr txBox="1"/>
          <p:nvPr/>
        </p:nvSpPr>
        <p:spPr>
          <a:xfrm>
            <a:off x="5523407" y="808332"/>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92" name="Text Box 10"/>
          <p:cNvSpPr txBox="1"/>
          <p:nvPr/>
        </p:nvSpPr>
        <p:spPr>
          <a:xfrm>
            <a:off x="6869710"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93" name="Text Box 10"/>
          <p:cNvSpPr txBox="1"/>
          <p:nvPr/>
        </p:nvSpPr>
        <p:spPr>
          <a:xfrm>
            <a:off x="262249"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94" name="Elbow Connector 93"/>
          <p:cNvCxnSpPr>
            <a:stCxn id="60" idx="3"/>
            <a:endCxn id="81" idx="4"/>
          </p:cNvCxnSpPr>
          <p:nvPr/>
        </p:nvCxnSpPr>
        <p:spPr>
          <a:xfrm rot="5400000">
            <a:off x="5101338" y="1206517"/>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709883" y="2305777"/>
            <a:ext cx="825090" cy="261610"/>
          </a:xfrm>
          <a:prstGeom prst="rect">
            <a:avLst/>
          </a:prstGeom>
          <a:noFill/>
        </p:spPr>
        <p:txBody>
          <a:bodyPr wrap="square" rtlCol="0">
            <a:spAutoFit/>
          </a:bodyPr>
          <a:lstStyle>
            <a:defPPr>
              <a:defRPr lang="en-US"/>
            </a:defPPr>
            <a:lvl1pPr algn="ctr">
              <a:defRPr sz="1100">
                <a:effectLst>
                  <a:glow rad="101600">
                    <a:schemeClr val="accent6">
                      <a:satMod val="175000"/>
                      <a:alpha val="40000"/>
                    </a:schemeClr>
                  </a:glow>
                </a:effectLst>
              </a:defRPr>
            </a:lvl1pPr>
          </a:lstStyle>
          <a:p>
            <a:r>
              <a:rPr lang="en-CA" dirty="0"/>
              <a:t>Reject</a:t>
            </a:r>
          </a:p>
        </p:txBody>
      </p:sp>
      <p:sp>
        <p:nvSpPr>
          <p:cNvPr id="96" name="Oval 95"/>
          <p:cNvSpPr/>
          <p:nvPr/>
        </p:nvSpPr>
        <p:spPr>
          <a:xfrm>
            <a:off x="3043418"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7780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Items </a:t>
            </a:r>
            <a:r>
              <a:rPr lang="en-US" sz="2800" dirty="0" smtClean="0"/>
              <a:t/>
            </a:r>
            <a:br>
              <a:rPr lang="en-US" sz="2800" dirty="0" smtClean="0"/>
            </a:br>
            <a:r>
              <a:rPr lang="en-US" sz="2800" dirty="0">
                <a:latin typeface="+mn-lt"/>
              </a:rPr>
              <a:t>	</a:t>
            </a:r>
            <a:r>
              <a:rPr lang="en-US" sz="2800" dirty="0" smtClean="0">
                <a:latin typeface="+mn-lt"/>
              </a:rPr>
              <a:t>Interchangeable – Checking-out File for Updating</a:t>
            </a:r>
            <a:endParaRPr lang="en-CA" sz="2800" dirty="0">
              <a:latin typeface="+mn-lt"/>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48" t="60288" r="29232" b="21961"/>
          <a:stretch/>
        </p:blipFill>
        <p:spPr bwMode="auto">
          <a:xfrm>
            <a:off x="556780" y="2768263"/>
            <a:ext cx="4691493" cy="97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437461" y="3254038"/>
            <a:ext cx="1593815" cy="485775"/>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TextBox 12"/>
          <p:cNvSpPr txBox="1"/>
          <p:nvPr/>
        </p:nvSpPr>
        <p:spPr>
          <a:xfrm>
            <a:off x="556780" y="1752600"/>
            <a:ext cx="77871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During the “Update Document” workflow activity, Aras automatically generates a New Number for the interchangeable item</a:t>
            </a:r>
            <a:endParaRPr lang="en-CA" dirty="0"/>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9636"/>
          <a:stretch/>
        </p:blipFill>
        <p:spPr bwMode="auto">
          <a:xfrm>
            <a:off x="556778" y="4233862"/>
            <a:ext cx="4691495"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556777" y="5024437"/>
            <a:ext cx="4691495" cy="32385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31296" t="77992" r="40798" b="4655"/>
          <a:stretch/>
        </p:blipFill>
        <p:spPr bwMode="auto">
          <a:xfrm>
            <a:off x="3124200" y="5079205"/>
            <a:ext cx="1907076" cy="11477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5562600" y="4681716"/>
            <a:ext cx="31242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3 </a:t>
            </a:r>
            <a:r>
              <a:rPr lang="en-CA" dirty="0" smtClean="0"/>
              <a:t>- 	Right click &amp; select 	</a:t>
            </a:r>
            <a:r>
              <a:rPr lang="en-CA" u="sng" dirty="0" smtClean="0"/>
              <a:t>Check Out for “File”</a:t>
            </a:r>
            <a:endParaRPr lang="en-CA" u="sng" dirty="0"/>
          </a:p>
        </p:txBody>
      </p:sp>
      <p:sp>
        <p:nvSpPr>
          <p:cNvPr id="20" name="TextBox 19"/>
          <p:cNvSpPr txBox="1"/>
          <p:nvPr/>
        </p:nvSpPr>
        <p:spPr>
          <a:xfrm>
            <a:off x="5562600" y="3481387"/>
            <a:ext cx="3429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2 </a:t>
            </a:r>
            <a:r>
              <a:rPr lang="en-CA" dirty="0" smtClean="0"/>
              <a:t>- 	In the Files tab of the 	Document Item, find the 	attached file needing 	update </a:t>
            </a:r>
          </a:p>
        </p:txBody>
      </p:sp>
      <p:sp>
        <p:nvSpPr>
          <p:cNvPr id="21" name="TextBox 20"/>
          <p:cNvSpPr txBox="1"/>
          <p:nvPr/>
        </p:nvSpPr>
        <p:spPr>
          <a:xfrm>
            <a:off x="5562600" y="2558057"/>
            <a:ext cx="34290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1 </a:t>
            </a:r>
            <a:r>
              <a:rPr lang="en-CA" dirty="0" smtClean="0"/>
              <a:t>- 	Click on the New Doc 	link to open Document 	item</a:t>
            </a:r>
          </a:p>
        </p:txBody>
      </p:sp>
      <p:sp>
        <p:nvSpPr>
          <p:cNvPr id="22" name="TextBox 21"/>
          <p:cNvSpPr txBox="1"/>
          <p:nvPr/>
        </p:nvSpPr>
        <p:spPr>
          <a:xfrm>
            <a:off x="5562600" y="5328047"/>
            <a:ext cx="31242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a:t>
            </a:r>
            <a:r>
              <a:rPr lang="en-CA" b="1" dirty="0" smtClean="0">
                <a:solidFill>
                  <a:srgbClr val="C00000"/>
                </a:solidFill>
              </a:rPr>
              <a:t>4 </a:t>
            </a:r>
            <a:r>
              <a:rPr lang="en-CA" dirty="0" smtClean="0"/>
              <a:t>- 	Find Checked-Out file 	in your Working 	Directory</a:t>
            </a:r>
            <a:endParaRPr lang="en-CA" dirty="0"/>
          </a:p>
        </p:txBody>
      </p:sp>
      <p:sp>
        <p:nvSpPr>
          <p:cNvPr id="23" name="Rounded Rectangle 22"/>
          <p:cNvSpPr/>
          <p:nvPr/>
        </p:nvSpPr>
        <p:spPr>
          <a:xfrm>
            <a:off x="3437461" y="2768263"/>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cxnSp>
        <p:nvCxnSpPr>
          <p:cNvPr id="24" name="Straight Arrow Connector 23"/>
          <p:cNvCxnSpPr>
            <a:stCxn id="23" idx="2"/>
          </p:cNvCxnSpPr>
          <p:nvPr/>
        </p:nvCxnSpPr>
        <p:spPr>
          <a:xfrm>
            <a:off x="3609029" y="3090494"/>
            <a:ext cx="0" cy="4064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514232" y="4702206"/>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2</a:t>
            </a:r>
            <a:endParaRPr lang="en-CA" b="1" dirty="0"/>
          </a:p>
        </p:txBody>
      </p:sp>
      <p:sp>
        <p:nvSpPr>
          <p:cNvPr id="28" name="Rounded Rectangle 27"/>
          <p:cNvSpPr/>
          <p:nvPr/>
        </p:nvSpPr>
        <p:spPr>
          <a:xfrm>
            <a:off x="2559389" y="5671577"/>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3</a:t>
            </a:r>
            <a:endParaRPr lang="en-CA" b="1" dirty="0"/>
          </a:p>
        </p:txBody>
      </p:sp>
      <p:cxnSp>
        <p:nvCxnSpPr>
          <p:cNvPr id="29" name="Straight Arrow Connector 28"/>
          <p:cNvCxnSpPr>
            <a:stCxn id="28" idx="3"/>
          </p:cNvCxnSpPr>
          <p:nvPr/>
        </p:nvCxnSpPr>
        <p:spPr>
          <a:xfrm>
            <a:off x="2902525" y="5832693"/>
            <a:ext cx="22167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0524" y="3943052"/>
            <a:ext cx="1285875" cy="369332"/>
          </a:xfrm>
          <a:prstGeom prst="rect">
            <a:avLst/>
          </a:prstGeom>
          <a:noFill/>
        </p:spPr>
        <p:txBody>
          <a:bodyPr wrap="square" rtlCol="0">
            <a:spAutoFit/>
          </a:bodyPr>
          <a:lstStyle/>
          <a:p>
            <a:r>
              <a:rPr lang="en-CA" dirty="0" smtClean="0">
                <a:effectLst>
                  <a:glow rad="228600">
                    <a:schemeClr val="accent6">
                      <a:satMod val="175000"/>
                      <a:alpha val="40000"/>
                    </a:schemeClr>
                  </a:glow>
                </a:effectLst>
              </a:rPr>
              <a:t>Document</a:t>
            </a:r>
            <a:endParaRPr lang="en-CA" dirty="0">
              <a:effectLst>
                <a:glow rad="228600">
                  <a:schemeClr val="accent6">
                    <a:satMod val="175000"/>
                    <a:alpha val="40000"/>
                  </a:schemeClr>
                </a:glow>
              </a:effectLst>
            </a:endParaRPr>
          </a:p>
        </p:txBody>
      </p:sp>
      <p:sp>
        <p:nvSpPr>
          <p:cNvPr id="25" name="TextBox 24"/>
          <p:cNvSpPr txBox="1"/>
          <p:nvPr/>
        </p:nvSpPr>
        <p:spPr>
          <a:xfrm>
            <a:off x="304800" y="2481020"/>
            <a:ext cx="1285875" cy="369332"/>
          </a:xfrm>
          <a:prstGeom prst="rect">
            <a:avLst/>
          </a:prstGeom>
          <a:noFill/>
        </p:spPr>
        <p:txBody>
          <a:bodyPr wrap="square" rtlCol="0">
            <a:spAutoFit/>
          </a:bodyPr>
          <a:lstStyle/>
          <a:p>
            <a:r>
              <a:rPr lang="en-CA" dirty="0" smtClean="0">
                <a:effectLst>
                  <a:glow rad="228600">
                    <a:schemeClr val="accent6">
                      <a:satMod val="175000"/>
                      <a:alpha val="40000"/>
                    </a:schemeClr>
                  </a:glow>
                </a:effectLst>
              </a:rPr>
              <a:t>ECN</a:t>
            </a:r>
            <a:endParaRPr lang="en-CA" dirty="0">
              <a:effectLst>
                <a:glow rad="228600">
                  <a:schemeClr val="accent6">
                    <a:satMod val="175000"/>
                    <a:alpha val="40000"/>
                  </a:schemeClr>
                </a:glow>
              </a:effectLst>
            </a:endParaRPr>
          </a:p>
        </p:txBody>
      </p:sp>
    </p:spTree>
    <p:extLst>
      <p:ext uri="{BB962C8B-B14F-4D97-AF65-F5344CB8AC3E}">
        <p14:creationId xmlns:p14="http://schemas.microsoft.com/office/powerpoint/2010/main" val="284916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6" grpId="0" animBg="1"/>
      <p:bldP spid="28"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CA" sz="2800" dirty="0">
                <a:latin typeface="+mn-lt"/>
              </a:rPr>
              <a:t>Today’s Agenda</a:t>
            </a:r>
          </a:p>
        </p:txBody>
      </p:sp>
      <p:sp>
        <p:nvSpPr>
          <p:cNvPr id="3" name="Content Placeholder 2"/>
          <p:cNvSpPr>
            <a:spLocks noGrp="1"/>
          </p:cNvSpPr>
          <p:nvPr>
            <p:ph idx="1"/>
          </p:nvPr>
        </p:nvSpPr>
        <p:spPr>
          <a:xfrm>
            <a:off x="3896784" y="1778000"/>
            <a:ext cx="5109633" cy="4348163"/>
          </a:xfrm>
        </p:spPr>
        <p:txBody>
          <a:bodyPr/>
          <a:lstStyle/>
          <a:p>
            <a:endParaRPr lang="en-CA" dirty="0">
              <a:latin typeface="+mn-lt"/>
            </a:endParaRPr>
          </a:p>
          <a:p>
            <a:pPr>
              <a:lnSpc>
                <a:spcPct val="150000"/>
              </a:lnSpc>
            </a:pPr>
            <a:r>
              <a:rPr lang="en-CA" sz="2600" dirty="0" smtClean="0">
                <a:latin typeface="+mn-lt"/>
              </a:rPr>
              <a:t>Engineering Change Notice &amp; Documents</a:t>
            </a:r>
          </a:p>
          <a:p>
            <a:pPr lvl="1">
              <a:buFont typeface="Wingdings" panose="05000000000000000000" pitchFamily="2" charset="2"/>
              <a:buChar char="§"/>
            </a:pPr>
            <a:r>
              <a:rPr lang="en-US" sz="1600" dirty="0" smtClean="0">
                <a:latin typeface="+mn-lt"/>
              </a:rPr>
              <a:t>Workflows</a:t>
            </a:r>
            <a:endParaRPr lang="en-US" sz="1600" dirty="0">
              <a:latin typeface="+mn-lt"/>
            </a:endParaRPr>
          </a:p>
          <a:p>
            <a:pPr lvl="1">
              <a:buFont typeface="Wingdings" panose="05000000000000000000" pitchFamily="2" charset="2"/>
              <a:buChar char="§"/>
            </a:pPr>
            <a:r>
              <a:rPr lang="en-US" sz="1600" dirty="0" smtClean="0">
                <a:latin typeface="+mn-lt"/>
              </a:rPr>
              <a:t>Lifecycles</a:t>
            </a:r>
            <a:endParaRPr lang="en-US" sz="1600" dirty="0">
              <a:latin typeface="+mn-lt"/>
            </a:endParaRPr>
          </a:p>
          <a:p>
            <a:pPr lvl="1">
              <a:buFont typeface="Wingdings" panose="05000000000000000000" pitchFamily="2" charset="2"/>
              <a:buChar char="§"/>
            </a:pPr>
            <a:r>
              <a:rPr lang="en-US" sz="1600" dirty="0">
                <a:latin typeface="+mn-lt"/>
              </a:rPr>
              <a:t>Affected Items</a:t>
            </a:r>
          </a:p>
          <a:p>
            <a:pPr>
              <a:lnSpc>
                <a:spcPct val="150000"/>
              </a:lnSpc>
            </a:pPr>
            <a:r>
              <a:rPr lang="en-CA" sz="2600" dirty="0" smtClean="0">
                <a:latin typeface="+mn-lt"/>
              </a:rPr>
              <a:t>Technical Training &amp; FAQ</a:t>
            </a:r>
          </a:p>
          <a:p>
            <a:pPr>
              <a:lnSpc>
                <a:spcPct val="150000"/>
              </a:lnSpc>
            </a:pPr>
            <a:r>
              <a:rPr lang="en-CA" sz="2600" dirty="0" smtClean="0">
                <a:latin typeface="+mn-lt"/>
              </a:rPr>
              <a:t>Hands-on exercises</a:t>
            </a:r>
          </a:p>
          <a:p>
            <a:endParaRPr lang="en-CA" dirty="0">
              <a:latin typeface="+mn-lt"/>
            </a:endParaRPr>
          </a:p>
        </p:txBody>
      </p:sp>
      <p:sp>
        <p:nvSpPr>
          <p:cNvPr id="4" name="Slide Number Placeholder 3"/>
          <p:cNvSpPr>
            <a:spLocks noGrp="1"/>
          </p:cNvSpPr>
          <p:nvPr>
            <p:ph type="sldNum" sz="quarter" idx="10"/>
          </p:nvPr>
        </p:nvSpPr>
        <p:spPr>
          <a:xfrm>
            <a:off x="8549217" y="6547644"/>
            <a:ext cx="457200" cy="334962"/>
          </a:xfrm>
          <a:prstGeom prst="rect">
            <a:avLst/>
          </a:prstGeom>
        </p:spPr>
        <p:txBody>
          <a:bodyPr/>
          <a:lstStyle/>
          <a:p>
            <a:pPr defTabSz="457200"/>
            <a:fld id="{429EC570-CF10-6747-AA8C-3C771D2B9EB3}" type="slidenum">
              <a:rPr lang="en-US" smtClean="0">
                <a:solidFill>
                  <a:prstClr val="white"/>
                </a:solidFill>
              </a:rPr>
              <a:pPr defTabSz="457200"/>
              <a:t>4</a:t>
            </a:fld>
            <a:endParaRPr lang="en-US" dirty="0">
              <a:solidFill>
                <a:prstClr val="white"/>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364135"/>
            <a:ext cx="3196167" cy="21269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877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6778" y="3254152"/>
            <a:ext cx="4691495" cy="1114425"/>
            <a:chOff x="556778" y="2668945"/>
            <a:chExt cx="4691495" cy="1114425"/>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9636"/>
            <a:stretch/>
          </p:blipFill>
          <p:spPr bwMode="auto">
            <a:xfrm>
              <a:off x="556778" y="2668945"/>
              <a:ext cx="4691495"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8750" t="5772" r="17857" b="19228"/>
            <a:stretch/>
          </p:blipFill>
          <p:spPr bwMode="auto">
            <a:xfrm>
              <a:off x="601265" y="3528576"/>
              <a:ext cx="169069" cy="18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itle 8"/>
          <p:cNvSpPr>
            <a:spLocks noGrp="1"/>
          </p:cNvSpPr>
          <p:nvPr>
            <p:ph type="title"/>
          </p:nvPr>
        </p:nvSpPr>
        <p:spPr>
          <a:xfrm>
            <a:off x="306000" y="1080000"/>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t>Affected Items </a:t>
            </a:r>
            <a:r>
              <a:rPr lang="en-US" sz="2800" dirty="0" smtClean="0"/>
              <a:t/>
            </a:r>
            <a:br>
              <a:rPr lang="en-US" sz="2800" dirty="0" smtClean="0"/>
            </a:br>
            <a:r>
              <a:rPr lang="en-US" sz="2800" dirty="0">
                <a:latin typeface="+mn-lt"/>
              </a:rPr>
              <a:t>	</a:t>
            </a:r>
            <a:r>
              <a:rPr lang="en-US" sz="2800" dirty="0" smtClean="0">
                <a:latin typeface="+mn-lt"/>
              </a:rPr>
              <a:t>Interchangeable – Checking-in File after Editing</a:t>
            </a:r>
            <a:endParaRPr lang="en-CA" sz="2800" dirty="0">
              <a:latin typeface="+mn-lt"/>
            </a:endParaRPr>
          </a:p>
        </p:txBody>
      </p:sp>
      <p:sp>
        <p:nvSpPr>
          <p:cNvPr id="16" name="Rectangle 15"/>
          <p:cNvSpPr/>
          <p:nvPr/>
        </p:nvSpPr>
        <p:spPr>
          <a:xfrm>
            <a:off x="556777" y="4044727"/>
            <a:ext cx="4691495" cy="32385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0" name="TextBox 19"/>
          <p:cNvSpPr txBox="1"/>
          <p:nvPr/>
        </p:nvSpPr>
        <p:spPr>
          <a:xfrm>
            <a:off x="5562600" y="4131542"/>
            <a:ext cx="31242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2 </a:t>
            </a:r>
            <a:r>
              <a:rPr lang="en-CA" dirty="0" smtClean="0"/>
              <a:t>- 	Select </a:t>
            </a:r>
            <a:r>
              <a:rPr lang="en-CA" u="sng" dirty="0" smtClean="0"/>
              <a:t>Check In for </a:t>
            </a:r>
            <a:r>
              <a:rPr lang="en-CA" dirty="0" smtClean="0"/>
              <a:t>	</a:t>
            </a:r>
            <a:r>
              <a:rPr lang="en-CA" u="sng" dirty="0" smtClean="0"/>
              <a:t>“File” </a:t>
            </a:r>
          </a:p>
        </p:txBody>
      </p:sp>
      <p:sp>
        <p:nvSpPr>
          <p:cNvPr id="21" name="TextBox 20"/>
          <p:cNvSpPr txBox="1"/>
          <p:nvPr/>
        </p:nvSpPr>
        <p:spPr>
          <a:xfrm>
            <a:off x="5562600" y="3214107"/>
            <a:ext cx="34290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1 </a:t>
            </a:r>
            <a:r>
              <a:rPr lang="en-CA" dirty="0" smtClean="0"/>
              <a:t>- 	Right-click on the </a:t>
            </a:r>
          </a:p>
          <a:p>
            <a:r>
              <a:rPr lang="en-CA" dirty="0"/>
              <a:t>	</a:t>
            </a:r>
            <a:r>
              <a:rPr lang="en-CA" dirty="0" smtClean="0"/>
              <a:t>locked/checked-out item</a:t>
            </a:r>
          </a:p>
        </p:txBody>
      </p:sp>
      <p:sp>
        <p:nvSpPr>
          <p:cNvPr id="26" name="Rounded Rectangle 25"/>
          <p:cNvSpPr/>
          <p:nvPr/>
        </p:nvSpPr>
        <p:spPr>
          <a:xfrm>
            <a:off x="514232" y="3722496"/>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1</a:t>
            </a:r>
            <a:endParaRPr lang="en-CA" b="1" dirty="0"/>
          </a:p>
        </p:txBody>
      </p:sp>
      <p:sp>
        <p:nvSpPr>
          <p:cNvPr id="28" name="Rounded Rectangle 27"/>
          <p:cNvSpPr/>
          <p:nvPr/>
        </p:nvSpPr>
        <p:spPr>
          <a:xfrm>
            <a:off x="2559389" y="4894026"/>
            <a:ext cx="343136" cy="322231"/>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b="1" dirty="0" smtClean="0"/>
              <a:t>2</a:t>
            </a:r>
            <a:endParaRPr lang="en-CA" b="1" dirty="0"/>
          </a:p>
        </p:txBody>
      </p:sp>
      <p:sp>
        <p:nvSpPr>
          <p:cNvPr id="25" name="TextBox 24"/>
          <p:cNvSpPr txBox="1"/>
          <p:nvPr/>
        </p:nvSpPr>
        <p:spPr>
          <a:xfrm>
            <a:off x="390524" y="2984832"/>
            <a:ext cx="1285875" cy="369332"/>
          </a:xfrm>
          <a:prstGeom prst="rect">
            <a:avLst/>
          </a:prstGeom>
          <a:noFill/>
        </p:spPr>
        <p:txBody>
          <a:bodyPr wrap="square" rtlCol="0">
            <a:spAutoFit/>
          </a:bodyPr>
          <a:lstStyle/>
          <a:p>
            <a:r>
              <a:rPr lang="en-CA" dirty="0" smtClean="0">
                <a:effectLst>
                  <a:glow rad="228600">
                    <a:schemeClr val="accent6">
                      <a:satMod val="175000"/>
                      <a:alpha val="40000"/>
                    </a:schemeClr>
                  </a:glow>
                </a:effectLst>
              </a:rPr>
              <a:t>Document</a:t>
            </a:r>
            <a:endParaRPr lang="en-CA" dirty="0">
              <a:effectLst>
                <a:glow rad="228600">
                  <a:schemeClr val="accent6">
                    <a:satMod val="175000"/>
                    <a:alpha val="40000"/>
                  </a:schemeClr>
                </a:glow>
              </a:effectLst>
            </a:endParaRPr>
          </a:p>
        </p:txBody>
      </p:sp>
      <p:sp>
        <p:nvSpPr>
          <p:cNvPr id="14" name="TextBox 13"/>
          <p:cNvSpPr txBox="1"/>
          <p:nvPr/>
        </p:nvSpPr>
        <p:spPr>
          <a:xfrm>
            <a:off x="556780" y="1905000"/>
            <a:ext cx="77871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After editing &amp; saving the checked-out file opened from your working directory, this demonstrates how to check the file back into Aras…</a:t>
            </a:r>
            <a:endParaRPr lang="en-CA" dirty="0"/>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072" t="75891" r="60192" b="7097"/>
          <a:stretch/>
        </p:blipFill>
        <p:spPr bwMode="auto">
          <a:xfrm>
            <a:off x="3095625" y="4204023"/>
            <a:ext cx="1678330" cy="12558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9" name="Straight Arrow Connector 28"/>
          <p:cNvCxnSpPr>
            <a:stCxn id="28" idx="3"/>
          </p:cNvCxnSpPr>
          <p:nvPr/>
        </p:nvCxnSpPr>
        <p:spPr>
          <a:xfrm>
            <a:off x="2902525" y="5055142"/>
            <a:ext cx="22167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562600" y="5048976"/>
            <a:ext cx="33528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b="1" dirty="0">
                <a:solidFill>
                  <a:srgbClr val="C00000"/>
                </a:solidFill>
              </a:rPr>
              <a:t>Step </a:t>
            </a:r>
            <a:r>
              <a:rPr lang="en-CA" b="1" dirty="0" smtClean="0">
                <a:solidFill>
                  <a:srgbClr val="C00000"/>
                </a:solidFill>
              </a:rPr>
              <a:t>3 </a:t>
            </a:r>
            <a:r>
              <a:rPr lang="en-CA" dirty="0" smtClean="0"/>
              <a:t>- 	SAVE UNLOCK &amp; CLOSE!</a:t>
            </a:r>
            <a:endParaRPr lang="en-CA" u="sng" dirty="0" smtClean="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7100" y="5459876"/>
            <a:ext cx="533400" cy="55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78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6" grpId="0" animBg="1"/>
      <p:bldP spid="28" grpId="0" animBg="1"/>
      <p:bldP spid="25" grpId="0"/>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998" y="4038600"/>
            <a:ext cx="8743038"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dirty="0" smtClean="0"/>
              <a:t>Review Documents:</a:t>
            </a:r>
            <a:br>
              <a:rPr lang="en-US" sz="4400" dirty="0" smtClean="0"/>
            </a:br>
            <a:r>
              <a:rPr lang="en-US" sz="2800" dirty="0" smtClean="0"/>
              <a:t>Review Updated Documents</a:t>
            </a:r>
            <a:endParaRPr lang="en-CA" sz="2800" dirty="0"/>
          </a:p>
        </p:txBody>
      </p:sp>
      <p:sp>
        <p:nvSpPr>
          <p:cNvPr id="53" name="TextBox 52"/>
          <p:cNvSpPr txBox="1"/>
          <p:nvPr/>
        </p:nvSpPr>
        <p:spPr>
          <a:xfrm>
            <a:off x="385014" y="5260974"/>
            <a:ext cx="853068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t>Updated documents </a:t>
            </a:r>
            <a:r>
              <a:rPr lang="en-CA" dirty="0" smtClean="0"/>
              <a:t>submitted </a:t>
            </a:r>
            <a:r>
              <a:rPr lang="en-CA" dirty="0"/>
              <a:t>for review, and </a:t>
            </a:r>
            <a:r>
              <a:rPr lang="en-CA" dirty="0" smtClean="0"/>
              <a:t>may </a:t>
            </a:r>
            <a:r>
              <a:rPr lang="en-CA" dirty="0"/>
              <a:t>involve the comment &amp; review </a:t>
            </a:r>
            <a:r>
              <a:rPr lang="en-CA" dirty="0" smtClean="0"/>
              <a:t>process. Verify </a:t>
            </a:r>
            <a:r>
              <a:rPr lang="en-CA" dirty="0"/>
              <a:t>that all comments and updates have been completed. </a:t>
            </a:r>
            <a:r>
              <a:rPr lang="en-CA" dirty="0" smtClean="0"/>
              <a:t>Indicate </a:t>
            </a:r>
            <a:r>
              <a:rPr lang="en-CA" dirty="0"/>
              <a:t>whether the updates should be submitted for external review. </a:t>
            </a:r>
          </a:p>
        </p:txBody>
      </p:sp>
      <p:cxnSp>
        <p:nvCxnSpPr>
          <p:cNvPr id="54" name="Straight Arrow Connector 53"/>
          <p:cNvCxnSpPr>
            <a:stCxn id="96" idx="6"/>
            <a:endCxn id="81" idx="2"/>
          </p:cNvCxnSpPr>
          <p:nvPr/>
        </p:nvCxnSpPr>
        <p:spPr>
          <a:xfrm>
            <a:off x="3331450"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2" idx="6"/>
          </p:cNvCxnSpPr>
          <p:nvPr/>
        </p:nvCxnSpPr>
        <p:spPr>
          <a:xfrm>
            <a:off x="7303273" y="1694645"/>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a:xfrm rot="5400000">
            <a:off x="431540" y="1586633"/>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Arrow Connector 56"/>
          <p:cNvCxnSpPr>
            <a:stCxn id="56" idx="0"/>
            <a:endCxn id="58" idx="2"/>
          </p:cNvCxnSpPr>
          <p:nvPr/>
        </p:nvCxnSpPr>
        <p:spPr>
          <a:xfrm>
            <a:off x="683568"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719477"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p:cNvCxnSpPr>
            <a:stCxn id="81" idx="6"/>
            <a:endCxn id="60" idx="2"/>
          </p:cNvCxnSpPr>
          <p:nvPr/>
        </p:nvCxnSpPr>
        <p:spPr>
          <a:xfrm>
            <a:off x="4655391"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0" idx="6"/>
            <a:endCxn id="62" idx="2"/>
          </p:cNvCxnSpPr>
          <p:nvPr/>
        </p:nvCxnSpPr>
        <p:spPr>
          <a:xfrm>
            <a:off x="5979332" y="1694645"/>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15241"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923001" y="1549649"/>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64" name="TextBox 63"/>
          <p:cNvSpPr txBox="1"/>
          <p:nvPr/>
        </p:nvSpPr>
        <p:spPr>
          <a:xfrm>
            <a:off x="3419872" y="1549649"/>
            <a:ext cx="759339" cy="261610"/>
          </a:xfrm>
          <a:prstGeom prst="rect">
            <a:avLst/>
          </a:prstGeom>
          <a:noFill/>
        </p:spPr>
        <p:txBody>
          <a:bodyPr wrap="square" rtlCol="0">
            <a:spAutoFit/>
          </a:bodyPr>
          <a:lstStyle>
            <a:defPPr>
              <a:defRPr lang="en-US"/>
            </a:defPPr>
            <a:lvl1pPr algn="ctr">
              <a:defRPr sz="1100">
                <a:effectLst>
                  <a:glow rad="101600">
                    <a:schemeClr val="accent6">
                      <a:satMod val="175000"/>
                      <a:alpha val="40000"/>
                    </a:schemeClr>
                  </a:glow>
                </a:effectLst>
              </a:defRPr>
            </a:lvl1pPr>
          </a:lstStyle>
          <a:p>
            <a:r>
              <a:rPr lang="en-CA" dirty="0"/>
              <a:t>Complete</a:t>
            </a:r>
          </a:p>
        </p:txBody>
      </p:sp>
      <p:sp>
        <p:nvSpPr>
          <p:cNvPr id="65" name="TextBox 64"/>
          <p:cNvSpPr txBox="1"/>
          <p:nvPr/>
        </p:nvSpPr>
        <p:spPr>
          <a:xfrm>
            <a:off x="4814843" y="1549649"/>
            <a:ext cx="764855" cy="261610"/>
          </a:xfrm>
          <a:prstGeom prst="rect">
            <a:avLst/>
          </a:prstGeom>
          <a:noFill/>
        </p:spPr>
        <p:txBody>
          <a:bodyPr wrap="square" rtlCol="0">
            <a:spAutoFit/>
          </a:bodyPr>
          <a:lstStyle>
            <a:defPPr>
              <a:defRPr lang="en-US"/>
            </a:defPPr>
            <a:lvl1pPr algn="ctr">
              <a:defRPr sz="1100" b="1">
                <a:effectLst/>
              </a:defRPr>
            </a:lvl1pPr>
          </a:lstStyle>
          <a:p>
            <a:r>
              <a:rPr lang="en-CA" dirty="0">
                <a:effectLst>
                  <a:glow rad="101600">
                    <a:schemeClr val="accent6">
                      <a:satMod val="175000"/>
                      <a:alpha val="40000"/>
                    </a:schemeClr>
                  </a:glow>
                </a:effectLst>
              </a:rPr>
              <a:t>Complete</a:t>
            </a:r>
          </a:p>
        </p:txBody>
      </p:sp>
      <p:sp>
        <p:nvSpPr>
          <p:cNvPr id="66" name="TextBox 65"/>
          <p:cNvSpPr txBox="1"/>
          <p:nvPr/>
        </p:nvSpPr>
        <p:spPr>
          <a:xfrm>
            <a:off x="7495590" y="1549649"/>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67" name="Multiply 66"/>
          <p:cNvSpPr/>
          <p:nvPr/>
        </p:nvSpPr>
        <p:spPr>
          <a:xfrm>
            <a:off x="8339185" y="1563840"/>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8" name="Straight Arrow Connector 67"/>
          <p:cNvCxnSpPr>
            <a:stCxn id="62" idx="4"/>
            <a:endCxn id="69" idx="0"/>
          </p:cNvCxnSpPr>
          <p:nvPr/>
        </p:nvCxnSpPr>
        <p:spPr>
          <a:xfrm>
            <a:off x="7159257" y="1838661"/>
            <a:ext cx="5" cy="637259"/>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015246" y="247592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p:cNvSpPr txBox="1"/>
          <p:nvPr/>
        </p:nvSpPr>
        <p:spPr>
          <a:xfrm>
            <a:off x="6713341" y="186440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71" name="TextBox 70"/>
          <p:cNvSpPr txBox="1"/>
          <p:nvPr/>
        </p:nvSpPr>
        <p:spPr>
          <a:xfrm>
            <a:off x="2" y="1323188"/>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72" name="TextBox 71"/>
          <p:cNvSpPr txBox="1"/>
          <p:nvPr/>
        </p:nvSpPr>
        <p:spPr>
          <a:xfrm>
            <a:off x="1439037" y="1153911"/>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73" name="TextBox 72"/>
          <p:cNvSpPr txBox="1"/>
          <p:nvPr/>
        </p:nvSpPr>
        <p:spPr>
          <a:xfrm>
            <a:off x="6497285" y="2737530"/>
            <a:ext cx="1410849" cy="430887"/>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74" name="TextBox 73"/>
          <p:cNvSpPr txBox="1"/>
          <p:nvPr/>
        </p:nvSpPr>
        <p:spPr>
          <a:xfrm>
            <a:off x="3971318" y="1153911"/>
            <a:ext cx="1080120" cy="430887"/>
          </a:xfrm>
          <a:prstGeom prst="rect">
            <a:avLst/>
          </a:prstGeom>
          <a:noFill/>
        </p:spPr>
        <p:txBody>
          <a:bodyPr wrap="square" rtlCol="0">
            <a:spAutoFit/>
          </a:bodyPr>
          <a:lstStyle>
            <a:defPPr>
              <a:defRPr lang="en-US"/>
            </a:defPPr>
            <a:lvl1pPr algn="ctr">
              <a:defRPr sz="1100" b="1">
                <a:solidFill>
                  <a:srgbClr val="00B0F0"/>
                </a:solidFill>
                <a:effectLst/>
              </a:defRPr>
            </a:lvl1pPr>
          </a:lstStyle>
          <a:p>
            <a:r>
              <a:rPr lang="en-CA" dirty="0"/>
              <a:t>Update Documents</a:t>
            </a:r>
          </a:p>
        </p:txBody>
      </p:sp>
      <p:sp>
        <p:nvSpPr>
          <p:cNvPr id="75" name="TextBox 74"/>
          <p:cNvSpPr txBox="1"/>
          <p:nvPr/>
        </p:nvSpPr>
        <p:spPr>
          <a:xfrm>
            <a:off x="5371365" y="1153911"/>
            <a:ext cx="927913" cy="461665"/>
          </a:xfrm>
          <a:prstGeom prst="rect">
            <a:avLst/>
          </a:prstGeom>
          <a:noFill/>
        </p:spPr>
        <p:txBody>
          <a:bodyPr wrap="square" rtlCol="0">
            <a:spAutoFit/>
          </a:bodyPr>
          <a:lstStyle>
            <a:defPPr>
              <a:defRPr lang="en-US"/>
            </a:defPPr>
            <a:lvl1pPr algn="ctr">
              <a:defRPr sz="1200" b="1">
                <a:solidFill>
                  <a:srgbClr val="FF0000"/>
                </a:solidFill>
              </a:defRPr>
            </a:lvl1pPr>
          </a:lstStyle>
          <a:p>
            <a:r>
              <a:rPr lang="en-CA" dirty="0"/>
              <a:t>Review Documents</a:t>
            </a:r>
          </a:p>
        </p:txBody>
      </p:sp>
      <p:sp>
        <p:nvSpPr>
          <p:cNvPr id="76" name="TextBox 75"/>
          <p:cNvSpPr txBox="1"/>
          <p:nvPr/>
        </p:nvSpPr>
        <p:spPr>
          <a:xfrm>
            <a:off x="8067019" y="1153911"/>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77" name="Text Box 10"/>
          <p:cNvSpPr txBox="1"/>
          <p:nvPr/>
        </p:nvSpPr>
        <p:spPr>
          <a:xfrm>
            <a:off x="1590111"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78" name="Text Box 16"/>
          <p:cNvSpPr txBox="1"/>
          <p:nvPr/>
        </p:nvSpPr>
        <p:spPr>
          <a:xfrm>
            <a:off x="2875526" y="808332"/>
            <a:ext cx="62381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115000"/>
              </a:lnSpc>
              <a:spcAft>
                <a:spcPts val="1000"/>
              </a:spcAft>
              <a:defRPr sz="850" b="1">
                <a:solidFill>
                  <a:srgbClr val="0070C0"/>
                </a:solidFill>
                <a:ea typeface="Calibri"/>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dirty="0"/>
              <a:t>ECN Approver</a:t>
            </a:r>
          </a:p>
        </p:txBody>
      </p:sp>
      <p:sp>
        <p:nvSpPr>
          <p:cNvPr id="79" name="Text Box 10"/>
          <p:cNvSpPr txBox="1"/>
          <p:nvPr/>
        </p:nvSpPr>
        <p:spPr>
          <a:xfrm>
            <a:off x="6881450" y="3150217"/>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80" name="Straight Arrow Connector 79"/>
          <p:cNvCxnSpPr>
            <a:stCxn id="58" idx="6"/>
            <a:endCxn id="96" idx="2"/>
          </p:cNvCxnSpPr>
          <p:nvPr/>
        </p:nvCxnSpPr>
        <p:spPr>
          <a:xfrm>
            <a:off x="2007509" y="1694645"/>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367359"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p:cNvSpPr txBox="1"/>
          <p:nvPr/>
        </p:nvSpPr>
        <p:spPr>
          <a:xfrm>
            <a:off x="2171479" y="1549649"/>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83" name="TextBox 82"/>
          <p:cNvSpPr txBox="1"/>
          <p:nvPr/>
        </p:nvSpPr>
        <p:spPr>
          <a:xfrm>
            <a:off x="2736553" y="1153911"/>
            <a:ext cx="901765" cy="430887"/>
          </a:xfrm>
          <a:prstGeom prst="rect">
            <a:avLst/>
          </a:prstGeom>
          <a:noFill/>
        </p:spPr>
        <p:txBody>
          <a:bodyPr wrap="square" rtlCol="0">
            <a:spAutoFit/>
          </a:bodyPr>
          <a:lstStyle>
            <a:defPPr>
              <a:defRPr lang="en-US"/>
            </a:defPPr>
            <a:lvl1pPr algn="ctr">
              <a:defRPr sz="1100" b="1">
                <a:solidFill>
                  <a:srgbClr val="00B0F0"/>
                </a:solidFill>
                <a:effectLst/>
              </a:defRPr>
            </a:lvl1pPr>
          </a:lstStyle>
          <a:p>
            <a:r>
              <a:rPr lang="en-CA" dirty="0"/>
              <a:t>ECN Planning</a:t>
            </a:r>
          </a:p>
        </p:txBody>
      </p:sp>
      <p:sp>
        <p:nvSpPr>
          <p:cNvPr id="84" name="TextBox 83"/>
          <p:cNvSpPr txBox="1"/>
          <p:nvPr/>
        </p:nvSpPr>
        <p:spPr>
          <a:xfrm>
            <a:off x="6084742" y="1549649"/>
            <a:ext cx="825090" cy="261610"/>
          </a:xfrm>
          <a:prstGeom prst="rect">
            <a:avLst/>
          </a:prstGeom>
          <a:noFill/>
        </p:spPr>
        <p:txBody>
          <a:bodyPr wrap="square" rtlCol="0">
            <a:spAutoFit/>
          </a:bodyPr>
          <a:lstStyle>
            <a:defPPr>
              <a:defRPr lang="en-US"/>
            </a:defPPr>
            <a:lvl1pPr algn="ctr">
              <a:defRPr sz="1100" b="1">
                <a:effectLst/>
              </a:defRPr>
            </a:lvl1pPr>
          </a:lstStyle>
          <a:p>
            <a:r>
              <a:rPr lang="en-CA" dirty="0"/>
              <a:t>Approve</a:t>
            </a:r>
          </a:p>
        </p:txBody>
      </p:sp>
      <p:sp>
        <p:nvSpPr>
          <p:cNvPr id="85" name="TextBox 84"/>
          <p:cNvSpPr txBox="1"/>
          <p:nvPr/>
        </p:nvSpPr>
        <p:spPr>
          <a:xfrm>
            <a:off x="6695307" y="1153911"/>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86" name="Elbow Connector 85"/>
          <p:cNvCxnSpPr>
            <a:stCxn id="69" idx="2"/>
            <a:endCxn id="81" idx="3"/>
          </p:cNvCxnSpPr>
          <p:nvPr/>
        </p:nvCxnSpPr>
        <p:spPr>
          <a:xfrm rot="10800000">
            <a:off x="4409540" y="1796480"/>
            <a:ext cx="2605706" cy="82345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299847" y="247592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88" name="Elbow Connector 87"/>
          <p:cNvCxnSpPr>
            <a:stCxn id="69" idx="6"/>
          </p:cNvCxnSpPr>
          <p:nvPr/>
        </p:nvCxnSpPr>
        <p:spPr>
          <a:xfrm flipV="1">
            <a:off x="7303278" y="1864406"/>
            <a:ext cx="1209716" cy="755530"/>
          </a:xfrm>
          <a:prstGeom prst="bentConnector3">
            <a:avLst>
              <a:gd name="adj1" fmla="val 9997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495590" y="248913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90" name="Text Box 16"/>
          <p:cNvSpPr txBox="1"/>
          <p:nvPr/>
        </p:nvSpPr>
        <p:spPr>
          <a:xfrm>
            <a:off x="4257378" y="808332"/>
            <a:ext cx="508000" cy="364653"/>
          </a:xfrm>
          <a:prstGeom prst="rect">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115000"/>
              </a:lnSpc>
              <a:spcAft>
                <a:spcPts val="1000"/>
              </a:spcAft>
              <a:defRPr sz="850" b="1">
                <a:solidFill>
                  <a:schemeClr val="accent3">
                    <a:lumMod val="75000"/>
                  </a:schemeClr>
                </a:solidFill>
                <a:effectLst/>
                <a:ea typeface="Calibri"/>
                <a:cs typeface="Times New Roman"/>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CA" dirty="0"/>
              <a:t>Owner/SME</a:t>
            </a:r>
          </a:p>
        </p:txBody>
      </p:sp>
      <p:sp>
        <p:nvSpPr>
          <p:cNvPr id="91" name="Text Box 16"/>
          <p:cNvSpPr txBox="1"/>
          <p:nvPr/>
        </p:nvSpPr>
        <p:spPr>
          <a:xfrm>
            <a:off x="5523407" y="808332"/>
            <a:ext cx="62381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115000"/>
              </a:lnSpc>
              <a:spcAft>
                <a:spcPts val="1000"/>
              </a:spcAft>
              <a:defRPr sz="850" b="1">
                <a:solidFill>
                  <a:schemeClr val="accent3">
                    <a:lumMod val="75000"/>
                  </a:schemeClr>
                </a:solidFill>
                <a:effectLst/>
                <a:ea typeface="Calibri"/>
                <a:cs typeface="Times New Roman"/>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CA" dirty="0"/>
              <a:t>ECN Approver</a:t>
            </a:r>
          </a:p>
        </p:txBody>
      </p:sp>
      <p:sp>
        <p:nvSpPr>
          <p:cNvPr id="92" name="Text Box 10"/>
          <p:cNvSpPr txBox="1"/>
          <p:nvPr/>
        </p:nvSpPr>
        <p:spPr>
          <a:xfrm>
            <a:off x="6869710"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93" name="Text Box 10"/>
          <p:cNvSpPr txBox="1"/>
          <p:nvPr/>
        </p:nvSpPr>
        <p:spPr>
          <a:xfrm>
            <a:off x="262249" y="808332"/>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94" name="Elbow Connector 93"/>
          <p:cNvCxnSpPr>
            <a:stCxn id="60" idx="3"/>
            <a:endCxn id="81" idx="4"/>
          </p:cNvCxnSpPr>
          <p:nvPr/>
        </p:nvCxnSpPr>
        <p:spPr>
          <a:xfrm rot="5400000">
            <a:off x="5101338" y="1206517"/>
            <a:ext cx="42181" cy="1222106"/>
          </a:xfrm>
          <a:prstGeom prst="bentConnector3">
            <a:avLst>
              <a:gd name="adj1" fmla="val 1533382"/>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709883" y="2305777"/>
            <a:ext cx="825090" cy="261610"/>
          </a:xfrm>
          <a:prstGeom prst="rect">
            <a:avLst/>
          </a:prstGeom>
          <a:noFill/>
        </p:spPr>
        <p:txBody>
          <a:bodyPr wrap="square" rtlCol="0">
            <a:spAutoFit/>
          </a:bodyPr>
          <a:lstStyle>
            <a:defPPr>
              <a:defRPr lang="en-US"/>
            </a:defPPr>
            <a:lvl1pPr algn="ctr">
              <a:defRPr sz="1100" b="1">
                <a:effectLst/>
              </a:defRPr>
            </a:lvl1pPr>
          </a:lstStyle>
          <a:p>
            <a:r>
              <a:rPr lang="en-CA" dirty="0"/>
              <a:t>Reject</a:t>
            </a:r>
          </a:p>
        </p:txBody>
      </p:sp>
      <p:sp>
        <p:nvSpPr>
          <p:cNvPr id="96" name="Oval 95"/>
          <p:cNvSpPr/>
          <p:nvPr/>
        </p:nvSpPr>
        <p:spPr>
          <a:xfrm>
            <a:off x="3043418" y="1550629"/>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Oval 59"/>
          <p:cNvSpPr/>
          <p:nvPr/>
        </p:nvSpPr>
        <p:spPr>
          <a:xfrm>
            <a:off x="5691300" y="1550629"/>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570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In Closing…</a:t>
            </a:r>
            <a:endParaRPr lang="en-CA" sz="2800" dirty="0"/>
          </a:p>
        </p:txBody>
      </p:sp>
      <p:sp>
        <p:nvSpPr>
          <p:cNvPr id="4" name="Content Placeholder 1"/>
          <p:cNvSpPr>
            <a:spLocks noGrp="1"/>
          </p:cNvSpPr>
          <p:nvPr>
            <p:ph idx="1"/>
          </p:nvPr>
        </p:nvSpPr>
        <p:spPr>
          <a:xfrm>
            <a:off x="381000" y="1653540"/>
            <a:ext cx="8686800" cy="3909060"/>
          </a:xfrm>
        </p:spPr>
        <p:txBody>
          <a:bodyPr/>
          <a:lstStyle/>
          <a:p>
            <a:pPr marL="57150" indent="0">
              <a:lnSpc>
                <a:spcPct val="150000"/>
              </a:lnSpc>
              <a:buNone/>
            </a:pPr>
            <a:r>
              <a:rPr lang="en-CA" sz="2400" dirty="0" smtClean="0">
                <a:latin typeface="+mn-lt"/>
              </a:rPr>
              <a:t>We have covered: </a:t>
            </a:r>
          </a:p>
          <a:p>
            <a:pPr lvl="1">
              <a:lnSpc>
                <a:spcPct val="150000"/>
              </a:lnSpc>
              <a:buFont typeface="Arial" panose="020B0604020202020204" pitchFamily="34" charset="0"/>
              <a:buChar char="•"/>
            </a:pPr>
            <a:r>
              <a:rPr lang="en-CA" sz="2400" dirty="0" smtClean="0">
                <a:latin typeface="+mn-lt"/>
              </a:rPr>
              <a:t>Workflow and Lifecycle of the Engineering Change Notice and Documents</a:t>
            </a:r>
          </a:p>
          <a:p>
            <a:pPr lvl="1">
              <a:lnSpc>
                <a:spcPct val="150000"/>
              </a:lnSpc>
              <a:buFont typeface="Arial" panose="020B0604020202020204" pitchFamily="34" charset="0"/>
              <a:buChar char="•"/>
            </a:pPr>
            <a:r>
              <a:rPr lang="en-CA" sz="2400" dirty="0" smtClean="0">
                <a:latin typeface="+mn-lt"/>
              </a:rPr>
              <a:t>Created , Updated and Attached items</a:t>
            </a:r>
          </a:p>
        </p:txBody>
      </p:sp>
    </p:spTree>
    <p:extLst>
      <p:ext uri="{BB962C8B-B14F-4D97-AF65-F5344CB8AC3E}">
        <p14:creationId xmlns:p14="http://schemas.microsoft.com/office/powerpoint/2010/main" val="1491406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48688" y="6548438"/>
            <a:ext cx="457200" cy="333375"/>
          </a:xfrm>
          <a:prstGeom prst="rect">
            <a:avLst/>
          </a:prstGeom>
        </p:spPr>
        <p:txBody>
          <a:bodyPr/>
          <a:lstStyle/>
          <a:p>
            <a:pPr>
              <a:defRPr/>
            </a:pPr>
            <a:fld id="{8CC102A8-305D-42C6-8CAE-91D4D50537B9}" type="slidenum">
              <a:rPr lang="en-US" smtClean="0"/>
              <a:pPr>
                <a:defRPr/>
              </a:pPr>
              <a:t>43</a:t>
            </a:fld>
            <a:endParaRPr lang="en-US" dirty="0"/>
          </a:p>
        </p:txBody>
      </p:sp>
      <p:pic>
        <p:nvPicPr>
          <p:cNvPr id="1027" name="Picture 3" descr="C:\Users\AHuang\AppData\Local\Microsoft\Windows\Temporary Internet Files\Content.IE5\Z6OLC4UK\Questionmar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469490"/>
            <a:ext cx="4667249" cy="43061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775676"/>
            <a:ext cx="8229600" cy="500062"/>
          </a:xfrm>
        </p:spPr>
        <p:txBody>
          <a:bodyPr/>
          <a:lstStyle/>
          <a:p>
            <a:pPr algn="ctr"/>
            <a:r>
              <a:rPr lang="en-CA" sz="3200" dirty="0" smtClean="0">
                <a:solidFill>
                  <a:srgbClr val="002060"/>
                </a:solidFill>
              </a:rPr>
              <a:t>Questions?</a:t>
            </a:r>
            <a:endParaRPr lang="en-CA" sz="3200" dirty="0">
              <a:solidFill>
                <a:srgbClr val="002060"/>
              </a:solidFill>
            </a:endParaRPr>
          </a:p>
        </p:txBody>
      </p:sp>
    </p:spTree>
    <p:extLst>
      <p:ext uri="{BB962C8B-B14F-4D97-AF65-F5344CB8AC3E}">
        <p14:creationId xmlns:p14="http://schemas.microsoft.com/office/powerpoint/2010/main" val="2599543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bwMode="auto">
          <a:xfrm>
            <a:off x="490182" y="1807570"/>
            <a:ext cx="82296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defTabSz="457200" rtl="0" eaLnBrk="0" fontAlgn="base" hangingPunct="0">
              <a:spcBef>
                <a:spcPct val="20000"/>
              </a:spcBef>
              <a:spcAft>
                <a:spcPct val="0"/>
              </a:spcAft>
              <a:buFont typeface="Arial" charset="0"/>
              <a:buNone/>
              <a:defRPr sz="1600" kern="1200">
                <a:solidFill>
                  <a:schemeClr val="tx1">
                    <a:tint val="75000"/>
                  </a:schemeClr>
                </a:solidFill>
                <a:latin typeface="Arial"/>
                <a:ea typeface="+mn-ea"/>
                <a:cs typeface="+mn-cs"/>
              </a:defRPr>
            </a:lvl1pPr>
            <a:lvl2pPr marL="457200" indent="0" algn="ctr" defTabSz="457200" rtl="0" eaLnBrk="0" fontAlgn="base" hangingPunct="0">
              <a:spcBef>
                <a:spcPct val="20000"/>
              </a:spcBef>
              <a:spcAft>
                <a:spcPct val="0"/>
              </a:spcAft>
              <a:buFont typeface="Arial" charset="0"/>
              <a:buNone/>
              <a:defRPr sz="1200" kern="1200">
                <a:solidFill>
                  <a:schemeClr val="tx1">
                    <a:tint val="75000"/>
                  </a:schemeClr>
                </a:solidFill>
                <a:latin typeface="Arial"/>
                <a:ea typeface="+mn-ea"/>
                <a:cs typeface="+mn-cs"/>
              </a:defRPr>
            </a:lvl2pPr>
            <a:lvl3pPr marL="914400" indent="0" algn="ctr" defTabSz="457200" rtl="0" eaLnBrk="0" fontAlgn="base" hangingPunct="0">
              <a:spcBef>
                <a:spcPct val="20000"/>
              </a:spcBef>
              <a:spcAft>
                <a:spcPct val="0"/>
              </a:spcAft>
              <a:buFont typeface="Arial" charset="0"/>
              <a:buNone/>
              <a:defRPr sz="1200" kern="1200">
                <a:solidFill>
                  <a:schemeClr val="tx1">
                    <a:tint val="75000"/>
                  </a:schemeClr>
                </a:solidFill>
                <a:latin typeface="Arial"/>
                <a:ea typeface="+mn-ea"/>
                <a:cs typeface="+mn-cs"/>
              </a:defRPr>
            </a:lvl3pPr>
            <a:lvl4pPr marL="1371600" indent="0" algn="ctr" defTabSz="457200" rtl="0" eaLnBrk="0" fontAlgn="base" hangingPunct="0">
              <a:spcBef>
                <a:spcPct val="20000"/>
              </a:spcBef>
              <a:spcAft>
                <a:spcPct val="0"/>
              </a:spcAft>
              <a:buFont typeface="Arial" charset="0"/>
              <a:buNone/>
              <a:defRPr sz="1200" kern="1200">
                <a:solidFill>
                  <a:schemeClr val="tx1">
                    <a:tint val="75000"/>
                  </a:schemeClr>
                </a:solidFill>
                <a:latin typeface="Arial"/>
                <a:ea typeface="+mn-ea"/>
                <a:cs typeface="+mn-cs"/>
              </a:defRPr>
            </a:lvl4pPr>
            <a:lvl5pPr marL="1828800" indent="0" algn="ctr" defTabSz="457200" rtl="0" eaLnBrk="0" fontAlgn="base" hangingPunct="0">
              <a:spcBef>
                <a:spcPct val="20000"/>
              </a:spcBef>
              <a:spcAft>
                <a:spcPct val="0"/>
              </a:spcAft>
              <a:buFont typeface="Arial" charset="0"/>
              <a:buNone/>
              <a:defRPr sz="1200" kern="1200">
                <a:solidFill>
                  <a:schemeClr val="tx1">
                    <a:tint val="75000"/>
                  </a:schemeClr>
                </a:solidFill>
                <a:latin typeface="Arial"/>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200000"/>
              </a:lnSpc>
              <a:buFont typeface="Arial" panose="020B0604020202020204" pitchFamily="34" charset="0"/>
              <a:buChar char="•"/>
            </a:pPr>
            <a:r>
              <a:rPr lang="en-CA" sz="2400" dirty="0" smtClean="0">
                <a:solidFill>
                  <a:schemeClr val="tx1"/>
                </a:solidFill>
                <a:latin typeface="Calibri" panose="020F0502020204030204" pitchFamily="34" charset="0"/>
              </a:rPr>
              <a:t>Understanding the Engineering Change Notice (ECN) Workflow and Lifecycle</a:t>
            </a:r>
          </a:p>
          <a:p>
            <a:pPr marL="457200" indent="-457200" algn="l">
              <a:lnSpc>
                <a:spcPct val="200000"/>
              </a:lnSpc>
              <a:buFont typeface="Arial" panose="020B0604020202020204" pitchFamily="34" charset="0"/>
              <a:buChar char="•"/>
            </a:pPr>
            <a:r>
              <a:rPr lang="en-CA" sz="2400" dirty="0" smtClean="0">
                <a:solidFill>
                  <a:schemeClr val="tx1"/>
                </a:solidFill>
                <a:latin typeface="Calibri" panose="020F0502020204030204" pitchFamily="34" charset="0"/>
              </a:rPr>
              <a:t>Creating and working with an ECN</a:t>
            </a:r>
          </a:p>
          <a:p>
            <a:pPr marL="457200" indent="-457200" algn="l">
              <a:lnSpc>
                <a:spcPct val="200000"/>
              </a:lnSpc>
              <a:buFont typeface="Arial" panose="020B0604020202020204" pitchFamily="34" charset="0"/>
              <a:buChar char="•"/>
            </a:pPr>
            <a:r>
              <a:rPr lang="en-CA" sz="2400" dirty="0" smtClean="0">
                <a:solidFill>
                  <a:schemeClr val="tx1"/>
                </a:solidFill>
                <a:latin typeface="Calibri" panose="020F0502020204030204" pitchFamily="34" charset="0"/>
              </a:rPr>
              <a:t>Reviewing ECN properties</a:t>
            </a:r>
          </a:p>
        </p:txBody>
      </p:sp>
      <p:sp>
        <p:nvSpPr>
          <p:cNvPr id="6" name="Title 1"/>
          <p:cNvSpPr txBox="1">
            <a:spLocks/>
          </p:cNvSpPr>
          <p:nvPr/>
        </p:nvSpPr>
        <p:spPr bwMode="auto">
          <a:xfrm>
            <a:off x="306000" y="1080000"/>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chemeClr val="tx1"/>
                </a:solidFill>
                <a:latin typeface="Arial"/>
                <a:ea typeface="+mj-ea"/>
                <a:cs typeface="+mj-cs"/>
              </a:defRPr>
            </a:lvl1pPr>
            <a:lvl2pPr algn="l" defTabSz="457200" rtl="0" eaLnBrk="0" fontAlgn="base" hangingPunct="0">
              <a:spcBef>
                <a:spcPct val="0"/>
              </a:spcBef>
              <a:spcAft>
                <a:spcPct val="0"/>
              </a:spcAft>
              <a:defRPr sz="2000" b="1">
                <a:solidFill>
                  <a:schemeClr val="tx1"/>
                </a:solidFill>
                <a:latin typeface="Arial" charset="0"/>
              </a:defRPr>
            </a:lvl2pPr>
            <a:lvl3pPr algn="l" defTabSz="457200" rtl="0" eaLnBrk="0" fontAlgn="base" hangingPunct="0">
              <a:spcBef>
                <a:spcPct val="0"/>
              </a:spcBef>
              <a:spcAft>
                <a:spcPct val="0"/>
              </a:spcAft>
              <a:defRPr sz="2000" b="1">
                <a:solidFill>
                  <a:schemeClr val="tx1"/>
                </a:solidFill>
                <a:latin typeface="Arial" charset="0"/>
              </a:defRPr>
            </a:lvl3pPr>
            <a:lvl4pPr algn="l" defTabSz="457200" rtl="0" eaLnBrk="0" fontAlgn="base" hangingPunct="0">
              <a:spcBef>
                <a:spcPct val="0"/>
              </a:spcBef>
              <a:spcAft>
                <a:spcPct val="0"/>
              </a:spcAft>
              <a:defRPr sz="2000" b="1">
                <a:solidFill>
                  <a:schemeClr val="tx1"/>
                </a:solidFill>
                <a:latin typeface="Arial" charset="0"/>
              </a:defRPr>
            </a:lvl4pPr>
            <a:lvl5pPr algn="l" defTabSz="457200" rtl="0" eaLnBrk="0" fontAlgn="base" hangingPunct="0">
              <a:spcBef>
                <a:spcPct val="0"/>
              </a:spcBef>
              <a:spcAft>
                <a:spcPct val="0"/>
              </a:spcAft>
              <a:defRPr sz="2000" b="1">
                <a:solidFill>
                  <a:schemeClr val="tx1"/>
                </a:solidFill>
                <a:latin typeface="Arial" charset="0"/>
              </a:defRPr>
            </a:lvl5pPr>
            <a:lvl6pPr marL="457200" algn="l" defTabSz="457200" rtl="0" fontAlgn="base">
              <a:spcBef>
                <a:spcPct val="0"/>
              </a:spcBef>
              <a:spcAft>
                <a:spcPct val="0"/>
              </a:spcAft>
              <a:defRPr sz="2000" b="1">
                <a:solidFill>
                  <a:schemeClr val="tx1"/>
                </a:solidFill>
                <a:latin typeface="Arial" charset="0"/>
              </a:defRPr>
            </a:lvl6pPr>
            <a:lvl7pPr marL="914400" algn="l" defTabSz="457200" rtl="0" fontAlgn="base">
              <a:spcBef>
                <a:spcPct val="0"/>
              </a:spcBef>
              <a:spcAft>
                <a:spcPct val="0"/>
              </a:spcAft>
              <a:defRPr sz="2000" b="1">
                <a:solidFill>
                  <a:schemeClr val="tx1"/>
                </a:solidFill>
                <a:latin typeface="Arial" charset="0"/>
              </a:defRPr>
            </a:lvl7pPr>
            <a:lvl8pPr marL="1371600" algn="l" defTabSz="457200" rtl="0" fontAlgn="base">
              <a:spcBef>
                <a:spcPct val="0"/>
              </a:spcBef>
              <a:spcAft>
                <a:spcPct val="0"/>
              </a:spcAft>
              <a:defRPr sz="2000" b="1">
                <a:solidFill>
                  <a:schemeClr val="tx1"/>
                </a:solidFill>
                <a:latin typeface="Arial" charset="0"/>
              </a:defRPr>
            </a:lvl8pPr>
            <a:lvl9pPr marL="1828800" algn="l" defTabSz="457200" rtl="0" fontAlgn="base">
              <a:spcBef>
                <a:spcPct val="0"/>
              </a:spcBef>
              <a:spcAft>
                <a:spcPct val="0"/>
              </a:spcAft>
              <a:defRPr sz="2000" b="1">
                <a:solidFill>
                  <a:schemeClr val="tx1"/>
                </a:solidFill>
                <a:latin typeface="Arial" charset="0"/>
              </a:defRPr>
            </a:lvl9pPr>
          </a:lstStyle>
          <a:p>
            <a:pPr>
              <a:buFont typeface="Arial" charset="0"/>
              <a:buNone/>
            </a:pPr>
            <a:r>
              <a:rPr lang="en-US" sz="2800" smtClean="0">
                <a:latin typeface="+mn-lt"/>
              </a:rPr>
              <a:t>Learning Objectives </a:t>
            </a:r>
            <a:endParaRPr lang="en-CA" sz="2800" dirty="0">
              <a:latin typeface="+mn-lt"/>
            </a:endParaRPr>
          </a:p>
        </p:txBody>
      </p:sp>
    </p:spTree>
    <p:extLst>
      <p:ext uri="{BB962C8B-B14F-4D97-AF65-F5344CB8AC3E}">
        <p14:creationId xmlns:p14="http://schemas.microsoft.com/office/powerpoint/2010/main" val="356801467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00" y="927599"/>
            <a:ext cx="8229600" cy="500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charset="0"/>
              <a:buNone/>
            </a:pPr>
            <a:r>
              <a:rPr lang="en-US" sz="2800" dirty="0">
                <a:latin typeface="+mn-lt"/>
              </a:rPr>
              <a:t>Managing Changes with Aras</a:t>
            </a:r>
            <a:endParaRPr lang="en-CA" sz="2800" dirty="0">
              <a:latin typeface="+mn-lt"/>
            </a:endParaRPr>
          </a:p>
        </p:txBody>
      </p:sp>
      <p:sp>
        <p:nvSpPr>
          <p:cNvPr id="3" name="Content Placeholder 2"/>
          <p:cNvSpPr>
            <a:spLocks noGrp="1"/>
          </p:cNvSpPr>
          <p:nvPr>
            <p:ph idx="1"/>
          </p:nvPr>
        </p:nvSpPr>
        <p:spPr>
          <a:xfrm>
            <a:off x="457200" y="1447800"/>
            <a:ext cx="8229600" cy="1219200"/>
          </a:xfrm>
        </p:spPr>
        <p:txBody>
          <a:bodyPr/>
          <a:lstStyle/>
          <a:p>
            <a:pPr marL="0" indent="0">
              <a:lnSpc>
                <a:spcPct val="150000"/>
              </a:lnSpc>
              <a:buNone/>
            </a:pPr>
            <a:r>
              <a:rPr lang="en-US" sz="2200" dirty="0" smtClean="0">
                <a:latin typeface="+mn-lt"/>
              </a:rPr>
              <a:t>We report, track, </a:t>
            </a:r>
            <a:r>
              <a:rPr lang="en-US" sz="2200" dirty="0">
                <a:latin typeface="+mn-lt"/>
              </a:rPr>
              <a:t>and </a:t>
            </a:r>
            <a:r>
              <a:rPr lang="en-US" sz="2200" dirty="0" smtClean="0">
                <a:latin typeface="+mn-lt"/>
              </a:rPr>
              <a:t>manage </a:t>
            </a:r>
            <a:r>
              <a:rPr lang="en-US" sz="2200" dirty="0">
                <a:latin typeface="+mn-lt"/>
              </a:rPr>
              <a:t>changes to the </a:t>
            </a:r>
            <a:r>
              <a:rPr lang="en-US" sz="2200" dirty="0" smtClean="0">
                <a:latin typeface="+mn-lt"/>
              </a:rPr>
              <a:t>product throughout its lifecycle. The Aras change management forms include:</a:t>
            </a:r>
            <a:endParaRPr lang="en-CA" sz="2200" dirty="0">
              <a:latin typeface="+mn-lt"/>
            </a:endParaRPr>
          </a:p>
          <a:p>
            <a:pPr>
              <a:lnSpc>
                <a:spcPct val="150000"/>
              </a:lnSpc>
            </a:pPr>
            <a:endParaRPr lang="en-US" sz="2000" dirty="0">
              <a:latin typeface="+mn-lt"/>
            </a:endParaRPr>
          </a:p>
        </p:txBody>
      </p:sp>
      <p:sp>
        <p:nvSpPr>
          <p:cNvPr id="4" name="Content Placeholder 2"/>
          <p:cNvSpPr txBox="1">
            <a:spLocks/>
          </p:cNvSpPr>
          <p:nvPr/>
        </p:nvSpPr>
        <p:spPr bwMode="auto">
          <a:xfrm>
            <a:off x="571500" y="2514600"/>
            <a:ext cx="8153400" cy="4038600"/>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1600" kern="1200">
                <a:solidFill>
                  <a:schemeClr val="tx1"/>
                </a:solidFill>
                <a:latin typeface="Arial"/>
                <a:ea typeface="+mn-ea"/>
                <a:cs typeface="+mn-cs"/>
              </a:defRPr>
            </a:lvl1pPr>
            <a:lvl2pPr marL="742950" indent="-28575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2pPr>
            <a:lvl3pPr marL="11430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smtClean="0">
                <a:latin typeface="+mn-lt"/>
              </a:rPr>
              <a:t>Problem Report </a:t>
            </a:r>
            <a:r>
              <a:rPr lang="en-US" sz="2400" dirty="0" smtClean="0">
                <a:latin typeface="+mn-lt"/>
              </a:rPr>
              <a:t>(PR)</a:t>
            </a:r>
          </a:p>
          <a:p>
            <a:pPr lvl="1">
              <a:buFont typeface="Courier New" panose="02070309020205020404" pitchFamily="49" charset="0"/>
              <a:buChar char="o"/>
            </a:pPr>
            <a:r>
              <a:rPr lang="en-CA" sz="1800" dirty="0">
                <a:latin typeface="+mn-lt"/>
              </a:rPr>
              <a:t>Identification of </a:t>
            </a:r>
            <a:r>
              <a:rPr lang="en-CA" sz="1800" dirty="0" smtClean="0">
                <a:latin typeface="+mn-lt"/>
              </a:rPr>
              <a:t>a technical problem/issue</a:t>
            </a:r>
            <a:r>
              <a:rPr lang="en-CA" sz="1800" dirty="0">
                <a:latin typeface="+mn-lt"/>
              </a:rPr>
              <a:t>, and verification that it is a legitimate problem</a:t>
            </a:r>
          </a:p>
          <a:p>
            <a:pPr>
              <a:spcBef>
                <a:spcPts val="1000"/>
              </a:spcBef>
            </a:pPr>
            <a:r>
              <a:rPr lang="en-US" sz="2400" b="1" dirty="0" smtClean="0">
                <a:latin typeface="+mn-lt"/>
              </a:rPr>
              <a:t>Engineering Change Request </a:t>
            </a:r>
            <a:r>
              <a:rPr lang="en-US" sz="2400" dirty="0" smtClean="0">
                <a:latin typeface="+mn-lt"/>
              </a:rPr>
              <a:t>(ECR)</a:t>
            </a:r>
          </a:p>
          <a:p>
            <a:pPr lvl="1">
              <a:spcBef>
                <a:spcPts val="1000"/>
              </a:spcBef>
              <a:buFont typeface="Courier New" panose="02070309020205020404" pitchFamily="49" charset="0"/>
              <a:buChar char="o"/>
            </a:pPr>
            <a:r>
              <a:rPr lang="en-CA" sz="1800" dirty="0">
                <a:latin typeface="+mn-lt"/>
              </a:rPr>
              <a:t>Decision to </a:t>
            </a:r>
            <a:r>
              <a:rPr lang="en-CA" sz="1800" dirty="0" smtClean="0">
                <a:latin typeface="+mn-lt"/>
              </a:rPr>
              <a:t>implement the change </a:t>
            </a:r>
            <a:r>
              <a:rPr lang="en-CA" sz="1800" dirty="0">
                <a:latin typeface="+mn-lt"/>
              </a:rPr>
              <a:t>may involve customer, costing, schedule, </a:t>
            </a:r>
            <a:r>
              <a:rPr lang="en-CA" sz="1800" dirty="0" smtClean="0">
                <a:latin typeface="+mn-lt"/>
              </a:rPr>
              <a:t>CCP. </a:t>
            </a:r>
          </a:p>
          <a:p>
            <a:pPr lvl="1">
              <a:spcBef>
                <a:spcPts val="1000"/>
              </a:spcBef>
              <a:buFont typeface="Courier New" panose="02070309020205020404" pitchFamily="49" charset="0"/>
              <a:buChar char="o"/>
            </a:pPr>
            <a:r>
              <a:rPr lang="en-CA" sz="1800" dirty="0" smtClean="0">
                <a:latin typeface="+mn-lt"/>
              </a:rPr>
              <a:t>The </a:t>
            </a:r>
            <a:r>
              <a:rPr lang="en-CA" sz="1800" dirty="0">
                <a:latin typeface="+mn-lt"/>
              </a:rPr>
              <a:t>end result is </a:t>
            </a:r>
            <a:r>
              <a:rPr lang="en-CA" sz="1800" dirty="0" smtClean="0">
                <a:latin typeface="+mn-lt"/>
              </a:rPr>
              <a:t>ECRs approved </a:t>
            </a:r>
            <a:r>
              <a:rPr lang="en-CA" sz="1800" dirty="0">
                <a:latin typeface="+mn-lt"/>
              </a:rPr>
              <a:t>or disapproved </a:t>
            </a:r>
          </a:p>
          <a:p>
            <a:pPr>
              <a:spcBef>
                <a:spcPts val="1000"/>
              </a:spcBef>
            </a:pPr>
            <a:r>
              <a:rPr lang="en-US" sz="2400" b="1" dirty="0" smtClean="0">
                <a:latin typeface="+mn-lt"/>
              </a:rPr>
              <a:t>Engineering Change Notice </a:t>
            </a:r>
            <a:r>
              <a:rPr lang="en-US" sz="2400" dirty="0" smtClean="0">
                <a:latin typeface="+mn-lt"/>
              </a:rPr>
              <a:t>(ECN) </a:t>
            </a:r>
          </a:p>
          <a:p>
            <a:pPr lvl="1">
              <a:spcBef>
                <a:spcPts val="1000"/>
              </a:spcBef>
              <a:buFont typeface="Courier New" panose="02070309020205020404" pitchFamily="49" charset="0"/>
              <a:buChar char="o"/>
            </a:pPr>
            <a:r>
              <a:rPr lang="en-CA" sz="1800" dirty="0">
                <a:latin typeface="+mn-lt"/>
              </a:rPr>
              <a:t>The actual updates to the engineering </a:t>
            </a:r>
            <a:r>
              <a:rPr lang="en-CA" sz="1800" dirty="0" smtClean="0">
                <a:latin typeface="+mn-lt"/>
              </a:rPr>
              <a:t>documentation</a:t>
            </a:r>
          </a:p>
          <a:p>
            <a:pPr lvl="1">
              <a:spcBef>
                <a:spcPts val="1000"/>
              </a:spcBef>
              <a:buFont typeface="Courier New" panose="02070309020205020404" pitchFamily="49" charset="0"/>
              <a:buChar char="o"/>
            </a:pPr>
            <a:r>
              <a:rPr lang="en-CA" sz="1800" dirty="0" smtClean="0">
                <a:latin typeface="+mn-lt"/>
              </a:rPr>
              <a:t>The end result is affected documents in the ECR are updated</a:t>
            </a:r>
            <a:endParaRPr lang="en-CA" sz="1800" dirty="0">
              <a:latin typeface="+mn-lt"/>
            </a:endParaRPr>
          </a:p>
        </p:txBody>
      </p:sp>
    </p:spTree>
    <p:extLst>
      <p:ext uri="{BB962C8B-B14F-4D97-AF65-F5344CB8AC3E}">
        <p14:creationId xmlns:p14="http://schemas.microsoft.com/office/powerpoint/2010/main" val="1685237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CA" sz="2800" dirty="0"/>
              <a:t>What is an ECN?</a:t>
            </a:r>
          </a:p>
        </p:txBody>
      </p:sp>
      <p:sp>
        <p:nvSpPr>
          <p:cNvPr id="3" name="Content Placeholder 2"/>
          <p:cNvSpPr>
            <a:spLocks noGrp="1"/>
          </p:cNvSpPr>
          <p:nvPr>
            <p:ph idx="1"/>
          </p:nvPr>
        </p:nvSpPr>
        <p:spPr>
          <a:xfrm>
            <a:off x="457200" y="1778000"/>
            <a:ext cx="8229600" cy="4470400"/>
          </a:xfrm>
        </p:spPr>
        <p:txBody>
          <a:bodyPr/>
          <a:lstStyle/>
          <a:p>
            <a:r>
              <a:rPr lang="en-CA" sz="2400" dirty="0" smtClean="0"/>
              <a:t>Engineering change notice (ECN) is a form that authorizes a change to a designated design (document)</a:t>
            </a:r>
          </a:p>
          <a:p>
            <a:endParaRPr lang="en-CA" sz="2400" dirty="0"/>
          </a:p>
          <a:p>
            <a:r>
              <a:rPr lang="en-CA" sz="2400" dirty="0"/>
              <a:t>ECNs are used to update technical </a:t>
            </a:r>
            <a:r>
              <a:rPr lang="en-CA" sz="2400" dirty="0" smtClean="0"/>
              <a:t>items (documents) </a:t>
            </a:r>
            <a:r>
              <a:rPr lang="en-CA" sz="2400" dirty="0"/>
              <a:t>within </a:t>
            </a:r>
            <a:r>
              <a:rPr lang="en-CA" sz="2400" dirty="0" smtClean="0"/>
              <a:t>Aras</a:t>
            </a:r>
          </a:p>
          <a:p>
            <a:endParaRPr lang="en-CA" sz="2400" dirty="0"/>
          </a:p>
          <a:p>
            <a:r>
              <a:rPr lang="en-CA" sz="2400" dirty="0" smtClean="0"/>
              <a:t>An ECN must contain the following information:</a:t>
            </a:r>
          </a:p>
          <a:p>
            <a:pPr lvl="1"/>
            <a:r>
              <a:rPr lang="en-CA" sz="2000" dirty="0" smtClean="0">
                <a:latin typeface="Calibri" panose="020F0502020204030204" pitchFamily="34" charset="0"/>
              </a:rPr>
              <a:t>Reason(s) for change</a:t>
            </a:r>
          </a:p>
          <a:p>
            <a:pPr lvl="1"/>
            <a:r>
              <a:rPr lang="en-CA" sz="2000" dirty="0" smtClean="0">
                <a:latin typeface="Calibri" panose="020F0502020204030204" pitchFamily="34" charset="0"/>
              </a:rPr>
              <a:t>Details regarding what needs to be changed</a:t>
            </a:r>
          </a:p>
          <a:p>
            <a:pPr lvl="1"/>
            <a:r>
              <a:rPr lang="en-CA" sz="2000" dirty="0" smtClean="0">
                <a:latin typeface="Calibri" panose="020F0502020204030204" pitchFamily="34" charset="0"/>
              </a:rPr>
              <a:t>List of documents affected by the change</a:t>
            </a:r>
          </a:p>
          <a:p>
            <a:pPr lvl="1"/>
            <a:r>
              <a:rPr lang="en-CA" sz="2000" dirty="0" smtClean="0">
                <a:latin typeface="Calibri" panose="020F0502020204030204" pitchFamily="34" charset="0"/>
              </a:rPr>
              <a:t>Approval of the change</a:t>
            </a:r>
          </a:p>
          <a:p>
            <a:pPr lvl="1"/>
            <a:endParaRPr lang="en-CA" sz="2000" dirty="0">
              <a:latin typeface="Calibri" panose="020F0502020204030204" pitchFamily="34" charset="0"/>
            </a:endParaRPr>
          </a:p>
          <a:p>
            <a:endParaRPr lang="en-CA" sz="2000" dirty="0" smtClean="0"/>
          </a:p>
          <a:p>
            <a:pPr marL="0" indent="0">
              <a:buNone/>
            </a:pPr>
            <a:endParaRPr lang="en-CA" sz="2000" dirty="0" smtClean="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7</a:t>
            </a:fld>
            <a:endParaRPr lang="en-US" dirty="0"/>
          </a:p>
        </p:txBody>
      </p:sp>
    </p:spTree>
    <p:extLst>
      <p:ext uri="{BB962C8B-B14F-4D97-AF65-F5344CB8AC3E}">
        <p14:creationId xmlns:p14="http://schemas.microsoft.com/office/powerpoint/2010/main" val="357121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smtClean="0"/>
              <a:t>Workflow – Create and Submit ECN</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8</a:t>
            </a:fld>
            <a:endParaRPr lang="en-US" dirty="0"/>
          </a:p>
        </p:txBody>
      </p:sp>
      <p:sp>
        <p:nvSpPr>
          <p:cNvPr id="3" name="Rectangle 2"/>
          <p:cNvSpPr/>
          <p:nvPr/>
        </p:nvSpPr>
        <p:spPr>
          <a:xfrm>
            <a:off x="288000" y="5040000"/>
            <a:ext cx="612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t>CM/DM</a:t>
            </a:r>
            <a:r>
              <a:rPr lang="en-CA" dirty="0"/>
              <a:t> team responsible for creating and submitting ECN</a:t>
            </a:r>
          </a:p>
        </p:txBody>
      </p:sp>
      <p:cxnSp>
        <p:nvCxnSpPr>
          <p:cNvPr id="9" name="Straight Arrow Connector 8"/>
          <p:cNvCxnSpPr>
            <a:stCxn id="38" idx="6"/>
            <a:endCxn id="39" idx="2"/>
          </p:cNvCxnSpPr>
          <p:nvPr/>
        </p:nvCxnSpPr>
        <p:spPr>
          <a:xfrm>
            <a:off x="3331450"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0"/>
            <a:endCxn id="13" idx="2"/>
          </p:cNvCxnSpPr>
          <p:nvPr/>
        </p:nvCxnSpPr>
        <p:spPr>
          <a:xfrm>
            <a:off x="683568" y="2638913"/>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9" idx="6"/>
            <a:endCxn id="15"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p:cNvCxnSpPr>
            <a:stCxn id="15" idx="6"/>
            <a:endCxn id="17"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923001" y="2493917"/>
            <a:ext cx="504056" cy="261610"/>
          </a:xfrm>
          <a:prstGeom prst="rect">
            <a:avLst/>
          </a:prstGeom>
          <a:noFill/>
        </p:spPr>
        <p:txBody>
          <a:bodyPr wrap="square" rtlCol="0">
            <a:spAutoFit/>
          </a:bodyPr>
          <a:lstStyle/>
          <a:p>
            <a:pPr algn="ctr"/>
            <a:r>
              <a:rPr lang="en-CA" sz="1100" b="1" dirty="0" smtClean="0">
                <a:effectLst/>
              </a:rPr>
              <a:t>Go</a:t>
            </a:r>
            <a:endParaRPr lang="en-CA" sz="1100" b="1" dirty="0">
              <a:effectLst/>
            </a:endParaRPr>
          </a:p>
        </p:txBody>
      </p:sp>
      <p:sp>
        <p:nvSpPr>
          <p:cNvPr id="19" name="TextBox 18"/>
          <p:cNvSpPr txBox="1"/>
          <p:nvPr/>
        </p:nvSpPr>
        <p:spPr>
          <a:xfrm>
            <a:off x="3419872" y="2493917"/>
            <a:ext cx="75933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0" name="TextBox 19"/>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1" name="TextBox 20"/>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2" name="Multiply 21"/>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Arrow Connector 22"/>
          <p:cNvCxnSpPr>
            <a:stCxn id="17" idx="4"/>
            <a:endCxn id="24"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7" name="TextBox 26"/>
          <p:cNvSpPr txBox="1"/>
          <p:nvPr/>
        </p:nvSpPr>
        <p:spPr>
          <a:xfrm>
            <a:off x="2" y="2267456"/>
            <a:ext cx="1080120" cy="276999"/>
          </a:xfrm>
          <a:prstGeom prst="rect">
            <a:avLst/>
          </a:prstGeom>
          <a:noFill/>
        </p:spPr>
        <p:txBody>
          <a:bodyPr wrap="square" rtlCol="0">
            <a:spAutoFit/>
          </a:bodyPr>
          <a:lstStyle/>
          <a:p>
            <a:pPr algn="ctr"/>
            <a:r>
              <a:rPr lang="en-CA" sz="1200" b="1" dirty="0" smtClean="0">
                <a:solidFill>
                  <a:srgbClr val="FF0000"/>
                </a:solidFill>
                <a:effectLst/>
              </a:rPr>
              <a:t>Start</a:t>
            </a:r>
            <a:endParaRPr lang="en-CA" sz="1200" b="1" dirty="0">
              <a:solidFill>
                <a:srgbClr val="FF0000"/>
              </a:solidFill>
              <a:effectLst/>
            </a:endParaRPr>
          </a:p>
        </p:txBody>
      </p:sp>
      <p:sp>
        <p:nvSpPr>
          <p:cNvPr id="28" name="TextBox 27"/>
          <p:cNvSpPr txBox="1"/>
          <p:nvPr/>
        </p:nvSpPr>
        <p:spPr>
          <a:xfrm>
            <a:off x="1439037" y="2098179"/>
            <a:ext cx="848917" cy="461665"/>
          </a:xfrm>
          <a:prstGeom prst="rect">
            <a:avLst/>
          </a:prstGeom>
          <a:noFill/>
        </p:spPr>
        <p:txBody>
          <a:bodyPr wrap="square" rtlCol="0">
            <a:spAutoFit/>
          </a:bodyPr>
          <a:lstStyle/>
          <a:p>
            <a:pPr algn="ctr"/>
            <a:r>
              <a:rPr lang="en-CA" sz="1200" b="1" dirty="0">
                <a:solidFill>
                  <a:srgbClr val="FF0000"/>
                </a:solidFill>
              </a:rPr>
              <a:t>Submit ECN</a:t>
            </a:r>
          </a:p>
        </p:txBody>
      </p:sp>
      <p:sp>
        <p:nvSpPr>
          <p:cNvPr id="29" name="TextBox 28"/>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30" name="TextBox 29"/>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31" name="TextBox 30"/>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2" name="TextBox 31"/>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4" name="Text Box 10"/>
          <p:cNvSpPr txBox="1"/>
          <p:nvPr/>
        </p:nvSpPr>
        <p:spPr>
          <a:xfrm>
            <a:off x="1590111" y="1752600"/>
            <a:ext cx="55562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5" name="Text Box 16"/>
          <p:cNvSpPr txBox="1"/>
          <p:nvPr/>
        </p:nvSpPr>
        <p:spPr>
          <a:xfrm>
            <a:off x="2875526"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6"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7" name="Straight Arrow Connector 36"/>
          <p:cNvCxnSpPr>
            <a:stCxn id="13" idx="6"/>
            <a:endCxn id="38" idx="2"/>
          </p:cNvCxnSpPr>
          <p:nvPr/>
        </p:nvCxnSpPr>
        <p:spPr>
          <a:xfrm>
            <a:off x="2007509" y="2638913"/>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43418"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2171479" y="2493917"/>
            <a:ext cx="630069" cy="261610"/>
          </a:xfrm>
          <a:prstGeom prst="rect">
            <a:avLst/>
          </a:prstGeom>
          <a:noFill/>
        </p:spPr>
        <p:txBody>
          <a:bodyPr wrap="square" rtlCol="0">
            <a:spAutoFit/>
          </a:bodyPr>
          <a:lstStyle/>
          <a:p>
            <a:pPr algn="ctr"/>
            <a:r>
              <a:rPr lang="en-CA" sz="1100" b="1" dirty="0">
                <a:effectLst/>
              </a:rPr>
              <a:t>Submit</a:t>
            </a:r>
          </a:p>
        </p:txBody>
      </p:sp>
      <p:sp>
        <p:nvSpPr>
          <p:cNvPr id="41" name="TextBox 40"/>
          <p:cNvSpPr txBox="1"/>
          <p:nvPr/>
        </p:nvSpPr>
        <p:spPr>
          <a:xfrm>
            <a:off x="2736553" y="2098179"/>
            <a:ext cx="901765" cy="430887"/>
          </a:xfrm>
          <a:prstGeom prst="rect">
            <a:avLst/>
          </a:prstGeom>
          <a:noFill/>
        </p:spPr>
        <p:txBody>
          <a:bodyPr wrap="square" rtlCol="0">
            <a:spAutoFit/>
          </a:bodyPr>
          <a:lstStyle/>
          <a:p>
            <a:pPr algn="ctr"/>
            <a:r>
              <a:rPr lang="en-CA" sz="1100" b="1" dirty="0" smtClean="0">
                <a:solidFill>
                  <a:srgbClr val="00B0F0"/>
                </a:solidFill>
                <a:effectLst/>
              </a:rPr>
              <a:t>ECN Planning</a:t>
            </a:r>
            <a:endParaRPr lang="en-CA" sz="1100" b="1" dirty="0">
              <a:solidFill>
                <a:srgbClr val="00B0F0"/>
              </a:solidFill>
              <a:effectLst/>
            </a:endParaRPr>
          </a:p>
        </p:txBody>
      </p:sp>
      <p:sp>
        <p:nvSpPr>
          <p:cNvPr id="42" name="TextBox 41"/>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3" name="TextBox 42"/>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4" name="Elbow Connector 43"/>
          <p:cNvCxnSpPr>
            <a:stCxn id="24" idx="2"/>
            <a:endCxn id="39"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6" name="Elbow Connector 45"/>
          <p:cNvCxnSpPr>
            <a:stCxn id="24"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8"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9"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50"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51" name="Text Box 10"/>
          <p:cNvSpPr txBox="1"/>
          <p:nvPr/>
        </p:nvSpPr>
        <p:spPr>
          <a:xfrm>
            <a:off x="262249" y="1752600"/>
            <a:ext cx="555625" cy="364653"/>
          </a:xfrm>
          <a:prstGeom prst="rect">
            <a:avLst/>
          </a:prstGeom>
          <a:ln/>
          <a:effectLst>
            <a:glow rad="101600">
              <a:srgbClr val="FFFF00">
                <a:alpha val="60000"/>
              </a:srgbClr>
            </a:glow>
          </a:effectLst>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4" name="Elbow Connector 53"/>
          <p:cNvCxnSpPr>
            <a:stCxn id="15" idx="3"/>
            <a:endCxn id="39"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11" name="Isosceles Triangle 10"/>
          <p:cNvSpPr/>
          <p:nvPr/>
        </p:nvSpPr>
        <p:spPr>
          <a:xfrm rot="5400000">
            <a:off x="431540" y="2530901"/>
            <a:ext cx="288032" cy="216024"/>
          </a:xfrm>
          <a:prstGeom prst="triangl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1719477" y="2494897"/>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5946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dirty="0"/>
              <a:t>Workflow </a:t>
            </a:r>
            <a:r>
              <a:rPr lang="en-US" sz="2800" dirty="0" smtClean="0"/>
              <a:t>– ECN Planning</a:t>
            </a:r>
            <a:endParaRPr lang="en-US" sz="2800" dirty="0"/>
          </a:p>
        </p:txBody>
      </p:sp>
      <p:sp>
        <p:nvSpPr>
          <p:cNvPr id="4" name="Slide Number Placeholder 3"/>
          <p:cNvSpPr>
            <a:spLocks noGrp="1"/>
          </p:cNvSpPr>
          <p:nvPr>
            <p:ph type="sldNum" sz="quarter" idx="10"/>
          </p:nvPr>
        </p:nvSpPr>
        <p:spPr/>
        <p:txBody>
          <a:bodyPr/>
          <a:lstStyle/>
          <a:p>
            <a:pPr>
              <a:defRPr/>
            </a:pPr>
            <a:fld id="{8CC102A8-305D-42C6-8CAE-91D4D50537B9}" type="slidenum">
              <a:rPr lang="en-US" smtClean="0"/>
              <a:pPr>
                <a:defRPr/>
              </a:pPr>
              <a:t>9</a:t>
            </a:fld>
            <a:endParaRPr lang="en-US" dirty="0"/>
          </a:p>
        </p:txBody>
      </p:sp>
      <p:sp>
        <p:nvSpPr>
          <p:cNvPr id="3" name="Rectangle 2"/>
          <p:cNvSpPr/>
          <p:nvPr/>
        </p:nvSpPr>
        <p:spPr>
          <a:xfrm>
            <a:off x="288000" y="4641886"/>
            <a:ext cx="61200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b="1" dirty="0"/>
              <a:t>ECN Approver </a:t>
            </a:r>
            <a:r>
              <a:rPr lang="en-CA" dirty="0"/>
              <a:t>reviews information and assigns an Owner/SME </a:t>
            </a:r>
            <a:r>
              <a:rPr lang="en-CA" dirty="0" smtClean="0"/>
              <a:t> and confirms how the affected documents will be updated</a:t>
            </a:r>
          </a:p>
          <a:p>
            <a:endParaRPr lang="en-CA" sz="1000" dirty="0"/>
          </a:p>
          <a:p>
            <a:r>
              <a:rPr lang="en-CA" dirty="0" smtClean="0"/>
              <a:t>The ECN </a:t>
            </a:r>
            <a:r>
              <a:rPr lang="en-CA" b="1" dirty="0" smtClean="0"/>
              <a:t>owner</a:t>
            </a:r>
            <a:r>
              <a:rPr lang="en-CA" dirty="0" smtClean="0"/>
              <a:t> will be responsible for performing the actual updates to the affected technical documents</a:t>
            </a:r>
          </a:p>
          <a:p>
            <a:endParaRPr lang="en-CA" sz="1000" dirty="0"/>
          </a:p>
          <a:p>
            <a:pPr marL="0" lvl="1"/>
            <a:r>
              <a:rPr lang="en-CA" sz="1600" dirty="0" smtClean="0">
                <a:solidFill>
                  <a:srgbClr val="FF0000"/>
                </a:solidFill>
              </a:rPr>
              <a:t>***Cannot add/remove affected documents beyond this point***</a:t>
            </a:r>
            <a:endParaRPr lang="en-CA" sz="1600" dirty="0">
              <a:solidFill>
                <a:srgbClr val="FF0000"/>
              </a:solidFill>
            </a:endParaRPr>
          </a:p>
        </p:txBody>
      </p:sp>
      <p:cxnSp>
        <p:nvCxnSpPr>
          <p:cNvPr id="9" name="Straight Arrow Connector 8"/>
          <p:cNvCxnSpPr>
            <a:stCxn id="38" idx="6"/>
            <a:endCxn id="39" idx="2"/>
          </p:cNvCxnSpPr>
          <p:nvPr/>
        </p:nvCxnSpPr>
        <p:spPr>
          <a:xfrm>
            <a:off x="3331450" y="2638913"/>
            <a:ext cx="1035909" cy="0"/>
          </a:xfrm>
          <a:prstGeom prst="straightConnector1">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6"/>
          </p:cNvCxnSpPr>
          <p:nvPr/>
        </p:nvCxnSpPr>
        <p:spPr>
          <a:xfrm>
            <a:off x="7303273" y="2638913"/>
            <a:ext cx="1141320" cy="664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5400000">
            <a:off x="431540" y="2530901"/>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a:stCxn id="11" idx="0"/>
            <a:endCxn id="13" idx="2"/>
          </p:cNvCxnSpPr>
          <p:nvPr/>
        </p:nvCxnSpPr>
        <p:spPr>
          <a:xfrm>
            <a:off x="683568"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19477"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p:cNvCxnSpPr>
            <a:stCxn id="39" idx="6"/>
            <a:endCxn id="15" idx="2"/>
          </p:cNvCxnSpPr>
          <p:nvPr/>
        </p:nvCxnSpPr>
        <p:spPr>
          <a:xfrm>
            <a:off x="4655391"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91300"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p:cNvCxnSpPr>
            <a:stCxn id="15" idx="6"/>
            <a:endCxn id="17" idx="2"/>
          </p:cNvCxnSpPr>
          <p:nvPr/>
        </p:nvCxnSpPr>
        <p:spPr>
          <a:xfrm>
            <a:off x="5979332"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15241"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923001" y="2493917"/>
            <a:ext cx="504056"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Go</a:t>
            </a:r>
            <a:endParaRPr lang="en-CA" sz="1100" dirty="0">
              <a:effectLst>
                <a:glow rad="101600">
                  <a:schemeClr val="accent6">
                    <a:satMod val="175000"/>
                    <a:alpha val="40000"/>
                  </a:schemeClr>
                </a:glow>
              </a:effectLst>
            </a:endParaRPr>
          </a:p>
        </p:txBody>
      </p:sp>
      <p:sp>
        <p:nvSpPr>
          <p:cNvPr id="19" name="TextBox 18"/>
          <p:cNvSpPr txBox="1"/>
          <p:nvPr/>
        </p:nvSpPr>
        <p:spPr>
          <a:xfrm>
            <a:off x="3419872" y="2493917"/>
            <a:ext cx="759339" cy="261610"/>
          </a:xfrm>
          <a:prstGeom prst="rect">
            <a:avLst/>
          </a:prstGeom>
          <a:noFill/>
        </p:spPr>
        <p:txBody>
          <a:bodyPr wrap="square" rtlCol="0">
            <a:spAutoFit/>
          </a:bodyPr>
          <a:lstStyle/>
          <a:p>
            <a:pPr algn="ctr"/>
            <a:r>
              <a:rPr lang="en-CA" sz="1100" b="1" dirty="0">
                <a:effectLst/>
              </a:rPr>
              <a:t>Complete</a:t>
            </a:r>
          </a:p>
        </p:txBody>
      </p:sp>
      <p:sp>
        <p:nvSpPr>
          <p:cNvPr id="20" name="TextBox 19"/>
          <p:cNvSpPr txBox="1"/>
          <p:nvPr/>
        </p:nvSpPr>
        <p:spPr>
          <a:xfrm>
            <a:off x="4814843" y="2493917"/>
            <a:ext cx="764855"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Complete</a:t>
            </a:r>
            <a:endParaRPr lang="en-CA" sz="1100" dirty="0">
              <a:effectLst>
                <a:glow rad="101600">
                  <a:schemeClr val="accent6">
                    <a:satMod val="175000"/>
                    <a:alpha val="40000"/>
                  </a:schemeClr>
                </a:glow>
              </a:effectLst>
            </a:endParaRPr>
          </a:p>
        </p:txBody>
      </p:sp>
      <p:sp>
        <p:nvSpPr>
          <p:cNvPr id="21" name="TextBox 20"/>
          <p:cNvSpPr txBox="1"/>
          <p:nvPr/>
        </p:nvSpPr>
        <p:spPr>
          <a:xfrm>
            <a:off x="7495590"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22" name="Multiply 21"/>
          <p:cNvSpPr/>
          <p:nvPr/>
        </p:nvSpPr>
        <p:spPr>
          <a:xfrm>
            <a:off x="8339185" y="2508108"/>
            <a:ext cx="347615" cy="288032"/>
          </a:xfrm>
          <a:prstGeom prst="mathMultiply">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Arrow Connector 22"/>
          <p:cNvCxnSpPr>
            <a:stCxn id="17" idx="4"/>
            <a:endCxn id="24" idx="0"/>
          </p:cNvCxnSpPr>
          <p:nvPr/>
        </p:nvCxnSpPr>
        <p:spPr>
          <a:xfrm>
            <a:off x="7159257" y="2782929"/>
            <a:ext cx="5" cy="1507501"/>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15246" y="4290430"/>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6713341" y="3256076"/>
            <a:ext cx="868365" cy="600164"/>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 for external Approval</a:t>
            </a:r>
            <a:endParaRPr lang="en-CA" sz="1100" dirty="0">
              <a:effectLst>
                <a:glow rad="101600">
                  <a:schemeClr val="accent6">
                    <a:satMod val="175000"/>
                    <a:alpha val="40000"/>
                  </a:schemeClr>
                </a:glow>
              </a:effectLst>
            </a:endParaRPr>
          </a:p>
        </p:txBody>
      </p:sp>
      <p:sp>
        <p:nvSpPr>
          <p:cNvPr id="27" name="TextBox 26"/>
          <p:cNvSpPr txBox="1"/>
          <p:nvPr/>
        </p:nvSpPr>
        <p:spPr>
          <a:xfrm>
            <a:off x="2" y="2267456"/>
            <a:ext cx="1080120" cy="261610"/>
          </a:xfrm>
          <a:prstGeom prst="rect">
            <a:avLst/>
          </a:prstGeom>
          <a:noFill/>
        </p:spPr>
        <p:txBody>
          <a:bodyPr wrap="square" rtlCol="0">
            <a:spAutoFit/>
          </a:bodyPr>
          <a:lstStyle/>
          <a:p>
            <a:pPr algn="ctr"/>
            <a:r>
              <a:rPr lang="en-CA" sz="1100" b="1" dirty="0" smtClean="0">
                <a:solidFill>
                  <a:srgbClr val="00B0F0"/>
                </a:solidFill>
                <a:effectLst/>
              </a:rPr>
              <a:t>Start</a:t>
            </a:r>
            <a:endParaRPr lang="en-CA" sz="1100" b="1" dirty="0">
              <a:solidFill>
                <a:srgbClr val="00B0F0"/>
              </a:solidFill>
              <a:effectLst/>
            </a:endParaRPr>
          </a:p>
        </p:txBody>
      </p:sp>
      <p:sp>
        <p:nvSpPr>
          <p:cNvPr id="28" name="TextBox 27"/>
          <p:cNvSpPr txBox="1"/>
          <p:nvPr/>
        </p:nvSpPr>
        <p:spPr>
          <a:xfrm>
            <a:off x="1439037" y="2098179"/>
            <a:ext cx="848917" cy="430887"/>
          </a:xfrm>
          <a:prstGeom prst="rect">
            <a:avLst/>
          </a:prstGeom>
          <a:noFill/>
        </p:spPr>
        <p:txBody>
          <a:bodyPr wrap="square" rtlCol="0">
            <a:spAutoFit/>
          </a:bodyPr>
          <a:lstStyle/>
          <a:p>
            <a:pPr algn="ctr"/>
            <a:r>
              <a:rPr lang="en-CA" sz="1100" b="1" dirty="0" smtClean="0">
                <a:solidFill>
                  <a:srgbClr val="00B0F0"/>
                </a:solidFill>
                <a:effectLst/>
              </a:rPr>
              <a:t>Submit ECN</a:t>
            </a:r>
            <a:endParaRPr lang="en-CA" sz="1100" b="1" dirty="0">
              <a:solidFill>
                <a:srgbClr val="00B0F0"/>
              </a:solidFill>
              <a:effectLst/>
            </a:endParaRPr>
          </a:p>
        </p:txBody>
      </p:sp>
      <p:sp>
        <p:nvSpPr>
          <p:cNvPr id="29" name="TextBox 28"/>
          <p:cNvSpPr txBox="1"/>
          <p:nvPr/>
        </p:nvSpPr>
        <p:spPr>
          <a:xfrm>
            <a:off x="6758652" y="4603094"/>
            <a:ext cx="801222" cy="600164"/>
          </a:xfrm>
          <a:prstGeom prst="rect">
            <a:avLst/>
          </a:prstGeom>
          <a:noFill/>
        </p:spPr>
        <p:txBody>
          <a:bodyPr wrap="square" rtlCol="0">
            <a:spAutoFit/>
          </a:bodyPr>
          <a:lstStyle/>
          <a:p>
            <a:pPr algn="ctr"/>
            <a:r>
              <a:rPr lang="en-CA" sz="1100" b="1" dirty="0" smtClean="0">
                <a:solidFill>
                  <a:srgbClr val="00B0F0"/>
                </a:solidFill>
                <a:effectLst/>
              </a:rPr>
              <a:t>Formal External Review</a:t>
            </a:r>
            <a:endParaRPr lang="en-CA" sz="1100" b="1" dirty="0">
              <a:solidFill>
                <a:srgbClr val="00B0F0"/>
              </a:solidFill>
              <a:effectLst/>
            </a:endParaRPr>
          </a:p>
        </p:txBody>
      </p:sp>
      <p:sp>
        <p:nvSpPr>
          <p:cNvPr id="30" name="TextBox 29"/>
          <p:cNvSpPr txBox="1"/>
          <p:nvPr/>
        </p:nvSpPr>
        <p:spPr>
          <a:xfrm>
            <a:off x="3971318" y="2098179"/>
            <a:ext cx="1080120" cy="430887"/>
          </a:xfrm>
          <a:prstGeom prst="rect">
            <a:avLst/>
          </a:prstGeom>
          <a:noFill/>
        </p:spPr>
        <p:txBody>
          <a:bodyPr wrap="square" rtlCol="0">
            <a:spAutoFit/>
          </a:bodyPr>
          <a:lstStyle/>
          <a:p>
            <a:pPr algn="ctr"/>
            <a:r>
              <a:rPr lang="en-CA" sz="1100" b="1" dirty="0" smtClean="0">
                <a:solidFill>
                  <a:srgbClr val="00B0F0"/>
                </a:solidFill>
                <a:effectLst/>
              </a:rPr>
              <a:t>Update Documents</a:t>
            </a:r>
            <a:endParaRPr lang="en-CA" sz="1100" b="1" dirty="0">
              <a:solidFill>
                <a:srgbClr val="00B0F0"/>
              </a:solidFill>
              <a:effectLst/>
            </a:endParaRPr>
          </a:p>
        </p:txBody>
      </p:sp>
      <p:sp>
        <p:nvSpPr>
          <p:cNvPr id="31" name="TextBox 30"/>
          <p:cNvSpPr txBox="1"/>
          <p:nvPr/>
        </p:nvSpPr>
        <p:spPr>
          <a:xfrm>
            <a:off x="5371365" y="2098179"/>
            <a:ext cx="927913" cy="430887"/>
          </a:xfrm>
          <a:prstGeom prst="rect">
            <a:avLst/>
          </a:prstGeom>
          <a:noFill/>
        </p:spPr>
        <p:txBody>
          <a:bodyPr wrap="square" rtlCol="0">
            <a:spAutoFit/>
          </a:bodyPr>
          <a:lstStyle/>
          <a:p>
            <a:pPr algn="ctr"/>
            <a:r>
              <a:rPr lang="en-CA" sz="1100" b="1" dirty="0" smtClean="0">
                <a:solidFill>
                  <a:srgbClr val="00B0F0"/>
                </a:solidFill>
                <a:effectLst/>
              </a:rPr>
              <a:t>Review Documents</a:t>
            </a:r>
            <a:endParaRPr lang="en-CA" sz="1100" b="1" dirty="0">
              <a:solidFill>
                <a:srgbClr val="00B0F0"/>
              </a:solidFill>
              <a:effectLst/>
            </a:endParaRPr>
          </a:p>
        </p:txBody>
      </p:sp>
      <p:sp>
        <p:nvSpPr>
          <p:cNvPr id="32" name="TextBox 31"/>
          <p:cNvSpPr txBox="1"/>
          <p:nvPr/>
        </p:nvSpPr>
        <p:spPr>
          <a:xfrm>
            <a:off x="8067019" y="2098179"/>
            <a:ext cx="891950" cy="430887"/>
          </a:xfrm>
          <a:prstGeom prst="rect">
            <a:avLst/>
          </a:prstGeom>
          <a:noFill/>
        </p:spPr>
        <p:txBody>
          <a:bodyPr wrap="square" rtlCol="0">
            <a:spAutoFit/>
          </a:bodyPr>
          <a:lstStyle/>
          <a:p>
            <a:pPr algn="ctr"/>
            <a:r>
              <a:rPr lang="en-CA" sz="1100" b="1" dirty="0" smtClean="0">
                <a:solidFill>
                  <a:srgbClr val="00B0F0"/>
                </a:solidFill>
                <a:effectLst/>
              </a:rPr>
              <a:t>ECN Released</a:t>
            </a:r>
            <a:endParaRPr lang="en-CA" sz="1100" b="1" dirty="0">
              <a:solidFill>
                <a:srgbClr val="00B0F0"/>
              </a:solidFill>
              <a:effectLst/>
            </a:endParaRPr>
          </a:p>
        </p:txBody>
      </p:sp>
      <p:sp>
        <p:nvSpPr>
          <p:cNvPr id="34" name="Text Box 10"/>
          <p:cNvSpPr txBox="1"/>
          <p:nvPr/>
        </p:nvSpPr>
        <p:spPr>
          <a:xfrm>
            <a:off x="1590111"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35" name="Text Box 16"/>
          <p:cNvSpPr txBox="1"/>
          <p:nvPr/>
        </p:nvSpPr>
        <p:spPr>
          <a:xfrm>
            <a:off x="2875526" y="1752600"/>
            <a:ext cx="623815" cy="364653"/>
          </a:xfrm>
          <a:prstGeom prst="rect">
            <a:avLst/>
          </a:prstGeom>
          <a:ln w="19050">
            <a:solidFill>
              <a:schemeClr val="bg1">
                <a:lumMod val="75000"/>
              </a:schemeClr>
            </a:solidFill>
            <a:tailEnd type="arrow"/>
          </a:ln>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36" name="Text Box 10"/>
          <p:cNvSpPr txBox="1"/>
          <p:nvPr/>
        </p:nvSpPr>
        <p:spPr>
          <a:xfrm>
            <a:off x="6881450" y="5195409"/>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37" name="Straight Arrow Connector 36"/>
          <p:cNvCxnSpPr>
            <a:stCxn id="13" idx="6"/>
            <a:endCxn id="38" idx="2"/>
          </p:cNvCxnSpPr>
          <p:nvPr/>
        </p:nvCxnSpPr>
        <p:spPr>
          <a:xfrm>
            <a:off x="2007509" y="2638913"/>
            <a:ext cx="1035909" cy="0"/>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367359" y="2494897"/>
            <a:ext cx="288032" cy="288032"/>
          </a:xfrm>
          <a:prstGeom prst="ellipse">
            <a:avLst/>
          </a:prstGeom>
          <a:solidFill>
            <a:schemeClr val="bg1">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2171479" y="2493917"/>
            <a:ext cx="630069"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Submit</a:t>
            </a:r>
            <a:endParaRPr lang="en-CA" sz="1100" dirty="0">
              <a:effectLst>
                <a:glow rad="101600">
                  <a:schemeClr val="accent6">
                    <a:satMod val="175000"/>
                    <a:alpha val="40000"/>
                  </a:schemeClr>
                </a:glow>
              </a:effectLst>
            </a:endParaRPr>
          </a:p>
        </p:txBody>
      </p:sp>
      <p:sp>
        <p:nvSpPr>
          <p:cNvPr id="41" name="TextBox 40"/>
          <p:cNvSpPr txBox="1"/>
          <p:nvPr/>
        </p:nvSpPr>
        <p:spPr>
          <a:xfrm>
            <a:off x="2736553" y="2098179"/>
            <a:ext cx="901765" cy="461665"/>
          </a:xfrm>
          <a:prstGeom prst="rect">
            <a:avLst/>
          </a:prstGeom>
          <a:noFill/>
        </p:spPr>
        <p:txBody>
          <a:bodyPr wrap="square" rtlCol="0">
            <a:spAutoFit/>
          </a:bodyPr>
          <a:lstStyle/>
          <a:p>
            <a:pPr algn="ctr"/>
            <a:r>
              <a:rPr lang="en-CA" sz="1200" b="1" dirty="0">
                <a:solidFill>
                  <a:srgbClr val="FF0000"/>
                </a:solidFill>
              </a:rPr>
              <a:t>ECN Planning</a:t>
            </a:r>
          </a:p>
        </p:txBody>
      </p:sp>
      <p:sp>
        <p:nvSpPr>
          <p:cNvPr id="42" name="TextBox 41"/>
          <p:cNvSpPr txBox="1"/>
          <p:nvPr/>
        </p:nvSpPr>
        <p:spPr>
          <a:xfrm>
            <a:off x="6084742" y="2493917"/>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Approve</a:t>
            </a:r>
            <a:endParaRPr lang="en-CA" sz="1100" dirty="0">
              <a:effectLst>
                <a:glow rad="101600">
                  <a:schemeClr val="accent6">
                    <a:satMod val="175000"/>
                    <a:alpha val="40000"/>
                  </a:schemeClr>
                </a:glow>
              </a:effectLst>
            </a:endParaRPr>
          </a:p>
        </p:txBody>
      </p:sp>
      <p:sp>
        <p:nvSpPr>
          <p:cNvPr id="43" name="TextBox 42"/>
          <p:cNvSpPr txBox="1"/>
          <p:nvPr/>
        </p:nvSpPr>
        <p:spPr>
          <a:xfrm>
            <a:off x="6695307" y="2098179"/>
            <a:ext cx="927913" cy="430887"/>
          </a:xfrm>
          <a:prstGeom prst="rect">
            <a:avLst/>
          </a:prstGeom>
          <a:noFill/>
        </p:spPr>
        <p:txBody>
          <a:bodyPr wrap="square" rtlCol="0">
            <a:spAutoFit/>
          </a:bodyPr>
          <a:lstStyle/>
          <a:p>
            <a:pPr algn="ctr"/>
            <a:r>
              <a:rPr lang="en-CA" sz="1100" b="1" dirty="0" smtClean="0">
                <a:solidFill>
                  <a:srgbClr val="00B0F0"/>
                </a:solidFill>
                <a:effectLst/>
              </a:rPr>
              <a:t>Internal Approval</a:t>
            </a:r>
            <a:endParaRPr lang="en-CA" sz="1100" b="1" dirty="0">
              <a:solidFill>
                <a:srgbClr val="00B0F0"/>
              </a:solidFill>
              <a:effectLst/>
            </a:endParaRPr>
          </a:p>
        </p:txBody>
      </p:sp>
      <p:cxnSp>
        <p:nvCxnSpPr>
          <p:cNvPr id="44" name="Elbow Connector 43"/>
          <p:cNvCxnSpPr>
            <a:stCxn id="24" idx="2"/>
            <a:endCxn id="39" idx="3"/>
          </p:cNvCxnSpPr>
          <p:nvPr/>
        </p:nvCxnSpPr>
        <p:spPr>
          <a:xfrm rot="10800000">
            <a:off x="4409540" y="2740748"/>
            <a:ext cx="2605706" cy="1693698"/>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99847" y="4290430"/>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cxnSp>
        <p:nvCxnSpPr>
          <p:cNvPr id="46" name="Elbow Connector 45"/>
          <p:cNvCxnSpPr>
            <a:stCxn id="24" idx="6"/>
          </p:cNvCxnSpPr>
          <p:nvPr/>
        </p:nvCxnSpPr>
        <p:spPr>
          <a:xfrm flipV="1">
            <a:off x="7303278" y="2796140"/>
            <a:ext cx="1209714" cy="1638306"/>
          </a:xfrm>
          <a:prstGeom prst="bentConnector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95590" y="4303642"/>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Release</a:t>
            </a:r>
            <a:endParaRPr lang="en-CA" sz="1100" dirty="0">
              <a:effectLst>
                <a:glow rad="101600">
                  <a:schemeClr val="accent6">
                    <a:satMod val="175000"/>
                    <a:alpha val="40000"/>
                  </a:schemeClr>
                </a:glow>
              </a:effectLst>
            </a:endParaRPr>
          </a:p>
        </p:txBody>
      </p:sp>
      <p:sp>
        <p:nvSpPr>
          <p:cNvPr id="48" name="Text Box 16"/>
          <p:cNvSpPr txBox="1"/>
          <p:nvPr/>
        </p:nvSpPr>
        <p:spPr>
          <a:xfrm>
            <a:off x="4257378" y="1752600"/>
            <a:ext cx="508000"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Owner/SME</a:t>
            </a:r>
            <a:endParaRPr lang="en-CA" sz="850" b="1" dirty="0">
              <a:solidFill>
                <a:schemeClr val="accent3">
                  <a:lumMod val="75000"/>
                </a:schemeClr>
              </a:solidFill>
              <a:effectLst/>
              <a:ea typeface="Calibri"/>
              <a:cs typeface="Times New Roman"/>
            </a:endParaRPr>
          </a:p>
        </p:txBody>
      </p:sp>
      <p:sp>
        <p:nvSpPr>
          <p:cNvPr id="49" name="Text Box 16"/>
          <p:cNvSpPr txBox="1"/>
          <p:nvPr/>
        </p:nvSpPr>
        <p:spPr>
          <a:xfrm>
            <a:off x="5523407" y="1752600"/>
            <a:ext cx="623815" cy="364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smtClean="0">
                <a:solidFill>
                  <a:schemeClr val="accent3">
                    <a:lumMod val="75000"/>
                  </a:schemeClr>
                </a:solidFill>
                <a:effectLst/>
                <a:ea typeface="Calibri"/>
                <a:cs typeface="Times New Roman"/>
              </a:rPr>
              <a:t>ECN Approver</a:t>
            </a:r>
            <a:endParaRPr lang="en-CA" sz="850" b="1" dirty="0">
              <a:solidFill>
                <a:schemeClr val="accent3">
                  <a:lumMod val="75000"/>
                </a:schemeClr>
              </a:solidFill>
              <a:effectLst/>
              <a:ea typeface="Calibri"/>
              <a:cs typeface="Times New Roman"/>
            </a:endParaRPr>
          </a:p>
        </p:txBody>
      </p:sp>
      <p:sp>
        <p:nvSpPr>
          <p:cNvPr id="50" name="Text Box 10"/>
          <p:cNvSpPr txBox="1"/>
          <p:nvPr/>
        </p:nvSpPr>
        <p:spPr>
          <a:xfrm>
            <a:off x="6869710"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sp>
        <p:nvSpPr>
          <p:cNvPr id="51" name="Text Box 10"/>
          <p:cNvSpPr txBox="1"/>
          <p:nvPr/>
        </p:nvSpPr>
        <p:spPr>
          <a:xfrm>
            <a:off x="262249" y="1752600"/>
            <a:ext cx="555625" cy="3646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850" b="1" dirty="0">
                <a:solidFill>
                  <a:srgbClr val="0070C0"/>
                </a:solidFill>
                <a:ea typeface="Calibri"/>
                <a:cs typeface="Times New Roman"/>
              </a:rPr>
              <a:t>CM/DM</a:t>
            </a:r>
          </a:p>
        </p:txBody>
      </p:sp>
      <p:cxnSp>
        <p:nvCxnSpPr>
          <p:cNvPr id="54" name="Elbow Connector 53"/>
          <p:cNvCxnSpPr>
            <a:stCxn id="15" idx="3"/>
            <a:endCxn id="39" idx="4"/>
          </p:cNvCxnSpPr>
          <p:nvPr/>
        </p:nvCxnSpPr>
        <p:spPr>
          <a:xfrm rot="5400000">
            <a:off x="5101338" y="2150785"/>
            <a:ext cx="42181" cy="1222106"/>
          </a:xfrm>
          <a:prstGeom prst="bentConnector3">
            <a:avLst>
              <a:gd name="adj1" fmla="val 1533382"/>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709883" y="3250045"/>
            <a:ext cx="825090" cy="261610"/>
          </a:xfrm>
          <a:prstGeom prst="rect">
            <a:avLst/>
          </a:prstGeom>
          <a:noFill/>
        </p:spPr>
        <p:txBody>
          <a:bodyPr wrap="square" rtlCol="0">
            <a:spAutoFit/>
          </a:bodyPr>
          <a:lstStyle/>
          <a:p>
            <a:pPr algn="ctr"/>
            <a:r>
              <a:rPr lang="en-CA" sz="1100" dirty="0" smtClean="0">
                <a:effectLst>
                  <a:glow rad="101600">
                    <a:schemeClr val="accent6">
                      <a:satMod val="175000"/>
                      <a:alpha val="40000"/>
                    </a:schemeClr>
                  </a:glow>
                </a:effectLst>
              </a:rPr>
              <a:t>Reject</a:t>
            </a:r>
            <a:endParaRPr lang="en-CA" sz="1100" dirty="0">
              <a:effectLst>
                <a:glow rad="101600">
                  <a:schemeClr val="accent6">
                    <a:satMod val="175000"/>
                    <a:alpha val="40000"/>
                  </a:schemeClr>
                </a:glow>
              </a:effectLst>
            </a:endParaRPr>
          </a:p>
        </p:txBody>
      </p:sp>
      <p:sp>
        <p:nvSpPr>
          <p:cNvPr id="38" name="Oval 37"/>
          <p:cNvSpPr/>
          <p:nvPr/>
        </p:nvSpPr>
        <p:spPr>
          <a:xfrm>
            <a:off x="3043418" y="2494897"/>
            <a:ext cx="288032" cy="288032"/>
          </a:xfrm>
          <a:prstGeom prst="ellipse">
            <a:avLst/>
          </a:prstGeom>
          <a:solidFill>
            <a:srgbClr val="00B05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TextBox 51"/>
          <p:cNvSpPr txBox="1"/>
          <p:nvPr/>
        </p:nvSpPr>
        <p:spPr>
          <a:xfrm>
            <a:off x="2414941" y="3497905"/>
            <a:ext cx="1540899" cy="92333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900" b="1" dirty="0" smtClean="0">
                <a:solidFill>
                  <a:srgbClr val="FF0000"/>
                </a:solidFill>
              </a:rPr>
              <a:t>Running a “Check for Completeness” is required</a:t>
            </a:r>
          </a:p>
          <a:p>
            <a:pPr algn="ctr"/>
            <a:endParaRPr lang="en-CA" sz="900" b="1" dirty="0">
              <a:solidFill>
                <a:srgbClr val="FF0000"/>
              </a:solidFill>
            </a:endParaRPr>
          </a:p>
          <a:p>
            <a:pPr algn="ctr"/>
            <a:r>
              <a:rPr lang="en-CA" sz="900" b="1" dirty="0" smtClean="0">
                <a:solidFill>
                  <a:srgbClr val="FF0000"/>
                </a:solidFill>
              </a:rPr>
              <a:t>**Checks whether </a:t>
            </a:r>
            <a:r>
              <a:rPr lang="en-CA" sz="900" b="1" u="sng" dirty="0" smtClean="0">
                <a:solidFill>
                  <a:srgbClr val="FF0000"/>
                </a:solidFill>
              </a:rPr>
              <a:t>Affected Documents</a:t>
            </a:r>
            <a:r>
              <a:rPr lang="en-CA" sz="900" b="1" dirty="0" smtClean="0">
                <a:solidFill>
                  <a:srgbClr val="FF0000"/>
                </a:solidFill>
              </a:rPr>
              <a:t> fields have </a:t>
            </a:r>
            <a:r>
              <a:rPr lang="en-CA" sz="900" b="1" smtClean="0">
                <a:solidFill>
                  <a:srgbClr val="FF0000"/>
                </a:solidFill>
              </a:rPr>
              <a:t>been entered correctly</a:t>
            </a:r>
            <a:r>
              <a:rPr lang="en-CA" sz="900" b="1" dirty="0" smtClean="0">
                <a:solidFill>
                  <a:srgbClr val="FF0000"/>
                </a:solidFill>
              </a:rPr>
              <a:t>**</a:t>
            </a:r>
            <a:endParaRPr lang="en-CA" sz="900" b="1" dirty="0">
              <a:solidFill>
                <a:srgbClr val="FF0000"/>
              </a:solidFill>
            </a:endParaRPr>
          </a:p>
        </p:txBody>
      </p:sp>
      <p:cxnSp>
        <p:nvCxnSpPr>
          <p:cNvPr id="53" name="Straight Connector 52"/>
          <p:cNvCxnSpPr>
            <a:stCxn id="52" idx="0"/>
            <a:endCxn id="38" idx="4"/>
          </p:cNvCxnSpPr>
          <p:nvPr/>
        </p:nvCxnSpPr>
        <p:spPr>
          <a:xfrm flipV="1">
            <a:off x="3185391" y="2782929"/>
            <a:ext cx="2043" cy="7149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61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SV Power 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SV Power 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3357</TotalTime>
  <Words>3811</Words>
  <Application>Microsoft Office PowerPoint</Application>
  <PresentationFormat>On-screen Show (4:3)</PresentationFormat>
  <Paragraphs>880</Paragraphs>
  <Slides>43</Slides>
  <Notes>43</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OFSV Power Point Template</vt:lpstr>
      <vt:lpstr>2_OFSV Power Point Template</vt:lpstr>
      <vt:lpstr> Aras Training Module 4: Engineering Change Notices </vt:lpstr>
      <vt:lpstr>Customized Training Modules</vt:lpstr>
      <vt:lpstr>Getting Started with Aras</vt:lpstr>
      <vt:lpstr>Today’s Agenda</vt:lpstr>
      <vt:lpstr>PowerPoint Presentation</vt:lpstr>
      <vt:lpstr>Managing Changes with Aras</vt:lpstr>
      <vt:lpstr>What is an ECN?</vt:lpstr>
      <vt:lpstr>Workflow – Create and Submit ECN</vt:lpstr>
      <vt:lpstr>Workflow – ECN Planning</vt:lpstr>
      <vt:lpstr>Workflow – Update Documents</vt:lpstr>
      <vt:lpstr>Workflow – Review Documents</vt:lpstr>
      <vt:lpstr>Workflow – Internal Approval</vt:lpstr>
      <vt:lpstr>Workflow – Formal External Review</vt:lpstr>
      <vt:lpstr>Workflow – ECN Released</vt:lpstr>
      <vt:lpstr>ECN Lifecycle &amp; Workflow</vt:lpstr>
      <vt:lpstr>Exercise 1: ECN Practice</vt:lpstr>
      <vt:lpstr>Creating a New ECN</vt:lpstr>
      <vt:lpstr>PowerPoint Presentation</vt:lpstr>
      <vt:lpstr>PowerPoint Presentation</vt:lpstr>
      <vt:lpstr>PowerPoint Presentation</vt:lpstr>
      <vt:lpstr>ECR – Attaching ECR to an ECN</vt:lpstr>
      <vt:lpstr>ECR – Attaching ECR to an ECN Continued..</vt:lpstr>
      <vt:lpstr>Files - Attaching Files to an ECN</vt:lpstr>
      <vt:lpstr>Exercise 2: ECN Practice</vt:lpstr>
      <vt:lpstr>ECN Planning: Attaching Affected Items</vt:lpstr>
      <vt:lpstr>Documents and ECNs</vt:lpstr>
      <vt:lpstr>Exercise 3: Create a New Document</vt:lpstr>
      <vt:lpstr>Affected Items - 4 Ways To Affect A Document</vt:lpstr>
      <vt:lpstr>Document Lifecycle and ECNs</vt:lpstr>
      <vt:lpstr>Affected Items – Attaching a Document Item to an ECN </vt:lpstr>
      <vt:lpstr>Affected Items - Drop Down Options</vt:lpstr>
      <vt:lpstr>Affected Items   Add Document</vt:lpstr>
      <vt:lpstr>Affected Items   Change Document – Interchangeable</vt:lpstr>
      <vt:lpstr>Affected Items  Change Document - NON-Interchangeable</vt:lpstr>
      <vt:lpstr>Affected Items  Delete Document</vt:lpstr>
      <vt:lpstr>Affected Items  Running Check for Completeness</vt:lpstr>
      <vt:lpstr>Exercise 4: Attaching An Affected Item to the ECN  and submitting the ECN</vt:lpstr>
      <vt:lpstr>Update Documents: Making Changes to Documents  Based on Review Comments</vt:lpstr>
      <vt:lpstr>Affected Items   Interchangeable – Checking-out File for Updating</vt:lpstr>
      <vt:lpstr>Affected Items   Interchangeable – Checking-in File after Editing</vt:lpstr>
      <vt:lpstr>Review Documents: Review Updated Documents</vt:lpstr>
      <vt:lpstr>In Closing…</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Reports in ARAS</dc:title>
  <dc:creator>vjohansen</dc:creator>
  <cp:lastModifiedBy>Alice Huang</cp:lastModifiedBy>
  <cp:revision>390</cp:revision>
  <cp:lastPrinted>2015-02-25T22:09:29Z</cp:lastPrinted>
  <dcterms:created xsi:type="dcterms:W3CDTF">2015-01-14T23:18:25Z</dcterms:created>
  <dcterms:modified xsi:type="dcterms:W3CDTF">2015-03-16T21:05:38Z</dcterms:modified>
</cp:coreProperties>
</file>