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Fjalla One"/>
      <p:regular r:id="rId15"/>
    </p:embeddedFont>
    <p:embeddedFont>
      <p:font typeface="Barlow Semi Condensed Medium"/>
      <p:regular r:id="rId16"/>
      <p:bold r:id="rId17"/>
      <p:italic r:id="rId18"/>
      <p:boldItalic r:id="rId19"/>
    </p:embeddedFont>
    <p:embeddedFont>
      <p:font typeface="Barlow Semi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regular.fntdata"/><Relationship Id="rId22" Type="http://schemas.openxmlformats.org/officeDocument/2006/relationships/font" Target="fonts/BarlowSemiCondensed-italic.fntdata"/><Relationship Id="rId21" Type="http://schemas.openxmlformats.org/officeDocument/2006/relationships/font" Target="fonts/BarlowSemiCondensed-bold.fntdata"/><Relationship Id="rId23" Type="http://schemas.openxmlformats.org/officeDocument/2006/relationships/font" Target="fonts/BarlowSemi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FjallaOne-regular.fntdata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bold.fntdata"/><Relationship Id="rId16" Type="http://schemas.openxmlformats.org/officeDocument/2006/relationships/font" Target="fonts/BarlowSemiCondensedMedium-regular.fntdata"/><Relationship Id="rId19" Type="http://schemas.openxmlformats.org/officeDocument/2006/relationships/font" Target="fonts/BarlowSemiCondensedMedium-boldItalic.fntdata"/><Relationship Id="rId18" Type="http://schemas.openxmlformats.org/officeDocument/2006/relationships/font" Target="fonts/BarlowSemi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31b332e579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31b332e57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32f51b3f2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32f51b3f2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32f51b3f2f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32f51b3f2f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32f51b3f2f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32f51b3f2f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32b087663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32b087663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1b332e579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1b332e579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31ee77f7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31ee77f7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31b332e579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31b332e57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Cheetah Sign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Iteration 3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C8C8C"/>
                </a:solidFill>
              </a:rPr>
              <a:t>Levi Shelley, Riley Jamison, </a:t>
            </a:r>
            <a:endParaRPr sz="1800">
              <a:solidFill>
                <a:srgbClr val="8C8C8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C8C8C"/>
                </a:solidFill>
              </a:rPr>
              <a:t>Tia Self</a:t>
            </a:r>
            <a:endParaRPr sz="1800">
              <a:solidFill>
                <a:srgbClr val="8C8C8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4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slide (optional)</a:t>
            </a:r>
            <a:endParaRPr/>
          </a:p>
        </p:txBody>
      </p:sp>
      <p:pic>
        <p:nvPicPr>
          <p:cNvPr id="1945" name="Google Shape;19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25" y="1081528"/>
            <a:ext cx="6983652" cy="392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idx="1" type="subTitle"/>
          </p:nvPr>
        </p:nvSpPr>
        <p:spPr>
          <a:xfrm>
            <a:off x="2167128" y="800821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Shows off the time that the job was created and signed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accessed by clicking on the job 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This is the “tracking” portion of the business requirement, so admin users know where the job is currently held.</a:t>
            </a:r>
            <a:endParaRPr b="1"/>
          </a:p>
        </p:txBody>
      </p:sp>
      <p:sp>
        <p:nvSpPr>
          <p:cNvPr id="1887" name="Google Shape;1887;p34"/>
          <p:cNvSpPr txBox="1"/>
          <p:nvPr>
            <p:ph type="title"/>
          </p:nvPr>
        </p:nvSpPr>
        <p:spPr>
          <a:xfrm>
            <a:off x="2167128" y="2248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Features: Audit Trail</a:t>
            </a:r>
            <a:endParaRPr/>
          </a:p>
        </p:txBody>
      </p:sp>
      <p:pic>
        <p:nvPicPr>
          <p:cNvPr id="1888" name="Google Shape;18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274" y="2274775"/>
            <a:ext cx="5847452" cy="26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5"/>
          <p:cNvSpPr txBox="1"/>
          <p:nvPr>
            <p:ph idx="1" type="subTitle"/>
          </p:nvPr>
        </p:nvSpPr>
        <p:spPr>
          <a:xfrm>
            <a:off x="2069225" y="800825"/>
            <a:ext cx="49074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Able to click to create the text box!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Much easier to create edited documents without committing.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This improves the “sending” document process, making a more straightforward and intuitive experience.</a:t>
            </a:r>
            <a:endParaRPr b="1"/>
          </a:p>
        </p:txBody>
      </p:sp>
      <p:sp>
        <p:nvSpPr>
          <p:cNvPr id="1894" name="Google Shape;1894;p35"/>
          <p:cNvSpPr txBox="1"/>
          <p:nvPr>
            <p:ph type="title"/>
          </p:nvPr>
        </p:nvSpPr>
        <p:spPr>
          <a:xfrm>
            <a:off x="2167128" y="2248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Features: Document Builder</a:t>
            </a:r>
            <a:endParaRPr/>
          </a:p>
        </p:txBody>
      </p:sp>
      <p:pic>
        <p:nvPicPr>
          <p:cNvPr id="1895" name="Google Shape;18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7225"/>
            <a:ext cx="8422592" cy="29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36"/>
          <p:cNvSpPr txBox="1"/>
          <p:nvPr>
            <p:ph idx="1" type="subTitle"/>
          </p:nvPr>
        </p:nvSpPr>
        <p:spPr>
          <a:xfrm>
            <a:off x="2069225" y="800825"/>
            <a:ext cx="49074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Uploaded and deleted documents will move immediately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refreshing required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This improves everything about handling documents, </a:t>
            </a:r>
            <a:r>
              <a:rPr b="1" lang="en"/>
              <a:t>making</a:t>
            </a:r>
            <a:r>
              <a:rPr b="1" lang="en"/>
              <a:t> it less confusing when “zombie” documents exist</a:t>
            </a:r>
            <a:endParaRPr b="1"/>
          </a:p>
        </p:txBody>
      </p:sp>
      <p:sp>
        <p:nvSpPr>
          <p:cNvPr id="1901" name="Google Shape;1901;p36"/>
          <p:cNvSpPr txBox="1"/>
          <p:nvPr>
            <p:ph type="title"/>
          </p:nvPr>
        </p:nvSpPr>
        <p:spPr>
          <a:xfrm>
            <a:off x="2167128" y="2248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Features: Dynamic Updates</a:t>
            </a:r>
            <a:endParaRPr/>
          </a:p>
        </p:txBody>
      </p:sp>
      <p:pic>
        <p:nvPicPr>
          <p:cNvPr id="1902" name="Google Shape;19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588" y="2079825"/>
            <a:ext cx="3828813" cy="29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7"/>
          <p:cNvSpPr txBox="1"/>
          <p:nvPr>
            <p:ph type="title"/>
          </p:nvPr>
        </p:nvSpPr>
        <p:spPr>
          <a:xfrm>
            <a:off x="2624325" y="1620750"/>
            <a:ext cx="42927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Feedback</a:t>
            </a:r>
            <a:endParaRPr sz="4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38"/>
          <p:cNvSpPr txBox="1"/>
          <p:nvPr>
            <p:ph type="title"/>
          </p:nvPr>
        </p:nvSpPr>
        <p:spPr>
          <a:xfrm>
            <a:off x="2528238" y="683665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Feedback</a:t>
            </a:r>
            <a:endParaRPr/>
          </a:p>
        </p:txBody>
      </p:sp>
      <p:sp>
        <p:nvSpPr>
          <p:cNvPr id="1913" name="Google Shape;1913;p38"/>
          <p:cNvSpPr txBox="1"/>
          <p:nvPr>
            <p:ph idx="1" type="body"/>
          </p:nvPr>
        </p:nvSpPr>
        <p:spPr>
          <a:xfrm>
            <a:off x="1204650" y="1374338"/>
            <a:ext cx="67347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Happy with how the group has come together to problem solve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Doing a good job at listening to client demands and making changes according to what was emphasized by the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39"/>
          <p:cNvSpPr txBox="1"/>
          <p:nvPr>
            <p:ph type="title"/>
          </p:nvPr>
        </p:nvSpPr>
        <p:spPr>
          <a:xfrm>
            <a:off x="2528238" y="683665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Feedback</a:t>
            </a:r>
            <a:endParaRPr/>
          </a:p>
        </p:txBody>
      </p:sp>
      <p:sp>
        <p:nvSpPr>
          <p:cNvPr id="1919" name="Google Shape;1919;p39"/>
          <p:cNvSpPr txBox="1"/>
          <p:nvPr>
            <p:ph idx="1" type="body"/>
          </p:nvPr>
        </p:nvSpPr>
        <p:spPr>
          <a:xfrm>
            <a:off x="1204650" y="1374338"/>
            <a:ext cx="67347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happy with the document builder so far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signing fields is a critical feature they would like to see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auto filled fields for client information was also emphasized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Happy with the </a:t>
            </a:r>
            <a:r>
              <a:rPr lang="en"/>
              <a:t>smaller</a:t>
            </a:r>
            <a:r>
              <a:rPr lang="en"/>
              <a:t> quality of life UI changes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Browser compatibility for Safari specifically is important as many of their clients use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would rather we prioritize refining the document builder and implementing multi fields over the browser compatibility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4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1925" name="Google Shape;1925;p40"/>
          <p:cNvSpPr txBox="1"/>
          <p:nvPr>
            <p:ph idx="1" type="body"/>
          </p:nvPr>
        </p:nvSpPr>
        <p:spPr>
          <a:xfrm>
            <a:off x="1204650" y="1362025"/>
            <a:ext cx="67347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Levi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audit trail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Configured testing and pipelines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Riley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Reactive page rendering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Updated the UI of document builder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Refined signing and textbox placement on documents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Tia:</a:t>
            </a:r>
            <a:r>
              <a:rPr lang="en"/>
              <a:t>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Updated styling to UI elements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Implemented </a:t>
            </a:r>
            <a:r>
              <a:rPr lang="en"/>
              <a:t>alert</a:t>
            </a:r>
            <a:r>
              <a:rPr lang="en"/>
              <a:t> messages for sending emails and uploading docs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41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Fourth Iteration Features</a:t>
            </a:r>
            <a:endParaRPr/>
          </a:p>
        </p:txBody>
      </p:sp>
      <p:sp>
        <p:nvSpPr>
          <p:cNvPr id="1931" name="Google Shape;1931;p41"/>
          <p:cNvSpPr txBox="1"/>
          <p:nvPr>
            <p:ph idx="1" type="subTitle"/>
          </p:nvPr>
        </p:nvSpPr>
        <p:spPr>
          <a:xfrm>
            <a:off x="1691674" y="1543175"/>
            <a:ext cx="24321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Clients Page</a:t>
            </a:r>
            <a:endParaRPr/>
          </a:p>
        </p:txBody>
      </p:sp>
      <p:sp>
        <p:nvSpPr>
          <p:cNvPr id="1932" name="Google Shape;1932;p41"/>
          <p:cNvSpPr txBox="1"/>
          <p:nvPr>
            <p:ph idx="2" type="subTitle"/>
          </p:nvPr>
        </p:nvSpPr>
        <p:spPr>
          <a:xfrm>
            <a:off x="1691675" y="1936375"/>
            <a:ext cx="2637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Store commonly used information (ssn, address, name, etc.)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Pick from a list of clients instead of manually entering the fields to send documents</a:t>
            </a:r>
            <a:endParaRPr/>
          </a:p>
        </p:txBody>
      </p:sp>
      <p:sp>
        <p:nvSpPr>
          <p:cNvPr id="1933" name="Google Shape;1933;p41"/>
          <p:cNvSpPr txBox="1"/>
          <p:nvPr>
            <p:ph idx="3" type="subTitle"/>
          </p:nvPr>
        </p:nvSpPr>
        <p:spPr>
          <a:xfrm>
            <a:off x="5588125" y="1546213"/>
            <a:ext cx="2637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Multiple Signing Fields</a:t>
            </a:r>
            <a:endParaRPr sz="1800"/>
          </a:p>
        </p:txBody>
      </p:sp>
      <p:sp>
        <p:nvSpPr>
          <p:cNvPr id="1934" name="Google Shape;1934;p41"/>
          <p:cNvSpPr txBox="1"/>
          <p:nvPr>
            <p:ph idx="4" type="subTitle"/>
          </p:nvPr>
        </p:nvSpPr>
        <p:spPr>
          <a:xfrm>
            <a:off x="5588125" y="1985044"/>
            <a:ext cx="2637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 for multiple textboxes to be placed in the document builder</a:t>
            </a:r>
            <a:endParaRPr/>
          </a:p>
        </p:txBody>
      </p:sp>
      <p:sp>
        <p:nvSpPr>
          <p:cNvPr id="1935" name="Google Shape;1935;p41"/>
          <p:cNvSpPr txBox="1"/>
          <p:nvPr>
            <p:ph idx="5" type="subTitle"/>
          </p:nvPr>
        </p:nvSpPr>
        <p:spPr>
          <a:xfrm>
            <a:off x="3835900" y="3252125"/>
            <a:ext cx="2364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Classify Text Fields</a:t>
            </a:r>
            <a:endParaRPr sz="1800"/>
          </a:p>
        </p:txBody>
      </p:sp>
      <p:sp>
        <p:nvSpPr>
          <p:cNvPr id="1936" name="Google Shape;1936;p41"/>
          <p:cNvSpPr txBox="1"/>
          <p:nvPr>
            <p:ph idx="6" type="subTitle"/>
          </p:nvPr>
        </p:nvSpPr>
        <p:spPr>
          <a:xfrm>
            <a:off x="3835904" y="3645325"/>
            <a:ext cx="26742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 what kind of information the text field should hold for the client</a:t>
            </a:r>
            <a:endParaRPr/>
          </a:p>
        </p:txBody>
      </p:sp>
      <p:sp>
        <p:nvSpPr>
          <p:cNvPr id="1937" name="Google Shape;1937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38" name="Google Shape;1938;p41"/>
          <p:cNvSpPr txBox="1"/>
          <p:nvPr/>
        </p:nvSpPr>
        <p:spPr>
          <a:xfrm>
            <a:off x="2633756" y="340757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39" name="Google Shape;1939;p41"/>
          <p:cNvSpPr txBox="1"/>
          <p:nvPr/>
        </p:nvSpPr>
        <p:spPr>
          <a:xfrm>
            <a:off x="444546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