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64"/>
  </p:notesMasterIdLst>
  <p:handoutMasterIdLst>
    <p:handoutMasterId r:id="rId65"/>
  </p:handoutMasterIdLst>
  <p:sldIdLst>
    <p:sldId id="256" r:id="rId6"/>
    <p:sldId id="409" r:id="rId7"/>
    <p:sldId id="410" r:id="rId8"/>
    <p:sldId id="443" r:id="rId9"/>
    <p:sldId id="445" r:id="rId10"/>
    <p:sldId id="444" r:id="rId11"/>
    <p:sldId id="416" r:id="rId12"/>
    <p:sldId id="500" r:id="rId13"/>
    <p:sldId id="420" r:id="rId14"/>
    <p:sldId id="423" r:id="rId15"/>
    <p:sldId id="425" r:id="rId16"/>
    <p:sldId id="427" r:id="rId17"/>
    <p:sldId id="466" r:id="rId18"/>
    <p:sldId id="465" r:id="rId19"/>
    <p:sldId id="448" r:id="rId20"/>
    <p:sldId id="481" r:id="rId21"/>
    <p:sldId id="449" r:id="rId22"/>
    <p:sldId id="482" r:id="rId23"/>
    <p:sldId id="483" r:id="rId24"/>
    <p:sldId id="484" r:id="rId25"/>
    <p:sldId id="451" r:id="rId26"/>
    <p:sldId id="493" r:id="rId27"/>
    <p:sldId id="485" r:id="rId28"/>
    <p:sldId id="490" r:id="rId29"/>
    <p:sldId id="378" r:id="rId30"/>
    <p:sldId id="488" r:id="rId31"/>
    <p:sldId id="487" r:id="rId32"/>
    <p:sldId id="421" r:id="rId33"/>
    <p:sldId id="422" r:id="rId34"/>
    <p:sldId id="470" r:id="rId35"/>
    <p:sldId id="471" r:id="rId36"/>
    <p:sldId id="473" r:id="rId37"/>
    <p:sldId id="474" r:id="rId38"/>
    <p:sldId id="467" r:id="rId39"/>
    <p:sldId id="472" r:id="rId40"/>
    <p:sldId id="424" r:id="rId41"/>
    <p:sldId id="498" r:id="rId42"/>
    <p:sldId id="408" r:id="rId43"/>
    <p:sldId id="452" r:id="rId44"/>
    <p:sldId id="456" r:id="rId45"/>
    <p:sldId id="461" r:id="rId46"/>
    <p:sldId id="463" r:id="rId47"/>
    <p:sldId id="462" r:id="rId48"/>
    <p:sldId id="476" r:id="rId49"/>
    <p:sldId id="458" r:id="rId50"/>
    <p:sldId id="475" r:id="rId51"/>
    <p:sldId id="501" r:id="rId52"/>
    <p:sldId id="477" r:id="rId53"/>
    <p:sldId id="478" r:id="rId54"/>
    <p:sldId id="479" r:id="rId55"/>
    <p:sldId id="480" r:id="rId56"/>
    <p:sldId id="468" r:id="rId57"/>
    <p:sldId id="469" r:id="rId58"/>
    <p:sldId id="496" r:id="rId59"/>
    <p:sldId id="499" r:id="rId60"/>
    <p:sldId id="495" r:id="rId61"/>
    <p:sldId id="492" r:id="rId62"/>
    <p:sldId id="503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FE"/>
    <a:srgbClr val="DAE0FE"/>
    <a:srgbClr val="E2E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gue, Riley" userId="6f743fa8-dd8f-4cb0-938e-9a40731ba83c" providerId="ADAL" clId="{AAE8B969-3D77-42C8-92DD-E02A178F4EE4}"/>
    <pc:docChg chg="modSld">
      <pc:chgData name="League, Riley" userId="6f743fa8-dd8f-4cb0-938e-9a40731ba83c" providerId="ADAL" clId="{AAE8B969-3D77-42C8-92DD-E02A178F4EE4}" dt="2024-09-17T02:10:27.565" v="48" actId="20577"/>
      <pc:docMkLst>
        <pc:docMk/>
      </pc:docMkLst>
      <pc:sldChg chg="modSp mod">
        <pc:chgData name="League, Riley" userId="6f743fa8-dd8f-4cb0-938e-9a40731ba83c" providerId="ADAL" clId="{AAE8B969-3D77-42C8-92DD-E02A178F4EE4}" dt="2024-09-17T02:10:27.565" v="48" actId="20577"/>
        <pc:sldMkLst>
          <pc:docMk/>
          <pc:sldMk cId="3478373205" sldId="256"/>
        </pc:sldMkLst>
        <pc:spChg chg="mod">
          <ac:chgData name="League, Riley" userId="6f743fa8-dd8f-4cb0-938e-9a40731ba83c" providerId="ADAL" clId="{AAE8B969-3D77-42C8-92DD-E02A178F4EE4}" dt="2024-09-17T02:10:27.565" v="48" actId="20577"/>
          <ac:spMkLst>
            <pc:docMk/>
            <pc:sldMk cId="3478373205" sldId="256"/>
            <ac:spMk id="3" creationId="{2ACA45CD-6183-4B00-A2BC-43827F9F5CD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6 Months</c:v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FA712AD-3299-4A0F-9225-A113DF45D22D}" type="VALUE">
                      <a:rPr lang="en-US"/>
                      <a:pPr/>
                      <a:t>[VALUE]</a:t>
                    </a:fld>
                    <a:r>
                      <a:rPr lang="en-US"/>
                      <a:t>***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38-4A85-9968-E4A2009AEA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Sheet1!$A$4:$A$5</c:f>
              <c:strCache>
                <c:ptCount val="2"/>
                <c:pt idx="0">
                  <c:v>Adopted Procedures</c:v>
                </c:pt>
                <c:pt idx="1">
                  <c:v>De-Adopted Procedures</c:v>
                </c:pt>
              </c:strCache>
              <c:extLst/>
            </c:strRef>
          </c:cat>
          <c:val>
            <c:numRef>
              <c:f>Sheet1!$B$4:$B$5</c:f>
              <c:numCache>
                <c:formatCode>General</c:formatCode>
                <c:ptCount val="2"/>
                <c:pt idx="0">
                  <c:v>1.5649999999999999</c:v>
                </c:pt>
                <c:pt idx="1">
                  <c:v>0.23599999999999999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6E38-4A85-9968-E4A2009AEA71}"/>
            </c:ext>
          </c:extLst>
        </c:ser>
        <c:ser>
          <c:idx val="1"/>
          <c:order val="1"/>
          <c:tx>
            <c:v>12 Months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DAB0C1F-930C-4828-9392-F8856E206F6C}" type="VALUE">
                      <a:rPr lang="en-US"/>
                      <a:pPr/>
                      <a:t>[VALUE]</a:t>
                    </a:fld>
                    <a:r>
                      <a:rPr lang="en-US"/>
                      <a:t>***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38-4A85-9968-E4A2009AEA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Sheet1!$A$4:$A$5</c:f>
              <c:strCache>
                <c:ptCount val="2"/>
                <c:pt idx="0">
                  <c:v>Adopted Procedures</c:v>
                </c:pt>
                <c:pt idx="1">
                  <c:v>De-Adopted Procedures</c:v>
                </c:pt>
              </c:strCache>
              <c:extLst/>
            </c:strRef>
          </c:cat>
          <c:val>
            <c:numRef>
              <c:f>Sheet1!$C$4:$C$5</c:f>
              <c:numCache>
                <c:formatCode>General</c:formatCode>
                <c:ptCount val="2"/>
                <c:pt idx="0">
                  <c:v>2.044</c:v>
                </c:pt>
                <c:pt idx="1">
                  <c:v>-0.80100000000000005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6E38-4A85-9968-E4A2009AEA71}"/>
            </c:ext>
          </c:extLst>
        </c:ser>
        <c:ser>
          <c:idx val="2"/>
          <c:order val="2"/>
          <c:tx>
            <c:v>24 Months</c:v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E49E4A6D-55D1-46E0-BA4F-F1E07BF37224}" type="VALUE">
                      <a:rPr lang="en-US"/>
                      <a:pPr/>
                      <a:t>[VALUE]</a:t>
                    </a:fld>
                    <a:r>
                      <a:rPr lang="en-US"/>
                      <a:t>**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E38-4A85-9968-E4A2009AEA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Sheet1!$A$4:$A$5</c:f>
              <c:strCache>
                <c:ptCount val="2"/>
                <c:pt idx="0">
                  <c:v>Adopted Procedures</c:v>
                </c:pt>
                <c:pt idx="1">
                  <c:v>De-Adopted Procedures</c:v>
                </c:pt>
              </c:strCache>
              <c:extLst/>
            </c:strRef>
          </c:cat>
          <c:val>
            <c:numRef>
              <c:f>Sheet1!$D$4:$D$5</c:f>
              <c:numCache>
                <c:formatCode>General</c:formatCode>
                <c:ptCount val="2"/>
                <c:pt idx="0">
                  <c:v>3.1560000000000001</c:v>
                </c:pt>
                <c:pt idx="1">
                  <c:v>-2.5819999999999999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6E38-4A85-9968-E4A2009AEA7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80210640"/>
        <c:axId val="1380218960"/>
      </c:barChart>
      <c:catAx>
        <c:axId val="138021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80218960"/>
        <c:crosses val="autoZero"/>
        <c:auto val="1"/>
        <c:lblAlgn val="ctr"/>
        <c:lblOffset val="100"/>
        <c:noMultiLvlLbl val="0"/>
      </c:catAx>
      <c:valAx>
        <c:axId val="13802189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Estimated Effect of Lagged Use</a:t>
                </a:r>
              </a:p>
              <a:p>
                <a:pPr>
                  <a:defRPr/>
                </a:pPr>
                <a:r>
                  <a:rPr lang="en-US"/>
                  <a:t>on Current Use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38021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78D62-C67B-48D0-B4A8-A1F1EA8AEFE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96278C-DA88-43AC-90F2-6AF17E7900B5}">
      <dgm:prSet phldrT="[Text]"/>
      <dgm:spPr/>
      <dgm:t>
        <a:bodyPr/>
        <a:lstStyle/>
        <a:p>
          <a:r>
            <a:rPr lang="en-US"/>
            <a:t>Procedure Created</a:t>
          </a:r>
        </a:p>
      </dgm:t>
    </dgm:pt>
    <dgm:pt modelId="{91A07599-FEB4-48E9-80A7-9C5B8EEFD1B6}" type="parTrans" cxnId="{9A707F43-9D40-483F-A730-9AD2AB010034}">
      <dgm:prSet/>
      <dgm:spPr/>
      <dgm:t>
        <a:bodyPr/>
        <a:lstStyle/>
        <a:p>
          <a:endParaRPr lang="en-US"/>
        </a:p>
      </dgm:t>
    </dgm:pt>
    <dgm:pt modelId="{9688B70F-AA29-49D3-A367-97EBAD705B44}" type="sibTrans" cxnId="{9A707F43-9D40-483F-A730-9AD2AB010034}">
      <dgm:prSet/>
      <dgm:spPr/>
      <dgm:t>
        <a:bodyPr/>
        <a:lstStyle/>
        <a:p>
          <a:endParaRPr lang="en-US"/>
        </a:p>
      </dgm:t>
    </dgm:pt>
    <dgm:pt modelId="{63E5197A-2EB6-47C6-8E95-210E013F8CAD}">
      <dgm:prSet phldrT="[Text]"/>
      <dgm:spPr/>
      <dgm:t>
        <a:bodyPr/>
        <a:lstStyle/>
        <a:p>
          <a:r>
            <a:rPr lang="en-US"/>
            <a:t>AMA Assigns Code</a:t>
          </a:r>
        </a:p>
      </dgm:t>
    </dgm:pt>
    <dgm:pt modelId="{B3192DD0-2E97-4C74-960C-85ED432BD31B}" type="parTrans" cxnId="{CE88C56E-5500-40D1-8688-D3D341FD1E16}">
      <dgm:prSet/>
      <dgm:spPr/>
      <dgm:t>
        <a:bodyPr/>
        <a:lstStyle/>
        <a:p>
          <a:endParaRPr lang="en-US"/>
        </a:p>
      </dgm:t>
    </dgm:pt>
    <dgm:pt modelId="{72630E40-8E47-4B4E-8BEB-D66AB3DCE41C}" type="sibTrans" cxnId="{CE88C56E-5500-40D1-8688-D3D341FD1E16}">
      <dgm:prSet/>
      <dgm:spPr/>
      <dgm:t>
        <a:bodyPr/>
        <a:lstStyle/>
        <a:p>
          <a:endParaRPr lang="en-US"/>
        </a:p>
      </dgm:t>
    </dgm:pt>
    <dgm:pt modelId="{6C1A59A9-E1F0-48E3-B08E-B5F442A8BF50}">
      <dgm:prSet phldrT="[Text]"/>
      <dgm:spPr/>
      <dgm:t>
        <a:bodyPr/>
        <a:lstStyle/>
        <a:p>
          <a:r>
            <a:rPr lang="en-US"/>
            <a:t>MACs Determine Coverage</a:t>
          </a:r>
        </a:p>
      </dgm:t>
    </dgm:pt>
    <dgm:pt modelId="{9E0E4322-1D61-4409-9D14-EB80D7863A80}" type="parTrans" cxnId="{C8F94B35-06BB-4189-B642-598B6325AFC8}">
      <dgm:prSet/>
      <dgm:spPr/>
      <dgm:t>
        <a:bodyPr/>
        <a:lstStyle/>
        <a:p>
          <a:endParaRPr lang="en-US"/>
        </a:p>
      </dgm:t>
    </dgm:pt>
    <dgm:pt modelId="{AAA03947-E2C1-47CB-9C84-CBD1CDEA9281}" type="sibTrans" cxnId="{C8F94B35-06BB-4189-B642-598B6325AFC8}">
      <dgm:prSet/>
      <dgm:spPr/>
      <dgm:t>
        <a:bodyPr/>
        <a:lstStyle/>
        <a:p>
          <a:endParaRPr lang="en-US"/>
        </a:p>
      </dgm:t>
    </dgm:pt>
    <dgm:pt modelId="{A699C7D4-6F1F-4C0C-9374-045BDD73A028}">
      <dgm:prSet/>
      <dgm:spPr/>
      <dgm:t>
        <a:bodyPr/>
        <a:lstStyle/>
        <a:p>
          <a:r>
            <a:rPr lang="en-US"/>
            <a:t>AMA Reassigns Code</a:t>
          </a:r>
        </a:p>
      </dgm:t>
    </dgm:pt>
    <dgm:pt modelId="{0BF3BE5E-324A-4896-89A9-DB2BC74B5F79}" type="parTrans" cxnId="{3941A3DF-2977-4FC5-B7BD-C6621629D3F3}">
      <dgm:prSet/>
      <dgm:spPr/>
      <dgm:t>
        <a:bodyPr/>
        <a:lstStyle/>
        <a:p>
          <a:endParaRPr lang="en-US"/>
        </a:p>
      </dgm:t>
    </dgm:pt>
    <dgm:pt modelId="{27C4D95E-9041-4C18-98B6-5676D2DB18C9}" type="sibTrans" cxnId="{3941A3DF-2977-4FC5-B7BD-C6621629D3F3}">
      <dgm:prSet/>
      <dgm:spPr/>
      <dgm:t>
        <a:bodyPr/>
        <a:lstStyle/>
        <a:p>
          <a:endParaRPr lang="en-US"/>
        </a:p>
      </dgm:t>
    </dgm:pt>
    <dgm:pt modelId="{72586669-3C26-46EC-8F4D-CDD637AE19BE}" type="pres">
      <dgm:prSet presAssocID="{B3E78D62-C67B-48D0-B4A8-A1F1EA8AEFEF}" presName="Name0" presStyleCnt="0">
        <dgm:presLayoutVars>
          <dgm:dir/>
          <dgm:resizeHandles val="exact"/>
        </dgm:presLayoutVars>
      </dgm:prSet>
      <dgm:spPr/>
    </dgm:pt>
    <dgm:pt modelId="{85906467-5A59-4074-89AD-22120EBEE575}" type="pres">
      <dgm:prSet presAssocID="{B3E78D62-C67B-48D0-B4A8-A1F1EA8AEFEF}" presName="arrow" presStyleLbl="bgShp" presStyleIdx="0" presStyleCnt="1"/>
      <dgm:spPr/>
    </dgm:pt>
    <dgm:pt modelId="{72EF4228-62CE-419F-A4C3-A0B0822C0605}" type="pres">
      <dgm:prSet presAssocID="{B3E78D62-C67B-48D0-B4A8-A1F1EA8AEFEF}" presName="points" presStyleCnt="0"/>
      <dgm:spPr/>
    </dgm:pt>
    <dgm:pt modelId="{AAA197F7-B8B2-4F27-A82C-729FC8CDE57E}" type="pres">
      <dgm:prSet presAssocID="{C096278C-DA88-43AC-90F2-6AF17E7900B5}" presName="compositeA" presStyleCnt="0"/>
      <dgm:spPr/>
    </dgm:pt>
    <dgm:pt modelId="{A7A54A68-69B5-499C-AACF-476B88D382B6}" type="pres">
      <dgm:prSet presAssocID="{C096278C-DA88-43AC-90F2-6AF17E7900B5}" presName="textA" presStyleLbl="revTx" presStyleIdx="0" presStyleCnt="4">
        <dgm:presLayoutVars>
          <dgm:bulletEnabled val="1"/>
        </dgm:presLayoutVars>
      </dgm:prSet>
      <dgm:spPr/>
    </dgm:pt>
    <dgm:pt modelId="{382CEA31-175A-4DCE-8559-46E95C25A98D}" type="pres">
      <dgm:prSet presAssocID="{C096278C-DA88-43AC-90F2-6AF17E7900B5}" presName="circleA" presStyleLbl="node1" presStyleIdx="0" presStyleCnt="4"/>
      <dgm:spPr/>
    </dgm:pt>
    <dgm:pt modelId="{3505B37F-80B8-49D1-B6AC-738761FE2E5B}" type="pres">
      <dgm:prSet presAssocID="{C096278C-DA88-43AC-90F2-6AF17E7900B5}" presName="spaceA" presStyleCnt="0"/>
      <dgm:spPr/>
    </dgm:pt>
    <dgm:pt modelId="{45D44DDF-059D-4455-8FC2-F55250CFDABD}" type="pres">
      <dgm:prSet presAssocID="{9688B70F-AA29-49D3-A367-97EBAD705B44}" presName="space" presStyleCnt="0"/>
      <dgm:spPr/>
    </dgm:pt>
    <dgm:pt modelId="{7AE3CC06-3342-4D4E-9A4B-87C586E6CF92}" type="pres">
      <dgm:prSet presAssocID="{63E5197A-2EB6-47C6-8E95-210E013F8CAD}" presName="compositeB" presStyleCnt="0"/>
      <dgm:spPr/>
    </dgm:pt>
    <dgm:pt modelId="{393BDDCB-AC81-4810-8582-9AACFF5F220A}" type="pres">
      <dgm:prSet presAssocID="{63E5197A-2EB6-47C6-8E95-210E013F8CAD}" presName="textB" presStyleLbl="revTx" presStyleIdx="1" presStyleCnt="4">
        <dgm:presLayoutVars>
          <dgm:bulletEnabled val="1"/>
        </dgm:presLayoutVars>
      </dgm:prSet>
      <dgm:spPr/>
    </dgm:pt>
    <dgm:pt modelId="{E2D44FEE-39E6-4C69-9DA5-B46AED126C4F}" type="pres">
      <dgm:prSet presAssocID="{63E5197A-2EB6-47C6-8E95-210E013F8CAD}" presName="circleB" presStyleLbl="node1" presStyleIdx="1" presStyleCnt="4"/>
      <dgm:spPr/>
    </dgm:pt>
    <dgm:pt modelId="{E661D2AB-2784-4094-8F5A-45049285B44C}" type="pres">
      <dgm:prSet presAssocID="{63E5197A-2EB6-47C6-8E95-210E013F8CAD}" presName="spaceB" presStyleCnt="0"/>
      <dgm:spPr/>
    </dgm:pt>
    <dgm:pt modelId="{9EBC3E4F-B9E4-4A41-9673-E2FE6DEFB557}" type="pres">
      <dgm:prSet presAssocID="{72630E40-8E47-4B4E-8BEB-D66AB3DCE41C}" presName="space" presStyleCnt="0"/>
      <dgm:spPr/>
    </dgm:pt>
    <dgm:pt modelId="{F2CA056A-C2D2-4859-BB99-B8E2012883D2}" type="pres">
      <dgm:prSet presAssocID="{6C1A59A9-E1F0-48E3-B08E-B5F442A8BF50}" presName="compositeA" presStyleCnt="0"/>
      <dgm:spPr/>
    </dgm:pt>
    <dgm:pt modelId="{DCB41F59-19B0-40A1-8DAC-CBE627BB68DD}" type="pres">
      <dgm:prSet presAssocID="{6C1A59A9-E1F0-48E3-B08E-B5F442A8BF50}" presName="textA" presStyleLbl="revTx" presStyleIdx="2" presStyleCnt="4">
        <dgm:presLayoutVars>
          <dgm:bulletEnabled val="1"/>
        </dgm:presLayoutVars>
      </dgm:prSet>
      <dgm:spPr/>
    </dgm:pt>
    <dgm:pt modelId="{A70F9ECE-1833-4499-BEF8-D68B745CA6C9}" type="pres">
      <dgm:prSet presAssocID="{6C1A59A9-E1F0-48E3-B08E-B5F442A8BF50}" presName="circleA" presStyleLbl="node1" presStyleIdx="2" presStyleCnt="4"/>
      <dgm:spPr/>
    </dgm:pt>
    <dgm:pt modelId="{9A115A11-E966-43D1-8D9E-BE914C8F8463}" type="pres">
      <dgm:prSet presAssocID="{6C1A59A9-E1F0-48E3-B08E-B5F442A8BF50}" presName="spaceA" presStyleCnt="0"/>
      <dgm:spPr/>
    </dgm:pt>
    <dgm:pt modelId="{981B8771-F71B-4468-B8AC-176F4519AB4F}" type="pres">
      <dgm:prSet presAssocID="{AAA03947-E2C1-47CB-9C84-CBD1CDEA9281}" presName="space" presStyleCnt="0"/>
      <dgm:spPr/>
    </dgm:pt>
    <dgm:pt modelId="{134EB8D8-A864-43FB-B0E9-8C2E1A249A84}" type="pres">
      <dgm:prSet presAssocID="{A699C7D4-6F1F-4C0C-9374-045BDD73A028}" presName="compositeB" presStyleCnt="0"/>
      <dgm:spPr/>
    </dgm:pt>
    <dgm:pt modelId="{91376EF4-C457-4C21-9EFB-A4E88829B050}" type="pres">
      <dgm:prSet presAssocID="{A699C7D4-6F1F-4C0C-9374-045BDD73A028}" presName="textB" presStyleLbl="revTx" presStyleIdx="3" presStyleCnt="4">
        <dgm:presLayoutVars>
          <dgm:bulletEnabled val="1"/>
        </dgm:presLayoutVars>
      </dgm:prSet>
      <dgm:spPr/>
    </dgm:pt>
    <dgm:pt modelId="{7EF58897-5784-4B3E-A586-94CC5CF172CF}" type="pres">
      <dgm:prSet presAssocID="{A699C7D4-6F1F-4C0C-9374-045BDD73A028}" presName="circleB" presStyleLbl="node1" presStyleIdx="3" presStyleCnt="4"/>
      <dgm:spPr/>
    </dgm:pt>
    <dgm:pt modelId="{FFEFC996-2EFA-40EB-9A6E-DBBBE224971A}" type="pres">
      <dgm:prSet presAssocID="{A699C7D4-6F1F-4C0C-9374-045BDD73A028}" presName="spaceB" presStyleCnt="0"/>
      <dgm:spPr/>
    </dgm:pt>
  </dgm:ptLst>
  <dgm:cxnLst>
    <dgm:cxn modelId="{9DF9E305-D682-4EB1-877F-A8EBD2962362}" type="presOf" srcId="{C096278C-DA88-43AC-90F2-6AF17E7900B5}" destId="{A7A54A68-69B5-499C-AACF-476B88D382B6}" srcOrd="0" destOrd="0" presId="urn:microsoft.com/office/officeart/2005/8/layout/hProcess11"/>
    <dgm:cxn modelId="{C8F94B35-06BB-4189-B642-598B6325AFC8}" srcId="{B3E78D62-C67B-48D0-B4A8-A1F1EA8AEFEF}" destId="{6C1A59A9-E1F0-48E3-B08E-B5F442A8BF50}" srcOrd="2" destOrd="0" parTransId="{9E0E4322-1D61-4409-9D14-EB80D7863A80}" sibTransId="{AAA03947-E2C1-47CB-9C84-CBD1CDEA9281}"/>
    <dgm:cxn modelId="{9A707F43-9D40-483F-A730-9AD2AB010034}" srcId="{B3E78D62-C67B-48D0-B4A8-A1F1EA8AEFEF}" destId="{C096278C-DA88-43AC-90F2-6AF17E7900B5}" srcOrd="0" destOrd="0" parTransId="{91A07599-FEB4-48E9-80A7-9C5B8EEFD1B6}" sibTransId="{9688B70F-AA29-49D3-A367-97EBAD705B44}"/>
    <dgm:cxn modelId="{D2365E64-DA42-430D-ABFD-AB940A042E44}" type="presOf" srcId="{63E5197A-2EB6-47C6-8E95-210E013F8CAD}" destId="{393BDDCB-AC81-4810-8582-9AACFF5F220A}" srcOrd="0" destOrd="0" presId="urn:microsoft.com/office/officeart/2005/8/layout/hProcess11"/>
    <dgm:cxn modelId="{39E9664A-FA3D-4496-B4F6-9BE7F86729E9}" type="presOf" srcId="{B3E78D62-C67B-48D0-B4A8-A1F1EA8AEFEF}" destId="{72586669-3C26-46EC-8F4D-CDD637AE19BE}" srcOrd="0" destOrd="0" presId="urn:microsoft.com/office/officeart/2005/8/layout/hProcess11"/>
    <dgm:cxn modelId="{CE88C56E-5500-40D1-8688-D3D341FD1E16}" srcId="{B3E78D62-C67B-48D0-B4A8-A1F1EA8AEFEF}" destId="{63E5197A-2EB6-47C6-8E95-210E013F8CAD}" srcOrd="1" destOrd="0" parTransId="{B3192DD0-2E97-4C74-960C-85ED432BD31B}" sibTransId="{72630E40-8E47-4B4E-8BEB-D66AB3DCE41C}"/>
    <dgm:cxn modelId="{DE048853-2939-430C-9355-8957EA78F106}" type="presOf" srcId="{6C1A59A9-E1F0-48E3-B08E-B5F442A8BF50}" destId="{DCB41F59-19B0-40A1-8DAC-CBE627BB68DD}" srcOrd="0" destOrd="0" presId="urn:microsoft.com/office/officeart/2005/8/layout/hProcess11"/>
    <dgm:cxn modelId="{CC991CD7-BDFB-43FC-B038-B0F83D6E8D6E}" type="presOf" srcId="{A699C7D4-6F1F-4C0C-9374-045BDD73A028}" destId="{91376EF4-C457-4C21-9EFB-A4E88829B050}" srcOrd="0" destOrd="0" presId="urn:microsoft.com/office/officeart/2005/8/layout/hProcess11"/>
    <dgm:cxn modelId="{3941A3DF-2977-4FC5-B7BD-C6621629D3F3}" srcId="{B3E78D62-C67B-48D0-B4A8-A1F1EA8AEFEF}" destId="{A699C7D4-6F1F-4C0C-9374-045BDD73A028}" srcOrd="3" destOrd="0" parTransId="{0BF3BE5E-324A-4896-89A9-DB2BC74B5F79}" sibTransId="{27C4D95E-9041-4C18-98B6-5676D2DB18C9}"/>
    <dgm:cxn modelId="{ECFF2B96-C889-4410-8755-B6E55D45ACCF}" type="presParOf" srcId="{72586669-3C26-46EC-8F4D-CDD637AE19BE}" destId="{85906467-5A59-4074-89AD-22120EBEE575}" srcOrd="0" destOrd="0" presId="urn:microsoft.com/office/officeart/2005/8/layout/hProcess11"/>
    <dgm:cxn modelId="{7EB332AC-81EE-4C6E-AAAB-F6B9C80DD4B8}" type="presParOf" srcId="{72586669-3C26-46EC-8F4D-CDD637AE19BE}" destId="{72EF4228-62CE-419F-A4C3-A0B0822C0605}" srcOrd="1" destOrd="0" presId="urn:microsoft.com/office/officeart/2005/8/layout/hProcess11"/>
    <dgm:cxn modelId="{B3F39E79-45A5-4D9E-AE7D-7875605857F1}" type="presParOf" srcId="{72EF4228-62CE-419F-A4C3-A0B0822C0605}" destId="{AAA197F7-B8B2-4F27-A82C-729FC8CDE57E}" srcOrd="0" destOrd="0" presId="urn:microsoft.com/office/officeart/2005/8/layout/hProcess11"/>
    <dgm:cxn modelId="{928657FC-0BC6-4D22-ABC3-073C6AB97DFE}" type="presParOf" srcId="{AAA197F7-B8B2-4F27-A82C-729FC8CDE57E}" destId="{A7A54A68-69B5-499C-AACF-476B88D382B6}" srcOrd="0" destOrd="0" presId="urn:microsoft.com/office/officeart/2005/8/layout/hProcess11"/>
    <dgm:cxn modelId="{77DAD792-9B54-4685-B204-EB3F8696A549}" type="presParOf" srcId="{AAA197F7-B8B2-4F27-A82C-729FC8CDE57E}" destId="{382CEA31-175A-4DCE-8559-46E95C25A98D}" srcOrd="1" destOrd="0" presId="urn:microsoft.com/office/officeart/2005/8/layout/hProcess11"/>
    <dgm:cxn modelId="{56B9A763-F8B9-44F7-B484-AC3D57E6C280}" type="presParOf" srcId="{AAA197F7-B8B2-4F27-A82C-729FC8CDE57E}" destId="{3505B37F-80B8-49D1-B6AC-738761FE2E5B}" srcOrd="2" destOrd="0" presId="urn:microsoft.com/office/officeart/2005/8/layout/hProcess11"/>
    <dgm:cxn modelId="{98C0E557-A05D-4EFB-BBCD-5D56A51AFEA0}" type="presParOf" srcId="{72EF4228-62CE-419F-A4C3-A0B0822C0605}" destId="{45D44DDF-059D-4455-8FC2-F55250CFDABD}" srcOrd="1" destOrd="0" presId="urn:microsoft.com/office/officeart/2005/8/layout/hProcess11"/>
    <dgm:cxn modelId="{D0D6D962-2427-4B17-A976-8117881ACCBD}" type="presParOf" srcId="{72EF4228-62CE-419F-A4C3-A0B0822C0605}" destId="{7AE3CC06-3342-4D4E-9A4B-87C586E6CF92}" srcOrd="2" destOrd="0" presId="urn:microsoft.com/office/officeart/2005/8/layout/hProcess11"/>
    <dgm:cxn modelId="{31A30DB7-742D-47A1-9E21-2F44D1E8F283}" type="presParOf" srcId="{7AE3CC06-3342-4D4E-9A4B-87C586E6CF92}" destId="{393BDDCB-AC81-4810-8582-9AACFF5F220A}" srcOrd="0" destOrd="0" presId="urn:microsoft.com/office/officeart/2005/8/layout/hProcess11"/>
    <dgm:cxn modelId="{1E804CB0-B4DB-46DD-B6C9-FE03F1E07A19}" type="presParOf" srcId="{7AE3CC06-3342-4D4E-9A4B-87C586E6CF92}" destId="{E2D44FEE-39E6-4C69-9DA5-B46AED126C4F}" srcOrd="1" destOrd="0" presId="urn:microsoft.com/office/officeart/2005/8/layout/hProcess11"/>
    <dgm:cxn modelId="{8D7BBE29-7D0F-47E0-846B-920936439F0E}" type="presParOf" srcId="{7AE3CC06-3342-4D4E-9A4B-87C586E6CF92}" destId="{E661D2AB-2784-4094-8F5A-45049285B44C}" srcOrd="2" destOrd="0" presId="urn:microsoft.com/office/officeart/2005/8/layout/hProcess11"/>
    <dgm:cxn modelId="{B4010F88-77A7-4BC2-915D-60265C782889}" type="presParOf" srcId="{72EF4228-62CE-419F-A4C3-A0B0822C0605}" destId="{9EBC3E4F-B9E4-4A41-9673-E2FE6DEFB557}" srcOrd="3" destOrd="0" presId="urn:microsoft.com/office/officeart/2005/8/layout/hProcess11"/>
    <dgm:cxn modelId="{6649E3C1-CAC6-42D6-BA9A-EB20B0E07369}" type="presParOf" srcId="{72EF4228-62CE-419F-A4C3-A0B0822C0605}" destId="{F2CA056A-C2D2-4859-BB99-B8E2012883D2}" srcOrd="4" destOrd="0" presId="urn:microsoft.com/office/officeart/2005/8/layout/hProcess11"/>
    <dgm:cxn modelId="{BBA86AA4-1A33-46D8-B9A2-8508CA7DB5F7}" type="presParOf" srcId="{F2CA056A-C2D2-4859-BB99-B8E2012883D2}" destId="{DCB41F59-19B0-40A1-8DAC-CBE627BB68DD}" srcOrd="0" destOrd="0" presId="urn:microsoft.com/office/officeart/2005/8/layout/hProcess11"/>
    <dgm:cxn modelId="{FD264EFC-2BF7-4B30-A602-8E35A94B5BF9}" type="presParOf" srcId="{F2CA056A-C2D2-4859-BB99-B8E2012883D2}" destId="{A70F9ECE-1833-4499-BEF8-D68B745CA6C9}" srcOrd="1" destOrd="0" presId="urn:microsoft.com/office/officeart/2005/8/layout/hProcess11"/>
    <dgm:cxn modelId="{4FE73A1B-DED1-4EF5-9F70-D87CC60624F0}" type="presParOf" srcId="{F2CA056A-C2D2-4859-BB99-B8E2012883D2}" destId="{9A115A11-E966-43D1-8D9E-BE914C8F8463}" srcOrd="2" destOrd="0" presId="urn:microsoft.com/office/officeart/2005/8/layout/hProcess11"/>
    <dgm:cxn modelId="{04A30EC4-946F-47C5-A50B-95224331B778}" type="presParOf" srcId="{72EF4228-62CE-419F-A4C3-A0B0822C0605}" destId="{981B8771-F71B-4468-B8AC-176F4519AB4F}" srcOrd="5" destOrd="0" presId="urn:microsoft.com/office/officeart/2005/8/layout/hProcess11"/>
    <dgm:cxn modelId="{9F19E851-2424-4012-AC59-54DE65438EDF}" type="presParOf" srcId="{72EF4228-62CE-419F-A4C3-A0B0822C0605}" destId="{134EB8D8-A864-43FB-B0E9-8C2E1A249A84}" srcOrd="6" destOrd="0" presId="urn:microsoft.com/office/officeart/2005/8/layout/hProcess11"/>
    <dgm:cxn modelId="{D46DCB39-CAF3-4A48-8364-F3D5959DDEAE}" type="presParOf" srcId="{134EB8D8-A864-43FB-B0E9-8C2E1A249A84}" destId="{91376EF4-C457-4C21-9EFB-A4E88829B050}" srcOrd="0" destOrd="0" presId="urn:microsoft.com/office/officeart/2005/8/layout/hProcess11"/>
    <dgm:cxn modelId="{4E2F9ECA-D9B2-441E-89A2-7F21DCC11EDD}" type="presParOf" srcId="{134EB8D8-A864-43FB-B0E9-8C2E1A249A84}" destId="{7EF58897-5784-4B3E-A586-94CC5CF172CF}" srcOrd="1" destOrd="0" presId="urn:microsoft.com/office/officeart/2005/8/layout/hProcess11"/>
    <dgm:cxn modelId="{CA7E920A-8E49-45EA-AADA-4631C84DB132}" type="presParOf" srcId="{134EB8D8-A864-43FB-B0E9-8C2E1A249A84}" destId="{FFEFC996-2EFA-40EB-9A6E-DBBBE224971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06467-5A59-4074-89AD-22120EBEE575}">
      <dsp:nvSpPr>
        <dsp:cNvPr id="0" name=""/>
        <dsp:cNvSpPr/>
      </dsp:nvSpPr>
      <dsp:spPr>
        <a:xfrm>
          <a:off x="0" y="1911096"/>
          <a:ext cx="10474960" cy="254812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54A68-69B5-499C-AACF-476B88D382B6}">
      <dsp:nvSpPr>
        <dsp:cNvPr id="0" name=""/>
        <dsp:cNvSpPr/>
      </dsp:nvSpPr>
      <dsp:spPr>
        <a:xfrm>
          <a:off x="4718" y="0"/>
          <a:ext cx="2269404" cy="2548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Procedure Created</a:t>
          </a:r>
        </a:p>
      </dsp:txBody>
      <dsp:txXfrm>
        <a:off x="4718" y="0"/>
        <a:ext cx="2269404" cy="2548128"/>
      </dsp:txXfrm>
    </dsp:sp>
    <dsp:sp modelId="{382CEA31-175A-4DCE-8559-46E95C25A98D}">
      <dsp:nvSpPr>
        <dsp:cNvPr id="0" name=""/>
        <dsp:cNvSpPr/>
      </dsp:nvSpPr>
      <dsp:spPr>
        <a:xfrm>
          <a:off x="820904" y="2866644"/>
          <a:ext cx="637032" cy="6370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BDDCB-AC81-4810-8582-9AACFF5F220A}">
      <dsp:nvSpPr>
        <dsp:cNvPr id="0" name=""/>
        <dsp:cNvSpPr/>
      </dsp:nvSpPr>
      <dsp:spPr>
        <a:xfrm>
          <a:off x="2387592" y="3822192"/>
          <a:ext cx="2269404" cy="2548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AMA Assigns Code</a:t>
          </a:r>
        </a:p>
      </dsp:txBody>
      <dsp:txXfrm>
        <a:off x="2387592" y="3822192"/>
        <a:ext cx="2269404" cy="2548128"/>
      </dsp:txXfrm>
    </dsp:sp>
    <dsp:sp modelId="{E2D44FEE-39E6-4C69-9DA5-B46AED126C4F}">
      <dsp:nvSpPr>
        <dsp:cNvPr id="0" name=""/>
        <dsp:cNvSpPr/>
      </dsp:nvSpPr>
      <dsp:spPr>
        <a:xfrm>
          <a:off x="3203778" y="2866644"/>
          <a:ext cx="637032" cy="6370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41F59-19B0-40A1-8DAC-CBE627BB68DD}">
      <dsp:nvSpPr>
        <dsp:cNvPr id="0" name=""/>
        <dsp:cNvSpPr/>
      </dsp:nvSpPr>
      <dsp:spPr>
        <a:xfrm>
          <a:off x="4770467" y="0"/>
          <a:ext cx="2269404" cy="2548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MACs Determine Coverage</a:t>
          </a:r>
        </a:p>
      </dsp:txBody>
      <dsp:txXfrm>
        <a:off x="4770467" y="0"/>
        <a:ext cx="2269404" cy="2548128"/>
      </dsp:txXfrm>
    </dsp:sp>
    <dsp:sp modelId="{A70F9ECE-1833-4499-BEF8-D68B745CA6C9}">
      <dsp:nvSpPr>
        <dsp:cNvPr id="0" name=""/>
        <dsp:cNvSpPr/>
      </dsp:nvSpPr>
      <dsp:spPr>
        <a:xfrm>
          <a:off x="5586653" y="2866644"/>
          <a:ext cx="637032" cy="6370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76EF4-C457-4C21-9EFB-A4E88829B050}">
      <dsp:nvSpPr>
        <dsp:cNvPr id="0" name=""/>
        <dsp:cNvSpPr/>
      </dsp:nvSpPr>
      <dsp:spPr>
        <a:xfrm>
          <a:off x="7153341" y="3822192"/>
          <a:ext cx="2269404" cy="2548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AMA Reassigns Code</a:t>
          </a:r>
        </a:p>
      </dsp:txBody>
      <dsp:txXfrm>
        <a:off x="7153341" y="3822192"/>
        <a:ext cx="2269404" cy="2548128"/>
      </dsp:txXfrm>
    </dsp:sp>
    <dsp:sp modelId="{7EF58897-5784-4B3E-A586-94CC5CF172CF}">
      <dsp:nvSpPr>
        <dsp:cNvPr id="0" name=""/>
        <dsp:cNvSpPr/>
      </dsp:nvSpPr>
      <dsp:spPr>
        <a:xfrm>
          <a:off x="7969527" y="2866644"/>
          <a:ext cx="637032" cy="6370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88DD3C-A28C-4415-8C0A-1630619166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32225-EB17-4DCF-8085-F9A191589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015B2-686B-462A-A1B9-45E84D05EFA4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1F393-14A1-4303-AF8F-E921091F51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67BBE-5EE4-41CB-8CA4-A421F1A2E9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AE1C4-9D41-4C74-8336-A7820C7A4A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20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CAA94-F19E-4AC5-89C1-FBD3E6AAD921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1F250-37EB-4F64-915B-A479A8D4B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9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E01-9D62-4A5C-B1A6-5D17D311C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DAFB-995F-4169-B153-2258F3538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AACB0-D607-4474-8C56-4F016AC8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483A6-8D79-48E1-9C93-AADB1DA1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6191E-6816-47ED-81DA-40D3C36A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48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2206-F894-4C19-9E1E-DE812473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01916-1A5F-4764-AAE9-ACF5E4605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F145B-86C4-4648-A8C4-242240AE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AE060-2B56-4073-A924-0D5929CC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3EEE8-456F-4D12-848E-FAF9F475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75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ACC22-F9C4-44E2-B6A8-0E9F39B5C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F5B0F-6927-450C-B46E-635F0F5DE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3E711-6906-4686-89C7-5D1AC1C5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C5D5-D99C-4EB6-8110-FCAD6D16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0AA6-63E6-4159-9B40-C38DDE5A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52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E01-9D62-4A5C-B1A6-5D17D311C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DAFB-995F-4169-B153-2258F3538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AACB0-D607-4474-8C56-4F016AC8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483A6-8D79-48E1-9C93-AADB1DA1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6191E-6816-47ED-81DA-40D3C36A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18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D10B-19D3-4CED-9154-7948B057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9123B-518C-45E8-A3A6-4B047BC29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C104B-3F4C-4900-9483-195B1174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0EDCF-C994-4D21-BF60-1BFD6941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0FC3B-1F29-42F8-A1AB-5B2935EC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74D2-CB1D-4E37-972E-77A11215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34FE3-93C4-40E4-8AD3-1F3A81CD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C1171-A31E-47D3-8F88-EE97517E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A9603-AC3F-405B-BB27-70C61957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503C1-1550-458C-A86F-16A8CA4F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4882-5DB7-4DB8-9FE0-585F4031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1B445-8999-455F-B504-CD0AF2CDF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04C76-33C7-4BCA-A976-80F46BB72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3DDD1-73AD-403A-ACA1-64B9282F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19869-C076-4C4A-8C47-437B02A6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EE96C-4FA2-4D6C-8F83-6B483B90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1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D450-441B-426E-8712-A8FBA88E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D6377-8565-4876-9B85-78E33982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FEF6D-7972-4620-BBD3-F47EC0695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AE907-F42D-4AA5-B3F4-98C2B54E5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C855B-3119-4983-A7BC-91BBC9A72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A2653-1053-48B3-AD95-A6CD817B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52C8C-67E4-4DCB-AF47-551D25B1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628F8-3E08-4DA5-8A17-D339F053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294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DD55-2F22-4396-8DA6-2DACDC6A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D99C4-199B-451F-8C6E-42ADBC04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35E11-2052-4BCF-95C6-4E93388E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4EC00-92BA-429B-8FEF-EB0FA8CC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79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EF602-8702-47FC-9BE9-26003873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79203-D3D5-4359-B57A-051598A9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F0397-DB88-4506-8556-D23EF1F2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800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0658-356A-471B-81D0-D25EE948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D989-54B1-452D-A5B0-F4B18E1B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A78E9-01BA-4AB5-A81D-9B67F0E9C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D1E-DF9E-49D1-8E77-CA12C0B9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192E6-A7A4-427D-828D-C7D265DB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A9C82-8718-4804-AE45-9D1A1BE0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2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D10B-19D3-4CED-9154-7948B057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9123B-518C-45E8-A3A6-4B047BC29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C104B-3F4C-4900-9483-195B1174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0EDCF-C994-4D21-BF60-1BFD6941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0FC3B-1F29-42F8-A1AB-5B2935EC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75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1FC2-BE5E-4AC7-BF05-6ACB999A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92052-39A9-4DA6-83FC-AC6E62D97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E2037-1501-45DE-BFB6-899A8C48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1EC0F-872A-4B14-9A71-152A628F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A38DF-C73B-4296-A34F-B4917C54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FD9EC-5F2B-4567-8534-C3BB7413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20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2206-F894-4C19-9E1E-DE812473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01916-1A5F-4764-AAE9-ACF5E4605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F145B-86C4-4648-A8C4-242240AE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AE060-2B56-4073-A924-0D5929CC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3EEE8-456F-4D12-848E-FAF9F475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47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ACC22-F9C4-44E2-B6A8-0E9F39B5C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F5B0F-6927-450C-B46E-635F0F5DE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3E711-6906-4686-89C7-5D1AC1C5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C5D5-D99C-4EB6-8110-FCAD6D16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0AA6-63E6-4159-9B40-C38DDE5A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1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74D2-CB1D-4E37-972E-77A11215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34FE3-93C4-40E4-8AD3-1F3A81CD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C1171-A31E-47D3-8F88-EE97517E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A9603-AC3F-405B-BB27-70C61957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503C1-1550-458C-A86F-16A8CA4F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6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4882-5DB7-4DB8-9FE0-585F4031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1B445-8999-455F-B504-CD0AF2CDF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04C76-33C7-4BCA-A976-80F46BB72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3DDD1-73AD-403A-ACA1-64B9282F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19869-C076-4C4A-8C47-437B02A6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EE96C-4FA2-4D6C-8F83-6B483B904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7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D450-441B-426E-8712-A8FBA88E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D6377-8565-4876-9B85-78E33982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FEF6D-7972-4620-BBD3-F47EC0695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AE907-F42D-4AA5-B3F4-98C2B54E5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C855B-3119-4983-A7BC-91BBC9A72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FA2653-1053-48B3-AD95-A6CD817B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52C8C-67E4-4DCB-AF47-551D25B15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628F8-3E08-4DA5-8A17-D339F053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42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DD55-2F22-4396-8DA6-2DACDC6A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D99C4-199B-451F-8C6E-42ADBC04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35E11-2052-4BCF-95C6-4E93388E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4EC00-92BA-429B-8FEF-EB0FA8CC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2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EF602-8702-47FC-9BE9-26003873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79203-D3D5-4359-B57A-051598A9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F0397-DB88-4506-8556-D23EF1F2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64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0658-356A-471B-81D0-D25EE948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D989-54B1-452D-A5B0-F4B18E1B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A78E9-01BA-4AB5-A81D-9B67F0E9C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D1E-DF9E-49D1-8E77-CA12C0B9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192E6-A7A4-427D-828D-C7D265DB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A9C82-8718-4804-AE45-9D1A1BE0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0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B1FC2-BE5E-4AC7-BF05-6ACB999A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92052-39A9-4DA6-83FC-AC6E62D97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E2037-1501-45DE-BFB6-899A8C48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1EC0F-872A-4B14-9A71-152A628F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A38DF-C73B-4296-A34F-B4917C54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FD9EC-5F2B-4567-8534-C3BB74137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2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59D78-6395-4BC4-892C-F278EF7D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9F17F-75D1-49B8-A594-8F215AB9F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CE113-2136-4BA0-895D-73039C758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AA422-FFB1-46C4-8AC3-F57E86883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248E-764A-4594-9CAD-CC19583A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4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59D78-6395-4BC4-892C-F278EF7D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9F17F-75D1-49B8-A594-8F215AB9F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CE113-2136-4BA0-895D-73039C758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1F572-7F2E-49B3-979E-0139466534A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AA422-FFB1-46C4-8AC3-F57E86883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248E-764A-4594-9CAD-CC19583A6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CA63-421F-40FB-A7B2-28D8BC7F9A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9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slide" Target="slide36.xml"/><Relationship Id="rId4" Type="http://schemas.openxmlformats.org/officeDocument/2006/relationships/slide" Target="slide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48.xml"/><Relationship Id="rId5" Type="http://schemas.openxmlformats.org/officeDocument/2006/relationships/slide" Target="slide41.xml"/><Relationship Id="rId4" Type="http://schemas.openxmlformats.org/officeDocument/2006/relationships/slide" Target="slide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slide" Target="slide5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slide" Target="slide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4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7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53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5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3" name="Rectangle 217">
            <a:extLst>
              <a:ext uri="{FF2B5EF4-FFF2-40B4-BE49-F238E27FC236}">
                <a16:creationId xmlns:a16="http://schemas.microsoft.com/office/drawing/2014/main" id="{4A70F4F6-8761-4016-931A-4535464E4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1524E-B439-49AA-88B0-9602FE126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272" y="954284"/>
            <a:ext cx="10513106" cy="2943432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Innovation Adoption and Regulation Under Uncertainty: </a:t>
            </a:r>
            <a:br>
              <a:rPr lang="en-US" sz="5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Case of New Medical Procedures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A45CD-6183-4B00-A2BC-43827F9F5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272" y="4262016"/>
            <a:ext cx="10513106" cy="1242688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Riley League</a:t>
            </a:r>
          </a:p>
          <a:p>
            <a:pPr algn="l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University of Illinois Urbana-Champaign</a:t>
            </a:r>
          </a:p>
        </p:txBody>
      </p:sp>
      <p:sp>
        <p:nvSpPr>
          <p:cNvPr id="274" name="Rectangle 21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6" name="Rectangle 243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73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8A9A5-FA78-4C75-86C0-8CC590B9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1441"/>
            <a:ext cx="11049001" cy="1026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Medicare Administrative Contractors (MACs)</a:t>
            </a:r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57291C66-3691-4886-B659-99EDA615B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9436" y="1543594"/>
            <a:ext cx="7880164" cy="417648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C2F45-4651-429D-B579-8F13DD820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3840" y="1543594"/>
            <a:ext cx="4124960" cy="480926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+mj-lt"/>
              </a:rPr>
              <a:t>MACs enroll providers, process claims, </a:t>
            </a:r>
            <a:r>
              <a:rPr lang="en-US" sz="2400" b="1" i="0" u="none" strike="noStrike" baseline="0" dirty="0">
                <a:latin typeface="+mj-lt"/>
              </a:rPr>
              <a:t>determine coverage rules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1" i="0" u="none" strike="noStrike" baseline="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To be covered by Medicare “items and services will have to be safe and effective, not experimental or investigational, and appropriate for Medicare beneficiaries”</a:t>
            </a:r>
          </a:p>
        </p:txBody>
      </p:sp>
    </p:spTree>
    <p:extLst>
      <p:ext uri="{BB962C8B-B14F-4D97-AF65-F5344CB8AC3E}">
        <p14:creationId xmlns:p14="http://schemas.microsoft.com/office/powerpoint/2010/main" val="239867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0F900ECD-B197-4679-AA9C-B15A8F827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80" y="1074383"/>
            <a:ext cx="7955280" cy="5747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88A9A5-FA78-4C75-86C0-8CC590B9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1441"/>
            <a:ext cx="11049001" cy="1026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Medicare Administrative Contractors (MACs)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C2F45-4651-429D-B579-8F13DD820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3840" y="1543594"/>
            <a:ext cx="4124960" cy="480926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Conditional on being case-by-case or covered anywhere, it’s only covered everywhere 6.5% of the 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43.2% of code-months feature disagreement</a:t>
            </a:r>
          </a:p>
        </p:txBody>
      </p:sp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B13EFC44-783C-4BB2-9F4F-B4C44A2FBE3C}"/>
              </a:ext>
            </a:extLst>
          </p:cNvPr>
          <p:cNvSpPr/>
          <p:nvPr/>
        </p:nvSpPr>
        <p:spPr>
          <a:xfrm flipH="1">
            <a:off x="243840" y="6455385"/>
            <a:ext cx="1300479" cy="2641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Coverage Rules</a:t>
            </a:r>
            <a:endParaRPr lang="en-US" sz="11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  <p:sp>
        <p:nvSpPr>
          <p:cNvPr id="6" name="Rectangle: Rounded Corners 5">
            <a:hlinkClick r:id="rId3" action="ppaction://hlinksldjump"/>
            <a:extLst>
              <a:ext uri="{FF2B5EF4-FFF2-40B4-BE49-F238E27FC236}">
                <a16:creationId xmlns:a16="http://schemas.microsoft.com/office/drawing/2014/main" id="{417828BB-0260-4834-B8F2-E946F5269A82}"/>
              </a:ext>
            </a:extLst>
          </p:cNvPr>
          <p:cNvSpPr/>
          <p:nvPr/>
        </p:nvSpPr>
        <p:spPr>
          <a:xfrm flipH="1">
            <a:off x="1765300" y="6455385"/>
            <a:ext cx="865605" cy="2641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Accuracy</a:t>
            </a:r>
            <a:endParaRPr lang="en-US" sz="11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37370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C2E40FF7-D5F9-4035-84C1-B03EBE2C1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29886"/>
            <a:ext cx="10905066" cy="4798226"/>
          </a:xfrm>
          <a:prstGeom prst="rect">
            <a:avLst/>
          </a:prstGeom>
        </p:spPr>
      </p:pic>
      <p:sp>
        <p:nvSpPr>
          <p:cNvPr id="3" name="Rectangle: Rounded Corners 2">
            <a:hlinkClick r:id="rId3" action="ppaction://hlinksldjump"/>
            <a:extLst>
              <a:ext uri="{FF2B5EF4-FFF2-40B4-BE49-F238E27FC236}">
                <a16:creationId xmlns:a16="http://schemas.microsoft.com/office/drawing/2014/main" id="{EC34F9C4-FC7F-45D2-9614-03E1BB8E0921}"/>
              </a:ext>
            </a:extLst>
          </p:cNvPr>
          <p:cNvSpPr/>
          <p:nvPr/>
        </p:nvSpPr>
        <p:spPr>
          <a:xfrm flipH="1">
            <a:off x="204946" y="6455385"/>
            <a:ext cx="865605" cy="2641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</a:rPr>
              <a:t>Dynamic</a:t>
            </a:r>
          </a:p>
        </p:txBody>
      </p:sp>
    </p:spTree>
    <p:extLst>
      <p:ext uri="{BB962C8B-B14F-4D97-AF65-F5344CB8AC3E}">
        <p14:creationId xmlns:p14="http://schemas.microsoft.com/office/powerpoint/2010/main" val="1681509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9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D0D8F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rgbClr val="E2E7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2E279-AE29-4E7D-94BE-AFC67502EEF4}"/>
              </a:ext>
            </a:extLst>
          </p:cNvPr>
          <p:cNvSpPr txBox="1"/>
          <p:nvPr/>
        </p:nvSpPr>
        <p:spPr>
          <a:xfrm>
            <a:off x="1288064" y="1249681"/>
            <a:ext cx="9637776" cy="4318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dirty="0"/>
              <a:t>“In the ethical tradition expressed by Hippocrates and continuously affirmed thereafter, the role of the physician has been that of a healer who serves patients, a teacher who imparts knowledge of skills and techniques to colleagues, and a student who constantly seeks to keep abreast of new medical knowledge.” – AMA Code of Ethics</a:t>
            </a:r>
          </a:p>
        </p:txBody>
      </p:sp>
    </p:spTree>
    <p:extLst>
      <p:ext uri="{BB962C8B-B14F-4D97-AF65-F5344CB8AC3E}">
        <p14:creationId xmlns:p14="http://schemas.microsoft.com/office/powerpoint/2010/main" val="1725294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Evidence of Social Learning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A744D-3E95-4A05-ABD7-A34947AED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Spillovers in utilization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Persistence in shocks to utilization conditional on ex-ante quality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Including when instrumenting utilization shocks with jurisdiction size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Effect of coverage differs by jurisdiction size</a:t>
            </a:r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F0C5DAF2-D027-57A7-BF26-203C503A3B6C}"/>
              </a:ext>
            </a:extLst>
          </p:cNvPr>
          <p:cNvSpPr/>
          <p:nvPr/>
        </p:nvSpPr>
        <p:spPr>
          <a:xfrm flipH="1">
            <a:off x="5041131" y="2784083"/>
            <a:ext cx="871728" cy="21078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Spillovers</a:t>
            </a:r>
            <a:endParaRPr lang="en-US" sz="1100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  <p:sp>
        <p:nvSpPr>
          <p:cNvPr id="4" name="Rectangle: Rounded Corners 3">
            <a:hlinkClick r:id="rId3" action="ppaction://hlinksldjump"/>
            <a:extLst>
              <a:ext uri="{FF2B5EF4-FFF2-40B4-BE49-F238E27FC236}">
                <a16:creationId xmlns:a16="http://schemas.microsoft.com/office/drawing/2014/main" id="{EC41636D-E07A-98A1-EF77-28DEB5E56392}"/>
              </a:ext>
            </a:extLst>
          </p:cNvPr>
          <p:cNvSpPr/>
          <p:nvPr/>
        </p:nvSpPr>
        <p:spPr>
          <a:xfrm flipH="1">
            <a:off x="11076432" y="3429000"/>
            <a:ext cx="932688" cy="20343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</a:rPr>
              <a:t>Persistence</a:t>
            </a:r>
          </a:p>
        </p:txBody>
      </p:sp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37E1BE72-7E9A-3E8E-5F97-7BFDADEBA66A}"/>
              </a:ext>
            </a:extLst>
          </p:cNvPr>
          <p:cNvSpPr/>
          <p:nvPr/>
        </p:nvSpPr>
        <p:spPr>
          <a:xfrm flipH="1">
            <a:off x="8056880" y="4557880"/>
            <a:ext cx="1238122" cy="20706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</a:rPr>
              <a:t>Jurisdiction Size</a:t>
            </a:r>
          </a:p>
        </p:txBody>
      </p:sp>
      <p:sp>
        <p:nvSpPr>
          <p:cNvPr id="11" name="Rectangle: Rounded Corners 10">
            <a:hlinkClick r:id="rId5" action="ppaction://hlinksldjump"/>
            <a:extLst>
              <a:ext uri="{FF2B5EF4-FFF2-40B4-BE49-F238E27FC236}">
                <a16:creationId xmlns:a16="http://schemas.microsoft.com/office/drawing/2014/main" id="{C9E96764-764A-4328-8DC4-2ED648CDF130}"/>
              </a:ext>
            </a:extLst>
          </p:cNvPr>
          <p:cNvSpPr/>
          <p:nvPr/>
        </p:nvSpPr>
        <p:spPr>
          <a:xfrm flipH="1">
            <a:off x="10469458" y="3892137"/>
            <a:ext cx="548249" cy="18491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</a:rPr>
              <a:t>IV</a:t>
            </a:r>
          </a:p>
        </p:txBody>
      </p:sp>
      <p:sp>
        <p:nvSpPr>
          <p:cNvPr id="12" name="Rectangle: Rounded Corners 11">
            <a:hlinkClick r:id="rId6" action="ppaction://hlinksldjump"/>
            <a:extLst>
              <a:ext uri="{FF2B5EF4-FFF2-40B4-BE49-F238E27FC236}">
                <a16:creationId xmlns:a16="http://schemas.microsoft.com/office/drawing/2014/main" id="{05562F65-314F-49F3-8424-E70355FC209B}"/>
              </a:ext>
            </a:extLst>
          </p:cNvPr>
          <p:cNvSpPr/>
          <p:nvPr/>
        </p:nvSpPr>
        <p:spPr>
          <a:xfrm flipH="1">
            <a:off x="130045" y="6543413"/>
            <a:ext cx="1363195" cy="19294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</a:rPr>
              <a:t>Other Explanations</a:t>
            </a:r>
          </a:p>
        </p:txBody>
      </p:sp>
    </p:spTree>
    <p:extLst>
      <p:ext uri="{BB962C8B-B14F-4D97-AF65-F5344CB8AC3E}">
        <p14:creationId xmlns:p14="http://schemas.microsoft.com/office/powerpoint/2010/main" val="149158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Model Overview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A744D-3E95-4A05-ABD7-A34947AED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Physicians make adoption decisions based on belief about value of technology and coverage status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Utilization generates noisy public signal of procedure quality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Physicians update beliefs by Bayes rule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Patient utility depends on true procedure value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Welfare-maximizing policy depends on true procedure values, responsiveness of physicians to policy, and spillover size</a:t>
            </a:r>
          </a:p>
        </p:txBody>
      </p:sp>
    </p:spTree>
    <p:extLst>
      <p:ext uri="{BB962C8B-B14F-4D97-AF65-F5344CB8AC3E}">
        <p14:creationId xmlns:p14="http://schemas.microsoft.com/office/powerpoint/2010/main" val="2263006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Adoption Decision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AA744D-3E95-4A05-ABD7-A34947AE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Physicians adopt new technology iff </a:t>
                </a:r>
                <a:endParaRPr lang="en-US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𝑖𝑝𝑡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𝑖𝑝𝑡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𝑁𝑜𝑛𝑐𝑜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𝑖𝑝𝑡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&gt;0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- quality of new procedure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𝑖𝑝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- physician skill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Quality is unobserved by physician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Adoption decision is static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AA744D-3E95-4A05-ABD7-A34947AE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107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67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Quality Signals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AA744D-3E95-4A05-ABD7-A34947AE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Physicians have normally distributed prior beliefs about quality of new technology with mean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and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endParaRPr lang="el-G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Physicians produce a public signal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each time they treat a patient (with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Each provider receives an IID signal from each use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AA744D-3E95-4A05-ABD7-A34947AE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107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076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Belief Updating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AA744D-3E95-4A05-ABD7-A34947AE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Physicians update beliefs according to Bayes rule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Physician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’s beliefs are distributed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𝑖𝑝𝑛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𝑖𝑝𝑛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l-G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𝑖𝑝𝑛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𝑖𝑝𝑛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𝑖𝑝𝑛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𝑖𝑝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𝑖𝑝𝑘</m:t>
                                    </m:r>
                                  </m:sub>
                                </m:sSub>
                              </m:num>
                              <m:den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𝜈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AA744D-3E95-4A05-ABD7-A34947AE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107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0286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Treatment Decision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AA744D-3E95-4A05-ABD7-A34947AE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% of patients in consideration set are appropriate for treatment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Once adopted, physicians treated all patients for whom treatment is appropriate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 utility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𝑖𝑝𝑡𝑗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AA744D-3E95-4A05-ABD7-A34947AE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107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44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FB3AD156-E392-4A41-AADA-8886B695F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23067"/>
            <a:ext cx="11226799" cy="6830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C4E953-E046-4A5E-AD56-C7CA7E5C997B}"/>
              </a:ext>
            </a:extLst>
          </p:cNvPr>
          <p:cNvSpPr txBox="1"/>
          <p:nvPr/>
        </p:nvSpPr>
        <p:spPr>
          <a:xfrm>
            <a:off x="5384799" y="2042160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208 Codes Grow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57F5A-DC92-4078-9943-F7316B8CA49E}"/>
              </a:ext>
            </a:extLst>
          </p:cNvPr>
          <p:cNvSpPr txBox="1"/>
          <p:nvPr/>
        </p:nvSpPr>
        <p:spPr>
          <a:xfrm>
            <a:off x="7550124" y="4084320"/>
            <a:ext cx="1991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135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Codes Fall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2E1424-B91D-46CC-87BC-4897B8BE6A14}"/>
              </a:ext>
            </a:extLst>
          </p:cNvPr>
          <p:cNvSpPr/>
          <p:nvPr/>
        </p:nvSpPr>
        <p:spPr>
          <a:xfrm rot="19670711">
            <a:off x="6173997" y="2683505"/>
            <a:ext cx="1571202" cy="52154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F97C291-AA00-4CF8-8EB2-B9CB5585A14F}"/>
              </a:ext>
            </a:extLst>
          </p:cNvPr>
          <p:cNvSpPr/>
          <p:nvPr/>
        </p:nvSpPr>
        <p:spPr>
          <a:xfrm rot="562043">
            <a:off x="7672288" y="4827408"/>
            <a:ext cx="1571202" cy="52154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35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MAC Coverage Decisions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46A68C9-F7B2-AE4D-23CD-E7521F3377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232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MAC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has coverage standard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𝑎𝑝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for procedure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𝑎𝑝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𝑎𝑝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Cover iff evidence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𝑡𝑝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𝑖𝑝</m:t>
                        </m:r>
                      </m:sub>
                    </m:sSub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46A68C9-F7B2-AE4D-23CD-E7521F337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320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597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AA744D-3E95-4A05-ABD7-A34947AE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Patients in consideration set are those with primary diagnosis of any patient ever treated with procedure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Can be estimated at coverage level-month-procedure level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Can be estimated by MLE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𝜀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𝑎𝑝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T1EV, MAC FEs can be estimated using conditional logit with time-procedure fixed effects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AA744D-3E95-4A05-ABD7-A34947AE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1079" t="-2805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hlinkClick r:id="rId3" action="ppaction://hlinksldjump"/>
            <a:extLst>
              <a:ext uri="{FF2B5EF4-FFF2-40B4-BE49-F238E27FC236}">
                <a16:creationId xmlns:a16="http://schemas.microsoft.com/office/drawing/2014/main" id="{D70BD0A9-320A-6510-BBAC-41EDA72DC98B}"/>
              </a:ext>
            </a:extLst>
          </p:cNvPr>
          <p:cNvSpPr/>
          <p:nvPr/>
        </p:nvSpPr>
        <p:spPr>
          <a:xfrm flipH="1">
            <a:off x="5642609" y="3981802"/>
            <a:ext cx="906781" cy="24475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</a:rPr>
              <a:t>Likelihood</a:t>
            </a:r>
          </a:p>
        </p:txBody>
      </p:sp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id="{7706B223-F609-4B8D-B2EB-66BE6C1ADCFE}"/>
              </a:ext>
            </a:extLst>
          </p:cNvPr>
          <p:cNvSpPr/>
          <p:nvPr/>
        </p:nvSpPr>
        <p:spPr>
          <a:xfrm flipH="1">
            <a:off x="113536" y="6494426"/>
            <a:ext cx="1060922" cy="2335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</a:rPr>
              <a:t>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190813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A9A5-FA78-4C75-86C0-8CC590B9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1441"/>
            <a:ext cx="11049001" cy="102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Estimated MAC Fixed Effects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C2F45-4651-429D-B579-8F13DD820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3840" y="1543594"/>
            <a:ext cx="4124960" cy="480926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Wide variation across contractors in coverage standards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Highlights range of plausible coverage standards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B89E7FA-4CDC-18FE-F39C-BE1CC71F4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59" y="1239521"/>
            <a:ext cx="7220595" cy="523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95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Parameter Estimates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A744D-3E95-4A05-ABD7-A34947AED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2481943"/>
            <a:ext cx="6732097" cy="369502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Lots of initial uncertainty and subsequent signals are noisy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Initial beliefs are 25 times more disperse than physician ability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Median provider can correctly distinguish procedure’s value from incumbents at entry for 13% of procedures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Precision of median prior is equivalent to 1243 subsequent signals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average, new procedures are better than incumbent procedures but providers initially believe they are worse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A70C1-BF38-4DC0-8B87-2EE1E80FC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737" y="2314465"/>
            <a:ext cx="5165263" cy="3862498"/>
          </a:xfrm>
          <a:prstGeom prst="rect">
            <a:avLst/>
          </a:prstGeom>
        </p:spPr>
      </p:pic>
      <p:sp>
        <p:nvSpPr>
          <p:cNvPr id="11" name="Rectangle: Rounded Corners 10">
            <a:hlinkClick r:id="rId3" action="ppaction://hlinksldjump"/>
            <a:extLst>
              <a:ext uri="{FF2B5EF4-FFF2-40B4-BE49-F238E27FC236}">
                <a16:creationId xmlns:a16="http://schemas.microsoft.com/office/drawing/2014/main" id="{497ABB35-B384-4E0B-B7E6-EA66CCB8146F}"/>
              </a:ext>
            </a:extLst>
          </p:cNvPr>
          <p:cNvSpPr/>
          <p:nvPr/>
        </p:nvSpPr>
        <p:spPr>
          <a:xfrm flipH="1">
            <a:off x="115787" y="6497860"/>
            <a:ext cx="999781" cy="2844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</a:rPr>
              <a:t>Model Fit</a:t>
            </a:r>
            <a:endParaRPr lang="en-US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136809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A9A5-FA78-4C75-86C0-8CC590B9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1441"/>
            <a:ext cx="11049001" cy="102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Perceived and True Procedure Values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C2F45-4651-429D-B579-8F13DD820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3840" y="1371528"/>
            <a:ext cx="4805680" cy="515339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True value is positive for 58.2% of procedures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Prior beliefs are similarly distributed, but modal prior is lower than modal true value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Correlation between true and perceived value: 0.05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Physicians are pessimistic about 76.9% of procedures, only significantly optimistic for 4.4%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Physicians are overconfident in priors: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59.3% of true values in 99% 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51.6% of true values in 95% 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39.6% of true values in 90% CI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9327A-4E37-4C12-8BD7-DA95C374B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20" y="1371528"/>
            <a:ext cx="7080961" cy="5153398"/>
          </a:xfrm>
          <a:prstGeom prst="rect">
            <a:avLst/>
          </a:prstGeom>
        </p:spPr>
      </p:pic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CF012D56-D248-4915-BC4F-93E4A8A052B2}"/>
              </a:ext>
            </a:extLst>
          </p:cNvPr>
          <p:cNvSpPr/>
          <p:nvPr/>
        </p:nvSpPr>
        <p:spPr>
          <a:xfrm flipH="1">
            <a:off x="3353938" y="3294776"/>
            <a:ext cx="739890" cy="1908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</a:rPr>
              <a:t>Scatter</a:t>
            </a:r>
            <a:endParaRPr lang="en-US" sz="16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407620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Welfare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C5AD4C9-2351-4F96-B6AA-4B4B7053521C}"/>
              </a:ext>
            </a:extLst>
          </p:cNvPr>
          <p:cNvSpPr txBox="1">
            <a:spLocks/>
          </p:cNvSpPr>
          <p:nvPr/>
        </p:nvSpPr>
        <p:spPr>
          <a:xfrm>
            <a:off x="555160" y="2481943"/>
            <a:ext cx="4767589" cy="3695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Patient welfare is perceived inclusive value of procedure plus difference between true and perceived value for those that receive procedure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Universal coverage would achieve 93% of gains of correct coverage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B07AA-BB16-4305-A046-ED8487817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749" y="2747119"/>
            <a:ext cx="6810527" cy="30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9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Value of Learning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A744D-3E95-4A05-ABD7-A34947AED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3" y="2276856"/>
            <a:ext cx="11223775" cy="1816972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Welfare cost of imperfect information dwarfs cost of imperfect coverage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much closer to no information than perfect information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Without learning, new procedures are (statically) a net welfare loss and coverage is less welfare-improving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5CEBC-4B87-4C5F-BAB3-3BDB32241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261" y="4295662"/>
            <a:ext cx="9597477" cy="228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05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A744D-3E95-4A05-ABD7-A34947AED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457200" lvl="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Medicare coverage increases utilization of new medical procedures</a:t>
            </a:r>
          </a:p>
          <a:p>
            <a:pPr marL="457200" lvl="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Social learning contributes to diffusion patterns</a:t>
            </a:r>
          </a:p>
          <a:p>
            <a:pPr marL="457200" lvl="0" indent="-457200">
              <a:spcAft>
                <a:spcPts val="1800"/>
              </a:spcAft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More generous coverage rules could improve welfare</a:t>
            </a:r>
          </a:p>
        </p:txBody>
      </p:sp>
    </p:spTree>
    <p:extLst>
      <p:ext uri="{BB962C8B-B14F-4D97-AF65-F5344CB8AC3E}">
        <p14:creationId xmlns:p14="http://schemas.microsoft.com/office/powerpoint/2010/main" val="110532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BF3827E5-8827-4C4F-A751-826667FFC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hlinkClick r:id="rId3" action="ppaction://hlinksldjump"/>
            <a:extLst>
              <a:ext uri="{FF2B5EF4-FFF2-40B4-BE49-F238E27FC236}">
                <a16:creationId xmlns:a16="http://schemas.microsoft.com/office/drawing/2014/main" id="{2180076D-1F4D-45E6-8214-8EFB79AB68FD}"/>
              </a:ext>
            </a:extLst>
          </p:cNvPr>
          <p:cNvSpPr/>
          <p:nvPr/>
        </p:nvSpPr>
        <p:spPr>
          <a:xfrm flipH="1">
            <a:off x="355598" y="6352674"/>
            <a:ext cx="1505285" cy="29196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Concordance</a:t>
            </a:r>
            <a:endParaRPr lang="en-US" sz="16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  <p:sp>
        <p:nvSpPr>
          <p:cNvPr id="4" name="Rectangle: Rounded Corners 3">
            <a:hlinkClick r:id="rId4" action="ppaction://hlinksldjump"/>
            <a:extLst>
              <a:ext uri="{FF2B5EF4-FFF2-40B4-BE49-F238E27FC236}">
                <a16:creationId xmlns:a16="http://schemas.microsoft.com/office/drawing/2014/main" id="{F7B5D124-977A-4520-852B-F7ACAFE14233}"/>
              </a:ext>
            </a:extLst>
          </p:cNvPr>
          <p:cNvSpPr/>
          <p:nvPr/>
        </p:nvSpPr>
        <p:spPr>
          <a:xfrm flipH="1">
            <a:off x="1944756" y="6360160"/>
            <a:ext cx="843278" cy="2844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endParaRPr lang="en-US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546479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35E7A097-552A-42D6-A1A1-72E0C07B0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66310"/>
            <a:ext cx="10905066" cy="5125378"/>
          </a:xfrm>
          <a:prstGeom prst="rect">
            <a:avLst/>
          </a:prstGeom>
        </p:spPr>
      </p:pic>
      <p:sp>
        <p:nvSpPr>
          <p:cNvPr id="4" name="Rectangle: Rounded Corners 3">
            <a:hlinkClick r:id="rId3" action="ppaction://hlinksldjump"/>
            <a:extLst>
              <a:ext uri="{FF2B5EF4-FFF2-40B4-BE49-F238E27FC236}">
                <a16:creationId xmlns:a16="http://schemas.microsoft.com/office/drawing/2014/main" id="{7C1F995D-83C9-4A54-ABD1-D0C7464924EE}"/>
              </a:ext>
            </a:extLst>
          </p:cNvPr>
          <p:cNvSpPr/>
          <p:nvPr/>
        </p:nvSpPr>
        <p:spPr>
          <a:xfrm flipH="1">
            <a:off x="568960" y="6360160"/>
            <a:ext cx="843278" cy="2844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endParaRPr lang="en-US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10527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4A2D8B-2E46-4E3B-A860-F56DB9CA5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662"/>
            <a:ext cx="12029721" cy="636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61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DC3D814C-F4B4-4C7D-ACDB-436292762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6" y="330822"/>
            <a:ext cx="11023068" cy="6196356"/>
          </a:xfrm>
        </p:spPr>
      </p:pic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38D5D03F-00A8-4204-9007-AC66451C2517}"/>
              </a:ext>
            </a:extLst>
          </p:cNvPr>
          <p:cNvSpPr/>
          <p:nvPr/>
        </p:nvSpPr>
        <p:spPr>
          <a:xfrm flipH="1">
            <a:off x="507999" y="6410960"/>
            <a:ext cx="904239" cy="2336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endParaRPr lang="en-US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928591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F725-4957-4096-A0EE-D26B6E9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1040"/>
            <a:ext cx="10515600" cy="547592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Detect structural break in level and trend of denial rates by MAC for each procedure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Manually screen breaks to those that represent readily apparent coverage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Eliminate “breaks” of less than 15 percentage points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20% cutoff for coverage, 80% cutoff for non-coverage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unclassified change to nearest bin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Codes without breaks defined as non-covered until first covered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After first use, use 20% cutoff for coverage, 80% cutoff for non-coverage</a:t>
            </a:r>
          </a:p>
        </p:txBody>
      </p:sp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4D073241-49F4-43B9-A960-CF51593DFD1C}"/>
              </a:ext>
            </a:extLst>
          </p:cNvPr>
          <p:cNvSpPr/>
          <p:nvPr/>
        </p:nvSpPr>
        <p:spPr>
          <a:xfrm flipH="1">
            <a:off x="507999" y="6410960"/>
            <a:ext cx="904239" cy="2336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endParaRPr lang="en-US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821273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C2338284-D1FC-4FF5-8FF9-0BE620B4C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80" y="213360"/>
            <a:ext cx="10708640" cy="6302523"/>
          </a:xfrm>
          <a:prstGeom prst="rect">
            <a:avLst/>
          </a:prstGeom>
        </p:spPr>
      </p:pic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38D5D03F-00A8-4204-9007-AC66451C2517}"/>
              </a:ext>
            </a:extLst>
          </p:cNvPr>
          <p:cNvSpPr/>
          <p:nvPr/>
        </p:nvSpPr>
        <p:spPr>
          <a:xfrm flipH="1">
            <a:off x="507999" y="6410960"/>
            <a:ext cx="904239" cy="2336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endParaRPr lang="en-US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667885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5BF142A-5387-465F-8BE7-A3BC23131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9" y="315424"/>
            <a:ext cx="11470641" cy="6227152"/>
          </a:xfrm>
          <a:prstGeom prst="rect">
            <a:avLst/>
          </a:prstGeom>
        </p:spPr>
      </p:pic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38D5D03F-00A8-4204-9007-AC66451C2517}"/>
              </a:ext>
            </a:extLst>
          </p:cNvPr>
          <p:cNvSpPr/>
          <p:nvPr/>
        </p:nvSpPr>
        <p:spPr>
          <a:xfrm flipH="1">
            <a:off x="507999" y="6410960"/>
            <a:ext cx="904239" cy="2336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endParaRPr lang="en-US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667907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hart&#10;&#10;Description automatically generated with low confidence">
            <a:extLst>
              <a:ext uri="{FF2B5EF4-FFF2-40B4-BE49-F238E27FC236}">
                <a16:creationId xmlns:a16="http://schemas.microsoft.com/office/drawing/2014/main" id="{CDA5B7B0-3778-458D-9B56-8D4747214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8" y="213360"/>
            <a:ext cx="11206958" cy="6284717"/>
          </a:xfrm>
          <a:prstGeom prst="rect">
            <a:avLst/>
          </a:prstGeom>
        </p:spPr>
      </p:pic>
      <p:sp>
        <p:nvSpPr>
          <p:cNvPr id="4" name="Rectangle: Rounded Corners 3">
            <a:hlinkClick r:id="rId3" action="ppaction://hlinksldjump"/>
            <a:extLst>
              <a:ext uri="{FF2B5EF4-FFF2-40B4-BE49-F238E27FC236}">
                <a16:creationId xmlns:a16="http://schemas.microsoft.com/office/drawing/2014/main" id="{71ADF654-B24B-43B9-A805-E04272392189}"/>
              </a:ext>
            </a:extLst>
          </p:cNvPr>
          <p:cNvSpPr/>
          <p:nvPr/>
        </p:nvSpPr>
        <p:spPr>
          <a:xfrm flipH="1">
            <a:off x="507999" y="6410960"/>
            <a:ext cx="904239" cy="2336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endParaRPr lang="en-US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4087747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hlinkClick r:id="rId2" action="ppaction://hlinksldjump"/>
            <a:extLst>
              <a:ext uri="{FF2B5EF4-FFF2-40B4-BE49-F238E27FC236}">
                <a16:creationId xmlns:a16="http://schemas.microsoft.com/office/drawing/2014/main" id="{38D5D03F-00A8-4204-9007-AC66451C2517}"/>
              </a:ext>
            </a:extLst>
          </p:cNvPr>
          <p:cNvSpPr/>
          <p:nvPr/>
        </p:nvSpPr>
        <p:spPr>
          <a:xfrm flipH="1">
            <a:off x="507999" y="6410960"/>
            <a:ext cx="904239" cy="23368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endParaRPr lang="en-US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AF63B092-FC14-4491-A45A-89CC48947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" y="145329"/>
            <a:ext cx="9022080" cy="656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93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FC2CCAB2-527C-40D1-8AFB-7940FAE8C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27" y="1270451"/>
            <a:ext cx="11590545" cy="4317098"/>
          </a:xfrm>
          <a:prstGeom prst="rect">
            <a:avLst/>
          </a:prstGeom>
        </p:spPr>
      </p:pic>
      <p:sp>
        <p:nvSpPr>
          <p:cNvPr id="3" name="Rectangle: Rounded Corners 2">
            <a:hlinkClick r:id="rId3" action="ppaction://hlinksldjump"/>
            <a:extLst>
              <a:ext uri="{FF2B5EF4-FFF2-40B4-BE49-F238E27FC236}">
                <a16:creationId xmlns:a16="http://schemas.microsoft.com/office/drawing/2014/main" id="{3EB44ED3-6DA2-4274-ADEB-5535ED6E16C8}"/>
              </a:ext>
            </a:extLst>
          </p:cNvPr>
          <p:cNvSpPr/>
          <p:nvPr/>
        </p:nvSpPr>
        <p:spPr>
          <a:xfrm flipH="1">
            <a:off x="589279" y="6431280"/>
            <a:ext cx="822959" cy="213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endParaRPr lang="en-US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11776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8854-DA64-4122-8493-71D68C78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D6C7-CC37-46D2-A061-DA1659127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59AE713-6DBD-4703-AA4D-D4F54FA3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17738"/>
            <a:ext cx="11968480" cy="6834126"/>
          </a:xfrm>
          <a:prstGeom prst="rect">
            <a:avLst/>
          </a:prstGeom>
        </p:spPr>
      </p:pic>
      <p:sp>
        <p:nvSpPr>
          <p:cNvPr id="5" name="Rectangle: Rounded Corners 4">
            <a:hlinkClick r:id="rId3" action="ppaction://hlinksldjump"/>
            <a:extLst>
              <a:ext uri="{FF2B5EF4-FFF2-40B4-BE49-F238E27FC236}">
                <a16:creationId xmlns:a16="http://schemas.microsoft.com/office/drawing/2014/main" id="{5B0AF62F-F9BD-4432-9E94-38FBF0F30D44}"/>
              </a:ext>
            </a:extLst>
          </p:cNvPr>
          <p:cNvSpPr/>
          <p:nvPr/>
        </p:nvSpPr>
        <p:spPr>
          <a:xfrm flipH="1">
            <a:off x="69161" y="6515170"/>
            <a:ext cx="822959" cy="213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endParaRPr lang="en-US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827682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2C714205-2737-4A61-B35C-9E7EFB96A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" y="17738"/>
            <a:ext cx="11968480" cy="6834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0AE372-B0B6-4A26-97C3-7DF41C30E998}"/>
              </a:ext>
            </a:extLst>
          </p:cNvPr>
          <p:cNvSpPr txBox="1"/>
          <p:nvPr/>
        </p:nvSpPr>
        <p:spPr>
          <a:xfrm>
            <a:off x="3657598" y="741680"/>
            <a:ext cx="42367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Spikes then Grows Rapidly Upon Coverage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25AAD-4505-4104-8523-CA1011C1C4DD}"/>
              </a:ext>
            </a:extLst>
          </p:cNvPr>
          <p:cNvSpPr txBox="1"/>
          <p:nvPr/>
        </p:nvSpPr>
        <p:spPr>
          <a:xfrm>
            <a:off x="6410958" y="3330247"/>
            <a:ext cx="567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Grows Even In Other Jurisdictions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289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525AAD-4505-4104-8523-CA1011C1C4DD}"/>
              </a:ext>
            </a:extLst>
          </p:cNvPr>
          <p:cNvSpPr txBox="1"/>
          <p:nvPr/>
        </p:nvSpPr>
        <p:spPr>
          <a:xfrm>
            <a:off x="591906" y="847499"/>
            <a:ext cx="567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Adopted Procedures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4047C4-3E49-491A-A7AE-536ADBB173CC}"/>
              </a:ext>
            </a:extLst>
          </p:cNvPr>
          <p:cNvGrpSpPr>
            <a:grpSpLocks noChangeAspect="1"/>
          </p:cNvGrpSpPr>
          <p:nvPr/>
        </p:nvGrpSpPr>
        <p:grpSpPr>
          <a:xfrm>
            <a:off x="71808" y="1481395"/>
            <a:ext cx="12048383" cy="3895209"/>
            <a:chOff x="172720" y="1423728"/>
            <a:chExt cx="11812141" cy="3818832"/>
          </a:xfrm>
        </p:grpSpPr>
        <p:pic>
          <p:nvPicPr>
            <p:cNvPr id="4" name="Picture 3" descr="Chart, line chart&#10;&#10;Description automatically generated">
              <a:extLst>
                <a:ext uri="{FF2B5EF4-FFF2-40B4-BE49-F238E27FC236}">
                  <a16:creationId xmlns:a16="http://schemas.microsoft.com/office/drawing/2014/main" id="{C0C7972E-EEC4-4770-88A0-9D20A64B1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4621" y="1423728"/>
              <a:ext cx="5900240" cy="3818832"/>
            </a:xfrm>
            <a:prstGeom prst="rect">
              <a:avLst/>
            </a:prstGeom>
          </p:spPr>
        </p:pic>
        <p:pic>
          <p:nvPicPr>
            <p:cNvPr id="6" name="Picture 5" descr="Chart, line chart&#10;&#10;Description automatically generated">
              <a:extLst>
                <a:ext uri="{FF2B5EF4-FFF2-40B4-BE49-F238E27FC236}">
                  <a16:creationId xmlns:a16="http://schemas.microsoft.com/office/drawing/2014/main" id="{27CFC2C9-6EFE-4147-B880-8E3FBF070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720" y="1458710"/>
              <a:ext cx="5911901" cy="378385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6ADFEE4-E1B9-448F-9D6F-0B1DA059DC63}"/>
              </a:ext>
            </a:extLst>
          </p:cNvPr>
          <p:cNvSpPr txBox="1"/>
          <p:nvPr/>
        </p:nvSpPr>
        <p:spPr>
          <a:xfrm>
            <a:off x="6271348" y="843400"/>
            <a:ext cx="567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De-A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dopted Procedures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hlinkClick r:id="rId4" action="ppaction://hlinksldjump"/>
            <a:extLst>
              <a:ext uri="{FF2B5EF4-FFF2-40B4-BE49-F238E27FC236}">
                <a16:creationId xmlns:a16="http://schemas.microsoft.com/office/drawing/2014/main" id="{F23715F5-FE10-FB7C-BE0C-C82660F29264}"/>
              </a:ext>
            </a:extLst>
          </p:cNvPr>
          <p:cNvSpPr/>
          <p:nvPr/>
        </p:nvSpPr>
        <p:spPr>
          <a:xfrm flipH="1">
            <a:off x="589279" y="6431280"/>
            <a:ext cx="822959" cy="213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endParaRPr lang="en-US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70441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Research Questions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A744D-3E95-4A05-ABD7-A34947AED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Does Medicare coverage affect the adoption of new procedures?</a:t>
            </a:r>
          </a:p>
          <a:p>
            <a:pPr lvl="1"/>
            <a:r>
              <a:rPr lang="en-US" dirty="0"/>
              <a:t>Yes, coverage increases utilization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social learning an important determinant of the diffusion of innovations in this context?</a:t>
            </a:r>
          </a:p>
          <a:p>
            <a:pPr lvl="1"/>
            <a:r>
              <a:rPr lang="en-US" dirty="0"/>
              <a:t>Yes, there are spillovers from idiosyncratic shocks to early use that depend on the ex-post value of the innovation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could Medicare improve its coverage rules?</a:t>
            </a:r>
          </a:p>
          <a:p>
            <a:pPr lvl="1"/>
            <a:r>
              <a:rPr lang="en-US" dirty="0"/>
              <a:t>Universal coverage achieves 93% of gains of first best coverage rule</a:t>
            </a:r>
          </a:p>
        </p:txBody>
      </p:sp>
    </p:spTree>
    <p:extLst>
      <p:ext uri="{BB962C8B-B14F-4D97-AF65-F5344CB8AC3E}">
        <p14:creationId xmlns:p14="http://schemas.microsoft.com/office/powerpoint/2010/main" val="12406185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706B2E-EAAF-4161-B4FA-7C36A27BF3FC}"/>
                  </a:ext>
                </a:extLst>
              </p:cNvPr>
              <p:cNvSpPr txBox="1"/>
              <p:nvPr/>
            </p:nvSpPr>
            <p:spPr>
              <a:xfrm>
                <a:off x="2515981" y="807720"/>
                <a:ext cx="7160037" cy="492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𝑆h𝑎𝑟𝑒𝐶𝑜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𝑝𝑡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𝑝𝑗𝑡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706B2E-EAAF-4161-B4FA-7C36A27BF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981" y="807720"/>
                <a:ext cx="7160037" cy="492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BD527661-A242-430E-9153-22306482D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76" y="1729021"/>
            <a:ext cx="9457447" cy="4564130"/>
          </a:xfrm>
          <a:prstGeom prst="rect">
            <a:avLst/>
          </a:prstGeom>
        </p:spPr>
      </p:pic>
      <p:sp>
        <p:nvSpPr>
          <p:cNvPr id="4" name="Rectangle: Rounded Corners 3">
            <a:hlinkClick r:id="rId4" action="ppaction://hlinksldjump"/>
            <a:extLst>
              <a:ext uri="{FF2B5EF4-FFF2-40B4-BE49-F238E27FC236}">
                <a16:creationId xmlns:a16="http://schemas.microsoft.com/office/drawing/2014/main" id="{252BDDFD-DE1B-401E-A184-F99F9EEECE1E}"/>
              </a:ext>
            </a:extLst>
          </p:cNvPr>
          <p:cNvSpPr/>
          <p:nvPr/>
        </p:nvSpPr>
        <p:spPr>
          <a:xfrm flipH="1">
            <a:off x="127883" y="6573334"/>
            <a:ext cx="1147244" cy="213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</a:rPr>
              <a:t>Ex-Ante Quality</a:t>
            </a:r>
          </a:p>
        </p:txBody>
      </p:sp>
      <p:sp>
        <p:nvSpPr>
          <p:cNvPr id="5" name="Rectangle: Rounded Corners 4">
            <a:hlinkClick r:id="rId5" action="ppaction://hlinksldjump"/>
            <a:extLst>
              <a:ext uri="{FF2B5EF4-FFF2-40B4-BE49-F238E27FC236}">
                <a16:creationId xmlns:a16="http://schemas.microsoft.com/office/drawing/2014/main" id="{C3E7548B-AFE2-465D-8D5A-BC574C1EBC15}"/>
              </a:ext>
            </a:extLst>
          </p:cNvPr>
          <p:cNvSpPr/>
          <p:nvPr/>
        </p:nvSpPr>
        <p:spPr>
          <a:xfrm flipH="1">
            <a:off x="1367276" y="6573334"/>
            <a:ext cx="822959" cy="213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endParaRPr lang="en-US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179650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0A6DE8FB-B7FA-458E-A64A-C003DEF79F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28"/>
          <a:stretch/>
        </p:blipFill>
        <p:spPr>
          <a:xfrm>
            <a:off x="196850" y="173518"/>
            <a:ext cx="11798300" cy="651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95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1B0435B-4450-471E-B3D5-23CFF0DF9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40" y="132436"/>
            <a:ext cx="8867691" cy="645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04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8E1C3B-86BB-695B-83F2-132C36E69437}"/>
              </a:ext>
            </a:extLst>
          </p:cNvPr>
          <p:cNvGraphicFramePr>
            <a:graphicFrameLocks/>
          </p:cNvGraphicFramePr>
          <p:nvPr/>
        </p:nvGraphicFramePr>
        <p:xfrm>
          <a:off x="650240" y="386080"/>
          <a:ext cx="11287760" cy="625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: Rounded Corners 1">
            <a:hlinkClick r:id="rId3" action="ppaction://hlinksldjump"/>
            <a:extLst>
              <a:ext uri="{FF2B5EF4-FFF2-40B4-BE49-F238E27FC236}">
                <a16:creationId xmlns:a16="http://schemas.microsoft.com/office/drawing/2014/main" id="{15AE8664-C9DC-3D9A-7DC3-3634BE14713A}"/>
              </a:ext>
            </a:extLst>
          </p:cNvPr>
          <p:cNvSpPr/>
          <p:nvPr/>
        </p:nvSpPr>
        <p:spPr>
          <a:xfrm flipH="1">
            <a:off x="589279" y="6431280"/>
            <a:ext cx="822959" cy="213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endParaRPr lang="en-US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925050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MACs can tell us beliefs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579308-FE60-B458-07CF-5314C6C4B776}"/>
              </a:ext>
            </a:extLst>
          </p:cNvPr>
          <p:cNvGrpSpPr/>
          <p:nvPr/>
        </p:nvGrpSpPr>
        <p:grpSpPr>
          <a:xfrm>
            <a:off x="339290" y="4041399"/>
            <a:ext cx="11513419" cy="1584959"/>
            <a:chOff x="213360" y="4074160"/>
            <a:chExt cx="11513419" cy="158495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547E978-30DD-B743-BC61-E2393B909E05}"/>
                </a:ext>
              </a:extLst>
            </p:cNvPr>
            <p:cNvSpPr/>
            <p:nvPr/>
          </p:nvSpPr>
          <p:spPr>
            <a:xfrm>
              <a:off x="213360" y="4074160"/>
              <a:ext cx="11513419" cy="1584959"/>
            </a:xfrm>
            <a:prstGeom prst="roundRect">
              <a:avLst/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4EDF649-A814-8D91-5EBD-DCA7FE56E031}"/>
                    </a:ext>
                  </a:extLst>
                </p:cNvPr>
                <p:cNvSpPr txBox="1"/>
                <p:nvPr/>
              </p:nvSpPr>
              <p:spPr>
                <a:xfrm>
                  <a:off x="304801" y="4154905"/>
                  <a:ext cx="11421978" cy="1395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</a:rPr>
                    <a:t>Proposition. </a:t>
                  </a: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</a:rPr>
                    <a:t>The expected share of MACs covering a procedure at any given time is weakly increasing in the procedure-specific quality of evidence, i.e. 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</a:rPr>
                    <a:t>&gt;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a14:m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</a:rPr>
                    <a:t> implies </a:t>
                  </a:r>
                  <a14:m>
                    <m:oMath xmlns:m="http://schemas.openxmlformats.org/officeDocument/2006/math"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∫</m:t>
                      </m:r>
                      <m:f>
                        <m:f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  <m:r>
                        <a:rPr kumimoji="0" 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&gt;∫</m:t>
                      </m:r>
                      <m:f>
                        <m:fPr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kumimoji="0" lang="en-US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kumimoji="0" lang="en-US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0" lang="en-US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nary>
                    </m:oMath>
                  </a14:m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3AFBBBD-EBE4-460F-B2C0-2119EF405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1" y="4154905"/>
                  <a:ext cx="11421978" cy="1395831"/>
                </a:xfrm>
                <a:prstGeom prst="rect">
                  <a:avLst/>
                </a:prstGeom>
                <a:blipFill>
                  <a:blip r:embed="rId2"/>
                  <a:stretch>
                    <a:fillRect l="-854" t="-3057" r="-747" b="-4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46A68C9-F7B2-AE4D-23CD-E7521F3377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232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MAC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has coverage standard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𝑖𝑝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for procedure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𝑝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𝑖𝑝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Cover iff evidence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𝑡𝑝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𝑖𝑝</m:t>
                        </m:r>
                      </m:sub>
                    </m:sSub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46A68C9-F7B2-AE4D-23CD-E7521F337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32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964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71EA7E63-8AC9-4246-93F1-60BB10974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725" y="176429"/>
            <a:ext cx="9194549" cy="6505142"/>
          </a:xfrm>
          <a:prstGeom prst="rect">
            <a:avLst/>
          </a:prstGeom>
        </p:spPr>
      </p:pic>
      <p:sp>
        <p:nvSpPr>
          <p:cNvPr id="3" name="Rectangle: Rounded Corners 2">
            <a:hlinkClick r:id="rId3" action="ppaction://hlinksldjump"/>
            <a:extLst>
              <a:ext uri="{FF2B5EF4-FFF2-40B4-BE49-F238E27FC236}">
                <a16:creationId xmlns:a16="http://schemas.microsoft.com/office/drawing/2014/main" id="{618A7673-C22C-4526-9695-7A559E664EA7}"/>
              </a:ext>
            </a:extLst>
          </p:cNvPr>
          <p:cNvSpPr/>
          <p:nvPr/>
        </p:nvSpPr>
        <p:spPr>
          <a:xfrm flipH="1">
            <a:off x="119495" y="6574891"/>
            <a:ext cx="822959" cy="213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endParaRPr lang="en-US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562721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525AAD-4505-4104-8523-CA1011C1C4DD}"/>
              </a:ext>
            </a:extLst>
          </p:cNvPr>
          <p:cNvSpPr txBox="1"/>
          <p:nvPr/>
        </p:nvSpPr>
        <p:spPr>
          <a:xfrm>
            <a:off x="522982" y="843399"/>
            <a:ext cx="567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Adopted Procedures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DFEE4-E1B9-448F-9D6F-0B1DA059DC63}"/>
              </a:ext>
            </a:extLst>
          </p:cNvPr>
          <p:cNvSpPr txBox="1"/>
          <p:nvPr/>
        </p:nvSpPr>
        <p:spPr>
          <a:xfrm>
            <a:off x="6271348" y="843400"/>
            <a:ext cx="5679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De-A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dopted Procedures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hlinkClick r:id="rId2" action="ppaction://hlinksldjump"/>
            <a:extLst>
              <a:ext uri="{FF2B5EF4-FFF2-40B4-BE49-F238E27FC236}">
                <a16:creationId xmlns:a16="http://schemas.microsoft.com/office/drawing/2014/main" id="{017C045D-7D6A-BE5A-CE43-6396AF566537}"/>
              </a:ext>
            </a:extLst>
          </p:cNvPr>
          <p:cNvSpPr/>
          <p:nvPr/>
        </p:nvSpPr>
        <p:spPr>
          <a:xfrm flipH="1">
            <a:off x="589279" y="6431280"/>
            <a:ext cx="822959" cy="213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endParaRPr lang="en-US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EB5230-7F42-4F11-99BA-E9F3E619C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0576"/>
            <a:ext cx="6051269" cy="43876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E7772F-B054-4577-A81C-4D78F2C58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24" y="1623847"/>
            <a:ext cx="5817289" cy="4201112"/>
          </a:xfrm>
          <a:prstGeom prst="rect">
            <a:avLst/>
          </a:prstGeom>
        </p:spPr>
      </p:pic>
      <p:sp>
        <p:nvSpPr>
          <p:cNvPr id="12" name="Rectangle: Rounded Corners 11">
            <a:hlinkClick r:id="rId5" action="ppaction://hlinksldjump"/>
            <a:extLst>
              <a:ext uri="{FF2B5EF4-FFF2-40B4-BE49-F238E27FC236}">
                <a16:creationId xmlns:a16="http://schemas.microsoft.com/office/drawing/2014/main" id="{3CAF4065-09BC-44D6-83F0-3EAB346858A5}"/>
              </a:ext>
            </a:extLst>
          </p:cNvPr>
          <p:cNvSpPr/>
          <p:nvPr/>
        </p:nvSpPr>
        <p:spPr>
          <a:xfrm flipH="1">
            <a:off x="1572190" y="6431280"/>
            <a:ext cx="822959" cy="213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3084741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706B2E-EAAF-4161-B4FA-7C36A27BF3FC}"/>
                  </a:ext>
                </a:extLst>
              </p:cNvPr>
              <p:cNvSpPr txBox="1"/>
              <p:nvPr/>
            </p:nvSpPr>
            <p:spPr>
              <a:xfrm>
                <a:off x="1068359" y="707053"/>
                <a:ext cx="10824594" cy="9282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𝑚𝑝𝑡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𝑚𝑝𝑡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𝐶𝑜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𝑚𝑝𝑡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𝐴𝑑𝑜𝑝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𝐶𝑜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𝑚𝑝𝑡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𝑆𝑖𝑧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𝐶𝑜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𝑚𝑝𝑡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𝑆𝑖𝑧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𝐴𝑑𝑜𝑝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𝑚𝑝𝑡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706B2E-EAAF-4161-B4FA-7C36A27BF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59" y="707053"/>
                <a:ext cx="10824594" cy="9282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hlinkClick r:id="rId3" action="ppaction://hlinksldjump"/>
            <a:extLst>
              <a:ext uri="{FF2B5EF4-FFF2-40B4-BE49-F238E27FC236}">
                <a16:creationId xmlns:a16="http://schemas.microsoft.com/office/drawing/2014/main" id="{352A7E78-8669-42CC-99AF-352AA40E0AB3}"/>
              </a:ext>
            </a:extLst>
          </p:cNvPr>
          <p:cNvSpPr/>
          <p:nvPr/>
        </p:nvSpPr>
        <p:spPr>
          <a:xfrm flipH="1">
            <a:off x="253719" y="6557115"/>
            <a:ext cx="822959" cy="213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endParaRPr lang="en-US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90FD9-6054-479D-9307-C65096EDA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16" y="1882461"/>
            <a:ext cx="10128167" cy="446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111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Other Possible Explanations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46A68C9-F7B2-AE4D-23CD-E7521F3377DE}"/>
              </a:ext>
            </a:extLst>
          </p:cNvPr>
          <p:cNvSpPr txBox="1">
            <a:spLocks/>
          </p:cNvSpPr>
          <p:nvPr/>
        </p:nvSpPr>
        <p:spPr>
          <a:xfrm>
            <a:off x="838200" y="2232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Technology improvement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Cannot explain de-adoption or heterogeneity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Device improvement is difficult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Non-device service improvement should be attributed to learning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Inertia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Learning by doing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Changing regulatory environment</a:t>
            </a:r>
          </a:p>
        </p:txBody>
      </p:sp>
    </p:spTree>
    <p:extLst>
      <p:ext uri="{BB962C8B-B14F-4D97-AF65-F5344CB8AC3E}">
        <p14:creationId xmlns:p14="http://schemas.microsoft.com/office/powerpoint/2010/main" val="3598025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Other Possible Explanations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46A68C9-F7B2-AE4D-23CD-E7521F3377DE}"/>
              </a:ext>
            </a:extLst>
          </p:cNvPr>
          <p:cNvSpPr txBox="1">
            <a:spLocks/>
          </p:cNvSpPr>
          <p:nvPr/>
        </p:nvSpPr>
        <p:spPr>
          <a:xfrm>
            <a:off x="838200" y="2232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Technology improvement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Inertia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Cannot generate convex adoption curves, which I observe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Learning by doing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Changing regulatory environment</a:t>
            </a:r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EE6D822C-85F8-A8F2-DF02-1F94EB1F8A26}"/>
              </a:ext>
            </a:extLst>
          </p:cNvPr>
          <p:cNvSpPr/>
          <p:nvPr/>
        </p:nvSpPr>
        <p:spPr>
          <a:xfrm flipH="1">
            <a:off x="9662158" y="3271520"/>
            <a:ext cx="904242" cy="2235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Inertia</a:t>
            </a:r>
            <a:endParaRPr lang="en-US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29714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Social Learning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A744D-3E95-4A05-ABD7-A34947AED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Updating of beliefs about the efficacy of an innovation through the receipt of public signals that are generated by the innovation’s use</a:t>
            </a:r>
          </a:p>
        </p:txBody>
      </p:sp>
    </p:spTree>
    <p:extLst>
      <p:ext uri="{BB962C8B-B14F-4D97-AF65-F5344CB8AC3E}">
        <p14:creationId xmlns:p14="http://schemas.microsoft.com/office/powerpoint/2010/main" val="5125821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Other Possible Explanations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46A68C9-F7B2-AE4D-23CD-E7521F3377DE}"/>
              </a:ext>
            </a:extLst>
          </p:cNvPr>
          <p:cNvSpPr txBox="1">
            <a:spLocks/>
          </p:cNvSpPr>
          <p:nvPr/>
        </p:nvSpPr>
        <p:spPr>
          <a:xfrm>
            <a:off x="838200" y="2232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Technology improvement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Inertia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Learning by doing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There is no within-provider growth in use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Evidence of learning about match quality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Changing regulatory environment</a:t>
            </a:r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D485F3F8-CCE3-50FA-E3DD-D85A71D93D2D}"/>
              </a:ext>
            </a:extLst>
          </p:cNvPr>
          <p:cNvSpPr/>
          <p:nvPr/>
        </p:nvSpPr>
        <p:spPr>
          <a:xfrm flipH="1">
            <a:off x="7180979" y="3780588"/>
            <a:ext cx="714410" cy="2384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LBD</a:t>
            </a:r>
            <a:endParaRPr lang="en-US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8697257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Other Possible Explanations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46A68C9-F7B2-AE4D-23CD-E7521F3377DE}"/>
              </a:ext>
            </a:extLst>
          </p:cNvPr>
          <p:cNvSpPr txBox="1">
            <a:spLocks/>
          </p:cNvSpPr>
          <p:nvPr/>
        </p:nvSpPr>
        <p:spPr>
          <a:xfrm>
            <a:off x="838200" y="2232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Technology improvement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Inertia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Learning by doing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Changing regulatory environment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Patterns of gradual diffusion and de-adoption are present without changing coverage</a:t>
            </a:r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5D16ECD6-C4DC-5208-F5F2-4ACCEC3D0A92}"/>
              </a:ext>
            </a:extLst>
          </p:cNvPr>
          <p:cNvSpPr/>
          <p:nvPr/>
        </p:nvSpPr>
        <p:spPr>
          <a:xfrm flipH="1">
            <a:off x="589279" y="6431280"/>
            <a:ext cx="822959" cy="2133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endParaRPr lang="en-US" sz="14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33480504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7C1F995D-83C9-4A54-ABD1-D0C7464924EE}"/>
              </a:ext>
            </a:extLst>
          </p:cNvPr>
          <p:cNvSpPr/>
          <p:nvPr/>
        </p:nvSpPr>
        <p:spPr>
          <a:xfrm flipH="1">
            <a:off x="355598" y="6217920"/>
            <a:ext cx="1056641" cy="4267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endParaRPr lang="en-US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4FB0B9E3-5CB5-401A-AB09-3A59F8F06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20" y="227199"/>
            <a:ext cx="5595336" cy="5957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586134-0B0D-4DA0-A56D-7DF8F01454AC}"/>
              </a:ext>
            </a:extLst>
          </p:cNvPr>
          <p:cNvSpPr txBox="1"/>
          <p:nvPr/>
        </p:nvSpPr>
        <p:spPr>
          <a:xfrm>
            <a:off x="8003853" y="673100"/>
            <a:ext cx="2000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162 Concave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BE1B1-9657-42E5-BA73-04C74A24169B}"/>
              </a:ext>
            </a:extLst>
          </p:cNvPr>
          <p:cNvSpPr txBox="1"/>
          <p:nvPr/>
        </p:nvSpPr>
        <p:spPr>
          <a:xfrm>
            <a:off x="9972364" y="2692400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181 Convex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60CA4FA5-15BF-45AD-A2BE-0B2D2C849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248"/>
            <a:ext cx="5870818" cy="332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87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7C1F995D-83C9-4A54-ABD1-D0C7464924EE}"/>
              </a:ext>
            </a:extLst>
          </p:cNvPr>
          <p:cNvSpPr/>
          <p:nvPr/>
        </p:nvSpPr>
        <p:spPr>
          <a:xfrm flipH="1">
            <a:off x="355598" y="6217920"/>
            <a:ext cx="1056641" cy="42672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endParaRPr lang="en-US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  <p:pic>
        <p:nvPicPr>
          <p:cNvPr id="5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9884320D-5BD1-4740-A28C-C827FC459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370" y="326303"/>
            <a:ext cx="8557260" cy="620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677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Likelihood Function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AA744D-3E95-4A05-ABD7-A34947AE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3037840"/>
                <a:ext cx="12192000" cy="374904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𝑐𝑜𝑣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𝑝𝑡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𝑜𝑣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000" b="0" i="1" smtClean="0">
                                                        <a:latin typeface="Cambria Math" panose="02040503050406030204" pitchFamily="18" charset="0"/>
                                                        <a:cs typeface="Arial" panose="020B0604020202020204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000" b="0" i="1" smtClean="0">
                                                        <a:latin typeface="Cambria Math" panose="02040503050406030204" pitchFamily="18" charset="0"/>
                                                        <a:cs typeface="Arial" panose="020B0604020202020204" pitchFamily="34" charset="0"/>
                                                      </a:rPr>
                                                      <m:t>𝑔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en-US" sz="2000" b="0" i="1" smtClean="0">
                                                        <a:latin typeface="Cambria Math" panose="02040503050406030204" pitchFamily="18" charset="0"/>
                                                        <a:cs typeface="Arial" panose="020B0604020202020204" pitchFamily="34" charset="0"/>
                                                      </a:rPr>
                                                      <m:t>𝑐</m:t>
                                                    </m:r>
                                                    <m:r>
                                                      <a:rPr lang="en-US" sz="2000" b="0" i="1" smtClean="0">
                                                        <a:latin typeface="Cambria Math" panose="02040503050406030204" pitchFamily="18" charset="0"/>
                                                        <a:cs typeface="Arial" panose="020B0604020202020204" pitchFamily="34" charset="0"/>
                                                      </a:rPr>
                                                      <m:t>𝑜𝑣</m:t>
                                                    </m:r>
                                                    <m:r>
                                                      <a:rPr lang="en-US" sz="2000" b="0" i="1" smtClean="0">
                                                        <a:latin typeface="Cambria Math" panose="02040503050406030204" pitchFamily="18" charset="0"/>
                                                        <a:cs typeface="Arial" panose="020B0604020202020204" pitchFamily="34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2000" b="0" i="1" smtClean="0">
                                                        <a:latin typeface="Cambria Math" panose="02040503050406030204" pitchFamily="18" charset="0"/>
                                                        <a:cs typeface="Arial" panose="020B0604020202020204" pitchFamily="34" charset="0"/>
                                                      </a:rPr>
                                                      <m:t>𝑝𝑡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000" b="0" i="1" smtClean="0">
                                                        <a:latin typeface="Cambria Math" panose="02040503050406030204" pitchFamily="18" charset="0"/>
                                                        <a:cs typeface="Arial" panose="020B0604020202020204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000" b="0" i="1" smtClean="0">
                                                        <a:latin typeface="Cambria Math" panose="02040503050406030204" pitchFamily="18" charset="0"/>
                                                        <a:cs typeface="Arial" panose="020B0604020202020204" pitchFamily="34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000" b="0" i="1" smtClean="0">
                                                        <a:latin typeface="Cambria Math" panose="02040503050406030204" pitchFamily="18" charset="0"/>
                                                        <a:cs typeface="Arial" panose="020B0604020202020204" pitchFamily="34" charset="0"/>
                                                      </a:rPr>
                                                      <m:t>𝑐𝑜𝑣</m:t>
                                                    </m:r>
                                                    <m:r>
                                                      <a:rPr lang="en-US" sz="2000" b="0" i="1" smtClean="0">
                                                        <a:latin typeface="Cambria Math" panose="02040503050406030204" pitchFamily="18" charset="0"/>
                                                        <a:cs typeface="Arial" panose="020B0604020202020204" pitchFamily="34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2000" b="0" i="1" smtClean="0">
                                                        <a:latin typeface="Cambria Math" panose="02040503050406030204" pitchFamily="18" charset="0"/>
                                                        <a:cs typeface="Arial" panose="020B0604020202020204" pitchFamily="34" charset="0"/>
                                                      </a:rPr>
                                                      <m:t>𝑝𝑡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𝑐𝑜𝑣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𝑝𝑡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𝑐𝑜𝑣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𝑝𝑡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𝑐𝑜𝑣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𝑝𝑡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𝑐𝑜𝑣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𝑝𝑡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𝑐𝑜𝑣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𝑝𝑡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𝑐𝑜𝑣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Φ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𝑝𝑛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𝐶𝑎𝑠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𝑖𝑝𝑡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𝑁𝑜𝑛𝑐𝑜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𝑖𝑝𝑡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𝑝𝑛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𝑚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+1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AA744D-3E95-4A05-ABD7-A34947AE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037840"/>
                <a:ext cx="12192000" cy="374904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hlinkClick r:id="rId3" action="ppaction://hlinksldjump"/>
            <a:extLst>
              <a:ext uri="{FF2B5EF4-FFF2-40B4-BE49-F238E27FC236}">
                <a16:creationId xmlns:a16="http://schemas.microsoft.com/office/drawing/2014/main" id="{23DCC1D4-3E74-8C27-C020-AA3F49E227F3}"/>
              </a:ext>
            </a:extLst>
          </p:cNvPr>
          <p:cNvSpPr/>
          <p:nvPr/>
        </p:nvSpPr>
        <p:spPr>
          <a:xfrm flipH="1">
            <a:off x="134619" y="6556984"/>
            <a:ext cx="703580" cy="2095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3001758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: Rounded Corners 2">
            <a:hlinkClick r:id="rId2" action="ppaction://hlinksldjump"/>
            <a:extLst>
              <a:ext uri="{FF2B5EF4-FFF2-40B4-BE49-F238E27FC236}">
                <a16:creationId xmlns:a16="http://schemas.microsoft.com/office/drawing/2014/main" id="{23DCC1D4-3E74-8C27-C020-AA3F49E227F3}"/>
              </a:ext>
            </a:extLst>
          </p:cNvPr>
          <p:cNvSpPr/>
          <p:nvPr/>
        </p:nvSpPr>
        <p:spPr>
          <a:xfrm flipH="1">
            <a:off x="134619" y="6556984"/>
            <a:ext cx="703580" cy="20957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</a:rPr>
              <a:t>Return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572D838-5ECC-4CBE-ADE1-A132205A9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76855"/>
                <a:ext cx="10515600" cy="390010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are identified by within-time differences in utilization by coverage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are identified by the correlation of utilization convergence and utilization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) is identified by level of utilization at introduction (steady state)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identified by the share treated by physicians that have adopted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572D838-5ECC-4CBE-ADE1-A132205A9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76855"/>
                <a:ext cx="10515600" cy="3900107"/>
              </a:xfrm>
              <a:blipFill>
                <a:blip r:embed="rId3"/>
                <a:stretch>
                  <a:fillRect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8077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Model Fit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AA744D-3E95-4A05-ABD7-A34947AE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850" y="2412633"/>
                <a:ext cx="5224485" cy="36950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positive for 89% of procedures and never significantly negative</a:t>
                </a:r>
              </a:p>
              <a:p>
                <a:r>
                  <a:rPr lang="en-US" dirty="0"/>
                  <a:t>Appropriate share estimates are robust to separately estimating among only physicians that have already adopted the procedure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7AA744D-3E95-4A05-ABD7-A34947AE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850" y="2412633"/>
                <a:ext cx="5224485" cy="3695020"/>
              </a:xfrm>
              <a:blipFill>
                <a:blip r:embed="rId2"/>
                <a:stretch>
                  <a:fillRect l="-2100" t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hlinkClick r:id="rId3" action="ppaction://hlinksldjump"/>
            <a:extLst>
              <a:ext uri="{FF2B5EF4-FFF2-40B4-BE49-F238E27FC236}">
                <a16:creationId xmlns:a16="http://schemas.microsoft.com/office/drawing/2014/main" id="{9DAA1662-70B8-D37E-3268-E2975E53C764}"/>
              </a:ext>
            </a:extLst>
          </p:cNvPr>
          <p:cNvSpPr/>
          <p:nvPr/>
        </p:nvSpPr>
        <p:spPr>
          <a:xfrm flipH="1">
            <a:off x="131803" y="6501481"/>
            <a:ext cx="734061" cy="24005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</a:rPr>
              <a:t>Return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B91A12-7A94-4475-ACD9-91D95224F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840" y="2146052"/>
            <a:ext cx="6228160" cy="447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935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A9A5-FA78-4C75-86C0-8CC590B9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1441"/>
            <a:ext cx="11049001" cy="102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Estimates Similar if Separately Estimated</a:t>
            </a:r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417828BB-0260-4834-B8F2-E946F5269A82}"/>
              </a:ext>
            </a:extLst>
          </p:cNvPr>
          <p:cNvSpPr/>
          <p:nvPr/>
        </p:nvSpPr>
        <p:spPr>
          <a:xfrm flipH="1">
            <a:off x="134619" y="6535024"/>
            <a:ext cx="703580" cy="23153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</a:rPr>
              <a:t>Return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EFB30DB0-0DD0-38D9-20AC-9F3624A2E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67" y="1432561"/>
            <a:ext cx="6003616" cy="4287519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82C4E03-AB9C-8198-A961-F22A38150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1350" y="5758100"/>
            <a:ext cx="4124960" cy="53283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>
                <a:latin typeface="+mj-lt"/>
              </a:rPr>
              <a:t>Estimated Jointly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5C2C779-6C40-F48D-7052-54E0D7D114B9}"/>
              </a:ext>
            </a:extLst>
          </p:cNvPr>
          <p:cNvSpPr txBox="1">
            <a:spLocks/>
          </p:cNvSpPr>
          <p:nvPr/>
        </p:nvSpPr>
        <p:spPr>
          <a:xfrm>
            <a:off x="7132895" y="5811520"/>
            <a:ext cx="4124960" cy="532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+mj-lt"/>
              </a:rPr>
              <a:t>Estimated Separately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533A2-D78B-4FDB-9BC0-E9B5593F2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9" y="1432561"/>
            <a:ext cx="6013258" cy="437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261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hlinkClick r:id="rId2" action="ppaction://hlinksldjump"/>
            <a:extLst>
              <a:ext uri="{FF2B5EF4-FFF2-40B4-BE49-F238E27FC236}">
                <a16:creationId xmlns:a16="http://schemas.microsoft.com/office/drawing/2014/main" id="{7C1F995D-83C9-4A54-ABD1-D0C7464924EE}"/>
              </a:ext>
            </a:extLst>
          </p:cNvPr>
          <p:cNvSpPr/>
          <p:nvPr/>
        </p:nvSpPr>
        <p:spPr>
          <a:xfrm flipH="1">
            <a:off x="129094" y="6501467"/>
            <a:ext cx="919529" cy="26900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Return</a:t>
            </a:r>
            <a:endParaRPr lang="en-US" sz="1600" u="sng" dirty="0">
              <a:solidFill>
                <a:schemeClr val="bg1"/>
              </a:solidFill>
              <a:uFill>
                <a:solidFill>
                  <a:srgbClr val="0070C0"/>
                </a:solidFill>
              </a:u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28DB26-7145-454C-BAE4-1B10F9AA8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672" y="0"/>
            <a:ext cx="9378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9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94EF9-9A38-4CCC-857C-206DF4B8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Related Literature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A744D-3E95-4A05-ABD7-A34947AED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Optimal Evidentiary Standard</a:t>
            </a:r>
          </a:p>
          <a:p>
            <a:pPr lvl="1"/>
            <a:r>
              <a:rPr lang="en-US" dirty="0"/>
              <a:t>Pharmaceuticals: Grabowski and Wang (2008), Olson (2008)</a:t>
            </a:r>
          </a:p>
          <a:p>
            <a:pPr lvl="1"/>
            <a:r>
              <a:rPr lang="en-US" dirty="0"/>
              <a:t>Medical devices: Budish, </a:t>
            </a:r>
            <a:r>
              <a:rPr lang="en-US" dirty="0" err="1"/>
              <a:t>Roin</a:t>
            </a:r>
            <a:r>
              <a:rPr lang="en-US" dirty="0"/>
              <a:t>, and Williams (2015), Stern (2017), </a:t>
            </a:r>
            <a:r>
              <a:rPr lang="en-US" dirty="0" err="1"/>
              <a:t>Grennan</a:t>
            </a:r>
            <a:r>
              <a:rPr lang="en-US" dirty="0"/>
              <a:t> and Town (2020)</a:t>
            </a:r>
          </a:p>
          <a:p>
            <a:r>
              <a:rPr lang="en-US" dirty="0"/>
              <a:t>Information Diffusion</a:t>
            </a:r>
          </a:p>
          <a:p>
            <a:pPr lvl="1"/>
            <a:r>
              <a:rPr lang="en-US" dirty="0"/>
              <a:t>Channels: Social networks (Allen et al., 2019; Bailey et al., 2019; Foster and Rosenzweig, 1995), geography (Agha and Molitor, 2018; Conley and </a:t>
            </a:r>
            <a:r>
              <a:rPr lang="en-US" dirty="0" err="1"/>
              <a:t>Udry</a:t>
            </a:r>
            <a:r>
              <a:rPr lang="en-US" dirty="0"/>
              <a:t>, 2010 ; Chandra and </a:t>
            </a:r>
            <a:r>
              <a:rPr lang="en-US" dirty="0" err="1"/>
              <a:t>Staiger</a:t>
            </a:r>
            <a:r>
              <a:rPr lang="en-US" dirty="0"/>
              <a:t>, 2007), professional connections (</a:t>
            </a:r>
            <a:r>
              <a:rPr lang="en-US" dirty="0" err="1"/>
              <a:t>Stoyanov</a:t>
            </a:r>
            <a:r>
              <a:rPr lang="en-US" dirty="0"/>
              <a:t> and </a:t>
            </a:r>
            <a:r>
              <a:rPr lang="en-US" dirty="0" err="1"/>
              <a:t>Zubanov</a:t>
            </a:r>
            <a:r>
              <a:rPr lang="en-US" dirty="0"/>
              <a:t>, 2012; Kellogg, 2011)</a:t>
            </a:r>
          </a:p>
          <a:p>
            <a:pPr lvl="1"/>
            <a:r>
              <a:rPr lang="en-US" dirty="0"/>
              <a:t>Little exogenous variation in global information: Moretti (2011), Gilchrist and Sands (2016)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85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7F15CBC-4FF8-4507-9F6D-E6F7749BF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6742550"/>
              </p:ext>
            </p:extLst>
          </p:nvPr>
        </p:nvGraphicFramePr>
        <p:xfrm>
          <a:off x="762000" y="243840"/>
          <a:ext cx="10474960" cy="637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5805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CE29A4-9470-4700-8F0D-A0D9679152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8" t="-10" r="35013" b="-1"/>
          <a:stretch/>
        </p:blipFill>
        <p:spPr>
          <a:xfrm>
            <a:off x="8159276" y="303023"/>
            <a:ext cx="4032724" cy="5588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74882C-AE79-4BCA-B26E-B6422A13F3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2"/>
          <a:stretch/>
        </p:blipFill>
        <p:spPr>
          <a:xfrm>
            <a:off x="0" y="303020"/>
            <a:ext cx="3587276" cy="5588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8FADF1-406C-4D90-AF08-7B98BF9241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7" r="27407"/>
          <a:stretch/>
        </p:blipFill>
        <p:spPr>
          <a:xfrm>
            <a:off x="3587276" y="303021"/>
            <a:ext cx="4572000" cy="55889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DEE20A-755E-49B7-847A-F2D2DDF00950}"/>
              </a:ext>
            </a:extLst>
          </p:cNvPr>
          <p:cNvSpPr txBox="1"/>
          <p:nvPr/>
        </p:nvSpPr>
        <p:spPr>
          <a:xfrm>
            <a:off x="930038" y="5951430"/>
            <a:ext cx="172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TAVR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37BD2-8F68-4BB1-8671-06D3ED6E1ADF}"/>
              </a:ext>
            </a:extLst>
          </p:cNvPr>
          <p:cNvSpPr txBox="1"/>
          <p:nvPr/>
        </p:nvSpPr>
        <p:spPr>
          <a:xfrm>
            <a:off x="4325636" y="5951430"/>
            <a:ext cx="3095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Laser Corneal Transplant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D75F4-8FA6-48F9-AA2F-99392304431B}"/>
              </a:ext>
            </a:extLst>
          </p:cNvPr>
          <p:cNvSpPr txBox="1"/>
          <p:nvPr/>
        </p:nvSpPr>
        <p:spPr>
          <a:xfrm>
            <a:off x="8888057" y="5951430"/>
            <a:ext cx="2575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Applied Behavior Analysis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74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hart, line chart&#10;&#10;Description automatically generated">
            <a:extLst>
              <a:ext uri="{FF2B5EF4-FFF2-40B4-BE49-F238E27FC236}">
                <a16:creationId xmlns:a16="http://schemas.microsoft.com/office/drawing/2014/main" id="{FB3AD156-E392-4A41-AADA-8886B695F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" y="23067"/>
            <a:ext cx="11226799" cy="6830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C4E953-E046-4A5E-AD56-C7CA7E5C997B}"/>
              </a:ext>
            </a:extLst>
          </p:cNvPr>
          <p:cNvSpPr txBox="1"/>
          <p:nvPr/>
        </p:nvSpPr>
        <p:spPr>
          <a:xfrm>
            <a:off x="5384799" y="2042160"/>
            <a:ext cx="172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208 Codes Grow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57F5A-DC92-4078-9943-F7316B8CA49E}"/>
              </a:ext>
            </a:extLst>
          </p:cNvPr>
          <p:cNvSpPr txBox="1"/>
          <p:nvPr/>
        </p:nvSpPr>
        <p:spPr>
          <a:xfrm>
            <a:off x="7550124" y="4084320"/>
            <a:ext cx="1991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135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Codes Fall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2E1424-B91D-46CC-87BC-4897B8BE6A14}"/>
              </a:ext>
            </a:extLst>
          </p:cNvPr>
          <p:cNvSpPr/>
          <p:nvPr/>
        </p:nvSpPr>
        <p:spPr>
          <a:xfrm rot="19670711">
            <a:off x="6173997" y="2683505"/>
            <a:ext cx="1571202" cy="52154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F97C291-AA00-4CF8-8EB2-B9CB5585A14F}"/>
              </a:ext>
            </a:extLst>
          </p:cNvPr>
          <p:cNvSpPr/>
          <p:nvPr/>
        </p:nvSpPr>
        <p:spPr>
          <a:xfrm rot="562043">
            <a:off x="7672288" y="4827408"/>
            <a:ext cx="1571202" cy="521546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hlinkClick r:id="rId3" action="ppaction://hlinksldjump"/>
            <a:extLst>
              <a:ext uri="{FF2B5EF4-FFF2-40B4-BE49-F238E27FC236}">
                <a16:creationId xmlns:a16="http://schemas.microsoft.com/office/drawing/2014/main" id="{E42FC1D8-9F68-4EBE-9071-2311E89112A3}"/>
              </a:ext>
            </a:extLst>
          </p:cNvPr>
          <p:cNvSpPr/>
          <p:nvPr/>
        </p:nvSpPr>
        <p:spPr>
          <a:xfrm flipH="1">
            <a:off x="70371" y="6470120"/>
            <a:ext cx="1674538" cy="29196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bg1"/>
                </a:solidFill>
                <a:uFill>
                  <a:solidFill>
                    <a:srgbClr val="0070C0"/>
                  </a:solidFill>
                </a:uFill>
              </a:rPr>
              <a:t>AMA Decisions</a:t>
            </a:r>
          </a:p>
        </p:txBody>
      </p:sp>
    </p:spTree>
    <p:extLst>
      <p:ext uri="{BB962C8B-B14F-4D97-AF65-F5344CB8AC3E}">
        <p14:creationId xmlns:p14="http://schemas.microsoft.com/office/powerpoint/2010/main" val="141023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a533bb-743b-476b-a277-6bc3980d8e5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3FF8FDB7603E42AF1223DC14B0DB82" ma:contentTypeVersion="18" ma:contentTypeDescription="Create a new document." ma:contentTypeScope="" ma:versionID="181a8414322fc3e44e2665a208ca33de">
  <xsd:schema xmlns:xsd="http://www.w3.org/2001/XMLSchema" xmlns:xs="http://www.w3.org/2001/XMLSchema" xmlns:p="http://schemas.microsoft.com/office/2006/metadata/properties" xmlns:ns3="e0a533bb-743b-476b-a277-6bc3980d8e56" xmlns:ns4="6113d670-3516-450b-90b4-0ca6c490d692" targetNamespace="http://schemas.microsoft.com/office/2006/metadata/properties" ma:root="true" ma:fieldsID="b03508e25ab719f555e6406d1310de8e" ns3:_="" ns4:_="">
    <xsd:import namespace="e0a533bb-743b-476b-a277-6bc3980d8e56"/>
    <xsd:import namespace="6113d670-3516-450b-90b4-0ca6c490d6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a533bb-743b-476b-a277-6bc3980d8e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3d670-3516-450b-90b4-0ca6c490d69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FEF7A3-7788-4199-A819-B7D2304F76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8B02C7-FBCB-4647-BA96-1BD62A089E7E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6113d670-3516-450b-90b4-0ca6c490d692"/>
    <ds:schemaRef ds:uri="http://schemas.microsoft.com/office/2006/metadata/properties"/>
    <ds:schemaRef ds:uri="http://purl.org/dc/terms/"/>
    <ds:schemaRef ds:uri="http://purl.org/dc/dcmitype/"/>
    <ds:schemaRef ds:uri="e0a533bb-743b-476b-a277-6bc3980d8e56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684CDCC-D55F-47FD-9258-47A137418E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a533bb-743b-476b-a277-6bc3980d8e56"/>
    <ds:schemaRef ds:uri="6113d670-3516-450b-90b4-0ca6c490d6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16020</TotalTime>
  <Words>1452</Words>
  <Application>Microsoft Office PowerPoint</Application>
  <PresentationFormat>Widescreen</PresentationFormat>
  <Paragraphs>227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Office Theme</vt:lpstr>
      <vt:lpstr>1_Office Theme</vt:lpstr>
      <vt:lpstr>Innovation Adoption and Regulation Under Uncertainty:  The Case of New Medical Procedures</vt:lpstr>
      <vt:lpstr>PowerPoint Presentation</vt:lpstr>
      <vt:lpstr>PowerPoint Presentation</vt:lpstr>
      <vt:lpstr>Research Questions</vt:lpstr>
      <vt:lpstr>Social Learning</vt:lpstr>
      <vt:lpstr>Related Literature</vt:lpstr>
      <vt:lpstr>PowerPoint Presentation</vt:lpstr>
      <vt:lpstr>PowerPoint Presentation</vt:lpstr>
      <vt:lpstr>PowerPoint Presentation</vt:lpstr>
      <vt:lpstr>Medicare Administrative Contractors (MACs)</vt:lpstr>
      <vt:lpstr>Medicare Administrative Contractors (MACs)</vt:lpstr>
      <vt:lpstr>PowerPoint Presentation</vt:lpstr>
      <vt:lpstr>PowerPoint Presentation</vt:lpstr>
      <vt:lpstr>Evidence of Social Learning</vt:lpstr>
      <vt:lpstr>Model Overview</vt:lpstr>
      <vt:lpstr>Adoption Decision</vt:lpstr>
      <vt:lpstr>Quality Signals</vt:lpstr>
      <vt:lpstr>Belief Updating</vt:lpstr>
      <vt:lpstr>Treatment Decision</vt:lpstr>
      <vt:lpstr>MAC Coverage Decisions</vt:lpstr>
      <vt:lpstr>Estimation</vt:lpstr>
      <vt:lpstr>Estimated MAC Fixed Effects</vt:lpstr>
      <vt:lpstr>Parameter Estimates</vt:lpstr>
      <vt:lpstr>Perceived and True Procedure Values</vt:lpstr>
      <vt:lpstr>Welfare</vt:lpstr>
      <vt:lpstr>Value of Learning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MACs can tell us beliefs</vt:lpstr>
      <vt:lpstr>PowerPoint Presentation</vt:lpstr>
      <vt:lpstr>PowerPoint Presentation</vt:lpstr>
      <vt:lpstr>PowerPoint Presentation</vt:lpstr>
      <vt:lpstr>Other Possible Explanations</vt:lpstr>
      <vt:lpstr>Other Possible Explanations</vt:lpstr>
      <vt:lpstr>Other Possible Explanations</vt:lpstr>
      <vt:lpstr>Other Possible Explanations</vt:lpstr>
      <vt:lpstr>PowerPoint Presentation</vt:lpstr>
      <vt:lpstr>PowerPoint Presentation</vt:lpstr>
      <vt:lpstr>Likelihood Function</vt:lpstr>
      <vt:lpstr>Identification</vt:lpstr>
      <vt:lpstr>Model Fit</vt:lpstr>
      <vt:lpstr>Estimates Similar if Separately Estimated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Update</dc:title>
  <dc:creator>Riley League</dc:creator>
  <cp:lastModifiedBy>League, Riley</cp:lastModifiedBy>
  <cp:revision>36</cp:revision>
  <dcterms:created xsi:type="dcterms:W3CDTF">2021-09-01T17:23:26Z</dcterms:created>
  <dcterms:modified xsi:type="dcterms:W3CDTF">2024-09-17T02:10:35Z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0x0101004E3FF8FDB7603E42AF1223DC14B0DB82</vt:lpwstr>
  </property>
</Properties>
</file>