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Lst>
  <p:notesMasterIdLst>
    <p:notesMasterId r:id="rId25"/>
  </p:notesMasterIdLst>
  <p:sldIdLst>
    <p:sldId id="269" r:id="rId2"/>
    <p:sldId id="283" r:id="rId3"/>
    <p:sldId id="288" r:id="rId4"/>
    <p:sldId id="290" r:id="rId5"/>
    <p:sldId id="292" r:id="rId6"/>
    <p:sldId id="291" r:id="rId7"/>
    <p:sldId id="293" r:id="rId8"/>
    <p:sldId id="277" r:id="rId9"/>
    <p:sldId id="289" r:id="rId10"/>
    <p:sldId id="285" r:id="rId11"/>
    <p:sldId id="284" r:id="rId12"/>
    <p:sldId id="278" r:id="rId13"/>
    <p:sldId id="286" r:id="rId14"/>
    <p:sldId id="279" r:id="rId15"/>
    <p:sldId id="280" r:id="rId16"/>
    <p:sldId id="281" r:id="rId17"/>
    <p:sldId id="287" r:id="rId18"/>
    <p:sldId id="282" r:id="rId19"/>
    <p:sldId id="268" r:id="rId20"/>
    <p:sldId id="272" r:id="rId21"/>
    <p:sldId id="274" r:id="rId22"/>
    <p:sldId id="275" r:id="rId23"/>
    <p:sldId id="276" r:id="rId2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33AB34-F73E-4750-B683-3864F3BC1FDB}">
          <p14:sldIdLst>
            <p14:sldId id="269"/>
            <p14:sldId id="283"/>
            <p14:sldId id="288"/>
            <p14:sldId id="290"/>
            <p14:sldId id="292"/>
            <p14:sldId id="291"/>
            <p14:sldId id="293"/>
            <p14:sldId id="277"/>
            <p14:sldId id="289"/>
            <p14:sldId id="285"/>
            <p14:sldId id="284"/>
            <p14:sldId id="278"/>
            <p14:sldId id="286"/>
            <p14:sldId id="279"/>
            <p14:sldId id="280"/>
            <p14:sldId id="281"/>
            <p14:sldId id="287"/>
            <p14:sldId id="282"/>
            <p14:sldId id="268"/>
          </p14:sldIdLst>
        </p14:section>
        <p14:section name="Backup" id="{4639FF53-061F-4BE1-8E85-8F07C64F0914}">
          <p14:sldIdLst>
            <p14:sldId id="272"/>
            <p14:sldId id="274"/>
            <p14:sldId id="275"/>
            <p14:sldId id="276"/>
          </p14:sldIdLst>
        </p14:section>
      </p14:sectionLst>
    </p:ext>
    <p:ext uri="{EFAFB233-063F-42B5-8137-9DF3F51BA10A}">
      <p15:sldGuideLst xmlns:p15="http://schemas.microsoft.com/office/powerpoint/2012/main">
        <p15:guide id="1" orient="horz" pos="2880">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B"/>
    <a:srgbClr val="AB05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7" autoAdjust="0"/>
    <p:restoredTop sz="94684"/>
  </p:normalViewPr>
  <p:slideViewPr>
    <p:cSldViewPr>
      <p:cViewPr varScale="1">
        <p:scale>
          <a:sx n="71" d="100"/>
          <a:sy n="71" d="100"/>
        </p:scale>
        <p:origin x="102" y="1044"/>
      </p:cViewPr>
      <p:guideLst>
        <p:guide orient="horz" pos="2880"/>
        <p:guide pos="576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3DA6E8E-4582-E048-9D5F-B5AA4B8014DE}" type="datetimeFigureOut">
              <a:rPr lang="en-US" smtClean="0"/>
              <a:t>8/11/2024</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C7B152A-EC10-0D42-BD0F-200D846462C9}" type="slidenum">
              <a:rPr lang="en-US" smtClean="0"/>
              <a:t>‹#›</a:t>
            </a:fld>
            <a:endParaRPr lang="en-US"/>
          </a:p>
        </p:txBody>
      </p:sp>
    </p:spTree>
    <p:extLst>
      <p:ext uri="{BB962C8B-B14F-4D97-AF65-F5344CB8AC3E}">
        <p14:creationId xmlns:p14="http://schemas.microsoft.com/office/powerpoint/2010/main" val="310211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7B152A-EC10-0D42-BD0F-200D846462C9}" type="slidenum">
              <a:rPr lang="en-US" smtClean="0"/>
              <a:t>1</a:t>
            </a:fld>
            <a:endParaRPr lang="en-US"/>
          </a:p>
        </p:txBody>
      </p:sp>
    </p:spTree>
    <p:extLst>
      <p:ext uri="{BB962C8B-B14F-4D97-AF65-F5344CB8AC3E}">
        <p14:creationId xmlns:p14="http://schemas.microsoft.com/office/powerpoint/2010/main" val="1822401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35" name="object 2">
            <a:extLst>
              <a:ext uri="{FF2B5EF4-FFF2-40B4-BE49-F238E27FC236}">
                <a16:creationId xmlns:a16="http://schemas.microsoft.com/office/drawing/2014/main" id="{B7C7D8D2-C446-5A4B-99DC-B14F0DCA96BA}"/>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36" name="object 10">
            <a:extLst>
              <a:ext uri="{FF2B5EF4-FFF2-40B4-BE49-F238E27FC236}">
                <a16:creationId xmlns:a16="http://schemas.microsoft.com/office/drawing/2014/main" id="{DAE03A09-B8F5-B14D-AA68-4D0B3893702D}"/>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37" name="Group 36">
            <a:extLst>
              <a:ext uri="{FF2B5EF4-FFF2-40B4-BE49-F238E27FC236}">
                <a16:creationId xmlns:a16="http://schemas.microsoft.com/office/drawing/2014/main" id="{AE685FBF-2BCE-B549-BA09-F031EF8ACA99}"/>
              </a:ext>
            </a:extLst>
          </p:cNvPr>
          <p:cNvGrpSpPr/>
          <p:nvPr userDrawn="1"/>
        </p:nvGrpSpPr>
        <p:grpSpPr>
          <a:xfrm rot="10800000">
            <a:off x="873404" y="8823172"/>
            <a:ext cx="3054617" cy="73818"/>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pic>
        <p:nvPicPr>
          <p:cNvPr id="59" name="Picture 58">
            <a:extLst>
              <a:ext uri="{FF2B5EF4-FFF2-40B4-BE49-F238E27FC236}">
                <a16:creationId xmlns:a16="http://schemas.microsoft.com/office/drawing/2014/main" id="{F48AFB5F-D473-9A4E-9EBD-3617A1390AD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extLst>
      <p:ext uri="{BB962C8B-B14F-4D97-AF65-F5344CB8AC3E}">
        <p14:creationId xmlns:p14="http://schemas.microsoft.com/office/powerpoint/2010/main" val="230792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userDrawn="1"/>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190861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724874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pic>
        <p:nvPicPr>
          <p:cNvPr id="5" name="Picture 4">
            <a:extLst>
              <a:ext uri="{FF2B5EF4-FFF2-40B4-BE49-F238E27FC236}">
                <a16:creationId xmlns:a16="http://schemas.microsoft.com/office/drawing/2014/main" id="{500427AF-FC89-B544-AD6A-8861FD3D0E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6" name="Rectangle 5">
            <a:extLst>
              <a:ext uri="{FF2B5EF4-FFF2-40B4-BE49-F238E27FC236}">
                <a16:creationId xmlns:a16="http://schemas.microsoft.com/office/drawing/2014/main" id="{F0950B3E-629C-5048-BBA1-C8B1F62EFD0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bject 3">
            <a:extLst>
              <a:ext uri="{FF2B5EF4-FFF2-40B4-BE49-F238E27FC236}">
                <a16:creationId xmlns:a16="http://schemas.microsoft.com/office/drawing/2014/main" id="{17A607B4-CBD2-E04D-BDAA-181449BAF9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38770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pic>
        <p:nvPicPr>
          <p:cNvPr id="6" name="Picture 5">
            <a:extLst>
              <a:ext uri="{FF2B5EF4-FFF2-40B4-BE49-F238E27FC236}">
                <a16:creationId xmlns:a16="http://schemas.microsoft.com/office/drawing/2014/main" id="{A276925C-926B-1546-8F79-7CEF2622C2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9CC38A79-1416-6A47-8697-1B397F2D4AA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625C8968-7A91-BB4A-B0D1-505C60660E18}"/>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2" name="object 6">
            <a:extLst>
              <a:ext uri="{FF2B5EF4-FFF2-40B4-BE49-F238E27FC236}">
                <a16:creationId xmlns:a16="http://schemas.microsoft.com/office/drawing/2014/main" id="{586ED654-700A-2147-9380-60A6E2C74899}"/>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32365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0" name="Rectangle 9">
            <a:extLst>
              <a:ext uri="{FF2B5EF4-FFF2-40B4-BE49-F238E27FC236}">
                <a16:creationId xmlns:a16="http://schemas.microsoft.com/office/drawing/2014/main" id="{6D8127CD-FD8A-A844-98F0-23382BA9FAE9}"/>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37B0837-427D-1748-AB83-BA20A397579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Rectangle 11">
            <a:extLst>
              <a:ext uri="{FF2B5EF4-FFF2-40B4-BE49-F238E27FC236}">
                <a16:creationId xmlns:a16="http://schemas.microsoft.com/office/drawing/2014/main" id="{5C633B24-A0CE-BF4A-B6B6-8FF604B3913F}"/>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bject 3">
            <a:extLst>
              <a:ext uri="{FF2B5EF4-FFF2-40B4-BE49-F238E27FC236}">
                <a16:creationId xmlns:a16="http://schemas.microsoft.com/office/drawing/2014/main" id="{C59CADE6-3B65-9745-88CF-D1F15149CC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5" name="object 3">
            <a:extLst>
              <a:ext uri="{FF2B5EF4-FFF2-40B4-BE49-F238E27FC236}">
                <a16:creationId xmlns:a16="http://schemas.microsoft.com/office/drawing/2014/main" id="{7A7E4853-92BF-8943-98F7-E8F30CF4C94E}"/>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27859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6" name="object 2">
            <a:extLst>
              <a:ext uri="{FF2B5EF4-FFF2-40B4-BE49-F238E27FC236}">
                <a16:creationId xmlns:a16="http://schemas.microsoft.com/office/drawing/2014/main" id="{EE305CF2-3738-8E46-A4CD-EFB5936BA81C}"/>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7" name="Picture 6">
            <a:extLst>
              <a:ext uri="{FF2B5EF4-FFF2-40B4-BE49-F238E27FC236}">
                <a16:creationId xmlns:a16="http://schemas.microsoft.com/office/drawing/2014/main" id="{4C6E8668-042A-CB4E-978A-59827BEF92B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2C432242-6D23-104C-983C-E3A1DF4292E7}"/>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bject 3">
            <a:extLst>
              <a:ext uri="{FF2B5EF4-FFF2-40B4-BE49-F238E27FC236}">
                <a16:creationId xmlns:a16="http://schemas.microsoft.com/office/drawing/2014/main" id="{2BD09B77-CEFE-DD43-B003-CC084EC60D65}"/>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419979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2">
            <a:extLst>
              <a:ext uri="{FF2B5EF4-FFF2-40B4-BE49-F238E27FC236}">
                <a16:creationId xmlns:a16="http://schemas.microsoft.com/office/drawing/2014/main" id="{A7E98F78-1EE8-9C46-B346-E33EA2A7C643}"/>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9" name="Rectangle 8">
            <a:extLst>
              <a:ext uri="{FF2B5EF4-FFF2-40B4-BE49-F238E27FC236}">
                <a16:creationId xmlns:a16="http://schemas.microsoft.com/office/drawing/2014/main" id="{39C0EF02-BD96-1647-AA41-B9268F4871FD}"/>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25754AD-6AF6-064F-9D39-34874A4830F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object 8">
            <a:extLst>
              <a:ext uri="{FF2B5EF4-FFF2-40B4-BE49-F238E27FC236}">
                <a16:creationId xmlns:a16="http://schemas.microsoft.com/office/drawing/2014/main" id="{67F30830-0281-CB4A-8A0B-32C54DACCB3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3" name="Rectangle 12">
            <a:extLst>
              <a:ext uri="{FF2B5EF4-FFF2-40B4-BE49-F238E27FC236}">
                <a16:creationId xmlns:a16="http://schemas.microsoft.com/office/drawing/2014/main" id="{0162FECF-1BB5-4C42-A89A-BC831EB07689}"/>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28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25" name="Rectangle 24">
            <a:extLst>
              <a:ext uri="{FF2B5EF4-FFF2-40B4-BE49-F238E27FC236}">
                <a16:creationId xmlns:a16="http://schemas.microsoft.com/office/drawing/2014/main" id="{AE769987-766C-AE4B-87F0-D07CCA454BF2}"/>
              </a:ext>
            </a:extLst>
          </p:cNvPr>
          <p:cNvSpPr/>
          <p:nvPr/>
        </p:nvSpPr>
        <p:spPr>
          <a:xfrm>
            <a:off x="8842073" y="6118283"/>
            <a:ext cx="6162674" cy="33640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C5D0346-91FD-8849-99B9-552AB425B3EA}"/>
              </a:ext>
            </a:extLst>
          </p:cNvPr>
          <p:cNvSpPr/>
          <p:nvPr/>
        </p:nvSpPr>
        <p:spPr>
          <a:xfrm>
            <a:off x="8842073" y="1260941"/>
            <a:ext cx="6162674" cy="41125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22" name="object 9">
            <a:extLst>
              <a:ext uri="{FF2B5EF4-FFF2-40B4-BE49-F238E27FC236}">
                <a16:creationId xmlns:a16="http://schemas.microsoft.com/office/drawing/2014/main" id="{52E66EB2-263D-BA4C-964B-DCF423D7C437}"/>
              </a:ext>
            </a:extLst>
          </p:cNvPr>
          <p:cNvSpPr/>
          <p:nvPr/>
        </p:nvSpPr>
        <p:spPr>
          <a:xfrm>
            <a:off x="15520287" y="1260941"/>
            <a:ext cx="45719"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a:p>
        </p:txBody>
      </p:sp>
      <p:sp>
        <p:nvSpPr>
          <p:cNvPr id="24" name="object 3">
            <a:extLst>
              <a:ext uri="{FF2B5EF4-FFF2-40B4-BE49-F238E27FC236}">
                <a16:creationId xmlns:a16="http://schemas.microsoft.com/office/drawing/2014/main" id="{A07FBEEA-4BB0-3B4A-B12D-47020D535E7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26" name="Rectangle 25">
            <a:extLst>
              <a:ext uri="{FF2B5EF4-FFF2-40B4-BE49-F238E27FC236}">
                <a16:creationId xmlns:a16="http://schemas.microsoft.com/office/drawing/2014/main" id="{72CC4C5D-0CB8-2F46-B7D9-245DB1DF091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43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7" name="object 3">
            <a:extLst>
              <a:ext uri="{FF2B5EF4-FFF2-40B4-BE49-F238E27FC236}">
                <a16:creationId xmlns:a16="http://schemas.microsoft.com/office/drawing/2014/main" id="{B58A3138-293C-1C4B-990D-E9B1D05EC067}"/>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8" name="object 2">
            <a:extLst>
              <a:ext uri="{FF2B5EF4-FFF2-40B4-BE49-F238E27FC236}">
                <a16:creationId xmlns:a16="http://schemas.microsoft.com/office/drawing/2014/main" id="{E894B9C6-FFC2-BF49-B139-13399AA9464D}"/>
              </a:ext>
            </a:extLst>
          </p:cNvPr>
          <p:cNvSpPr/>
          <p:nvPr/>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88808A2-9735-0046-8139-D23B663F52B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object 3">
            <a:extLst>
              <a:ext uri="{FF2B5EF4-FFF2-40B4-BE49-F238E27FC236}">
                <a16:creationId xmlns:a16="http://schemas.microsoft.com/office/drawing/2014/main" id="{DD7F3E48-D5A1-D341-B5E7-77158EA2FBED}"/>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1" name="object 2">
            <a:extLst>
              <a:ext uri="{FF2B5EF4-FFF2-40B4-BE49-F238E27FC236}">
                <a16:creationId xmlns:a16="http://schemas.microsoft.com/office/drawing/2014/main" id="{952CB7C8-3BB9-2143-AC2F-773A7C074011}"/>
              </a:ext>
            </a:extLst>
          </p:cNvPr>
          <p:cNvSpPr/>
          <p:nvPr userDrawn="1"/>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D04A4F16-1ACC-7B4A-873F-BADAEB93E903}"/>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1_Blank">
    <p:bg>
      <p:bgPr>
        <a:solidFill>
          <a:schemeClr val="bg1"/>
        </a:solidFill>
        <a:effectLst/>
      </p:bgPr>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4EC58BEA-C5D0-6E43-A7BE-DF35E27A2457}"/>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2">
            <a:extLst>
              <a:ext uri="{FF2B5EF4-FFF2-40B4-BE49-F238E27FC236}">
                <a16:creationId xmlns:a16="http://schemas.microsoft.com/office/drawing/2014/main" id="{B0471B98-1891-6240-AF37-D317E72481B2}"/>
              </a:ext>
            </a:extLst>
          </p:cNvPr>
          <p:cNvSpPr/>
          <p:nvPr/>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1" name="Rectangle 10">
            <a:extLst>
              <a:ext uri="{FF2B5EF4-FFF2-40B4-BE49-F238E27FC236}">
                <a16:creationId xmlns:a16="http://schemas.microsoft.com/office/drawing/2014/main" id="{EA11F753-0479-734E-8743-658697E11855}"/>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2">
            <a:extLst>
              <a:ext uri="{FF2B5EF4-FFF2-40B4-BE49-F238E27FC236}">
                <a16:creationId xmlns:a16="http://schemas.microsoft.com/office/drawing/2014/main" id="{639359C6-1A1D-274B-82CF-24CE4CE2C298}"/>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8" name="object 2">
            <a:extLst>
              <a:ext uri="{FF2B5EF4-FFF2-40B4-BE49-F238E27FC236}">
                <a16:creationId xmlns:a16="http://schemas.microsoft.com/office/drawing/2014/main" id="{7C0D586C-0FAA-C74C-ADB8-2C3BC7D4DC81}"/>
              </a:ext>
            </a:extLst>
          </p:cNvPr>
          <p:cNvSpPr/>
          <p:nvPr userDrawn="1"/>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637F5BD4-D7E3-1641-BA72-D080427A4F0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0555532-8968-2B43-BC3C-48409B8A074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4" name="Rectangle 13">
            <a:extLst>
              <a:ext uri="{FF2B5EF4-FFF2-40B4-BE49-F238E27FC236}">
                <a16:creationId xmlns:a16="http://schemas.microsoft.com/office/drawing/2014/main" id="{F24771C5-3AE5-724A-AF63-AB97DA82CA36}"/>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34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86082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61" r:id="rId10"/>
    <p:sldLayoutId id="2147483662" r:id="rId11"/>
    <p:sldLayoutId id="2147483668" r:id="rId12"/>
    <p:sldLayoutId id="2147483667" r:id="rId13"/>
    <p:sldLayoutId id="2147483663" r:id="rId14"/>
    <p:sldLayoutId id="2147483664" r:id="rId1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mailto:rileymawson@arizona.edu" TargetMode="Externa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hyperlink" Target="mailto:benmorgan@arizona.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8FF35417-3F0A-C241-B35B-084EDB693D36}"/>
              </a:ext>
            </a:extLst>
          </p:cNvPr>
          <p:cNvSpPr txBox="1">
            <a:spLocks/>
          </p:cNvSpPr>
          <p:nvPr/>
        </p:nvSpPr>
        <p:spPr>
          <a:xfrm>
            <a:off x="685800" y="7124700"/>
            <a:ext cx="11328400" cy="1949252"/>
          </a:xfrm>
          <a:prstGeom prst="rect">
            <a:avLst/>
          </a:prstGeom>
        </p:spPr>
        <p:txBody>
          <a:bodyPr vert="horz" wrap="square" lIns="0" tIns="168275" rIns="0" bIns="0" rtlCol="0">
            <a:noAutofit/>
          </a:bodyPr>
          <a:lstStyle>
            <a:lvl1pPr>
              <a:defRPr>
                <a:latin typeface="+mj-lt"/>
                <a:ea typeface="+mj-ea"/>
                <a:cs typeface="+mj-cs"/>
              </a:defRPr>
            </a:lvl1pPr>
          </a:lstStyle>
          <a:p>
            <a:pPr marL="12700" marR="5080">
              <a:lnSpc>
                <a:spcPts val="14960"/>
              </a:lnSpc>
              <a:spcBef>
                <a:spcPts val="1325"/>
              </a:spcBef>
            </a:pPr>
            <a:r>
              <a:rPr lang="en-US" sz="4000" b="0" i="0" u="none" strike="noStrike" dirty="0">
                <a:solidFill>
                  <a:srgbClr val="000000"/>
                </a:solidFill>
                <a:effectLst/>
                <a:highlight>
                  <a:srgbClr val="FFFFFF"/>
                </a:highlight>
                <a:latin typeface="Aptos Display" panose="020B0004020202020204" pitchFamily="34" charset="0"/>
              </a:rPr>
              <a:t>DAPC, EDM Artist, or Useful Data Analysis Tool?</a:t>
            </a:r>
            <a:endParaRPr lang="en-US" sz="4000" kern="0" dirty="0">
              <a:solidFill>
                <a:srgbClr val="0C234B"/>
              </a:solidFill>
              <a:latin typeface="Aptos Display" panose="020B0004020202020204" pitchFamily="34" charset="0"/>
              <a:cs typeface="Times New Roman" panose="02020603050405020304" pitchFamily="18" charset="0"/>
            </a:endParaRPr>
          </a:p>
        </p:txBody>
      </p:sp>
      <p:sp>
        <p:nvSpPr>
          <p:cNvPr id="5" name="object 5">
            <a:extLst>
              <a:ext uri="{FF2B5EF4-FFF2-40B4-BE49-F238E27FC236}">
                <a16:creationId xmlns:a16="http://schemas.microsoft.com/office/drawing/2014/main" id="{02F8F3AE-6A00-0446-A03F-AD4E6D2DDBF3}"/>
              </a:ext>
            </a:extLst>
          </p:cNvPr>
          <p:cNvSpPr txBox="1"/>
          <p:nvPr/>
        </p:nvSpPr>
        <p:spPr>
          <a:xfrm>
            <a:off x="685800" y="9094123"/>
            <a:ext cx="3611245" cy="289823"/>
          </a:xfrm>
          <a:prstGeom prst="rect">
            <a:avLst/>
          </a:prstGeom>
        </p:spPr>
        <p:txBody>
          <a:bodyPr vert="horz" wrap="square" lIns="0" tIns="12700" rIns="0" bIns="0" rtlCol="0">
            <a:noAutofit/>
          </a:bodyPr>
          <a:lstStyle/>
          <a:p>
            <a:pPr marL="12700">
              <a:lnSpc>
                <a:spcPct val="100000"/>
              </a:lnSpc>
              <a:spcBef>
                <a:spcPts val="100"/>
              </a:spcBef>
            </a:pPr>
            <a:r>
              <a:rPr lang="en-US" b="1" dirty="0">
                <a:solidFill>
                  <a:srgbClr val="0C234A"/>
                </a:solidFill>
                <a:latin typeface="Aptos" panose="020B0004020202020204" pitchFamily="34" charset="0"/>
                <a:cs typeface="Calibri" panose="020F0502020204030204" pitchFamily="34" charset="0"/>
              </a:rPr>
              <a:t>INFO 523 – Summer 2024</a:t>
            </a:r>
            <a:br>
              <a:rPr lang="en-US" b="1" dirty="0">
                <a:solidFill>
                  <a:srgbClr val="0C234A"/>
                </a:solidFill>
                <a:latin typeface="Aptos" panose="020B0004020202020204" pitchFamily="34" charset="0"/>
                <a:cs typeface="Calibri" panose="020F0502020204030204" pitchFamily="34" charset="0"/>
              </a:rPr>
            </a:br>
            <a:r>
              <a:rPr lang="en-US" b="1" dirty="0">
                <a:solidFill>
                  <a:srgbClr val="0C234A"/>
                </a:solidFill>
                <a:latin typeface="Aptos" panose="020B0004020202020204" pitchFamily="34" charset="0"/>
                <a:cs typeface="Calibri" panose="020F0502020204030204" pitchFamily="34" charset="0"/>
              </a:rPr>
              <a:t>Riley Mawson</a:t>
            </a:r>
          </a:p>
          <a:p>
            <a:pPr marL="12700">
              <a:lnSpc>
                <a:spcPct val="100000"/>
              </a:lnSpc>
              <a:spcBef>
                <a:spcPts val="100"/>
              </a:spcBef>
            </a:pPr>
            <a:r>
              <a:rPr lang="en-US" b="1" dirty="0">
                <a:solidFill>
                  <a:srgbClr val="0C234A"/>
                </a:solidFill>
                <a:latin typeface="Aptos" panose="020B0004020202020204" pitchFamily="34" charset="0"/>
                <a:cs typeface="Calibri" panose="020F0502020204030204" pitchFamily="34" charset="0"/>
              </a:rPr>
              <a:t>Ben Morgan</a:t>
            </a:r>
          </a:p>
          <a:p>
            <a:pPr marL="12700">
              <a:lnSpc>
                <a:spcPct val="100000"/>
              </a:lnSpc>
              <a:spcBef>
                <a:spcPts val="100"/>
              </a:spcBef>
            </a:pPr>
            <a:endParaRPr lang="en-US" b="1" dirty="0">
              <a:solidFill>
                <a:srgbClr val="0C234A"/>
              </a:solidFill>
              <a:latin typeface="Aptos" panose="020B000402020202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465C2D92-E1E6-7746-B459-BEFEB84964AE}"/>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ign on a building&#10;&#10;Description automatically generated with low confidence">
            <a:extLst>
              <a:ext uri="{FF2B5EF4-FFF2-40B4-BE49-F238E27FC236}">
                <a16:creationId xmlns:a16="http://schemas.microsoft.com/office/drawing/2014/main" id="{837C3057-77A3-0A46-B646-8783910BB959}"/>
              </a:ext>
            </a:extLst>
          </p:cNvPr>
          <p:cNvPicPr>
            <a:picLocks noChangeAspect="1"/>
          </p:cNvPicPr>
          <p:nvPr/>
        </p:nvPicPr>
        <p:blipFill rotWithShape="1">
          <a:blip r:embed="rId3">
            <a:extLst>
              <a:ext uri="{28A0092B-C50C-407E-A947-70E740481C1C}">
                <a14:useLocalDpi xmlns:a14="http://schemas.microsoft.com/office/drawing/2010/main" val="0"/>
              </a:ext>
            </a:extLst>
          </a:blip>
          <a:srcRect t="26654" r="624" b="13408"/>
          <a:stretch/>
        </p:blipFill>
        <p:spPr>
          <a:xfrm>
            <a:off x="0" y="0"/>
            <a:ext cx="18288000" cy="7353300"/>
          </a:xfrm>
          <a:prstGeom prst="rect">
            <a:avLst/>
          </a:prstGeom>
        </p:spPr>
      </p:pic>
    </p:spTree>
    <p:extLst>
      <p:ext uri="{BB962C8B-B14F-4D97-AF65-F5344CB8AC3E}">
        <p14:creationId xmlns:p14="http://schemas.microsoft.com/office/powerpoint/2010/main" val="39468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3046988"/>
          </a:xfrm>
          <a:prstGeom prst="rect">
            <a:avLst/>
          </a:prstGeom>
          <a:noFill/>
        </p:spPr>
        <p:txBody>
          <a:bodyPr wrap="square" rtlCol="0">
            <a:spAutoFit/>
          </a:bodyPr>
          <a:lstStyle/>
          <a:p>
            <a:pPr algn="ctr"/>
            <a:r>
              <a:rPr lang="en-US" sz="9600" dirty="0">
                <a:latin typeface="Aptos Display" panose="020B0004020202020204" pitchFamily="34" charset="0"/>
              </a:rPr>
              <a:t>Relation to Course Materials</a:t>
            </a:r>
          </a:p>
        </p:txBody>
      </p:sp>
    </p:spTree>
    <p:extLst>
      <p:ext uri="{BB962C8B-B14F-4D97-AF65-F5344CB8AC3E}">
        <p14:creationId xmlns:p14="http://schemas.microsoft.com/office/powerpoint/2010/main" val="415360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3046988"/>
          </a:xfrm>
          <a:prstGeom prst="rect">
            <a:avLst/>
          </a:prstGeom>
          <a:noFill/>
        </p:spPr>
        <p:txBody>
          <a:bodyPr wrap="square" rtlCol="0">
            <a:spAutoFit/>
          </a:bodyPr>
          <a:lstStyle/>
          <a:p>
            <a:pPr algn="ctr"/>
            <a:r>
              <a:rPr lang="en-US" sz="9600" dirty="0">
                <a:latin typeface="Aptos Display" panose="020B0004020202020204" pitchFamily="34" charset="0"/>
              </a:rPr>
              <a:t>Real-World</a:t>
            </a:r>
          </a:p>
          <a:p>
            <a:pPr algn="ctr"/>
            <a:r>
              <a:rPr lang="en-US" sz="9600" dirty="0">
                <a:latin typeface="Aptos Display" panose="020B0004020202020204" pitchFamily="34" charset="0"/>
              </a:rPr>
              <a:t>Applications</a:t>
            </a:r>
          </a:p>
        </p:txBody>
      </p:sp>
    </p:spTree>
    <p:extLst>
      <p:ext uri="{BB962C8B-B14F-4D97-AF65-F5344CB8AC3E}">
        <p14:creationId xmlns:p14="http://schemas.microsoft.com/office/powerpoint/2010/main" val="290414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Real-World Applications</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6FBA578-1E4C-30F6-851B-7EEB1978AD02}"/>
              </a:ext>
            </a:extLst>
          </p:cNvPr>
          <p:cNvSpPr>
            <a:spLocks noChangeArrowheads="1"/>
          </p:cNvSpPr>
          <p:nvPr/>
        </p:nvSpPr>
        <p:spPr bwMode="auto">
          <a:xfrm>
            <a:off x="2362200" y="2476500"/>
            <a:ext cx="8610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Examples: Genomics, Ecology, Medical Diagnostics, Marketing, Finance.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Brief descriptions of how DAPC is used in these fields.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Visual: Icons or images representing different applications. </a:t>
            </a:r>
          </a:p>
        </p:txBody>
      </p:sp>
    </p:spTree>
    <p:extLst>
      <p:ext uri="{BB962C8B-B14F-4D97-AF65-F5344CB8AC3E}">
        <p14:creationId xmlns:p14="http://schemas.microsoft.com/office/powerpoint/2010/main" val="2957130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Example</a:t>
            </a:r>
          </a:p>
        </p:txBody>
      </p:sp>
    </p:spTree>
    <p:extLst>
      <p:ext uri="{BB962C8B-B14F-4D97-AF65-F5344CB8AC3E}">
        <p14:creationId xmlns:p14="http://schemas.microsoft.com/office/powerpoint/2010/main" val="3265257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896600" cy="1066800"/>
          </a:xfrm>
          <a:prstGeom prst="rect">
            <a:avLst/>
          </a:prstGeom>
        </p:spPr>
        <p:txBody>
          <a:bodyPr vert="horz" wrap="square" lIns="0" tIns="12700" rIns="0" bIns="0" rtlCol="0">
            <a:noAutofit/>
          </a:bodyPr>
          <a:lstStyle/>
          <a:p>
            <a:pPr marL="12700">
              <a:spcBef>
                <a:spcPts val="100"/>
              </a:spcBef>
            </a:pPr>
            <a:r>
              <a:rPr lang="en-US" sz="6000" b="1" dirty="0"/>
              <a:t>Case Study Example</a:t>
            </a:r>
            <a:br>
              <a:rPr lang="en-US" sz="6000" b="1" dirty="0"/>
            </a:b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9E71B6D-F93E-4D2B-76E0-B2E5ECBE46B5}"/>
              </a:ext>
            </a:extLst>
          </p:cNvPr>
          <p:cNvSpPr>
            <a:spLocks noChangeArrowheads="1"/>
          </p:cNvSpPr>
          <p:nvPr/>
        </p:nvSpPr>
        <p:spPr bwMode="auto">
          <a:xfrm rot="10800000" flipV="1">
            <a:off x="2362200" y="2324101"/>
            <a:ext cx="11049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Brief overview of a specific case study or dataset (e.g., wine or yeast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Summary of how DAPC was applied and the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 Charts or graphs from the case study. </a:t>
            </a:r>
            <a:r>
              <a:rPr kumimoji="0" lang="en-US" altLang="en-US" sz="1800" b="0" i="0" u="none" strike="noStrike" cap="none" normalizeH="0" baseline="0">
                <a:ln>
                  <a:noFill/>
                </a:ln>
                <a:solidFill>
                  <a:schemeClr val="tx1"/>
                </a:solidFill>
                <a:effectLst/>
                <a:latin typeface="Arial" panose="020B0604020202020204" pitchFamily="34" charset="0"/>
              </a:rPr>
              <a:t>Penguins?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1827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Advantages of DAPC</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29133AF8-330C-0AA1-AF87-FD8CE34F8ED1}"/>
              </a:ext>
            </a:extLst>
          </p:cNvPr>
          <p:cNvSpPr>
            <a:spLocks noChangeArrowheads="1"/>
          </p:cNvSpPr>
          <p:nvPr/>
        </p:nvSpPr>
        <p:spPr bwMode="auto">
          <a:xfrm>
            <a:off x="2242344" y="2109401"/>
            <a:ext cx="10591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Improved classification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Effective handling of high-dimensional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Enhanced interpretability of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 Bullet points or a table summarizing advantages.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 name="Rectangle 2">
            <a:extLst>
              <a:ext uri="{FF2B5EF4-FFF2-40B4-BE49-F238E27FC236}">
                <a16:creationId xmlns:a16="http://schemas.microsoft.com/office/drawing/2014/main" id="{509AF5BE-DA18-072B-ECE6-DF52B284E2FF}"/>
              </a:ext>
            </a:extLst>
          </p:cNvPr>
          <p:cNvSpPr>
            <a:spLocks noChangeArrowheads="1"/>
          </p:cNvSpPr>
          <p:nvPr/>
        </p:nvSpPr>
        <p:spPr bwMode="auto">
          <a:xfrm>
            <a:off x="2819400" y="3843556"/>
            <a:ext cx="10210800"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Enhanced Classification Accuracy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DAPC combines PCA and DA, often resulting in more accurate classification by leveraging reduced-dimensionality data that emphasizes key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Dimensionality Reduction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reduces the number of features, simplifying the data while retaining most of the variability, which helps in dealing with high-dimensional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Improved Computational Efficiency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By reducing dimensionality before applying DA, DAPC reduces computational complexity and processing time, making it more efficient for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Better Visualization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transforms data into a lower-dimensional space that can be visualized more easily, helping in understanding and interpreting complex data structures.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Noise Reduction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helps in filtering out noise and irrelevant features, leading to cleaner and more robust input for the discriminant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Handling Multicollinearity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addresses multicollinearity by transforming correlated features into uncorrelated principal components, improving the performance of the subsequent 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Flexibility in Classification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DAPC can handle different types of discriminant analysis techniques (e.g., linear or quadratic) depending on the dataset and classification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Scalability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method scales well with large datasets due to its combination of dimensionality reduction and classification, making it suitable for various domains.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Feature Extraction</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PCA identifies the most important features (principal components), which can be valuable for feature selection and understanding underlying data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Enhanced Interpretability</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By focusing on principal components, DAPC simplifies the data structure, making the results of the discriminant analysis easier to interpret and analyze.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3116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Challenges and Considerations</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D3558A4B-E801-74EA-8331-1C1526FB5AD2}"/>
              </a:ext>
            </a:extLst>
          </p:cNvPr>
          <p:cNvSpPr>
            <a:spLocks noChangeArrowheads="1"/>
          </p:cNvSpPr>
          <p:nvPr/>
        </p:nvSpPr>
        <p:spPr bwMode="auto">
          <a:xfrm>
            <a:off x="2362200" y="2324100"/>
            <a:ext cx="9677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Potential limitations: Choice of principal components, computational complexity.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Considerations for effective use: Data quality, parameter selection.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Visual: List of challenges with icons or illustrations. </a:t>
            </a:r>
          </a:p>
        </p:txBody>
      </p:sp>
      <p:sp>
        <p:nvSpPr>
          <p:cNvPr id="4" name="Rectangle 2">
            <a:extLst>
              <a:ext uri="{FF2B5EF4-FFF2-40B4-BE49-F238E27FC236}">
                <a16:creationId xmlns:a16="http://schemas.microsoft.com/office/drawing/2014/main" id="{260D9E30-D468-B0FA-8D47-8677E3EBE4E3}"/>
              </a:ext>
            </a:extLst>
          </p:cNvPr>
          <p:cNvSpPr>
            <a:spLocks noChangeArrowheads="1"/>
          </p:cNvSpPr>
          <p:nvPr/>
        </p:nvSpPr>
        <p:spPr bwMode="auto">
          <a:xfrm>
            <a:off x="3429000" y="4076700"/>
            <a:ext cx="13182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Choice of Principal Components</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Determining the number of principal components to retain can be subjective and impacts the performance of the discriminant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Computational Complexity</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Although DAPC improves efficiency over raw data, the PCA step can still be computationally intensive for very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Assumptions of Linearity</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DAPC assumes linear relationships among features, which may not always hold true, potentially affecting classification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Interpretability of Principal Components</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Principal components are linear combinations of original features and can be challenging to interpret, especially in terms of their meaning and relevance.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Overfitting Risk</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With a high number of principal components, there is a risk of overfitting the discriminant model to the training data, which can affect generalizability.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Sensitivity to Data Scaling</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PCA is sensitive to the scale of features, requiring careful normalization or standardization of data before applying PCA.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Choice of Discriminant Analysis Method</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Selecting the appropriate discriminant analysis technique (e.g., Linear Discriminant Analysis vs. Quadratic Discriminant Analysis) can impact the effectiveness of the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Dimensionality Reduction Loss</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Reducing dimensions through PCA may result in loss of some information, which can affect the accuracy of the classification if not managed properly.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Handling Non-Gaussian Data</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DAPC may not perform well with non-Gaussian data distributions, as traditional discriminant analysis techniques often assume normality.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Complexity in Implementation</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rPr>
              <a:t>Implementing DAPC requires careful execution of PCA followed by discriminant analysis, which can be complex and requires a good understanding of both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5134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Conclusion</a:t>
            </a:r>
          </a:p>
        </p:txBody>
      </p:sp>
    </p:spTree>
    <p:extLst>
      <p:ext uri="{BB962C8B-B14F-4D97-AF65-F5344CB8AC3E}">
        <p14:creationId xmlns:p14="http://schemas.microsoft.com/office/powerpoint/2010/main" val="1749243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Conclusion and Q&amp;A</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2A21E542-CD9B-B9FB-F7D1-96340EF68D40}"/>
              </a:ext>
            </a:extLst>
          </p:cNvPr>
          <p:cNvSpPr>
            <a:spLocks noChangeArrowheads="1"/>
          </p:cNvSpPr>
          <p:nvPr/>
        </p:nvSpPr>
        <p:spPr bwMode="auto">
          <a:xfrm>
            <a:off x="2362200" y="1981013"/>
            <a:ext cx="5410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Summary of key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Importance of DAPC in data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Invitation for questions.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Visual: Summary bullet points. </a:t>
            </a:r>
          </a:p>
        </p:txBody>
      </p:sp>
    </p:spTree>
    <p:extLst>
      <p:ext uri="{BB962C8B-B14F-4D97-AF65-F5344CB8AC3E}">
        <p14:creationId xmlns:p14="http://schemas.microsoft.com/office/powerpoint/2010/main" val="785674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rotWithShape="1">
          <a:blip r:embed="rId2">
            <a:extLst>
              <a:ext uri="{28A0092B-C50C-407E-A947-70E740481C1C}">
                <a14:useLocalDpi xmlns:a14="http://schemas.microsoft.com/office/drawing/2010/main" val="0"/>
              </a:ext>
            </a:extLst>
          </a:blip>
          <a:srcRect l="36479" t="7372" r="27727" b="2819"/>
          <a:stretch/>
        </p:blipFill>
        <p:spPr>
          <a:xfrm>
            <a:off x="3313159" y="1028701"/>
            <a:ext cx="4895850" cy="8173098"/>
          </a:xfrm>
          <a:prstGeom prst="rect">
            <a:avLst/>
          </a:prstGeom>
        </p:spPr>
      </p:pic>
      <p:sp>
        <p:nvSpPr>
          <p:cNvPr id="8" name="object 8"/>
          <p:cNvSpPr/>
          <p:nvPr/>
        </p:nvSpPr>
        <p:spPr>
          <a:xfrm>
            <a:off x="9621675" y="6125320"/>
            <a:ext cx="7343775" cy="28575"/>
          </a:xfrm>
          <a:custGeom>
            <a:avLst/>
            <a:gdLst/>
            <a:ahLst/>
            <a:cxnLst/>
            <a:rect l="l" t="t" r="r" b="b"/>
            <a:pathLst>
              <a:path w="7343775" h="28575">
                <a:moveTo>
                  <a:pt x="7343774" y="28574"/>
                </a:moveTo>
                <a:lnTo>
                  <a:pt x="0" y="28574"/>
                </a:lnTo>
                <a:lnTo>
                  <a:pt x="0" y="0"/>
                </a:lnTo>
                <a:lnTo>
                  <a:pt x="7343774" y="0"/>
                </a:lnTo>
                <a:lnTo>
                  <a:pt x="7343774" y="28574"/>
                </a:lnTo>
                <a:close/>
              </a:path>
            </a:pathLst>
          </a:custGeom>
          <a:solidFill>
            <a:srgbClr val="AB0420"/>
          </a:solidFill>
        </p:spPr>
        <p:txBody>
          <a:bodyPr wrap="square" lIns="0" tIns="0" rIns="0" bIns="0" rtlCol="0"/>
          <a:lstStyle/>
          <a:p>
            <a:endParaRPr/>
          </a:p>
        </p:txBody>
      </p:sp>
      <p:sp>
        <p:nvSpPr>
          <p:cNvPr id="9" name="object 9"/>
          <p:cNvSpPr txBox="1"/>
          <p:nvPr/>
        </p:nvSpPr>
        <p:spPr>
          <a:xfrm>
            <a:off x="9608975" y="2933561"/>
            <a:ext cx="7764625" cy="1486304"/>
          </a:xfrm>
          <a:prstGeom prst="rect">
            <a:avLst/>
          </a:prstGeom>
        </p:spPr>
        <p:txBody>
          <a:bodyPr vert="horz" wrap="square" lIns="0" tIns="151130" rIns="0" bIns="0" rtlCol="0">
            <a:noAutofit/>
          </a:bodyPr>
          <a:lstStyle/>
          <a:p>
            <a:pPr marL="12700" marR="5080">
              <a:lnSpc>
                <a:spcPts val="10410"/>
              </a:lnSpc>
              <a:spcBef>
                <a:spcPts val="1190"/>
              </a:spcBef>
            </a:pPr>
            <a:r>
              <a:rPr lang="en-US" sz="9500" dirty="0">
                <a:solidFill>
                  <a:srgbClr val="0C234A"/>
                </a:solidFill>
                <a:latin typeface="Times New Roman"/>
                <a:cs typeface="Times New Roman"/>
              </a:rPr>
              <a:t>Thank you</a:t>
            </a:r>
            <a:endParaRPr sz="9500" dirty="0">
              <a:latin typeface="Times New Roman"/>
              <a:cs typeface="Times New Roman"/>
            </a:endParaRPr>
          </a:p>
        </p:txBody>
      </p:sp>
      <p:sp>
        <p:nvSpPr>
          <p:cNvPr id="10" name="object 10"/>
          <p:cNvSpPr txBox="1"/>
          <p:nvPr/>
        </p:nvSpPr>
        <p:spPr>
          <a:xfrm>
            <a:off x="9608975" y="6427950"/>
            <a:ext cx="6327140" cy="397545"/>
          </a:xfrm>
          <a:prstGeom prst="rect">
            <a:avLst/>
          </a:prstGeom>
        </p:spPr>
        <p:txBody>
          <a:bodyPr vert="horz" wrap="square" lIns="0" tIns="12700" rIns="0" bIns="0" rtlCol="0">
            <a:noAutofit/>
          </a:bodyPr>
          <a:lstStyle/>
          <a:p>
            <a:pPr marL="12700">
              <a:lnSpc>
                <a:spcPct val="100000"/>
              </a:lnSpc>
              <a:spcBef>
                <a:spcPts val="100"/>
              </a:spcBef>
            </a:pPr>
            <a:r>
              <a:rPr lang="en-US" sz="2500" dirty="0">
                <a:solidFill>
                  <a:srgbClr val="0C234B"/>
                </a:solidFill>
                <a:latin typeface="Times New Roman"/>
                <a:cs typeface="Times New Roman"/>
              </a:rPr>
              <a:t>Contact Information:</a:t>
            </a:r>
          </a:p>
          <a:p>
            <a:pPr marL="12700">
              <a:lnSpc>
                <a:spcPct val="100000"/>
              </a:lnSpc>
              <a:spcBef>
                <a:spcPts val="100"/>
              </a:spcBef>
            </a:pPr>
            <a:r>
              <a:rPr lang="en-US" sz="2500" dirty="0">
                <a:solidFill>
                  <a:srgbClr val="0C234B"/>
                </a:solidFill>
                <a:latin typeface="Times New Roman"/>
                <a:cs typeface="Times New Roman"/>
                <a:hlinkClick r:id="rId3"/>
              </a:rPr>
              <a:t>rileymawson@arizona.edu</a:t>
            </a:r>
            <a:endParaRPr lang="en-US" sz="2500" dirty="0">
              <a:solidFill>
                <a:srgbClr val="0C234B"/>
              </a:solidFill>
              <a:latin typeface="Times New Roman"/>
              <a:cs typeface="Times New Roman"/>
            </a:endParaRPr>
          </a:p>
          <a:p>
            <a:pPr marL="12700">
              <a:lnSpc>
                <a:spcPct val="100000"/>
              </a:lnSpc>
              <a:spcBef>
                <a:spcPts val="100"/>
              </a:spcBef>
            </a:pPr>
            <a:r>
              <a:rPr lang="en-US" sz="2500" dirty="0">
                <a:solidFill>
                  <a:srgbClr val="0C234B"/>
                </a:solidFill>
                <a:latin typeface="Times New Roman"/>
                <a:cs typeface="Times New Roman"/>
                <a:hlinkClick r:id="rId4"/>
              </a:rPr>
              <a:t>benmorgan@arizona.edu</a:t>
            </a:r>
            <a:endParaRPr lang="en-US" sz="2500" dirty="0">
              <a:solidFill>
                <a:srgbClr val="0C234B"/>
              </a:solidFill>
              <a:latin typeface="Times New Roman"/>
              <a:cs typeface="Times New Roman"/>
            </a:endParaRPr>
          </a:p>
          <a:p>
            <a:pPr marL="12700">
              <a:lnSpc>
                <a:spcPct val="100000"/>
              </a:lnSpc>
              <a:spcBef>
                <a:spcPts val="100"/>
              </a:spcBef>
            </a:pPr>
            <a:endParaRPr sz="2500" dirty="0">
              <a:solidFill>
                <a:srgbClr val="0C234B"/>
              </a:solidFill>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17FB-9318-B75A-2B17-4E1FDD2B3267}"/>
              </a:ext>
            </a:extLst>
          </p:cNvPr>
          <p:cNvSpPr txBox="1"/>
          <p:nvPr/>
        </p:nvSpPr>
        <p:spPr>
          <a:xfrm>
            <a:off x="3017520" y="3620006"/>
            <a:ext cx="12252960" cy="1569660"/>
          </a:xfrm>
          <a:prstGeom prst="rect">
            <a:avLst/>
          </a:prstGeom>
          <a:noFill/>
        </p:spPr>
        <p:txBody>
          <a:bodyPr wrap="square" rtlCol="0">
            <a:spAutoFit/>
          </a:bodyPr>
          <a:lstStyle/>
          <a:p>
            <a:pPr algn="ctr"/>
            <a:r>
              <a:rPr lang="en-US" sz="9600" dirty="0">
                <a:latin typeface="Aptos Display" panose="020B0004020202020204" pitchFamily="34" charset="0"/>
              </a:rPr>
              <a:t>Background Information</a:t>
            </a:r>
          </a:p>
        </p:txBody>
      </p:sp>
    </p:spTree>
    <p:extLst>
      <p:ext uri="{BB962C8B-B14F-4D97-AF65-F5344CB8AC3E}">
        <p14:creationId xmlns:p14="http://schemas.microsoft.com/office/powerpoint/2010/main" val="1253725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Times New Roman" panose="02020603050405020304" pitchFamily="18" charset="0"/>
                <a:cs typeface="Times New Roman" panose="02020603050405020304" pitchFamily="18" charset="0"/>
              </a:rPr>
              <a:t>What  is DAPC?</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352675" y="2705100"/>
            <a:ext cx="135826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Definition of DAPC: A method that integrates Principal Components Analysis (PCA) with Discriminant Analysis (DA) to improve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 components: Dimensionality Reduction and Classification. </a:t>
            </a:r>
          </a:p>
        </p:txBody>
      </p:sp>
      <p:sp>
        <p:nvSpPr>
          <p:cNvPr id="9" name="TextBox 8">
            <a:extLst>
              <a:ext uri="{FF2B5EF4-FFF2-40B4-BE49-F238E27FC236}">
                <a16:creationId xmlns:a16="http://schemas.microsoft.com/office/drawing/2014/main" id="{699DF14F-A432-81B5-18D5-443ECD7A0DFF}"/>
              </a:ext>
            </a:extLst>
          </p:cNvPr>
          <p:cNvSpPr txBox="1"/>
          <p:nvPr/>
        </p:nvSpPr>
        <p:spPr>
          <a:xfrm>
            <a:off x="2514600" y="3905429"/>
            <a:ext cx="13582650" cy="6370975"/>
          </a:xfrm>
          <a:prstGeom prst="rect">
            <a:avLst/>
          </a:prstGeom>
          <a:noFill/>
        </p:spPr>
        <p:txBody>
          <a:bodyPr wrap="square">
            <a:spAutoFit/>
          </a:bodyPr>
          <a:lstStyle/>
          <a:p>
            <a:r>
              <a:rPr lang="en-US" sz="800" b="1" dirty="0"/>
              <a:t>Discriminant Analysis of Principal Components (DAPC)</a:t>
            </a:r>
            <a:r>
              <a:rPr lang="en-US" sz="800" dirty="0"/>
              <a:t> is a statistical technique that combines the strengths of Principal Components Analysis (PCA) and Discriminant Analysis (DA) to enhance classification performance, particularly in high-dimensional data settings. Here's a detailed description:</a:t>
            </a:r>
          </a:p>
          <a:p>
            <a:r>
              <a:rPr lang="en-US" sz="800" b="1" dirty="0"/>
              <a:t>Overview</a:t>
            </a:r>
          </a:p>
          <a:p>
            <a:r>
              <a:rPr lang="en-US" sz="800" dirty="0"/>
              <a:t>DAPC integrates two key methods:</a:t>
            </a:r>
          </a:p>
          <a:p>
            <a:pPr>
              <a:buFont typeface="Arial" panose="020B0604020202020204" pitchFamily="34" charset="0"/>
              <a:buChar char="•"/>
            </a:pPr>
            <a:r>
              <a:rPr lang="en-US" sz="800" b="1" dirty="0"/>
              <a:t>Principal Components Analysis (PCA)</a:t>
            </a:r>
            <a:r>
              <a:rPr lang="en-US" sz="800" dirty="0"/>
              <a:t>: A dimensionality reduction technique that transforms data into a new set of uncorrelated variables (principal components), capturing the maximum variance in the data.</a:t>
            </a:r>
          </a:p>
          <a:p>
            <a:pPr>
              <a:buFont typeface="Arial" panose="020B0604020202020204" pitchFamily="34" charset="0"/>
              <a:buChar char="•"/>
            </a:pPr>
            <a:r>
              <a:rPr lang="en-US" sz="800" b="1" dirty="0"/>
              <a:t>Discriminant Analysis (DA)</a:t>
            </a:r>
            <a:r>
              <a:rPr lang="en-US" sz="800" dirty="0"/>
              <a:t>: A classification method that finds linear combinations of features that best separate different classes.</a:t>
            </a:r>
          </a:p>
          <a:p>
            <a:r>
              <a:rPr lang="en-US" sz="800" dirty="0"/>
              <a:t>The goal of DAPC is to improve classification accuracy by first reducing dimensionality with PCA and then applying DA on the reduced-dimensional data.</a:t>
            </a:r>
          </a:p>
          <a:p>
            <a:r>
              <a:rPr lang="en-US" sz="800" b="1" dirty="0"/>
              <a:t>Steps in DAPC</a:t>
            </a:r>
          </a:p>
          <a:p>
            <a:pPr>
              <a:buFont typeface="+mj-lt"/>
              <a:buAutoNum type="arabicPeriod"/>
            </a:pPr>
            <a:r>
              <a:rPr lang="en-US" sz="800" b="1" dirty="0"/>
              <a:t>Data Preparation</a:t>
            </a:r>
            <a:endParaRPr lang="en-US" sz="800" dirty="0"/>
          </a:p>
          <a:p>
            <a:pPr marL="742950" lvl="1" indent="-285750">
              <a:buFont typeface="+mj-lt"/>
              <a:buAutoNum type="arabicPeriod"/>
            </a:pPr>
            <a:r>
              <a:rPr lang="en-US" sz="800" b="1" dirty="0"/>
              <a:t>Objective</a:t>
            </a:r>
            <a:r>
              <a:rPr lang="en-US" sz="800" dirty="0"/>
              <a:t>: Clean and preprocess the data, handle missing values, and normalize or standardize features if necessary.</a:t>
            </a:r>
          </a:p>
          <a:p>
            <a:pPr>
              <a:buFont typeface="+mj-lt"/>
              <a:buAutoNum type="arabicPeriod"/>
            </a:pPr>
            <a:r>
              <a:rPr lang="en-US" sz="800" b="1" dirty="0"/>
              <a:t>Principal Components Analysis (PCA)</a:t>
            </a:r>
            <a:endParaRPr lang="en-US" sz="800" dirty="0"/>
          </a:p>
          <a:p>
            <a:pPr marL="742950" lvl="1" indent="-285750">
              <a:buFont typeface="+mj-lt"/>
              <a:buAutoNum type="arabicPeriod"/>
            </a:pPr>
            <a:r>
              <a:rPr lang="en-US" sz="800" b="1" dirty="0"/>
              <a:t>Objective</a:t>
            </a:r>
            <a:r>
              <a:rPr lang="en-US" sz="800" dirty="0"/>
              <a:t>: Reduce dimensionality while retaining most of the variance in the dataset.</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Standardize Data</a:t>
            </a:r>
            <a:r>
              <a:rPr lang="en-US" sz="800" dirty="0"/>
              <a:t>: Center and scale the data to ensure each feature contributes equally.</a:t>
            </a:r>
          </a:p>
          <a:p>
            <a:pPr marL="1143000" lvl="2" indent="-228600">
              <a:buFont typeface="+mj-lt"/>
              <a:buAutoNum type="arabicPeriod"/>
            </a:pPr>
            <a:r>
              <a:rPr lang="en-US" sz="800" b="1" dirty="0"/>
              <a:t>Compute Covariance Matrix</a:t>
            </a:r>
            <a:r>
              <a:rPr lang="en-US" sz="800" dirty="0"/>
              <a:t>: Calculate the covariance matrix of the standardized data to understand the relationships between features.</a:t>
            </a:r>
          </a:p>
          <a:p>
            <a:pPr marL="1143000" lvl="2" indent="-228600">
              <a:buFont typeface="+mj-lt"/>
              <a:buAutoNum type="arabicPeriod"/>
            </a:pPr>
            <a:r>
              <a:rPr lang="en-US" sz="800" b="1" dirty="0"/>
              <a:t>Eigen Decomposition</a:t>
            </a:r>
            <a:r>
              <a:rPr lang="en-US" sz="800" dirty="0"/>
              <a:t>: Perform eigenvalue decomposition on the covariance matrix to obtain eigenvalues and eigenvectors.</a:t>
            </a:r>
          </a:p>
          <a:p>
            <a:pPr marL="1143000" lvl="2" indent="-228600">
              <a:buFont typeface="+mj-lt"/>
              <a:buAutoNum type="arabicPeriod"/>
            </a:pPr>
            <a:r>
              <a:rPr lang="en-US" sz="800" b="1" dirty="0"/>
              <a:t>Select Principal Components</a:t>
            </a:r>
            <a:r>
              <a:rPr lang="en-US" sz="800" dirty="0"/>
              <a:t>: Choose the top principal components that capture the most variance (often based on a threshold or cumulative variance).</a:t>
            </a:r>
          </a:p>
          <a:p>
            <a:pPr>
              <a:buFont typeface="+mj-lt"/>
              <a:buAutoNum type="arabicPeriod"/>
            </a:pPr>
            <a:r>
              <a:rPr lang="en-US" sz="800" b="1" dirty="0"/>
              <a:t>Discriminant Analysis (DA)</a:t>
            </a:r>
            <a:endParaRPr lang="en-US" sz="800" dirty="0"/>
          </a:p>
          <a:p>
            <a:pPr marL="742950" lvl="1" indent="-285750">
              <a:buFont typeface="+mj-lt"/>
              <a:buAutoNum type="arabicPeriod"/>
            </a:pPr>
            <a:r>
              <a:rPr lang="en-US" sz="800" b="1" dirty="0"/>
              <a:t>Objective</a:t>
            </a:r>
            <a:r>
              <a:rPr lang="en-US" sz="800" dirty="0"/>
              <a:t>: Classify the data into different categories based on the reduced set of principal components.</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Apply DA</a:t>
            </a:r>
            <a:r>
              <a:rPr lang="en-US" sz="800" dirty="0"/>
              <a:t>: Use methods like Linear Discriminant Analysis (LDA) or Quadratic Discriminant Analysis (QDA) on the principal components to determine the decision boundaries for classification.</a:t>
            </a:r>
          </a:p>
          <a:p>
            <a:pPr marL="1143000" lvl="2" indent="-228600">
              <a:buFont typeface="+mj-lt"/>
              <a:buAutoNum type="arabicPeriod"/>
            </a:pPr>
            <a:r>
              <a:rPr lang="en-US" sz="800" b="1" dirty="0"/>
              <a:t>Train Model</a:t>
            </a:r>
            <a:r>
              <a:rPr lang="en-US" sz="800" dirty="0"/>
              <a:t>: Fit the discriminant model to the training data.</a:t>
            </a:r>
          </a:p>
          <a:p>
            <a:pPr marL="1143000" lvl="2" indent="-228600">
              <a:buFont typeface="+mj-lt"/>
              <a:buAutoNum type="arabicPeriod"/>
            </a:pPr>
            <a:r>
              <a:rPr lang="en-US" sz="800" b="1" dirty="0"/>
              <a:t>Classify Data</a:t>
            </a:r>
            <a:r>
              <a:rPr lang="en-US" sz="800" dirty="0"/>
              <a:t>: Use the trained model to predict class labels for new or unseen data.</a:t>
            </a:r>
          </a:p>
          <a:p>
            <a:pPr>
              <a:buFont typeface="+mj-lt"/>
              <a:buAutoNum type="arabicPeriod"/>
            </a:pPr>
            <a:r>
              <a:rPr lang="en-US" sz="800" b="1" dirty="0"/>
              <a:t>Model Evaluation</a:t>
            </a:r>
            <a:endParaRPr lang="en-US" sz="800" dirty="0"/>
          </a:p>
          <a:p>
            <a:pPr marL="742950" lvl="1" indent="-285750">
              <a:buFont typeface="+mj-lt"/>
              <a:buAutoNum type="arabicPeriod"/>
            </a:pPr>
            <a:r>
              <a:rPr lang="en-US" sz="800" b="1" dirty="0"/>
              <a:t>Objective</a:t>
            </a:r>
            <a:r>
              <a:rPr lang="en-US" sz="800" dirty="0"/>
              <a:t>: Assess the performance of the classification model.</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Cross-Validation</a:t>
            </a:r>
            <a:r>
              <a:rPr lang="en-US" sz="800" dirty="0"/>
              <a:t>: Use techniques like k-fold cross-validation to estimate the model’s performance on different subsets of the data.</a:t>
            </a:r>
          </a:p>
          <a:p>
            <a:pPr marL="1143000" lvl="2" indent="-228600">
              <a:buFont typeface="+mj-lt"/>
              <a:buAutoNum type="arabicPeriod"/>
            </a:pPr>
            <a:r>
              <a:rPr lang="en-US" sz="800" b="1" dirty="0"/>
              <a:t>Performance Metrics</a:t>
            </a:r>
            <a:r>
              <a:rPr lang="en-US" sz="800" dirty="0"/>
              <a:t>: Evaluate using metrics such as accuracy, precision, recall, F1-score, and confusion matrices.</a:t>
            </a:r>
          </a:p>
          <a:p>
            <a:pPr>
              <a:buFont typeface="+mj-lt"/>
              <a:buAutoNum type="arabicPeriod"/>
            </a:pPr>
            <a:r>
              <a:rPr lang="en-US" sz="800" b="1" dirty="0"/>
              <a:t>Interpret Results</a:t>
            </a:r>
            <a:endParaRPr lang="en-US" sz="800" dirty="0"/>
          </a:p>
          <a:p>
            <a:pPr marL="742950" lvl="1" indent="-285750">
              <a:buFont typeface="+mj-lt"/>
              <a:buAutoNum type="arabicPeriod"/>
            </a:pPr>
            <a:r>
              <a:rPr lang="en-US" sz="800" b="1" dirty="0"/>
              <a:t>Objective</a:t>
            </a:r>
            <a:r>
              <a:rPr lang="en-US" sz="800" dirty="0"/>
              <a:t>: Analyze and interpret the results to make informed decisions or conclusions.</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Examine Principal Components</a:t>
            </a:r>
            <a:r>
              <a:rPr lang="en-US" sz="800" dirty="0"/>
              <a:t>: Understand which components contribute most to the variance and their implications.</a:t>
            </a:r>
          </a:p>
          <a:p>
            <a:pPr marL="1143000" lvl="2" indent="-228600">
              <a:buFont typeface="+mj-lt"/>
              <a:buAutoNum type="arabicPeriod"/>
            </a:pPr>
            <a:r>
              <a:rPr lang="en-US" sz="800" b="1" dirty="0"/>
              <a:t>Analyze Classification Outcomes</a:t>
            </a:r>
            <a:r>
              <a:rPr lang="en-US" sz="800" dirty="0"/>
              <a:t>: Review how well the model performs and any potential improvements or insights.</a:t>
            </a:r>
          </a:p>
          <a:p>
            <a:r>
              <a:rPr lang="en-US" sz="800" b="1" dirty="0"/>
              <a:t>Advantages</a:t>
            </a:r>
          </a:p>
          <a:p>
            <a:pPr>
              <a:buFont typeface="Arial" panose="020B0604020202020204" pitchFamily="34" charset="0"/>
              <a:buChar char="•"/>
            </a:pPr>
            <a:r>
              <a:rPr lang="en-US" sz="800" b="1" dirty="0"/>
              <a:t>Improved Classification Accuracy</a:t>
            </a:r>
            <a:r>
              <a:rPr lang="en-US" sz="800" dirty="0"/>
              <a:t>: By reducing dimensionality and focusing on the most informative components, DAPC can lead to better classification results.</a:t>
            </a:r>
          </a:p>
          <a:p>
            <a:pPr>
              <a:buFont typeface="Arial" panose="020B0604020202020204" pitchFamily="34" charset="0"/>
              <a:buChar char="•"/>
            </a:pPr>
            <a:r>
              <a:rPr lang="en-US" sz="800" b="1" dirty="0"/>
              <a:t>Dimensionality Reduction</a:t>
            </a:r>
            <a:r>
              <a:rPr lang="en-US" sz="800" dirty="0"/>
              <a:t>: PCA reduces the number of features, making the data more manageable and computationally efficient.</a:t>
            </a:r>
          </a:p>
          <a:p>
            <a:pPr>
              <a:buFont typeface="Arial" panose="020B0604020202020204" pitchFamily="34" charset="0"/>
              <a:buChar char="•"/>
            </a:pPr>
            <a:r>
              <a:rPr lang="en-US" sz="800" b="1" dirty="0"/>
              <a:t>Noise Reduction</a:t>
            </a:r>
            <a:r>
              <a:rPr lang="en-US" sz="800" dirty="0"/>
              <a:t>: PCA filters out noise by focusing on the most significant components, improving the quality of the classification.</a:t>
            </a:r>
          </a:p>
          <a:p>
            <a:pPr>
              <a:buFont typeface="Arial" panose="020B0604020202020204" pitchFamily="34" charset="0"/>
              <a:buChar char="•"/>
            </a:pPr>
            <a:r>
              <a:rPr lang="en-US" sz="800" b="1" dirty="0"/>
              <a:t>Better Visualization</a:t>
            </a:r>
            <a:r>
              <a:rPr lang="en-US" sz="800" dirty="0"/>
              <a:t>: Reducing dimensions to principal components can make it easier to visualize and understand complex datasets.</a:t>
            </a:r>
          </a:p>
          <a:p>
            <a:r>
              <a:rPr lang="en-US" sz="800" b="1" dirty="0"/>
              <a:t>Challenges</a:t>
            </a:r>
          </a:p>
          <a:p>
            <a:pPr>
              <a:buFont typeface="Arial" panose="020B0604020202020204" pitchFamily="34" charset="0"/>
              <a:buChar char="•"/>
            </a:pPr>
            <a:r>
              <a:rPr lang="en-US" sz="800" b="1" dirty="0"/>
              <a:t>Choice of Components</a:t>
            </a:r>
            <a:r>
              <a:rPr lang="en-US" sz="800" dirty="0"/>
              <a:t>: Determining how many principal components to retain can be challenging and impacts the performance of the DA.</a:t>
            </a:r>
          </a:p>
          <a:p>
            <a:pPr>
              <a:buFont typeface="Arial" panose="020B0604020202020204" pitchFamily="34" charset="0"/>
              <a:buChar char="•"/>
            </a:pPr>
            <a:r>
              <a:rPr lang="en-US" sz="800" b="1" dirty="0"/>
              <a:t>Interpretability</a:t>
            </a:r>
            <a:r>
              <a:rPr lang="en-US" sz="800" dirty="0"/>
              <a:t>: Principal components are linear combinations of original features, which can be difficult to interpret.</a:t>
            </a:r>
          </a:p>
          <a:p>
            <a:pPr>
              <a:buFont typeface="Arial" panose="020B0604020202020204" pitchFamily="34" charset="0"/>
              <a:buChar char="•"/>
            </a:pPr>
            <a:r>
              <a:rPr lang="en-US" sz="800" b="1" dirty="0"/>
              <a:t>Assumptions</a:t>
            </a:r>
            <a:r>
              <a:rPr lang="en-US" sz="800" dirty="0"/>
              <a:t>: Both PCA and DA make assumptions (e.g., linearity, normality) that may not always hold true in practice.</a:t>
            </a:r>
          </a:p>
          <a:p>
            <a:r>
              <a:rPr lang="en-US" sz="800" b="1" dirty="0"/>
              <a:t>Applications</a:t>
            </a:r>
          </a:p>
          <a:p>
            <a:r>
              <a:rPr lang="en-US" sz="800" dirty="0"/>
              <a:t>DAPC is widely used in various fields, including:</a:t>
            </a:r>
          </a:p>
          <a:p>
            <a:pPr>
              <a:buFont typeface="Arial" panose="020B0604020202020204" pitchFamily="34" charset="0"/>
              <a:buChar char="•"/>
            </a:pPr>
            <a:r>
              <a:rPr lang="en-US" sz="800" b="1" dirty="0"/>
              <a:t>Genomics</a:t>
            </a:r>
            <a:r>
              <a:rPr lang="en-US" sz="800" dirty="0"/>
              <a:t>: Classifying genetic data to identify disease-related genes.</a:t>
            </a:r>
          </a:p>
          <a:p>
            <a:pPr>
              <a:buFont typeface="Arial" panose="020B0604020202020204" pitchFamily="34" charset="0"/>
              <a:buChar char="•"/>
            </a:pPr>
            <a:r>
              <a:rPr lang="en-US" sz="800" b="1" dirty="0"/>
              <a:t>Ecology</a:t>
            </a:r>
            <a:r>
              <a:rPr lang="en-US" sz="800" dirty="0"/>
              <a:t>: Analyzing species distributions based on environmental variables.</a:t>
            </a:r>
          </a:p>
          <a:p>
            <a:pPr>
              <a:buFont typeface="Arial" panose="020B0604020202020204" pitchFamily="34" charset="0"/>
              <a:buChar char="•"/>
            </a:pPr>
            <a:r>
              <a:rPr lang="en-US" sz="800" b="1" dirty="0"/>
              <a:t>Medical Diagnostics</a:t>
            </a:r>
            <a:r>
              <a:rPr lang="en-US" sz="800" dirty="0"/>
              <a:t>: Predicting disease outcomes based on patient data.</a:t>
            </a:r>
          </a:p>
          <a:p>
            <a:pPr>
              <a:buFont typeface="Arial" panose="020B0604020202020204" pitchFamily="34" charset="0"/>
              <a:buChar char="•"/>
            </a:pPr>
            <a:r>
              <a:rPr lang="en-US" sz="800" b="1" dirty="0"/>
              <a:t>Marketing</a:t>
            </a:r>
            <a:r>
              <a:rPr lang="en-US" sz="800" dirty="0"/>
              <a:t>: Segmenting customers and analyzing market trends.</a:t>
            </a:r>
          </a:p>
          <a:p>
            <a:pPr>
              <a:buFont typeface="Arial" panose="020B0604020202020204" pitchFamily="34" charset="0"/>
              <a:buChar char="•"/>
            </a:pPr>
            <a:r>
              <a:rPr lang="en-US" sz="800" b="1" dirty="0"/>
              <a:t>Finance</a:t>
            </a:r>
            <a:r>
              <a:rPr lang="en-US" sz="800" dirty="0"/>
              <a:t>: Assessing credit risk and detecting fraud.</a:t>
            </a:r>
          </a:p>
          <a:p>
            <a:r>
              <a:rPr lang="en-US" sz="800" b="1" dirty="0"/>
              <a:t>Summary</a:t>
            </a:r>
          </a:p>
          <a:p>
            <a:r>
              <a:rPr lang="en-US" sz="800" dirty="0"/>
              <a:t>DAPC is a powerful method for handling high-dimensional data by combining PCA for dimensionality reduction with DA for classification. It enhances classification accuracy, manages large datasets effectively, and provides valuable insights, although it requires careful consideration of component selection and interpretability.</a:t>
            </a:r>
          </a:p>
        </p:txBody>
      </p:sp>
    </p:spTree>
    <p:extLst>
      <p:ext uri="{BB962C8B-B14F-4D97-AF65-F5344CB8AC3E}">
        <p14:creationId xmlns:p14="http://schemas.microsoft.com/office/powerpoint/2010/main" val="2707235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4325600" cy="936625"/>
          </a:xfrm>
          <a:prstGeom prst="rect">
            <a:avLst/>
          </a:prstGeom>
        </p:spPr>
        <p:txBody>
          <a:bodyPr vert="horz" wrap="square" lIns="0" tIns="12700" rIns="0" bIns="0" rtlCol="0">
            <a:noAutofit/>
          </a:bodyPr>
          <a:lstStyle/>
          <a:p>
            <a:pPr marL="12700">
              <a:lnSpc>
                <a:spcPct val="100000"/>
              </a:lnSpc>
              <a:spcBef>
                <a:spcPts val="100"/>
              </a:spcBef>
            </a:pPr>
            <a:r>
              <a:rPr lang="en-US" sz="6000" dirty="0"/>
              <a:t>Principal Components Analysis (PCA)</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95F47A0C-C183-EB65-8CD0-89EFC0C0BCBB}"/>
              </a:ext>
            </a:extLst>
          </p:cNvPr>
          <p:cNvSpPr>
            <a:spLocks noChangeArrowheads="1"/>
          </p:cNvSpPr>
          <p:nvPr/>
        </p:nvSpPr>
        <p:spPr bwMode="auto">
          <a:xfrm>
            <a:off x="2362200" y="2206624"/>
            <a:ext cx="12496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Definition: A technique to reduce dimensionality by transforming features into a smaller set of uncorrelated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Purpose: To simplify data while retaining variance.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 Diagram showing PCA transformation. </a:t>
            </a:r>
          </a:p>
        </p:txBody>
      </p:sp>
      <p:pic>
        <p:nvPicPr>
          <p:cNvPr id="5" name="Picture 4">
            <a:extLst>
              <a:ext uri="{FF2B5EF4-FFF2-40B4-BE49-F238E27FC236}">
                <a16:creationId xmlns:a16="http://schemas.microsoft.com/office/drawing/2014/main" id="{42B60151-2BD0-1DF6-8203-18B1091372D6}"/>
              </a:ext>
            </a:extLst>
          </p:cNvPr>
          <p:cNvPicPr>
            <a:picLocks noChangeAspect="1"/>
          </p:cNvPicPr>
          <p:nvPr/>
        </p:nvPicPr>
        <p:blipFill>
          <a:blip r:embed="rId2"/>
          <a:stretch>
            <a:fillRect/>
          </a:stretch>
        </p:blipFill>
        <p:spPr>
          <a:xfrm>
            <a:off x="2371165" y="3648252"/>
            <a:ext cx="2295525" cy="5181600"/>
          </a:xfrm>
          <a:prstGeom prst="rect">
            <a:avLst/>
          </a:prstGeom>
        </p:spPr>
      </p:pic>
      <p:sp>
        <p:nvSpPr>
          <p:cNvPr id="8" name="TextBox 7">
            <a:extLst>
              <a:ext uri="{FF2B5EF4-FFF2-40B4-BE49-F238E27FC236}">
                <a16:creationId xmlns:a16="http://schemas.microsoft.com/office/drawing/2014/main" id="{B18C96B4-8DBC-2D03-2F12-050B2BEFEAE3}"/>
              </a:ext>
            </a:extLst>
          </p:cNvPr>
          <p:cNvSpPr txBox="1"/>
          <p:nvPr/>
        </p:nvSpPr>
        <p:spPr>
          <a:xfrm>
            <a:off x="5181600" y="3543300"/>
            <a:ext cx="11849100" cy="7294305"/>
          </a:xfrm>
          <a:prstGeom prst="rect">
            <a:avLst/>
          </a:prstGeom>
          <a:noFill/>
        </p:spPr>
        <p:txBody>
          <a:bodyPr wrap="square">
            <a:spAutoFit/>
          </a:bodyPr>
          <a:lstStyle/>
          <a:p>
            <a:r>
              <a:rPr lang="en-US" sz="900" b="1" dirty="0"/>
              <a:t>Detailed Description of Principal Components Analysis (PCA)</a:t>
            </a:r>
          </a:p>
          <a:p>
            <a:r>
              <a:rPr lang="en-US" sz="900" b="1" dirty="0"/>
              <a:t>Principal Components Analysis (PCA)</a:t>
            </a:r>
            <a:r>
              <a:rPr lang="en-US" sz="900" dirty="0"/>
              <a:t> is a statistical technique used for dimensionality reduction while preserving as much variance in the dataset as possible. PCA transforms high-dimensional data into a lower-dimensional space, making it easier to visualize and analyze. It is widely used in various fields, including machine learning, data analysis, and pattern recognition.</a:t>
            </a:r>
          </a:p>
          <a:p>
            <a:r>
              <a:rPr lang="en-US" sz="900" b="1" dirty="0"/>
              <a:t>1. Purpose of PCA</a:t>
            </a:r>
          </a:p>
          <a:p>
            <a:pPr>
              <a:buFont typeface="Arial" panose="020B0604020202020204" pitchFamily="34" charset="0"/>
              <a:buChar char="•"/>
            </a:pPr>
            <a:r>
              <a:rPr lang="en-US" sz="900" b="1" dirty="0"/>
              <a:t>Dimensionality Reduction</a:t>
            </a:r>
            <a:r>
              <a:rPr lang="en-US" sz="900" dirty="0"/>
              <a:t>: PCA reduces the number of features in a dataset by transforming it into a new set of uncorrelated variables (principal components) that capture the maximum variance.</a:t>
            </a:r>
          </a:p>
          <a:p>
            <a:pPr>
              <a:buFont typeface="Arial" panose="020B0604020202020204" pitchFamily="34" charset="0"/>
              <a:buChar char="•"/>
            </a:pPr>
            <a:r>
              <a:rPr lang="en-US" sz="900" b="1" dirty="0"/>
              <a:t>Data Visualization</a:t>
            </a:r>
            <a:r>
              <a:rPr lang="en-US" sz="900" dirty="0"/>
              <a:t>: By reducing dimensions, PCA helps in visualizing complex datasets in lower-dimensional spaces, typically 2D or 3D.</a:t>
            </a:r>
          </a:p>
          <a:p>
            <a:pPr>
              <a:buFont typeface="Arial" panose="020B0604020202020204" pitchFamily="34" charset="0"/>
              <a:buChar char="•"/>
            </a:pPr>
            <a:r>
              <a:rPr lang="en-US" sz="900" b="1" dirty="0"/>
              <a:t>Feature Extraction</a:t>
            </a:r>
            <a:r>
              <a:rPr lang="en-US" sz="900" dirty="0"/>
              <a:t>: PCA identifies the most important features (principal components) that contribute most to the variance in the data, which can be useful for further analysis or modeling.</a:t>
            </a:r>
          </a:p>
          <a:p>
            <a:r>
              <a:rPr lang="en-US" sz="900" b="1" dirty="0"/>
              <a:t>2. PCA Process</a:t>
            </a:r>
          </a:p>
          <a:p>
            <a:pPr>
              <a:buFont typeface="+mj-lt"/>
              <a:buAutoNum type="arabicPeriod"/>
            </a:pPr>
            <a:r>
              <a:rPr lang="en-US" sz="900" b="1" dirty="0"/>
              <a:t>Standardize the Data</a:t>
            </a:r>
            <a:endParaRPr lang="en-US" sz="900" dirty="0"/>
          </a:p>
          <a:p>
            <a:pPr marL="742950" lvl="1" indent="-285750">
              <a:buFont typeface="+mj-lt"/>
              <a:buAutoNum type="arabicPeriod"/>
            </a:pPr>
            <a:r>
              <a:rPr lang="en-US" sz="900" b="1" dirty="0"/>
              <a:t>Objective</a:t>
            </a:r>
            <a:r>
              <a:rPr lang="en-US" sz="900" dirty="0"/>
              <a:t>: Ensure that each feature contributes equally to the analysis, especially if features are on different scales.</a:t>
            </a:r>
          </a:p>
          <a:p>
            <a:pPr marL="742950" lvl="1" indent="-285750">
              <a:buFont typeface="+mj-lt"/>
              <a:buAutoNum type="arabicPeriod"/>
            </a:pPr>
            <a:r>
              <a:rPr lang="en-US" sz="900" b="1" dirty="0"/>
              <a:t>Process</a:t>
            </a:r>
            <a:r>
              <a:rPr lang="en-US" sz="900" dirty="0"/>
              <a:t>: Center the data by subtracting the mean of each feature from the data points, and scale the data by dividing by the standard deviation.</a:t>
            </a:r>
          </a:p>
          <a:p>
            <a:pPr>
              <a:buFont typeface="+mj-lt"/>
              <a:buAutoNum type="arabicPeriod"/>
            </a:pPr>
            <a:r>
              <a:rPr lang="en-US" sz="900" b="1" dirty="0"/>
              <a:t>Formula</a:t>
            </a:r>
            <a:r>
              <a:rPr lang="en-US" sz="900" dirty="0"/>
              <a:t>:</a:t>
            </a:r>
          </a:p>
          <a:p>
            <a:pPr>
              <a:buFont typeface="+mj-lt"/>
              <a:buAutoNum type="arabicPeriod"/>
            </a:pPr>
            <a:r>
              <a:rPr lang="en-US" sz="900" dirty="0"/>
              <a:t>Standardized X=</a:t>
            </a:r>
            <a:r>
              <a:rPr lang="en-US" sz="900" dirty="0" err="1"/>
              <a:t>X−Xˉσ</a:t>
            </a:r>
            <a:r>
              <a:rPr lang="en-US" sz="900" dirty="0"/>
              <a:t>\text{Standardized } X = \frac{X - \bar{X}}{\sigma}Standardized X=</a:t>
            </a:r>
            <a:r>
              <a:rPr lang="en-US" sz="900" dirty="0" err="1"/>
              <a:t>σX</a:t>
            </a:r>
            <a:r>
              <a:rPr lang="en-US" sz="900" dirty="0"/>
              <a:t>−Xˉ​Where Xˉ\bar{X}Xˉ is the mean and σ\</a:t>
            </a:r>
            <a:r>
              <a:rPr lang="en-US" sz="900" dirty="0" err="1"/>
              <a:t>sigmaσ</a:t>
            </a:r>
            <a:r>
              <a:rPr lang="en-US" sz="900" dirty="0"/>
              <a:t> is the standard deviation.</a:t>
            </a:r>
          </a:p>
          <a:p>
            <a:pPr>
              <a:buFont typeface="+mj-lt"/>
              <a:buAutoNum type="arabicPeriod"/>
            </a:pPr>
            <a:r>
              <a:rPr lang="en-US" sz="900" b="1" dirty="0"/>
              <a:t>Compute the Covariance Matrix</a:t>
            </a:r>
            <a:endParaRPr lang="en-US" sz="900" dirty="0"/>
          </a:p>
          <a:p>
            <a:pPr marL="742950" lvl="1" indent="-285750">
              <a:buFont typeface="+mj-lt"/>
              <a:buAutoNum type="arabicPeriod"/>
            </a:pPr>
            <a:r>
              <a:rPr lang="en-US" sz="900" b="1" dirty="0"/>
              <a:t>Objective</a:t>
            </a:r>
            <a:r>
              <a:rPr lang="en-US" sz="900" dirty="0"/>
              <a:t>: Capture the relationships between features and understand how they vary together.</a:t>
            </a:r>
          </a:p>
          <a:p>
            <a:pPr marL="742950" lvl="1" indent="-285750">
              <a:buFont typeface="+mj-lt"/>
              <a:buAutoNum type="arabicPeriod"/>
            </a:pPr>
            <a:r>
              <a:rPr lang="en-US" sz="900" b="1" dirty="0"/>
              <a:t>Process</a:t>
            </a:r>
            <a:r>
              <a:rPr lang="en-US" sz="900" dirty="0"/>
              <a:t>: Calculate the covariance matrix of the standardized data to assess how each pair of features covaries.</a:t>
            </a:r>
          </a:p>
          <a:p>
            <a:pPr>
              <a:buFont typeface="+mj-lt"/>
              <a:buAutoNum type="arabicPeriod"/>
            </a:pPr>
            <a:r>
              <a:rPr lang="en-US" sz="900" b="1" dirty="0"/>
              <a:t>Formula</a:t>
            </a:r>
            <a:r>
              <a:rPr lang="en-US" sz="900" dirty="0"/>
              <a:t>:</a:t>
            </a:r>
          </a:p>
          <a:p>
            <a:pPr>
              <a:buFont typeface="+mj-lt"/>
              <a:buAutoNum type="arabicPeriod"/>
            </a:pPr>
            <a:r>
              <a:rPr lang="en-US" sz="900" dirty="0" err="1"/>
              <a:t>Cov</a:t>
            </a:r>
            <a:r>
              <a:rPr lang="en-US" sz="900" dirty="0"/>
              <a:t>(X)=1n−1∑i=1n(xi−xˉ)(xi−xˉ)T\text{</a:t>
            </a:r>
            <a:r>
              <a:rPr lang="en-US" sz="900" dirty="0" err="1"/>
              <a:t>Cov</a:t>
            </a:r>
            <a:r>
              <a:rPr lang="en-US" sz="900" dirty="0"/>
              <a:t>}(X) = \frac{1}{n-1} \sum_{</a:t>
            </a:r>
            <a:r>
              <a:rPr lang="en-US" sz="900" dirty="0" err="1"/>
              <a:t>i</a:t>
            </a:r>
            <a:r>
              <a:rPr lang="en-US" sz="900" dirty="0"/>
              <a:t>=1}^n (</a:t>
            </a:r>
            <a:r>
              <a:rPr lang="en-US" sz="900" dirty="0" err="1"/>
              <a:t>x_i</a:t>
            </a:r>
            <a:r>
              <a:rPr lang="en-US" sz="900" dirty="0"/>
              <a:t> - \bar{x})(</a:t>
            </a:r>
            <a:r>
              <a:rPr lang="en-US" sz="900" dirty="0" err="1"/>
              <a:t>x_i</a:t>
            </a:r>
            <a:r>
              <a:rPr lang="en-US" sz="900" dirty="0"/>
              <a:t> - \bar{x})^</a:t>
            </a:r>
            <a:r>
              <a:rPr lang="en-US" sz="900" dirty="0" err="1"/>
              <a:t>TCov</a:t>
            </a:r>
            <a:r>
              <a:rPr lang="en-US" sz="900" dirty="0"/>
              <a:t>(X)=n−11​</a:t>
            </a:r>
            <a:r>
              <a:rPr lang="en-US" sz="900" dirty="0" err="1"/>
              <a:t>i</a:t>
            </a:r>
            <a:r>
              <a:rPr lang="en-US" sz="900" dirty="0"/>
              <a:t>=1∑n​(xi​−xˉ)(xi​−xˉ)</a:t>
            </a:r>
            <a:r>
              <a:rPr lang="en-US" sz="900" dirty="0" err="1"/>
              <a:t>TWhere</a:t>
            </a:r>
            <a:r>
              <a:rPr lang="en-US" sz="900" dirty="0"/>
              <a:t> </a:t>
            </a:r>
            <a:r>
              <a:rPr lang="en-US" sz="900" dirty="0" err="1"/>
              <a:t>nnn</a:t>
            </a:r>
            <a:r>
              <a:rPr lang="en-US" sz="900" dirty="0"/>
              <a:t> is the number of data points, </a:t>
            </a:r>
            <a:r>
              <a:rPr lang="en-US" sz="900" dirty="0" err="1"/>
              <a:t>xix_ixi</a:t>
            </a:r>
            <a:r>
              <a:rPr lang="en-US" sz="900" dirty="0"/>
              <a:t>​ is a data point, and xˉ\bar{x}xˉ is the mean vector.</a:t>
            </a:r>
          </a:p>
          <a:p>
            <a:pPr>
              <a:buFont typeface="+mj-lt"/>
              <a:buAutoNum type="arabicPeriod"/>
            </a:pPr>
            <a:r>
              <a:rPr lang="en-US" sz="900" b="1" dirty="0"/>
              <a:t>Perform Eigen Decomposition</a:t>
            </a:r>
            <a:endParaRPr lang="en-US" sz="900" dirty="0"/>
          </a:p>
          <a:p>
            <a:pPr marL="742950" lvl="1" indent="-285750">
              <a:buFont typeface="+mj-lt"/>
              <a:buAutoNum type="arabicPeriod"/>
            </a:pPr>
            <a:r>
              <a:rPr lang="en-US" sz="900" b="1" dirty="0"/>
              <a:t>Objective</a:t>
            </a:r>
            <a:r>
              <a:rPr lang="en-US" sz="900" dirty="0"/>
              <a:t>: Find the directions (principal components) in which the data varies the most.</a:t>
            </a:r>
          </a:p>
          <a:p>
            <a:pPr marL="742950" lvl="1" indent="-285750">
              <a:buFont typeface="+mj-lt"/>
              <a:buAutoNum type="arabicPeriod"/>
            </a:pPr>
            <a:r>
              <a:rPr lang="en-US" sz="900" b="1" dirty="0"/>
              <a:t>Process</a:t>
            </a:r>
            <a:r>
              <a:rPr lang="en-US" sz="900" dirty="0"/>
              <a:t>: Compute the eigenvalues and eigenvectors of the covariance matrix. Eigenvectors represent the directions of maximum variance, and eigenvalues indicate the magnitude of variance along those directions.</a:t>
            </a:r>
          </a:p>
          <a:p>
            <a:pPr>
              <a:buFont typeface="+mj-lt"/>
              <a:buAutoNum type="arabicPeriod"/>
            </a:pPr>
            <a:r>
              <a:rPr lang="en-US" sz="900" b="1" dirty="0"/>
              <a:t>Eigen Decomposition</a:t>
            </a:r>
            <a:r>
              <a:rPr lang="en-US" sz="900" dirty="0"/>
              <a:t>:</a:t>
            </a:r>
          </a:p>
          <a:p>
            <a:pPr>
              <a:buFont typeface="+mj-lt"/>
              <a:buAutoNum type="arabicPeriod"/>
            </a:pPr>
            <a:r>
              <a:rPr lang="en-US" sz="900" dirty="0" err="1"/>
              <a:t>Cov</a:t>
            </a:r>
            <a:r>
              <a:rPr lang="en-US" sz="900" dirty="0"/>
              <a:t>(X)=VΛVT\text{</a:t>
            </a:r>
            <a:r>
              <a:rPr lang="en-US" sz="900" dirty="0" err="1"/>
              <a:t>Cov</a:t>
            </a:r>
            <a:r>
              <a:rPr lang="en-US" sz="900" dirty="0"/>
              <a:t>}(X) = V \Lambda </a:t>
            </a:r>
            <a:r>
              <a:rPr lang="en-US" sz="900" dirty="0" err="1"/>
              <a:t>V^TCov</a:t>
            </a:r>
            <a:r>
              <a:rPr lang="en-US" sz="900" dirty="0"/>
              <a:t>(X)=</a:t>
            </a:r>
            <a:r>
              <a:rPr lang="en-US" sz="900" dirty="0" err="1"/>
              <a:t>VΛVTWhere</a:t>
            </a:r>
            <a:r>
              <a:rPr lang="en-US" sz="900" dirty="0"/>
              <a:t> VVV is the matrix of eigenvectors and Λ\</a:t>
            </a:r>
            <a:r>
              <a:rPr lang="en-US" sz="900" dirty="0" err="1"/>
              <a:t>LambdaΛ</a:t>
            </a:r>
            <a:r>
              <a:rPr lang="en-US" sz="900" dirty="0"/>
              <a:t> is the diagonal matrix of eigenvalues.</a:t>
            </a:r>
          </a:p>
          <a:p>
            <a:pPr>
              <a:buFont typeface="+mj-lt"/>
              <a:buAutoNum type="arabicPeriod"/>
            </a:pPr>
            <a:r>
              <a:rPr lang="en-US" sz="900" b="1" dirty="0"/>
              <a:t>Select Principal Components</a:t>
            </a:r>
            <a:endParaRPr lang="en-US" sz="900" dirty="0"/>
          </a:p>
          <a:p>
            <a:pPr marL="742950" lvl="1" indent="-285750">
              <a:buFont typeface="+mj-lt"/>
              <a:buAutoNum type="arabicPeriod"/>
            </a:pPr>
            <a:r>
              <a:rPr lang="en-US" sz="900" b="1" dirty="0"/>
              <a:t>Objective</a:t>
            </a:r>
            <a:r>
              <a:rPr lang="en-US" sz="900" dirty="0"/>
              <a:t>: Reduce the dimensionality by selecting the top principal components that capture the most variance.</a:t>
            </a:r>
          </a:p>
          <a:p>
            <a:pPr marL="742950" lvl="1" indent="-285750">
              <a:buFont typeface="+mj-lt"/>
              <a:buAutoNum type="arabicPeriod"/>
            </a:pPr>
            <a:r>
              <a:rPr lang="en-US" sz="900" b="1" dirty="0"/>
              <a:t>Process</a:t>
            </a:r>
            <a:r>
              <a:rPr lang="en-US" sz="900" dirty="0"/>
              <a:t>: Rank eigenvalues from largest to smallest and select the corresponding eigenvectors (principal components) that capture the most variance.</a:t>
            </a:r>
          </a:p>
          <a:p>
            <a:pPr>
              <a:buFont typeface="+mj-lt"/>
              <a:buAutoNum type="arabicPeriod"/>
            </a:pPr>
            <a:r>
              <a:rPr lang="en-US" sz="900" b="1" dirty="0"/>
              <a:t>Variance Explained</a:t>
            </a:r>
            <a:r>
              <a:rPr lang="en-US" sz="900" dirty="0"/>
              <a:t>:</a:t>
            </a:r>
          </a:p>
          <a:p>
            <a:pPr>
              <a:buFont typeface="+mj-lt"/>
              <a:buAutoNum type="arabicPeriod"/>
            </a:pPr>
            <a:r>
              <a:rPr lang="en-US" sz="900" dirty="0"/>
              <a:t>Explained Variance=</a:t>
            </a:r>
            <a:r>
              <a:rPr lang="en-US" sz="900" dirty="0" err="1"/>
              <a:t>EigenvalueSum</a:t>
            </a:r>
            <a:r>
              <a:rPr lang="en-US" sz="900" dirty="0"/>
              <a:t> of all Eigenvalues\text{Explained Variance} = \frac{\text{Eigenvalue}}{\text{Sum of all Eigenvalues}}Explained Variance=Sum of all </a:t>
            </a:r>
            <a:r>
              <a:rPr lang="en-US" sz="900" dirty="0" err="1"/>
              <a:t>EigenvaluesEigenvalue</a:t>
            </a:r>
            <a:r>
              <a:rPr lang="en-US" sz="900" dirty="0"/>
              <a:t>​</a:t>
            </a:r>
          </a:p>
          <a:p>
            <a:pPr>
              <a:buFont typeface="+mj-lt"/>
              <a:buAutoNum type="arabicPeriod"/>
            </a:pPr>
            <a:r>
              <a:rPr lang="en-US" sz="900" b="1" dirty="0"/>
              <a:t>Project Data onto Principal Components</a:t>
            </a:r>
            <a:endParaRPr lang="en-US" sz="900" dirty="0"/>
          </a:p>
          <a:p>
            <a:pPr marL="742950" lvl="1" indent="-285750">
              <a:buFont typeface="+mj-lt"/>
              <a:buAutoNum type="arabicPeriod"/>
            </a:pPr>
            <a:r>
              <a:rPr lang="en-US" sz="900" b="1" dirty="0"/>
              <a:t>Objective</a:t>
            </a:r>
            <a:r>
              <a:rPr lang="en-US" sz="900" dirty="0"/>
              <a:t>: Transform the original data into the new lower-dimensional space defined by the principal components.</a:t>
            </a:r>
          </a:p>
          <a:p>
            <a:pPr marL="742950" lvl="1" indent="-285750">
              <a:buFont typeface="+mj-lt"/>
              <a:buAutoNum type="arabicPeriod"/>
            </a:pPr>
            <a:r>
              <a:rPr lang="en-US" sz="900" b="1" dirty="0"/>
              <a:t>Process</a:t>
            </a:r>
            <a:r>
              <a:rPr lang="en-US" sz="900" dirty="0"/>
              <a:t>: Multiply the standardized data by the matrix of selected eigenvectors to get the reduced-dimensional representation.</a:t>
            </a:r>
          </a:p>
          <a:p>
            <a:pPr>
              <a:buFont typeface="+mj-lt"/>
              <a:buAutoNum type="arabicPeriod"/>
            </a:pPr>
            <a:r>
              <a:rPr lang="en-US" sz="900" b="1" dirty="0"/>
              <a:t>Projection</a:t>
            </a:r>
            <a:r>
              <a:rPr lang="en-US" sz="900" dirty="0"/>
              <a:t>:</a:t>
            </a:r>
          </a:p>
          <a:p>
            <a:pPr>
              <a:buFont typeface="+mj-lt"/>
              <a:buAutoNum type="arabicPeriod"/>
            </a:pPr>
            <a:r>
              <a:rPr lang="en-US" sz="900" dirty="0"/>
              <a:t>Z=</a:t>
            </a:r>
            <a:r>
              <a:rPr lang="en-US" sz="900" dirty="0" err="1"/>
              <a:t>X⋅VkZ</a:t>
            </a:r>
            <a:r>
              <a:rPr lang="en-US" sz="900" dirty="0"/>
              <a:t> = X \</a:t>
            </a:r>
            <a:r>
              <a:rPr lang="en-US" sz="900" dirty="0" err="1"/>
              <a:t>cdot</a:t>
            </a:r>
            <a:r>
              <a:rPr lang="en-US" sz="900" dirty="0"/>
              <a:t> </a:t>
            </a:r>
            <a:r>
              <a:rPr lang="en-US" sz="900" dirty="0" err="1"/>
              <a:t>V_kZ</a:t>
            </a:r>
            <a:r>
              <a:rPr lang="en-US" sz="900" dirty="0"/>
              <a:t>=</a:t>
            </a:r>
            <a:r>
              <a:rPr lang="en-US" sz="900" dirty="0" err="1"/>
              <a:t>X⋅Vk</a:t>
            </a:r>
            <a:r>
              <a:rPr lang="en-US" sz="900" dirty="0"/>
              <a:t>​Where </a:t>
            </a:r>
            <a:r>
              <a:rPr lang="en-US" sz="900" dirty="0" err="1"/>
              <a:t>VkV_kVk</a:t>
            </a:r>
            <a:r>
              <a:rPr lang="en-US" sz="900" dirty="0"/>
              <a:t>​ is the matrix of the top </a:t>
            </a:r>
            <a:r>
              <a:rPr lang="en-US" sz="900" dirty="0" err="1"/>
              <a:t>kkk</a:t>
            </a:r>
            <a:r>
              <a:rPr lang="en-US" sz="900" dirty="0"/>
              <a:t> eigenvectors.</a:t>
            </a:r>
          </a:p>
          <a:p>
            <a:r>
              <a:rPr lang="en-US" sz="900" b="1" dirty="0"/>
              <a:t>3. Key Concepts in PCA</a:t>
            </a:r>
          </a:p>
          <a:p>
            <a:pPr>
              <a:buFont typeface="Arial" panose="020B0604020202020204" pitchFamily="34" charset="0"/>
              <a:buChar char="•"/>
            </a:pPr>
            <a:r>
              <a:rPr lang="en-US" sz="900" b="1" dirty="0"/>
              <a:t>Principal Components</a:t>
            </a:r>
            <a:r>
              <a:rPr lang="en-US" sz="900" dirty="0"/>
              <a:t>: New variables created by PCA that are linear combinations of the original features. They are orthogonal and ordered by the amount of variance they capture.</a:t>
            </a:r>
          </a:p>
          <a:p>
            <a:pPr>
              <a:buFont typeface="Arial" panose="020B0604020202020204" pitchFamily="34" charset="0"/>
              <a:buChar char="•"/>
            </a:pPr>
            <a:r>
              <a:rPr lang="en-US" sz="900" b="1" dirty="0"/>
              <a:t>Explained Variance</a:t>
            </a:r>
            <a:r>
              <a:rPr lang="en-US" sz="900" dirty="0"/>
              <a:t>: The amount of variance captured by each principal component. Helps in deciding how many components to retain.</a:t>
            </a:r>
          </a:p>
          <a:p>
            <a:pPr>
              <a:buFont typeface="Arial" panose="020B0604020202020204" pitchFamily="34" charset="0"/>
              <a:buChar char="•"/>
            </a:pPr>
            <a:r>
              <a:rPr lang="en-US" sz="900" b="1" dirty="0"/>
              <a:t>Scree Plot</a:t>
            </a:r>
            <a:r>
              <a:rPr lang="en-US" sz="900" dirty="0"/>
              <a:t>: A plot of eigenvalues to visualize the amount of variance captured by each principal component and to determine the optimal number of components to retain.</a:t>
            </a:r>
          </a:p>
          <a:p>
            <a:r>
              <a:rPr lang="en-US" sz="900" b="1" dirty="0"/>
              <a:t>4. Advantages of PCA</a:t>
            </a:r>
          </a:p>
          <a:p>
            <a:pPr>
              <a:buFont typeface="Arial" panose="020B0604020202020204" pitchFamily="34" charset="0"/>
              <a:buChar char="•"/>
            </a:pPr>
            <a:r>
              <a:rPr lang="en-US" sz="900" b="1" dirty="0"/>
              <a:t>Reduces Complexity</a:t>
            </a:r>
            <a:r>
              <a:rPr lang="en-US" sz="900" dirty="0"/>
              <a:t>: Simplifies datasets by reducing the number of features while preserving essential patterns and structures.</a:t>
            </a:r>
          </a:p>
          <a:p>
            <a:pPr>
              <a:buFont typeface="Arial" panose="020B0604020202020204" pitchFamily="34" charset="0"/>
              <a:buChar char="•"/>
            </a:pPr>
            <a:r>
              <a:rPr lang="en-US" sz="900" b="1" dirty="0"/>
              <a:t>Improves Visualization</a:t>
            </a:r>
            <a:r>
              <a:rPr lang="en-US" sz="900" dirty="0"/>
              <a:t>: Enables visualization of high-dimensional data in 2D or 3D, facilitating better understanding and analysis.</a:t>
            </a:r>
          </a:p>
          <a:p>
            <a:pPr>
              <a:buFont typeface="Arial" panose="020B0604020202020204" pitchFamily="34" charset="0"/>
              <a:buChar char="•"/>
            </a:pPr>
            <a:r>
              <a:rPr lang="en-US" sz="900" b="1" dirty="0"/>
              <a:t>Removes Redundancy</a:t>
            </a:r>
            <a:r>
              <a:rPr lang="en-US" sz="900" dirty="0"/>
              <a:t>: Eliminates correlated features, reducing redundancy and multicollinearity in the dataset.</a:t>
            </a:r>
          </a:p>
          <a:p>
            <a:pPr>
              <a:buFont typeface="Arial" panose="020B0604020202020204" pitchFamily="34" charset="0"/>
              <a:buChar char="•"/>
            </a:pPr>
            <a:r>
              <a:rPr lang="en-US" sz="900" b="1" dirty="0"/>
              <a:t>Enhances Performance</a:t>
            </a:r>
            <a:r>
              <a:rPr lang="en-US" sz="900" dirty="0"/>
              <a:t>: Improves the performance of machine learning algorithms by reducing the dimensionality of the input data.</a:t>
            </a:r>
          </a:p>
          <a:p>
            <a:r>
              <a:rPr lang="en-US" sz="900" b="1" dirty="0"/>
              <a:t>5. Challenges and Limitations</a:t>
            </a:r>
          </a:p>
          <a:p>
            <a:pPr>
              <a:buFont typeface="Arial" panose="020B0604020202020204" pitchFamily="34" charset="0"/>
              <a:buChar char="•"/>
            </a:pPr>
            <a:r>
              <a:rPr lang="en-US" sz="900" b="1" dirty="0"/>
              <a:t>Loss of Information</a:t>
            </a:r>
            <a:r>
              <a:rPr lang="en-US" sz="900" dirty="0"/>
              <a:t>: Some information may be lost when reducing dimensions, which can affect the accuracy of subsequent analyses or models.</a:t>
            </a:r>
          </a:p>
          <a:p>
            <a:pPr>
              <a:buFont typeface="Arial" panose="020B0604020202020204" pitchFamily="34" charset="0"/>
              <a:buChar char="•"/>
            </a:pPr>
            <a:r>
              <a:rPr lang="en-US" sz="900" b="1" dirty="0"/>
              <a:t>Interpretability</a:t>
            </a:r>
            <a:r>
              <a:rPr lang="en-US" sz="900" dirty="0"/>
              <a:t>: Principal components are combinations of original features and may not always be easy to interpret in terms of the original variables.</a:t>
            </a:r>
          </a:p>
          <a:p>
            <a:pPr>
              <a:buFont typeface="Arial" panose="020B0604020202020204" pitchFamily="34" charset="0"/>
              <a:buChar char="•"/>
            </a:pPr>
            <a:r>
              <a:rPr lang="en-US" sz="900" b="1" dirty="0"/>
              <a:t>Assumptions</a:t>
            </a:r>
            <a:r>
              <a:rPr lang="en-US" sz="900" dirty="0"/>
              <a:t>: PCA assumes linear relationships among features, which may not always be appropriate for non-linear data.</a:t>
            </a:r>
          </a:p>
          <a:p>
            <a:r>
              <a:rPr lang="en-US" sz="900" b="1" dirty="0"/>
              <a:t>6. Applications of PCA</a:t>
            </a:r>
          </a:p>
          <a:p>
            <a:pPr>
              <a:buFont typeface="Arial" panose="020B0604020202020204" pitchFamily="34" charset="0"/>
              <a:buChar char="•"/>
            </a:pPr>
            <a:r>
              <a:rPr lang="en-US" sz="900" b="1" dirty="0"/>
              <a:t>Data Preprocessing</a:t>
            </a:r>
            <a:r>
              <a:rPr lang="en-US" sz="900" dirty="0"/>
              <a:t>: Used as a preprocessing step in machine learning to reduce dimensionality and improve model performance.</a:t>
            </a:r>
          </a:p>
          <a:p>
            <a:pPr>
              <a:buFont typeface="Arial" panose="020B0604020202020204" pitchFamily="34" charset="0"/>
              <a:buChar char="•"/>
            </a:pPr>
            <a:r>
              <a:rPr lang="en-US" sz="900" b="1" dirty="0"/>
              <a:t>Image Compression</a:t>
            </a:r>
            <a:r>
              <a:rPr lang="en-US" sz="900" dirty="0"/>
              <a:t>: Applied in image processing to compress images by reducing the number of pixels while retaining important features.</a:t>
            </a:r>
          </a:p>
          <a:p>
            <a:pPr>
              <a:buFont typeface="Arial" panose="020B0604020202020204" pitchFamily="34" charset="0"/>
              <a:buChar char="•"/>
            </a:pPr>
            <a:r>
              <a:rPr lang="en-US" sz="900" b="1" dirty="0"/>
              <a:t>Exploratory Data Analysis</a:t>
            </a:r>
            <a:r>
              <a:rPr lang="en-US" sz="900" dirty="0"/>
              <a:t>: Helps in exploring and visualizing complex datasets to identify underlying patterns and relationships.</a:t>
            </a:r>
          </a:p>
          <a:p>
            <a:pPr>
              <a:buFont typeface="Arial" panose="020B0604020202020204" pitchFamily="34" charset="0"/>
              <a:buChar char="•"/>
            </a:pPr>
            <a:r>
              <a:rPr lang="en-US" sz="900" b="1" dirty="0"/>
              <a:t>Noise Reduction</a:t>
            </a:r>
            <a:r>
              <a:rPr lang="en-US" sz="900" dirty="0"/>
              <a:t>: Used to filter out noise and enhance the quality of data by focusing on the most significant components.</a:t>
            </a:r>
          </a:p>
          <a:p>
            <a:r>
              <a:rPr lang="en-US" sz="900" dirty="0"/>
              <a:t>PCA is a fundamental technique in data analysis and machine learning, providing valuable insights into the structure of data and enabling more efficient and interpretable analyses.</a:t>
            </a:r>
          </a:p>
        </p:txBody>
      </p:sp>
    </p:spTree>
    <p:extLst>
      <p:ext uri="{BB962C8B-B14F-4D97-AF65-F5344CB8AC3E}">
        <p14:creationId xmlns:p14="http://schemas.microsoft.com/office/powerpoint/2010/main" val="2935573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Discriminant Analysis (DA)</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39481D93-6036-CCD4-C5B1-03E1A006B202}"/>
              </a:ext>
            </a:extLst>
          </p:cNvPr>
          <p:cNvSpPr>
            <a:spLocks noChangeArrowheads="1"/>
          </p:cNvSpPr>
          <p:nvPr/>
        </p:nvSpPr>
        <p:spPr bwMode="auto">
          <a:xfrm>
            <a:off x="2362200" y="2247900"/>
            <a:ext cx="1219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Definition: A method for classifying observations by finding linear combinations of features that best separate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Types: Linear Discriminant Analysis (LDA) and Quadratic Discriminant Analysis (QDA).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 Diagram showing DA classification. </a:t>
            </a:r>
          </a:p>
        </p:txBody>
      </p:sp>
      <p:pic>
        <p:nvPicPr>
          <p:cNvPr id="7" name="Picture 6">
            <a:extLst>
              <a:ext uri="{FF2B5EF4-FFF2-40B4-BE49-F238E27FC236}">
                <a16:creationId xmlns:a16="http://schemas.microsoft.com/office/drawing/2014/main" id="{8D7CA9BC-4A1F-2E04-EFC9-88DBE0E5E987}"/>
              </a:ext>
            </a:extLst>
          </p:cNvPr>
          <p:cNvPicPr>
            <a:picLocks noChangeAspect="1"/>
          </p:cNvPicPr>
          <p:nvPr/>
        </p:nvPicPr>
        <p:blipFill>
          <a:blip r:embed="rId2"/>
          <a:stretch>
            <a:fillRect/>
          </a:stretch>
        </p:blipFill>
        <p:spPr>
          <a:xfrm>
            <a:off x="2590800" y="3701669"/>
            <a:ext cx="2362200" cy="4972050"/>
          </a:xfrm>
          <a:prstGeom prst="rect">
            <a:avLst/>
          </a:prstGeom>
        </p:spPr>
      </p:pic>
      <p:sp>
        <p:nvSpPr>
          <p:cNvPr id="9" name="TextBox 8">
            <a:extLst>
              <a:ext uri="{FF2B5EF4-FFF2-40B4-BE49-F238E27FC236}">
                <a16:creationId xmlns:a16="http://schemas.microsoft.com/office/drawing/2014/main" id="{64FF254E-6DE7-628F-EF2B-0D8070964029}"/>
              </a:ext>
            </a:extLst>
          </p:cNvPr>
          <p:cNvSpPr txBox="1"/>
          <p:nvPr/>
        </p:nvSpPr>
        <p:spPr>
          <a:xfrm>
            <a:off x="4975412" y="3450470"/>
            <a:ext cx="12992100" cy="6986528"/>
          </a:xfrm>
          <a:prstGeom prst="rect">
            <a:avLst/>
          </a:prstGeom>
          <a:noFill/>
        </p:spPr>
        <p:txBody>
          <a:bodyPr wrap="square">
            <a:spAutoFit/>
          </a:bodyPr>
          <a:lstStyle/>
          <a:p>
            <a:r>
              <a:rPr lang="en-US" sz="800" b="1" dirty="0"/>
              <a:t>Discriminant Analysis</a:t>
            </a:r>
            <a:r>
              <a:rPr lang="en-US" sz="800" dirty="0"/>
              <a:t> is a statistical technique used for classifying data into predefined categories based on the features or attributes of the data. It helps in identifying which variables discriminate between the categories and provides a model to predict the class of new observations. There are several types of Discriminant Analysis, including Linear Discriminant Analysis (LDA) and Quadratic Discriminant Analysis (QDA). Here is a detailed description:</a:t>
            </a:r>
          </a:p>
          <a:p>
            <a:r>
              <a:rPr lang="en-US" sz="800" b="1" dirty="0"/>
              <a:t>1. Purpose of Discriminant Analysis</a:t>
            </a:r>
          </a:p>
          <a:p>
            <a:pPr>
              <a:buFont typeface="Arial" panose="020B0604020202020204" pitchFamily="34" charset="0"/>
              <a:buChar char="•"/>
            </a:pPr>
            <a:r>
              <a:rPr lang="en-US" sz="800" b="1" dirty="0"/>
              <a:t>Classification</a:t>
            </a:r>
            <a:r>
              <a:rPr lang="en-US" sz="800" dirty="0"/>
              <a:t>: The primary goal is to classify data points into predefined categories or classes based on their attributes.</a:t>
            </a:r>
          </a:p>
          <a:p>
            <a:pPr>
              <a:buFont typeface="Arial" panose="020B0604020202020204" pitchFamily="34" charset="0"/>
              <a:buChar char="•"/>
            </a:pPr>
            <a:r>
              <a:rPr lang="en-US" sz="800" b="1" dirty="0"/>
              <a:t>Feature Discrimination</a:t>
            </a:r>
            <a:r>
              <a:rPr lang="en-US" sz="800" dirty="0"/>
              <a:t>: Identify which features contribute most to the separation between classes.</a:t>
            </a:r>
          </a:p>
          <a:p>
            <a:pPr>
              <a:buFont typeface="Arial" panose="020B0604020202020204" pitchFamily="34" charset="0"/>
              <a:buChar char="•"/>
            </a:pPr>
            <a:r>
              <a:rPr lang="en-US" sz="800" b="1" dirty="0"/>
              <a:t>Predictive Modeling</a:t>
            </a:r>
            <a:r>
              <a:rPr lang="en-US" sz="800" dirty="0"/>
              <a:t>: Develop models that can predict the class of new or unseen data based on the attributes.</a:t>
            </a:r>
          </a:p>
          <a:p>
            <a:r>
              <a:rPr lang="en-US" sz="800" b="1" dirty="0"/>
              <a:t>2. Types of Discriminant Analysis</a:t>
            </a:r>
          </a:p>
          <a:p>
            <a:pPr>
              <a:buFont typeface="+mj-lt"/>
              <a:buAutoNum type="arabicPeriod"/>
            </a:pPr>
            <a:r>
              <a:rPr lang="en-US" sz="800" b="1" dirty="0"/>
              <a:t>Linear Discriminant Analysis (LDA)</a:t>
            </a:r>
            <a:endParaRPr lang="en-US" sz="800" dirty="0"/>
          </a:p>
          <a:p>
            <a:pPr marL="742950" lvl="1" indent="-285750">
              <a:buFont typeface="+mj-lt"/>
              <a:buAutoNum type="arabicPeriod"/>
            </a:pPr>
            <a:r>
              <a:rPr lang="en-US" sz="800" b="1" dirty="0"/>
              <a:t>Objective</a:t>
            </a:r>
            <a:r>
              <a:rPr lang="en-US" sz="800" dirty="0"/>
              <a:t>: Find a linear combination of features that best separates two or more classes.</a:t>
            </a:r>
          </a:p>
          <a:p>
            <a:pPr marL="742950" lvl="1" indent="-285750">
              <a:buFont typeface="+mj-lt"/>
              <a:buAutoNum type="arabicPeriod"/>
            </a:pPr>
            <a:r>
              <a:rPr lang="en-US" sz="800" b="1" dirty="0"/>
              <a:t>Assumptions</a:t>
            </a:r>
            <a:r>
              <a:rPr lang="en-US" sz="800" dirty="0"/>
              <a:t>:</a:t>
            </a:r>
          </a:p>
          <a:p>
            <a:pPr marL="1143000" lvl="2" indent="-228600">
              <a:buFont typeface="+mj-lt"/>
              <a:buAutoNum type="arabicPeriod"/>
            </a:pPr>
            <a:r>
              <a:rPr lang="en-US" sz="800" dirty="0"/>
              <a:t>Features are normally distributed within each class.</a:t>
            </a:r>
          </a:p>
          <a:p>
            <a:pPr marL="1143000" lvl="2" indent="-228600">
              <a:buFont typeface="+mj-lt"/>
              <a:buAutoNum type="arabicPeriod"/>
            </a:pPr>
            <a:r>
              <a:rPr lang="en-US" sz="800" dirty="0"/>
              <a:t>Classes have the same covariance matrix (homoscedasticity).</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Compute Class Means</a:t>
            </a:r>
            <a:r>
              <a:rPr lang="en-US" sz="800" dirty="0"/>
              <a:t>: Calculate the mean of each feature for each class.</a:t>
            </a:r>
          </a:p>
          <a:p>
            <a:pPr marL="1143000" lvl="2" indent="-228600">
              <a:buFont typeface="+mj-lt"/>
              <a:buAutoNum type="arabicPeriod"/>
            </a:pPr>
            <a:r>
              <a:rPr lang="en-US" sz="800" b="1" dirty="0"/>
              <a:t>Compute Within-Class and Between-Class Scatter Matrices</a:t>
            </a:r>
            <a:r>
              <a:rPr lang="en-US" sz="800" dirty="0"/>
              <a:t>:</a:t>
            </a:r>
          </a:p>
          <a:p>
            <a:pPr marL="1600200" lvl="3" indent="-228600">
              <a:buFont typeface="+mj-lt"/>
              <a:buAutoNum type="arabicPeriod"/>
            </a:pPr>
            <a:r>
              <a:rPr lang="en-US" sz="800" dirty="0"/>
              <a:t>Within-Class Scatter Matrix: Measures the scatter (variance) of features within each class.</a:t>
            </a:r>
          </a:p>
          <a:p>
            <a:pPr marL="1600200" lvl="3" indent="-228600">
              <a:buFont typeface="+mj-lt"/>
              <a:buAutoNum type="arabicPeriod"/>
            </a:pPr>
            <a:r>
              <a:rPr lang="en-US" sz="800" dirty="0"/>
              <a:t>Between-Class Scatter Matrix: Measures the scatter (variance) between different class means.</a:t>
            </a:r>
          </a:p>
          <a:p>
            <a:pPr marL="1143000" lvl="2" indent="-228600">
              <a:buFont typeface="+mj-lt"/>
              <a:buAutoNum type="arabicPeriod"/>
            </a:pPr>
            <a:r>
              <a:rPr lang="en-US" sz="800" b="1" dirty="0"/>
              <a:t>Solve Generalized Eigenvalue Problem</a:t>
            </a:r>
            <a:r>
              <a:rPr lang="en-US" sz="800" dirty="0"/>
              <a:t>:</a:t>
            </a:r>
          </a:p>
          <a:p>
            <a:pPr marL="1600200" lvl="3" indent="-228600">
              <a:buFont typeface="+mj-lt"/>
              <a:buAutoNum type="arabicPeriod"/>
            </a:pPr>
            <a:r>
              <a:rPr lang="en-US" sz="800" dirty="0"/>
              <a:t>Solve for eigenvalues and eigenvectors to determine the linear discriminants.</a:t>
            </a:r>
          </a:p>
          <a:p>
            <a:pPr marL="1143000" lvl="2" indent="-228600">
              <a:buFont typeface="+mj-lt"/>
              <a:buAutoNum type="arabicPeriod"/>
            </a:pPr>
            <a:r>
              <a:rPr lang="en-US" sz="800" b="1" dirty="0"/>
              <a:t>Project Data</a:t>
            </a:r>
            <a:r>
              <a:rPr lang="en-US" sz="800" dirty="0"/>
              <a:t>: Project data onto the linear discriminants to maximize separation between classes.</a:t>
            </a:r>
          </a:p>
          <a:p>
            <a:pPr>
              <a:buFont typeface="+mj-lt"/>
              <a:buAutoNum type="arabicPeriod"/>
            </a:pPr>
            <a:r>
              <a:rPr lang="en-US" sz="800" b="1" dirty="0"/>
              <a:t>Formula for Linear Discriminants</a:t>
            </a:r>
            <a:r>
              <a:rPr lang="en-US" sz="800" dirty="0"/>
              <a:t>:</a:t>
            </a:r>
          </a:p>
          <a:p>
            <a:pPr>
              <a:buFont typeface="+mj-lt"/>
              <a:buAutoNum type="arabicPeriod"/>
            </a:pPr>
            <a:r>
              <a:rPr lang="en-US" sz="800" dirty="0"/>
              <a:t>y=</a:t>
            </a:r>
            <a:r>
              <a:rPr lang="en-US" sz="800" dirty="0" err="1"/>
              <a:t>WTXy</a:t>
            </a:r>
            <a:r>
              <a:rPr lang="en-US" sz="800" dirty="0"/>
              <a:t> = W^T </a:t>
            </a:r>
            <a:r>
              <a:rPr lang="en-US" sz="800" dirty="0" err="1"/>
              <a:t>Xy</a:t>
            </a:r>
            <a:r>
              <a:rPr lang="en-US" sz="800" dirty="0"/>
              <a:t>=</a:t>
            </a:r>
            <a:r>
              <a:rPr lang="en-US" sz="800" dirty="0" err="1"/>
              <a:t>WTXWhere</a:t>
            </a:r>
            <a:r>
              <a:rPr lang="en-US" sz="800" dirty="0"/>
              <a:t> WWW is the matrix of linear discriminants and XXX is the data matrix.</a:t>
            </a:r>
          </a:p>
          <a:p>
            <a:pPr>
              <a:buFont typeface="+mj-lt"/>
              <a:buAutoNum type="arabicPeriod"/>
            </a:pPr>
            <a:r>
              <a:rPr lang="en-US" sz="800" b="1" dirty="0"/>
              <a:t>Quadratic Discriminant Analysis (QDA)</a:t>
            </a:r>
            <a:endParaRPr lang="en-US" sz="800" dirty="0"/>
          </a:p>
          <a:p>
            <a:pPr marL="742950" lvl="1" indent="-285750">
              <a:buFont typeface="+mj-lt"/>
              <a:buAutoNum type="arabicPeriod"/>
            </a:pPr>
            <a:r>
              <a:rPr lang="en-US" sz="800" b="1" dirty="0"/>
              <a:t>Objective</a:t>
            </a:r>
            <a:r>
              <a:rPr lang="en-US" sz="800" dirty="0"/>
              <a:t>: Extend LDA by allowing each class to have its own covariance matrix.</a:t>
            </a:r>
          </a:p>
          <a:p>
            <a:pPr marL="742950" lvl="1" indent="-285750">
              <a:buFont typeface="+mj-lt"/>
              <a:buAutoNum type="arabicPeriod"/>
            </a:pPr>
            <a:r>
              <a:rPr lang="en-US" sz="800" b="1" dirty="0"/>
              <a:t>Assumptions</a:t>
            </a:r>
            <a:r>
              <a:rPr lang="en-US" sz="800" dirty="0"/>
              <a:t>:</a:t>
            </a:r>
          </a:p>
          <a:p>
            <a:pPr marL="1143000" lvl="2" indent="-228600">
              <a:buFont typeface="+mj-lt"/>
              <a:buAutoNum type="arabicPeriod"/>
            </a:pPr>
            <a:r>
              <a:rPr lang="en-US" sz="800" dirty="0"/>
              <a:t>Features are normally distributed within each class.</a:t>
            </a:r>
          </a:p>
          <a:p>
            <a:pPr marL="1143000" lvl="2" indent="-228600">
              <a:buFont typeface="+mj-lt"/>
              <a:buAutoNum type="arabicPeriod"/>
            </a:pPr>
            <a:r>
              <a:rPr lang="en-US" sz="800" dirty="0"/>
              <a:t>Classes have different covariance matrices (heteroscedasticity).</a:t>
            </a:r>
          </a:p>
          <a:p>
            <a:pPr marL="742950" lvl="1" indent="-285750">
              <a:buFont typeface="+mj-lt"/>
              <a:buAutoNum type="arabicPeriod"/>
            </a:pPr>
            <a:r>
              <a:rPr lang="en-US" sz="800" b="1" dirty="0"/>
              <a:t>Process</a:t>
            </a:r>
            <a:r>
              <a:rPr lang="en-US" sz="800" dirty="0"/>
              <a:t>:</a:t>
            </a:r>
          </a:p>
          <a:p>
            <a:pPr marL="1143000" lvl="2" indent="-228600">
              <a:buFont typeface="+mj-lt"/>
              <a:buAutoNum type="arabicPeriod"/>
            </a:pPr>
            <a:r>
              <a:rPr lang="en-US" sz="800" b="1" dirty="0"/>
              <a:t>Compute Class Means</a:t>
            </a:r>
            <a:r>
              <a:rPr lang="en-US" sz="800" dirty="0"/>
              <a:t>: Calculate the mean of each feature for each class.</a:t>
            </a:r>
          </a:p>
          <a:p>
            <a:pPr marL="1143000" lvl="2" indent="-228600">
              <a:buFont typeface="+mj-lt"/>
              <a:buAutoNum type="arabicPeriod"/>
            </a:pPr>
            <a:r>
              <a:rPr lang="en-US" sz="800" b="1" dirty="0"/>
              <a:t>Compute Class Covariance Matrices</a:t>
            </a:r>
            <a:r>
              <a:rPr lang="en-US" sz="800" dirty="0"/>
              <a:t>: Calculate separate covariance matrices for each class.</a:t>
            </a:r>
          </a:p>
          <a:p>
            <a:pPr marL="1143000" lvl="2" indent="-228600">
              <a:buFont typeface="+mj-lt"/>
              <a:buAutoNum type="arabicPeriod"/>
            </a:pPr>
            <a:r>
              <a:rPr lang="en-US" sz="800" b="1" dirty="0"/>
              <a:t>Apply Bayes’ Theorem</a:t>
            </a:r>
            <a:r>
              <a:rPr lang="en-US" sz="800" dirty="0"/>
              <a:t>: Use Bayes' theorem to compute the posterior probability for each class and classify data based on the highest posterior probability.</a:t>
            </a:r>
          </a:p>
          <a:p>
            <a:pPr>
              <a:buFont typeface="+mj-lt"/>
              <a:buAutoNum type="arabicPeriod"/>
            </a:pPr>
            <a:r>
              <a:rPr lang="en-US" sz="800" b="1" dirty="0"/>
              <a:t>Formula for Posterior Probability</a:t>
            </a:r>
            <a:r>
              <a:rPr lang="en-US" sz="800" dirty="0"/>
              <a:t>:</a:t>
            </a:r>
          </a:p>
          <a:p>
            <a:pPr>
              <a:buFont typeface="+mj-lt"/>
              <a:buAutoNum type="arabicPeriod"/>
            </a:pPr>
            <a:r>
              <a:rPr lang="en-US" sz="800" dirty="0"/>
              <a:t>P(</a:t>
            </a:r>
            <a:r>
              <a:rPr lang="en-US" sz="800" dirty="0" err="1"/>
              <a:t>Ck∣X</a:t>
            </a:r>
            <a:r>
              <a:rPr lang="en-US" sz="800" dirty="0"/>
              <a:t>)=P(</a:t>
            </a:r>
            <a:r>
              <a:rPr lang="en-US" sz="800" dirty="0" err="1"/>
              <a:t>X∣Ck</a:t>
            </a:r>
            <a:r>
              <a:rPr lang="en-US" sz="800" dirty="0"/>
              <a:t>)P(Ck)P(X)P(</a:t>
            </a:r>
            <a:r>
              <a:rPr lang="en-US" sz="800" dirty="0" err="1"/>
              <a:t>C_k</a:t>
            </a:r>
            <a:r>
              <a:rPr lang="en-US" sz="800" dirty="0"/>
              <a:t> | X) = \frac{P(X | </a:t>
            </a:r>
            <a:r>
              <a:rPr lang="en-US" sz="800" dirty="0" err="1"/>
              <a:t>C_k</a:t>
            </a:r>
            <a:r>
              <a:rPr lang="en-US" sz="800" dirty="0"/>
              <a:t>) P(</a:t>
            </a:r>
            <a:r>
              <a:rPr lang="en-US" sz="800" dirty="0" err="1"/>
              <a:t>C_k</a:t>
            </a:r>
            <a:r>
              <a:rPr lang="en-US" sz="800" dirty="0"/>
              <a:t>)}{P(X)}P(Ck​∣X)=P(X)P(</a:t>
            </a:r>
            <a:r>
              <a:rPr lang="en-US" sz="800" dirty="0" err="1"/>
              <a:t>X∣Ck</a:t>
            </a:r>
            <a:r>
              <a:rPr lang="en-US" sz="800" dirty="0"/>
              <a:t>​)P(Ck​)​Where P(</a:t>
            </a:r>
            <a:r>
              <a:rPr lang="en-US" sz="800" dirty="0" err="1"/>
              <a:t>Ck∣X</a:t>
            </a:r>
            <a:r>
              <a:rPr lang="en-US" sz="800" dirty="0"/>
              <a:t>)P(</a:t>
            </a:r>
            <a:r>
              <a:rPr lang="en-US" sz="800" dirty="0" err="1"/>
              <a:t>C_k</a:t>
            </a:r>
            <a:r>
              <a:rPr lang="en-US" sz="800" dirty="0"/>
              <a:t> | X)P(Ck​∣X) is the posterior probability of class </a:t>
            </a:r>
            <a:r>
              <a:rPr lang="en-US" sz="800" dirty="0" err="1"/>
              <a:t>CkC_kCk</a:t>
            </a:r>
            <a:r>
              <a:rPr lang="en-US" sz="800" dirty="0"/>
              <a:t>​, P(</a:t>
            </a:r>
            <a:r>
              <a:rPr lang="en-US" sz="800" dirty="0" err="1"/>
              <a:t>X∣Ck</a:t>
            </a:r>
            <a:r>
              <a:rPr lang="en-US" sz="800" dirty="0"/>
              <a:t>)P(X | </a:t>
            </a:r>
            <a:r>
              <a:rPr lang="en-US" sz="800" dirty="0" err="1"/>
              <a:t>C_k</a:t>
            </a:r>
            <a:r>
              <a:rPr lang="en-US" sz="800" dirty="0"/>
              <a:t>)P(</a:t>
            </a:r>
            <a:r>
              <a:rPr lang="en-US" sz="800" dirty="0" err="1"/>
              <a:t>X∣Ck</a:t>
            </a:r>
            <a:r>
              <a:rPr lang="en-US" sz="800" dirty="0"/>
              <a:t>​) is the likelihood of XXX given class </a:t>
            </a:r>
            <a:r>
              <a:rPr lang="en-US" sz="800" dirty="0" err="1"/>
              <a:t>CkC_kCk</a:t>
            </a:r>
            <a:r>
              <a:rPr lang="en-US" sz="800" dirty="0"/>
              <a:t>​, and P(Ck)P(</a:t>
            </a:r>
            <a:r>
              <a:rPr lang="en-US" sz="800" dirty="0" err="1"/>
              <a:t>C_k</a:t>
            </a:r>
            <a:r>
              <a:rPr lang="en-US" sz="800" dirty="0"/>
              <a:t>)P(Ck​) is the prior probability of class </a:t>
            </a:r>
            <a:r>
              <a:rPr lang="en-US" sz="800" dirty="0" err="1"/>
              <a:t>CkC_kCk</a:t>
            </a:r>
            <a:r>
              <a:rPr lang="en-US" sz="800" dirty="0"/>
              <a:t>​.</a:t>
            </a:r>
          </a:p>
          <a:p>
            <a:r>
              <a:rPr lang="en-US" sz="800" b="1" dirty="0"/>
              <a:t>3. Key Concepts in Discriminant Analysis</a:t>
            </a:r>
          </a:p>
          <a:p>
            <a:pPr>
              <a:buFont typeface="Arial" panose="020B0604020202020204" pitchFamily="34" charset="0"/>
              <a:buChar char="•"/>
            </a:pPr>
            <a:r>
              <a:rPr lang="en-US" sz="800" b="1" dirty="0"/>
              <a:t>Class Separation</a:t>
            </a:r>
            <a:r>
              <a:rPr lang="en-US" sz="800" dirty="0"/>
              <a:t>: The ability of the discriminant function to separate different classes based on the features.</a:t>
            </a:r>
          </a:p>
          <a:p>
            <a:pPr>
              <a:buFont typeface="Arial" panose="020B0604020202020204" pitchFamily="34" charset="0"/>
              <a:buChar char="•"/>
            </a:pPr>
            <a:r>
              <a:rPr lang="en-US" sz="800" b="1" dirty="0"/>
              <a:t>Prior Probabilities</a:t>
            </a:r>
            <a:r>
              <a:rPr lang="en-US" sz="800" dirty="0"/>
              <a:t>: The probability of each class before seeing the data, which can be used to weigh the importance of different classes in the model.</a:t>
            </a:r>
          </a:p>
          <a:p>
            <a:pPr>
              <a:buFont typeface="Arial" panose="020B0604020202020204" pitchFamily="34" charset="0"/>
              <a:buChar char="•"/>
            </a:pPr>
            <a:r>
              <a:rPr lang="en-US" sz="800" b="1" dirty="0"/>
              <a:t>Decision Boundary</a:t>
            </a:r>
            <a:r>
              <a:rPr lang="en-US" sz="800" dirty="0"/>
              <a:t>: The boundary defined by the discriminant functions that separates different classes in the feature space.</a:t>
            </a:r>
          </a:p>
          <a:p>
            <a:pPr>
              <a:buFont typeface="Arial" panose="020B0604020202020204" pitchFamily="34" charset="0"/>
              <a:buChar char="•"/>
            </a:pPr>
            <a:r>
              <a:rPr lang="en-US" sz="800" b="1" dirty="0"/>
              <a:t>Bayesian Approach</a:t>
            </a:r>
            <a:r>
              <a:rPr lang="en-US" sz="800" dirty="0"/>
              <a:t>: In QDA, the classification is based on Bayesian principles, estimating the probability of each class given the data.</a:t>
            </a:r>
          </a:p>
          <a:p>
            <a:r>
              <a:rPr lang="en-US" sz="800" b="1" dirty="0"/>
              <a:t>4. Advantages of Discriminant Analysis</a:t>
            </a:r>
          </a:p>
          <a:p>
            <a:pPr>
              <a:buFont typeface="Arial" panose="020B0604020202020204" pitchFamily="34" charset="0"/>
              <a:buChar char="•"/>
            </a:pPr>
            <a:r>
              <a:rPr lang="en-US" sz="800" b="1" dirty="0"/>
              <a:t>Effective Classification</a:t>
            </a:r>
            <a:r>
              <a:rPr lang="en-US" sz="800" dirty="0"/>
              <a:t>: Provides a robust method for classifying data into distinct categories.</a:t>
            </a:r>
          </a:p>
          <a:p>
            <a:pPr>
              <a:buFont typeface="Arial" panose="020B0604020202020204" pitchFamily="34" charset="0"/>
              <a:buChar char="•"/>
            </a:pPr>
            <a:r>
              <a:rPr lang="en-US" sz="800" b="1" dirty="0"/>
              <a:t>Feature Importance</a:t>
            </a:r>
            <a:r>
              <a:rPr lang="en-US" sz="800" dirty="0"/>
              <a:t>: Helps identify and interpret the most important features that distinguish between classes.</a:t>
            </a:r>
          </a:p>
          <a:p>
            <a:pPr>
              <a:buFont typeface="Arial" panose="020B0604020202020204" pitchFamily="34" charset="0"/>
              <a:buChar char="•"/>
            </a:pPr>
            <a:r>
              <a:rPr lang="en-US" sz="800" b="1" dirty="0"/>
              <a:t>Probabilistic Interpretation</a:t>
            </a:r>
            <a:r>
              <a:rPr lang="en-US" sz="800" dirty="0"/>
              <a:t>: In QDA, offers probabilistic classification, providing confidence levels for class predictions.</a:t>
            </a:r>
          </a:p>
          <a:p>
            <a:pPr>
              <a:buFont typeface="Arial" panose="020B0604020202020204" pitchFamily="34" charset="0"/>
              <a:buChar char="•"/>
            </a:pPr>
            <a:r>
              <a:rPr lang="en-US" sz="800" b="1" dirty="0"/>
              <a:t>Dimensionality Reduction</a:t>
            </a:r>
            <a:r>
              <a:rPr lang="en-US" sz="800" dirty="0"/>
              <a:t>: LDA can be used as a preprocessing step to reduce dimensionality while preserving class separation.</a:t>
            </a:r>
          </a:p>
          <a:p>
            <a:r>
              <a:rPr lang="en-US" sz="800" b="1" dirty="0"/>
              <a:t>5. Challenges and Limitations</a:t>
            </a:r>
          </a:p>
          <a:p>
            <a:pPr>
              <a:buFont typeface="Arial" panose="020B0604020202020204" pitchFamily="34" charset="0"/>
              <a:buChar char="•"/>
            </a:pPr>
            <a:r>
              <a:rPr lang="en-US" sz="800" b="1" dirty="0"/>
              <a:t>Assumptions</a:t>
            </a:r>
            <a:r>
              <a:rPr lang="en-US" sz="800" dirty="0"/>
              <a:t>: Both LDA and QDA have assumptions (e.g., normality, equal or unequal covariance) that may not always hold in real-world data.</a:t>
            </a:r>
          </a:p>
          <a:p>
            <a:pPr>
              <a:buFont typeface="Arial" panose="020B0604020202020204" pitchFamily="34" charset="0"/>
              <a:buChar char="•"/>
            </a:pPr>
            <a:r>
              <a:rPr lang="en-US" sz="800" b="1" dirty="0"/>
              <a:t>Outliers</a:t>
            </a:r>
            <a:r>
              <a:rPr lang="en-US" sz="800" dirty="0"/>
              <a:t>: Sensitive to outliers, which can affect the accuracy of the classification.</a:t>
            </a:r>
          </a:p>
          <a:p>
            <a:pPr>
              <a:buFont typeface="Arial" panose="020B0604020202020204" pitchFamily="34" charset="0"/>
              <a:buChar char="•"/>
            </a:pPr>
            <a:r>
              <a:rPr lang="en-US" sz="800" b="1" dirty="0"/>
              <a:t>Computational Complexity</a:t>
            </a:r>
            <a:r>
              <a:rPr lang="en-US" sz="800" dirty="0"/>
              <a:t>: QDA can be computationally intensive with large datasets due to the estimation of covariance matrices for each class.</a:t>
            </a:r>
          </a:p>
          <a:p>
            <a:pPr>
              <a:buFont typeface="Arial" panose="020B0604020202020204" pitchFamily="34" charset="0"/>
              <a:buChar char="•"/>
            </a:pPr>
            <a:r>
              <a:rPr lang="en-US" sz="800" b="1" dirty="0"/>
              <a:t>Interpretability</a:t>
            </a:r>
            <a:r>
              <a:rPr lang="en-US" sz="800" dirty="0"/>
              <a:t>: The results can sometimes be challenging to interpret, especially in high-dimensional spaces.</a:t>
            </a:r>
          </a:p>
          <a:p>
            <a:r>
              <a:rPr lang="en-US" sz="800" b="1" dirty="0"/>
              <a:t>6. Applications of Discriminant Analysis</a:t>
            </a:r>
          </a:p>
          <a:p>
            <a:pPr>
              <a:buFont typeface="Arial" panose="020B0604020202020204" pitchFamily="34" charset="0"/>
              <a:buChar char="•"/>
            </a:pPr>
            <a:r>
              <a:rPr lang="en-US" sz="800" b="1" dirty="0"/>
              <a:t>Medical Diagnosis</a:t>
            </a:r>
            <a:r>
              <a:rPr lang="en-US" sz="800" dirty="0"/>
              <a:t>: Classify patients based on diagnostic features to predict diseases or conditions.</a:t>
            </a:r>
          </a:p>
          <a:p>
            <a:pPr>
              <a:buFont typeface="Arial" panose="020B0604020202020204" pitchFamily="34" charset="0"/>
              <a:buChar char="•"/>
            </a:pPr>
            <a:r>
              <a:rPr lang="en-US" sz="800" b="1" dirty="0"/>
              <a:t>Marketing</a:t>
            </a:r>
            <a:r>
              <a:rPr lang="en-US" sz="800" dirty="0"/>
              <a:t>: Segment customers into different groups based on purchasing behavior or demographic data.</a:t>
            </a:r>
          </a:p>
          <a:p>
            <a:pPr>
              <a:buFont typeface="Arial" panose="020B0604020202020204" pitchFamily="34" charset="0"/>
              <a:buChar char="•"/>
            </a:pPr>
            <a:r>
              <a:rPr lang="en-US" sz="800" b="1" dirty="0"/>
              <a:t>Finance</a:t>
            </a:r>
            <a:r>
              <a:rPr lang="en-US" sz="800" dirty="0"/>
              <a:t>: Predict credit risk or detect fraudulent activities based on financial transactions.</a:t>
            </a:r>
          </a:p>
          <a:p>
            <a:pPr>
              <a:buFont typeface="Arial" panose="020B0604020202020204" pitchFamily="34" charset="0"/>
              <a:buChar char="•"/>
            </a:pPr>
            <a:r>
              <a:rPr lang="en-US" sz="800" b="1" dirty="0"/>
              <a:t>Pattern Recognition</a:t>
            </a:r>
            <a:r>
              <a:rPr lang="en-US" sz="800" dirty="0"/>
              <a:t>: Used in image and speech recognition to classify patterns and objects.</a:t>
            </a:r>
          </a:p>
          <a:p>
            <a:r>
              <a:rPr lang="en-US" sz="800" b="1" dirty="0"/>
              <a:t>Summary</a:t>
            </a:r>
          </a:p>
          <a:p>
            <a:r>
              <a:rPr lang="en-US" sz="800" dirty="0"/>
              <a:t>Discriminant Analysis is a powerful statistical tool for classification and feature discrimination, offering both linear and quadratic methods to handle different types of data. It helps in building predictive models, understanding feature importance, and making informed decisions based on the class predictions. Despite its assumptions and potential challenges, it remains a valuable technique in data analysis and machine learning.</a:t>
            </a:r>
          </a:p>
        </p:txBody>
      </p:sp>
    </p:spTree>
    <p:extLst>
      <p:ext uri="{BB962C8B-B14F-4D97-AF65-F5344CB8AC3E}">
        <p14:creationId xmlns:p14="http://schemas.microsoft.com/office/powerpoint/2010/main" val="325983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t>Combining PCA and DA</a:t>
            </a:r>
            <a:endParaRPr sz="6000" b="0" dirty="0">
              <a:solidFill>
                <a:srgbClr val="0C234B"/>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4A9EBA8-1F5E-0B7E-8B88-82E0BA355903}"/>
              </a:ext>
            </a:extLst>
          </p:cNvPr>
          <p:cNvSpPr>
            <a:spLocks noChangeArrowheads="1"/>
          </p:cNvSpPr>
          <p:nvPr/>
        </p:nvSpPr>
        <p:spPr bwMode="auto">
          <a:xfrm>
            <a:off x="2362200" y="2095500"/>
            <a:ext cx="1333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Process: PCA is applied first to reduce dimensionality, followed by DA for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Benefits: Enhances classification performance, manages high-dimensional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 Flowchart showing the DAPC process. </a:t>
            </a:r>
          </a:p>
        </p:txBody>
      </p:sp>
      <p:pic>
        <p:nvPicPr>
          <p:cNvPr id="5" name="Picture 4">
            <a:extLst>
              <a:ext uri="{FF2B5EF4-FFF2-40B4-BE49-F238E27FC236}">
                <a16:creationId xmlns:a16="http://schemas.microsoft.com/office/drawing/2014/main" id="{60652BBC-958A-EEB7-1B7C-4368FE0505A1}"/>
              </a:ext>
            </a:extLst>
          </p:cNvPr>
          <p:cNvPicPr>
            <a:picLocks noChangeAspect="1"/>
          </p:cNvPicPr>
          <p:nvPr/>
        </p:nvPicPr>
        <p:blipFill>
          <a:blip r:embed="rId2"/>
          <a:stretch>
            <a:fillRect/>
          </a:stretch>
        </p:blipFill>
        <p:spPr>
          <a:xfrm>
            <a:off x="2514600" y="3426004"/>
            <a:ext cx="2638425" cy="5838825"/>
          </a:xfrm>
          <a:prstGeom prst="rect">
            <a:avLst/>
          </a:prstGeom>
        </p:spPr>
      </p:pic>
    </p:spTree>
    <p:extLst>
      <p:ext uri="{BB962C8B-B14F-4D97-AF65-F5344CB8AC3E}">
        <p14:creationId xmlns:p14="http://schemas.microsoft.com/office/powerpoint/2010/main" val="1630906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9" y="876300"/>
            <a:ext cx="10098088"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What is DAPC?</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Discriminant Analysis of Principal Components (DAPC)</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Multivariate method of classifying large datasets</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Other multivariate methods of classification are too computer intensive (e.g. Bayesian </a:t>
            </a:r>
            <a:r>
              <a:rPr lang="en-US" altLang="en-US" sz="3200">
                <a:latin typeface="Aptos Display" panose="020B0004020202020204" pitchFamily="34" charset="0"/>
              </a:rPr>
              <a:t>clustering algorithms)</a:t>
            </a:r>
            <a:endParaRPr lang="en-US" altLang="en-US" sz="3200" dirty="0">
              <a:latin typeface="Aptos Display" panose="020B00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Focuses on describing clusters of genetically related individuals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Takes advantage of the benefits of:</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Principal Component Analysis (PCA)</a:t>
            </a:r>
          </a:p>
          <a:p>
            <a:pPr marL="800100" lvl="1"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Discriminant Analysis (DA)</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spTree>
    <p:extLst>
      <p:ext uri="{BB962C8B-B14F-4D97-AF65-F5344CB8AC3E}">
        <p14:creationId xmlns:p14="http://schemas.microsoft.com/office/powerpoint/2010/main" val="93594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Principal Component Analysis</a:t>
            </a:r>
            <a:r>
              <a:rPr lang="en-US" sz="6000" dirty="0">
                <a:solidFill>
                  <a:srgbClr val="0C234B"/>
                </a:solidFill>
                <a:latin typeface="Aptos Display" panose="020B0004020202020204" pitchFamily="34" charset="0"/>
                <a:cs typeface="Times New Roman" panose="02020603050405020304" pitchFamily="18" charset="0"/>
              </a:rPr>
              <a:t> (PCA)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Method to reduce dimensionality in datasets while maintaining variability</a:t>
            </a:r>
          </a:p>
          <a:p>
            <a:pPr marL="342900"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Isolates uncorrelated features</a:t>
            </a:r>
          </a:p>
          <a:p>
            <a:pPr marL="342900"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Reducing feature size lowers computational intensity</a:t>
            </a:r>
          </a:p>
          <a:p>
            <a:pPr marL="342900" indent="-342900" eaLnBrk="0" fontAlgn="base" hangingPunct="0">
              <a:spcBef>
                <a:spcPct val="0"/>
              </a:spcBef>
              <a:spcAft>
                <a:spcPct val="0"/>
              </a:spcAft>
              <a:buFont typeface="Arial" panose="020B0604020202020204" pitchFamily="34" charset="0"/>
              <a:buChar char="•"/>
            </a:pP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4" name="Picture 3">
            <a:extLst>
              <a:ext uri="{FF2B5EF4-FFF2-40B4-BE49-F238E27FC236}">
                <a16:creationId xmlns:a16="http://schemas.microsoft.com/office/drawing/2014/main" id="{4619EC6D-D719-F79A-98D3-DD53660DBD13}"/>
              </a:ext>
            </a:extLst>
          </p:cNvPr>
          <p:cNvPicPr>
            <a:picLocks noChangeAspect="1"/>
          </p:cNvPicPr>
          <p:nvPr/>
        </p:nvPicPr>
        <p:blipFill>
          <a:blip r:embed="rId2"/>
          <a:stretch>
            <a:fillRect/>
          </a:stretch>
        </p:blipFill>
        <p:spPr>
          <a:xfrm>
            <a:off x="11277600" y="6372225"/>
            <a:ext cx="2676899" cy="1638529"/>
          </a:xfrm>
          <a:prstGeom prst="rect">
            <a:avLst/>
          </a:prstGeom>
        </p:spPr>
      </p:pic>
      <p:pic>
        <p:nvPicPr>
          <p:cNvPr id="6" name="Picture 5">
            <a:extLst>
              <a:ext uri="{FF2B5EF4-FFF2-40B4-BE49-F238E27FC236}">
                <a16:creationId xmlns:a16="http://schemas.microsoft.com/office/drawing/2014/main" id="{EB946653-362B-46A0-2FE5-8E6B15873A08}"/>
              </a:ext>
            </a:extLst>
          </p:cNvPr>
          <p:cNvPicPr>
            <a:picLocks noChangeAspect="1"/>
          </p:cNvPicPr>
          <p:nvPr/>
        </p:nvPicPr>
        <p:blipFill>
          <a:blip r:embed="rId3"/>
          <a:stretch>
            <a:fillRect/>
          </a:stretch>
        </p:blipFill>
        <p:spPr>
          <a:xfrm>
            <a:off x="3886200" y="6362700"/>
            <a:ext cx="4848902" cy="1657581"/>
          </a:xfrm>
          <a:prstGeom prst="rect">
            <a:avLst/>
          </a:prstGeom>
        </p:spPr>
      </p:pic>
      <p:cxnSp>
        <p:nvCxnSpPr>
          <p:cNvPr id="9" name="Straight Arrow Connector 8">
            <a:extLst>
              <a:ext uri="{FF2B5EF4-FFF2-40B4-BE49-F238E27FC236}">
                <a16:creationId xmlns:a16="http://schemas.microsoft.com/office/drawing/2014/main" id="{F2BB908C-5A48-D746-1C0D-2E561D9D0532}"/>
              </a:ext>
            </a:extLst>
          </p:cNvPr>
          <p:cNvCxnSpPr>
            <a:stCxn id="6" idx="3"/>
            <a:endCxn id="4" idx="1"/>
          </p:cNvCxnSpPr>
          <p:nvPr/>
        </p:nvCxnSpPr>
        <p:spPr>
          <a:xfrm flipV="1">
            <a:off x="8735102" y="7191490"/>
            <a:ext cx="254249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28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Principal Component Analysis</a:t>
            </a:r>
            <a:r>
              <a:rPr lang="en-US" sz="6000" dirty="0">
                <a:solidFill>
                  <a:srgbClr val="0C234B"/>
                </a:solidFill>
                <a:latin typeface="Aptos Display" panose="020B0004020202020204" pitchFamily="34" charset="0"/>
                <a:cs typeface="Times New Roman" panose="02020603050405020304" pitchFamily="18" charset="0"/>
              </a:rPr>
              <a:t> (PCA)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Graphical representation of data 3D -&gt; 2D</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5" name="Picture 4">
            <a:extLst>
              <a:ext uri="{FF2B5EF4-FFF2-40B4-BE49-F238E27FC236}">
                <a16:creationId xmlns:a16="http://schemas.microsoft.com/office/drawing/2014/main" id="{A35131BA-BDAD-24A5-4A49-89B463B8D3CE}"/>
              </a:ext>
            </a:extLst>
          </p:cNvPr>
          <p:cNvPicPr>
            <a:picLocks noChangeAspect="1"/>
          </p:cNvPicPr>
          <p:nvPr/>
        </p:nvPicPr>
        <p:blipFill>
          <a:blip r:embed="rId2"/>
          <a:stretch>
            <a:fillRect/>
          </a:stretch>
        </p:blipFill>
        <p:spPr>
          <a:xfrm>
            <a:off x="9236166" y="3695699"/>
            <a:ext cx="6667499" cy="4114799"/>
          </a:xfrm>
          <a:prstGeom prst="rect">
            <a:avLst/>
          </a:prstGeom>
        </p:spPr>
      </p:pic>
      <p:pic>
        <p:nvPicPr>
          <p:cNvPr id="14" name="Picture 13">
            <a:extLst>
              <a:ext uri="{FF2B5EF4-FFF2-40B4-BE49-F238E27FC236}">
                <a16:creationId xmlns:a16="http://schemas.microsoft.com/office/drawing/2014/main" id="{D1F1BFD5-5F98-31FE-485B-73296F22FF58}"/>
              </a:ext>
            </a:extLst>
          </p:cNvPr>
          <p:cNvPicPr>
            <a:picLocks noChangeAspect="1"/>
          </p:cNvPicPr>
          <p:nvPr/>
        </p:nvPicPr>
        <p:blipFill>
          <a:blip r:embed="rId3"/>
          <a:stretch>
            <a:fillRect/>
          </a:stretch>
        </p:blipFill>
        <p:spPr>
          <a:xfrm>
            <a:off x="3200400" y="3543300"/>
            <a:ext cx="5410200" cy="5674112"/>
          </a:xfrm>
          <a:prstGeom prst="rect">
            <a:avLst/>
          </a:prstGeom>
        </p:spPr>
      </p:pic>
    </p:spTree>
    <p:extLst>
      <p:ext uri="{BB962C8B-B14F-4D97-AF65-F5344CB8AC3E}">
        <p14:creationId xmlns:p14="http://schemas.microsoft.com/office/powerpoint/2010/main" val="79255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Discriminant Analysis</a:t>
            </a:r>
            <a:r>
              <a:rPr lang="en-US" sz="6000" dirty="0">
                <a:solidFill>
                  <a:srgbClr val="0C234B"/>
                </a:solidFill>
                <a:latin typeface="Aptos Display" panose="020B0004020202020204" pitchFamily="34" charset="0"/>
                <a:cs typeface="Times New Roman" panose="02020603050405020304" pitchFamily="18" charset="0"/>
              </a:rPr>
              <a:t> (DA)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tx1"/>
                </a:solidFill>
                <a:effectLst/>
                <a:latin typeface="Aptos Display" panose="020B0004020202020204" pitchFamily="34" charset="0"/>
              </a:rPr>
              <a:t>A method for classifying observations by finding linear combinations of features that best separate classes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Types:</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Linear Discriminant Analysis (LDA)</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Quadratic Discriminant Analysis (QDA)</a:t>
            </a:r>
          </a:p>
        </p:txBody>
      </p:sp>
    </p:spTree>
    <p:extLst>
      <p:ext uri="{BB962C8B-B14F-4D97-AF65-F5344CB8AC3E}">
        <p14:creationId xmlns:p14="http://schemas.microsoft.com/office/powerpoint/2010/main" val="142537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8" y="876300"/>
            <a:ext cx="13344525" cy="936625"/>
          </a:xfrm>
          <a:prstGeom prst="rect">
            <a:avLst/>
          </a:prstGeom>
        </p:spPr>
        <p:txBody>
          <a:bodyPr vert="horz" wrap="square" lIns="0" tIns="12700" rIns="0" bIns="0" rtlCol="0">
            <a:noAutofit/>
          </a:bodyPr>
          <a:lstStyle/>
          <a:p>
            <a:pPr marL="12700">
              <a:lnSpc>
                <a:spcPct val="100000"/>
              </a:lnSpc>
              <a:spcBef>
                <a:spcPts val="100"/>
              </a:spcBef>
            </a:pPr>
            <a:r>
              <a:rPr lang="en-US" sz="6000" b="0" dirty="0">
                <a:solidFill>
                  <a:srgbClr val="0C234B"/>
                </a:solidFill>
                <a:latin typeface="Aptos Display" panose="020B0004020202020204" pitchFamily="34" charset="0"/>
                <a:cs typeface="Times New Roman" panose="02020603050405020304" pitchFamily="18" charset="0"/>
              </a:rPr>
              <a:t>Discriminant Analysis </a:t>
            </a:r>
            <a:r>
              <a:rPr lang="en-US" sz="6000" dirty="0">
                <a:solidFill>
                  <a:srgbClr val="0C234B"/>
                </a:solidFill>
                <a:latin typeface="Aptos Display" panose="020B0004020202020204" pitchFamily="34" charset="0"/>
                <a:cs typeface="Times New Roman" panose="02020603050405020304" pitchFamily="18" charset="0"/>
              </a:rPr>
              <a:t>(DA)</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133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Graphical representation of data 3D -&gt; 2D</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14" name="Picture 13">
            <a:extLst>
              <a:ext uri="{FF2B5EF4-FFF2-40B4-BE49-F238E27FC236}">
                <a16:creationId xmlns:a16="http://schemas.microsoft.com/office/drawing/2014/main" id="{D1F1BFD5-5F98-31FE-485B-73296F22FF58}"/>
              </a:ext>
            </a:extLst>
          </p:cNvPr>
          <p:cNvPicPr>
            <a:picLocks noChangeAspect="1"/>
          </p:cNvPicPr>
          <p:nvPr/>
        </p:nvPicPr>
        <p:blipFill>
          <a:blip r:embed="rId2"/>
          <a:stretch>
            <a:fillRect/>
          </a:stretch>
        </p:blipFill>
        <p:spPr>
          <a:xfrm>
            <a:off x="3200400" y="3543300"/>
            <a:ext cx="5410200" cy="5674112"/>
          </a:xfrm>
          <a:prstGeom prst="rect">
            <a:avLst/>
          </a:prstGeom>
        </p:spPr>
      </p:pic>
      <p:pic>
        <p:nvPicPr>
          <p:cNvPr id="3" name="Picture 2">
            <a:extLst>
              <a:ext uri="{FF2B5EF4-FFF2-40B4-BE49-F238E27FC236}">
                <a16:creationId xmlns:a16="http://schemas.microsoft.com/office/drawing/2014/main" id="{8125E515-9310-CAC8-ED49-9C30D92EE1B9}"/>
              </a:ext>
            </a:extLst>
          </p:cNvPr>
          <p:cNvPicPr>
            <a:picLocks noChangeAspect="1"/>
          </p:cNvPicPr>
          <p:nvPr/>
        </p:nvPicPr>
        <p:blipFill>
          <a:blip r:embed="rId3"/>
          <a:stretch>
            <a:fillRect/>
          </a:stretch>
        </p:blipFill>
        <p:spPr>
          <a:xfrm>
            <a:off x="9681884" y="4076700"/>
            <a:ext cx="6667500" cy="4114800"/>
          </a:xfrm>
          <a:prstGeom prst="rect">
            <a:avLst/>
          </a:prstGeom>
        </p:spPr>
      </p:pic>
    </p:spTree>
    <p:extLst>
      <p:ext uri="{BB962C8B-B14F-4D97-AF65-F5344CB8AC3E}">
        <p14:creationId xmlns:p14="http://schemas.microsoft.com/office/powerpoint/2010/main" val="193640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362200" y="1028700"/>
            <a:ext cx="10352088" cy="936625"/>
          </a:xfrm>
          <a:prstGeom prst="rect">
            <a:avLst/>
          </a:prstGeom>
        </p:spPr>
        <p:txBody>
          <a:bodyPr vert="horz" wrap="square" lIns="0" tIns="12700" rIns="0" bIns="0" rtlCol="0">
            <a:noAutofit/>
          </a:bodyPr>
          <a:lstStyle/>
          <a:p>
            <a:pPr marL="12700">
              <a:lnSpc>
                <a:spcPct val="100000"/>
              </a:lnSpc>
              <a:spcBef>
                <a:spcPts val="100"/>
              </a:spcBef>
            </a:pPr>
            <a:r>
              <a:rPr lang="en-US" sz="6000" dirty="0">
                <a:latin typeface="Aptos Display" panose="020B0004020202020204" pitchFamily="34" charset="0"/>
              </a:rPr>
              <a:t>Steps in DAPC</a:t>
            </a:r>
            <a:endParaRPr sz="6000" b="0" dirty="0">
              <a:solidFill>
                <a:srgbClr val="0C234B"/>
              </a:solidFill>
              <a:latin typeface="Aptos Display" panose="020B000402020202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66D94230-EB5B-A114-B286-805849AC9DD8}"/>
              </a:ext>
            </a:extLst>
          </p:cNvPr>
          <p:cNvSpPr>
            <a:spLocks noChangeArrowheads="1"/>
          </p:cNvSpPr>
          <p:nvPr/>
        </p:nvSpPr>
        <p:spPr bwMode="auto">
          <a:xfrm>
            <a:off x="2362200" y="2476500"/>
            <a:ext cx="13563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Apply PCA to the dataset</a:t>
            </a:r>
          </a:p>
          <a:p>
            <a:pPr marL="1200150" lvl="1" indent="-742950" eaLnBrk="0" fontAlgn="base" hangingPunct="0">
              <a:spcBef>
                <a:spcPct val="0"/>
              </a:spcBef>
              <a:spcAft>
                <a:spcPct val="0"/>
              </a:spcAft>
              <a:buFont typeface="+mj-lt"/>
              <a:buAutoNum type="alphaLcPeriod"/>
            </a:pPr>
            <a:r>
              <a:rPr kumimoji="0" lang="en-US" altLang="en-US" sz="3600" b="0" i="0" u="none" strike="noStrike" cap="none" normalizeH="0" baseline="0" dirty="0">
                <a:ln>
                  <a:noFill/>
                </a:ln>
                <a:solidFill>
                  <a:schemeClr val="tx1"/>
                </a:solidFill>
                <a:effectLst/>
                <a:latin typeface="Aptos" panose="020B0004020202020204" pitchFamily="34" charset="0"/>
              </a:rPr>
              <a:t>Reduce dimensionality of dataset</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Select principal components for analysis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Apply DA to the reduced dataset for classification</a:t>
            </a:r>
          </a:p>
          <a:p>
            <a:pPr marL="1200150" lvl="1" indent="-742950" eaLnBrk="0" fontAlgn="base" hangingPunct="0">
              <a:spcBef>
                <a:spcPct val="0"/>
              </a:spcBef>
              <a:spcAft>
                <a:spcPct val="0"/>
              </a:spcAft>
              <a:buFont typeface="+mj-lt"/>
              <a:buAutoNum type="alphaLcPeriod"/>
            </a:pPr>
            <a:r>
              <a:rPr kumimoji="0" lang="en-US" altLang="en-US" sz="3600" b="0" i="0" u="none" strike="noStrike" cap="none" normalizeH="0" baseline="0" dirty="0">
                <a:ln>
                  <a:noFill/>
                </a:ln>
                <a:solidFill>
                  <a:schemeClr val="tx1"/>
                </a:solidFill>
                <a:effectLst/>
                <a:latin typeface="Aptos" panose="020B0004020202020204" pitchFamily="34" charset="0"/>
              </a:rPr>
              <a:t>Identify linear combinations in PCA components to separate groups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0" i="0" u="none" strike="noStrike" cap="none" normalizeH="0" baseline="0" dirty="0">
                <a:ln>
                  <a:noFill/>
                </a:ln>
                <a:solidFill>
                  <a:schemeClr val="tx1"/>
                </a:solidFill>
                <a:effectLst/>
                <a:latin typeface="Aptos" panose="020B0004020202020204" pitchFamily="34" charset="0"/>
              </a:rPr>
              <a:t>Interpret and validate results</a:t>
            </a:r>
          </a:p>
        </p:txBody>
      </p:sp>
    </p:spTree>
    <p:extLst>
      <p:ext uri="{BB962C8B-B14F-4D97-AF65-F5344CB8AC3E}">
        <p14:creationId xmlns:p14="http://schemas.microsoft.com/office/powerpoint/2010/main" val="199803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90799" y="876300"/>
            <a:ext cx="10098088" cy="936625"/>
          </a:xfrm>
          <a:prstGeom prst="rect">
            <a:avLst/>
          </a:prstGeom>
        </p:spPr>
        <p:txBody>
          <a:bodyPr vert="horz" wrap="square" lIns="0" tIns="12700" rIns="0" bIns="0" rtlCol="0">
            <a:noAutofit/>
          </a:bodyPr>
          <a:lstStyle/>
          <a:p>
            <a:pPr marL="12700">
              <a:lnSpc>
                <a:spcPct val="100000"/>
              </a:lnSpc>
              <a:spcBef>
                <a:spcPts val="100"/>
              </a:spcBef>
            </a:pPr>
            <a:r>
              <a:rPr lang="en-US" sz="6600" b="0" dirty="0">
                <a:solidFill>
                  <a:srgbClr val="0C234B"/>
                </a:solidFill>
                <a:latin typeface="Aptos Display" panose="020B0004020202020204" pitchFamily="34" charset="0"/>
                <a:cs typeface="Times New Roman" panose="02020603050405020304" pitchFamily="18" charset="0"/>
              </a:rPr>
              <a:t>DAPC</a:t>
            </a:r>
            <a:endParaRPr sz="6600" b="0" dirty="0">
              <a:solidFill>
                <a:srgbClr val="0C234B"/>
              </a:solidFill>
              <a:latin typeface="Aptos Display" panose="020B0004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27538980-ADC8-D00D-B0FC-F05F5543CCDE}"/>
              </a:ext>
            </a:extLst>
          </p:cNvPr>
          <p:cNvSpPr>
            <a:spLocks noChangeArrowheads="1"/>
          </p:cNvSpPr>
          <p:nvPr/>
        </p:nvSpPr>
        <p:spPr bwMode="auto">
          <a:xfrm>
            <a:off x="2590799" y="2705099"/>
            <a:ext cx="777240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3200" dirty="0">
                <a:latin typeface="Aptos Display" panose="020B0004020202020204" pitchFamily="34" charset="0"/>
              </a:rPr>
              <a:t>Benefits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ptos Display" panose="020B0004020202020204" pitchFamily="34" charset="0"/>
              </a:rPr>
              <a:t>Current multivariate methods of classification are too computer intensive</a:t>
            </a:r>
          </a:p>
          <a:p>
            <a:pPr marL="800100" lvl="1" indent="-342900" eaLnBrk="0" fontAlgn="base" hangingPunct="0">
              <a:spcBef>
                <a:spcPct val="0"/>
              </a:spcBef>
              <a:spcAft>
                <a:spcPct val="0"/>
              </a:spcAft>
              <a:buFont typeface="Arial" panose="020B0604020202020204" pitchFamily="34" charset="0"/>
              <a:buChar char="•"/>
            </a:pPr>
            <a:r>
              <a:rPr kumimoji="0" lang="en-US" altLang="en-US" sz="3200" b="0" i="0" u="none" strike="noStrike" cap="none" normalizeH="0" baseline="0" dirty="0">
                <a:ln>
                  <a:noFill/>
                </a:ln>
                <a:solidFill>
                  <a:schemeClr val="tx1"/>
                </a:solidFill>
                <a:effectLst/>
                <a:latin typeface="Aptos Display" panose="020B0004020202020204" pitchFamily="34" charset="0"/>
              </a:rPr>
              <a:t>Datasets growing at a faster rate than processing power</a:t>
            </a:r>
          </a:p>
          <a:p>
            <a:pPr marL="342900" indent="-342900" eaLnBrk="0" fontAlgn="base" hangingPunct="0">
              <a:spcBef>
                <a:spcPct val="0"/>
              </a:spcBef>
              <a:spcAft>
                <a:spcPct val="0"/>
              </a:spcAft>
              <a:buFont typeface="Arial" panose="020B0604020202020204" pitchFamily="34" charset="0"/>
              <a:buChar char="•"/>
            </a:pPr>
            <a:r>
              <a:rPr lang="en-US" altLang="en-US" sz="3200" dirty="0">
                <a:latin typeface="Aptos Display" panose="020B0004020202020204" pitchFamily="34" charset="0"/>
              </a:rPr>
              <a:t>Discriminant Analysis (DA) has limitations that impede it from </a:t>
            </a:r>
            <a:endParaRPr kumimoji="0" lang="en-US" altLang="en-US" sz="3200" b="0" i="0" u="none" strike="noStrike" cap="none" normalizeH="0" baseline="0" dirty="0">
              <a:ln>
                <a:noFill/>
              </a:ln>
              <a:solidFill>
                <a:schemeClr val="tx1"/>
              </a:solidFill>
              <a:effectLst/>
              <a:latin typeface="Aptos Display" panose="020B0004020202020204" pitchFamily="34" charset="0"/>
            </a:endParaRPr>
          </a:p>
        </p:txBody>
      </p:sp>
      <p:pic>
        <p:nvPicPr>
          <p:cNvPr id="4" name="Picture 3">
            <a:extLst>
              <a:ext uri="{FF2B5EF4-FFF2-40B4-BE49-F238E27FC236}">
                <a16:creationId xmlns:a16="http://schemas.microsoft.com/office/drawing/2014/main" id="{DDCE3873-AECC-1BF4-CE8E-DBB8B8E3FC4A}"/>
              </a:ext>
            </a:extLst>
          </p:cNvPr>
          <p:cNvPicPr>
            <a:picLocks noChangeAspect="1"/>
          </p:cNvPicPr>
          <p:nvPr/>
        </p:nvPicPr>
        <p:blipFill>
          <a:blip r:embed="rId2"/>
          <a:stretch>
            <a:fillRect/>
          </a:stretch>
        </p:blipFill>
        <p:spPr>
          <a:xfrm>
            <a:off x="10744200" y="3590548"/>
            <a:ext cx="6667500" cy="4114800"/>
          </a:xfrm>
          <a:prstGeom prst="rect">
            <a:avLst/>
          </a:prstGeom>
        </p:spPr>
      </p:pic>
      <p:sp>
        <p:nvSpPr>
          <p:cNvPr id="5" name="TextBox 4">
            <a:extLst>
              <a:ext uri="{FF2B5EF4-FFF2-40B4-BE49-F238E27FC236}">
                <a16:creationId xmlns:a16="http://schemas.microsoft.com/office/drawing/2014/main" id="{65941641-0EB2-9CD1-04A0-79319F3AE0DB}"/>
              </a:ext>
            </a:extLst>
          </p:cNvPr>
          <p:cNvSpPr txBox="1"/>
          <p:nvPr/>
        </p:nvSpPr>
        <p:spPr>
          <a:xfrm>
            <a:off x="10744200" y="2705099"/>
            <a:ext cx="4114800" cy="584775"/>
          </a:xfrm>
          <a:prstGeom prst="rect">
            <a:avLst/>
          </a:prstGeom>
          <a:noFill/>
        </p:spPr>
        <p:txBody>
          <a:bodyPr wrap="square" rtlCol="0">
            <a:spAutoFit/>
          </a:bodyPr>
          <a:lstStyle/>
          <a:p>
            <a:r>
              <a:rPr lang="en-US" sz="3200" dirty="0">
                <a:latin typeface="Aptos" panose="020B0004020202020204" pitchFamily="34" charset="0"/>
              </a:rPr>
              <a:t>Apply PCA then LDA</a:t>
            </a:r>
          </a:p>
        </p:txBody>
      </p:sp>
    </p:spTree>
    <p:extLst>
      <p:ext uri="{BB962C8B-B14F-4D97-AF65-F5344CB8AC3E}">
        <p14:creationId xmlns:p14="http://schemas.microsoft.com/office/powerpoint/2010/main" val="1798578932"/>
      </p:ext>
    </p:extLst>
  </p:cSld>
  <p:clrMapOvr>
    <a:masterClrMapping/>
  </p:clrMapOvr>
</p:sld>
</file>

<file path=ppt/theme/theme1.xml><?xml version="1.0" encoding="utf-8"?>
<a:theme xmlns:a="http://schemas.openxmlformats.org/drawingml/2006/main" name="UArizona Professio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B04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Arizona Professional Template.pptx" id="{C44653F2-DE8A-4768-BEEF-328FD3E739C5}" vid="{3FC18E14-9082-4AF4-8621-C0B7D931ED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UArizona Professional Template</Template>
  <TotalTime>1315</TotalTime>
  <Words>3805</Words>
  <Application>Microsoft Office PowerPoint</Application>
  <PresentationFormat>Custom</PresentationFormat>
  <Paragraphs>290</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Calibri</vt:lpstr>
      <vt:lpstr>Times New Roman</vt:lpstr>
      <vt:lpstr>UArizona Professional</vt:lpstr>
      <vt:lpstr>PowerPoint Presentation</vt:lpstr>
      <vt:lpstr>PowerPoint Presentation</vt:lpstr>
      <vt:lpstr>What is DAPC?</vt:lpstr>
      <vt:lpstr>Principal Component Analysis (PCA)</vt:lpstr>
      <vt:lpstr>Principal Component Analysis (PCA)</vt:lpstr>
      <vt:lpstr>Discriminant Analysis (DA)</vt:lpstr>
      <vt:lpstr>Discriminant Analysis (DA)</vt:lpstr>
      <vt:lpstr>Steps in DAPC</vt:lpstr>
      <vt:lpstr>DAPC</vt:lpstr>
      <vt:lpstr>PowerPoint Presentation</vt:lpstr>
      <vt:lpstr>PowerPoint Presentation</vt:lpstr>
      <vt:lpstr>Real-World Applications</vt:lpstr>
      <vt:lpstr>PowerPoint Presentation</vt:lpstr>
      <vt:lpstr>Case Study Example </vt:lpstr>
      <vt:lpstr>Advantages of DAPC</vt:lpstr>
      <vt:lpstr>Challenges and Considerations</vt:lpstr>
      <vt:lpstr>PowerPoint Presentation</vt:lpstr>
      <vt:lpstr>Conclusion and Q&amp;A</vt:lpstr>
      <vt:lpstr>PowerPoint Presentation</vt:lpstr>
      <vt:lpstr>What  is DAPC?</vt:lpstr>
      <vt:lpstr>Principal Components Analysis (PCA)</vt:lpstr>
      <vt:lpstr>Discriminant Analysis (DA)</vt:lpstr>
      <vt:lpstr>Combining PCA and 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Riley Mawson</dc:creator>
  <cp:lastModifiedBy>Ben Morgan</cp:lastModifiedBy>
  <cp:revision>6</cp:revision>
  <dcterms:created xsi:type="dcterms:W3CDTF">2024-08-12T04:21:44Z</dcterms:created>
  <dcterms:modified xsi:type="dcterms:W3CDTF">2024-08-13T03:18:21Z</dcterms:modified>
</cp:coreProperties>
</file>