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23"/>
  </p:notesMasterIdLst>
  <p:sldIdLst>
    <p:sldId id="269" r:id="rId2"/>
    <p:sldId id="283" r:id="rId3"/>
    <p:sldId id="288" r:id="rId4"/>
    <p:sldId id="290" r:id="rId5"/>
    <p:sldId id="292" r:id="rId6"/>
    <p:sldId id="291" r:id="rId7"/>
    <p:sldId id="293" r:id="rId8"/>
    <p:sldId id="277" r:id="rId9"/>
    <p:sldId id="289" r:id="rId10"/>
    <p:sldId id="285" r:id="rId11"/>
    <p:sldId id="294" r:id="rId12"/>
    <p:sldId id="284" r:id="rId13"/>
    <p:sldId id="278" r:id="rId14"/>
    <p:sldId id="286" r:id="rId15"/>
    <p:sldId id="279" r:id="rId16"/>
    <p:sldId id="287" r:id="rId17"/>
    <p:sldId id="282" r:id="rId18"/>
    <p:sldId id="268" r:id="rId19"/>
    <p:sldId id="295" r:id="rId20"/>
    <p:sldId id="280" r:id="rId21"/>
    <p:sldId id="281" r:id="rId2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33AB34-F73E-4750-B683-3864F3BC1FDB}">
          <p14:sldIdLst>
            <p14:sldId id="269"/>
            <p14:sldId id="283"/>
            <p14:sldId id="288"/>
            <p14:sldId id="290"/>
            <p14:sldId id="292"/>
            <p14:sldId id="291"/>
            <p14:sldId id="293"/>
            <p14:sldId id="277"/>
            <p14:sldId id="289"/>
            <p14:sldId id="285"/>
            <p14:sldId id="294"/>
            <p14:sldId id="284"/>
            <p14:sldId id="278"/>
            <p14:sldId id="286"/>
            <p14:sldId id="279"/>
            <p14:sldId id="287"/>
            <p14:sldId id="282"/>
            <p14:sldId id="268"/>
            <p14:sldId id="295"/>
          </p14:sldIdLst>
        </p14:section>
        <p14:section name="Backup" id="{4639FF53-061F-4BE1-8E85-8F07C64F0914}">
          <p14:sldIdLst>
            <p14:sldId id="280"/>
            <p14:sldId id="281"/>
          </p14:sldIdLst>
        </p14:section>
      </p14:sectionLst>
    </p:ext>
    <p:ext uri="{EFAFB233-063F-42B5-8137-9DF3F51BA10A}">
      <p15:sldGuideLst xmlns:p15="http://schemas.microsoft.com/office/powerpoint/2012/main">
        <p15:guide id="1" orient="horz" pos="2880">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AB0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7" autoAdjust="0"/>
    <p:restoredTop sz="94684"/>
  </p:normalViewPr>
  <p:slideViewPr>
    <p:cSldViewPr>
      <p:cViewPr varScale="1">
        <p:scale>
          <a:sx n="71" d="100"/>
          <a:sy n="71" d="100"/>
        </p:scale>
        <p:origin x="252" y="1044"/>
      </p:cViewPr>
      <p:guideLst>
        <p:guide orient="horz" pos="2880"/>
        <p:guide pos="57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3DA6E8E-4582-E048-9D5F-B5AA4B8014DE}" type="datetimeFigureOut">
              <a:rPr lang="en-US" smtClean="0"/>
              <a:t>8/12/2024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C7B152A-EC10-0D42-BD0F-200D846462C9}" type="slidenum">
              <a:rPr lang="en-US" smtClean="0"/>
              <a:t>‹#›</a:t>
            </a:fld>
            <a:endParaRPr lang="en-US"/>
          </a:p>
        </p:txBody>
      </p:sp>
    </p:spTree>
    <p:extLst>
      <p:ext uri="{BB962C8B-B14F-4D97-AF65-F5344CB8AC3E}">
        <p14:creationId xmlns:p14="http://schemas.microsoft.com/office/powerpoint/2010/main" val="310211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B152A-EC10-0D42-BD0F-200D846462C9}" type="slidenum">
              <a:rPr lang="en-US" smtClean="0"/>
              <a:t>1</a:t>
            </a:fld>
            <a:endParaRPr lang="en-US"/>
          </a:p>
        </p:txBody>
      </p:sp>
    </p:spTree>
    <p:extLst>
      <p:ext uri="{BB962C8B-B14F-4D97-AF65-F5344CB8AC3E}">
        <p14:creationId xmlns:p14="http://schemas.microsoft.com/office/powerpoint/2010/main" val="1822401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35" name="object 2">
            <a:extLst>
              <a:ext uri="{FF2B5EF4-FFF2-40B4-BE49-F238E27FC236}">
                <a16:creationId xmlns:a16="http://schemas.microsoft.com/office/drawing/2014/main" id="{B7C7D8D2-C446-5A4B-99DC-B14F0DCA96BA}"/>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36" name="object 10">
            <a:extLst>
              <a:ext uri="{FF2B5EF4-FFF2-40B4-BE49-F238E27FC236}">
                <a16:creationId xmlns:a16="http://schemas.microsoft.com/office/drawing/2014/main" id="{DAE03A09-B8F5-B14D-AA68-4D0B3893702D}"/>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37" name="Group 36">
            <a:extLst>
              <a:ext uri="{FF2B5EF4-FFF2-40B4-BE49-F238E27FC236}">
                <a16:creationId xmlns:a16="http://schemas.microsoft.com/office/drawing/2014/main" id="{AE685FBF-2BCE-B549-BA09-F031EF8ACA99}"/>
              </a:ext>
            </a:extLst>
          </p:cNvPr>
          <p:cNvGrpSpPr/>
          <p:nvPr userDrawn="1"/>
        </p:nvGrpSpPr>
        <p:grpSpPr>
          <a:xfrm rot="10800000">
            <a:off x="873404" y="8823172"/>
            <a:ext cx="3054617" cy="73818"/>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pic>
        <p:nvPicPr>
          <p:cNvPr id="59" name="Picture 58">
            <a:extLst>
              <a:ext uri="{FF2B5EF4-FFF2-40B4-BE49-F238E27FC236}">
                <a16:creationId xmlns:a16="http://schemas.microsoft.com/office/drawing/2014/main" id="{F48AFB5F-D473-9A4E-9EBD-3617A1390AD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extLst>
      <p:ext uri="{BB962C8B-B14F-4D97-AF65-F5344CB8AC3E}">
        <p14:creationId xmlns:p14="http://schemas.microsoft.com/office/powerpoint/2010/main" val="23079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userDrawn="1"/>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19086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72487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pic>
        <p:nvPicPr>
          <p:cNvPr id="5" name="Picture 4">
            <a:extLst>
              <a:ext uri="{FF2B5EF4-FFF2-40B4-BE49-F238E27FC236}">
                <a16:creationId xmlns:a16="http://schemas.microsoft.com/office/drawing/2014/main" id="{500427AF-FC89-B544-AD6A-8861FD3D0E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6" name="Rectangle 5">
            <a:extLst>
              <a:ext uri="{FF2B5EF4-FFF2-40B4-BE49-F238E27FC236}">
                <a16:creationId xmlns:a16="http://schemas.microsoft.com/office/drawing/2014/main" id="{F0950B3E-629C-5048-BBA1-C8B1F62EFD0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bject 3">
            <a:extLst>
              <a:ext uri="{FF2B5EF4-FFF2-40B4-BE49-F238E27FC236}">
                <a16:creationId xmlns:a16="http://schemas.microsoft.com/office/drawing/2014/main" id="{17A607B4-CBD2-E04D-BDAA-181449BAF9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3877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pic>
        <p:nvPicPr>
          <p:cNvPr id="6" name="Picture 5">
            <a:extLst>
              <a:ext uri="{FF2B5EF4-FFF2-40B4-BE49-F238E27FC236}">
                <a16:creationId xmlns:a16="http://schemas.microsoft.com/office/drawing/2014/main" id="{A276925C-926B-1546-8F79-7CEF2622C2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9CC38A79-1416-6A47-8697-1B397F2D4AA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625C8968-7A91-BB4A-B0D1-505C60660E18}"/>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2" name="object 6">
            <a:extLst>
              <a:ext uri="{FF2B5EF4-FFF2-40B4-BE49-F238E27FC236}">
                <a16:creationId xmlns:a16="http://schemas.microsoft.com/office/drawing/2014/main" id="{586ED654-700A-2147-9380-60A6E2C74899}"/>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32365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0" name="Rectangle 9">
            <a:extLst>
              <a:ext uri="{FF2B5EF4-FFF2-40B4-BE49-F238E27FC236}">
                <a16:creationId xmlns:a16="http://schemas.microsoft.com/office/drawing/2014/main" id="{6D8127CD-FD8A-A844-98F0-23382BA9FAE9}"/>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37B0837-427D-1748-AB83-BA20A397579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Rectangle 11">
            <a:extLst>
              <a:ext uri="{FF2B5EF4-FFF2-40B4-BE49-F238E27FC236}">
                <a16:creationId xmlns:a16="http://schemas.microsoft.com/office/drawing/2014/main" id="{5C633B24-A0CE-BF4A-B6B6-8FF604B3913F}"/>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3">
            <a:extLst>
              <a:ext uri="{FF2B5EF4-FFF2-40B4-BE49-F238E27FC236}">
                <a16:creationId xmlns:a16="http://schemas.microsoft.com/office/drawing/2014/main" id="{C59CADE6-3B65-9745-88CF-D1F15149CC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5" name="object 3">
            <a:extLst>
              <a:ext uri="{FF2B5EF4-FFF2-40B4-BE49-F238E27FC236}">
                <a16:creationId xmlns:a16="http://schemas.microsoft.com/office/drawing/2014/main" id="{7A7E4853-92BF-8943-98F7-E8F30CF4C94E}"/>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2785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6" name="object 2">
            <a:extLst>
              <a:ext uri="{FF2B5EF4-FFF2-40B4-BE49-F238E27FC236}">
                <a16:creationId xmlns:a16="http://schemas.microsoft.com/office/drawing/2014/main" id="{EE305CF2-3738-8E46-A4CD-EFB5936BA81C}"/>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7" name="Picture 6">
            <a:extLst>
              <a:ext uri="{FF2B5EF4-FFF2-40B4-BE49-F238E27FC236}">
                <a16:creationId xmlns:a16="http://schemas.microsoft.com/office/drawing/2014/main" id="{4C6E8668-042A-CB4E-978A-59827BEF92B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2C432242-6D23-104C-983C-E3A1DF4292E7}"/>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BD09B77-CEFE-DD43-B003-CC084EC60D65}"/>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41997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2">
            <a:extLst>
              <a:ext uri="{FF2B5EF4-FFF2-40B4-BE49-F238E27FC236}">
                <a16:creationId xmlns:a16="http://schemas.microsoft.com/office/drawing/2014/main" id="{A7E98F78-1EE8-9C46-B346-E33EA2A7C643}"/>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9" name="Rectangle 8">
            <a:extLst>
              <a:ext uri="{FF2B5EF4-FFF2-40B4-BE49-F238E27FC236}">
                <a16:creationId xmlns:a16="http://schemas.microsoft.com/office/drawing/2014/main" id="{39C0EF02-BD96-1647-AA41-B9268F4871FD}"/>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25754AD-6AF6-064F-9D39-34874A4830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object 8">
            <a:extLst>
              <a:ext uri="{FF2B5EF4-FFF2-40B4-BE49-F238E27FC236}">
                <a16:creationId xmlns:a16="http://schemas.microsoft.com/office/drawing/2014/main" id="{67F30830-0281-CB4A-8A0B-32C54DACCB3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3" name="Rectangle 12">
            <a:extLst>
              <a:ext uri="{FF2B5EF4-FFF2-40B4-BE49-F238E27FC236}">
                <a16:creationId xmlns:a16="http://schemas.microsoft.com/office/drawing/2014/main" id="{0162FECF-1BB5-4C42-A89A-BC831EB07689}"/>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28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25" name="Rectangle 24">
            <a:extLst>
              <a:ext uri="{FF2B5EF4-FFF2-40B4-BE49-F238E27FC236}">
                <a16:creationId xmlns:a16="http://schemas.microsoft.com/office/drawing/2014/main" id="{AE769987-766C-AE4B-87F0-D07CCA454BF2}"/>
              </a:ext>
            </a:extLst>
          </p:cNvPr>
          <p:cNvSpPr/>
          <p:nvPr/>
        </p:nvSpPr>
        <p:spPr>
          <a:xfrm>
            <a:off x="8842073" y="6118283"/>
            <a:ext cx="6162674" cy="33640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5D0346-91FD-8849-99B9-552AB425B3EA}"/>
              </a:ext>
            </a:extLst>
          </p:cNvPr>
          <p:cNvSpPr/>
          <p:nvPr/>
        </p:nvSpPr>
        <p:spPr>
          <a:xfrm>
            <a:off x="8842073" y="1260941"/>
            <a:ext cx="6162674" cy="41125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22" name="object 9">
            <a:extLst>
              <a:ext uri="{FF2B5EF4-FFF2-40B4-BE49-F238E27FC236}">
                <a16:creationId xmlns:a16="http://schemas.microsoft.com/office/drawing/2014/main" id="{52E66EB2-263D-BA4C-964B-DCF423D7C437}"/>
              </a:ext>
            </a:extLst>
          </p:cNvPr>
          <p:cNvSpPr/>
          <p:nvPr/>
        </p:nvSpPr>
        <p:spPr>
          <a:xfrm>
            <a:off x="15520287" y="1260941"/>
            <a:ext cx="45719"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a:p>
        </p:txBody>
      </p:sp>
      <p:sp>
        <p:nvSpPr>
          <p:cNvPr id="24" name="object 3">
            <a:extLst>
              <a:ext uri="{FF2B5EF4-FFF2-40B4-BE49-F238E27FC236}">
                <a16:creationId xmlns:a16="http://schemas.microsoft.com/office/drawing/2014/main" id="{A07FBEEA-4BB0-3B4A-B12D-47020D535E7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26" name="Rectangle 25">
            <a:extLst>
              <a:ext uri="{FF2B5EF4-FFF2-40B4-BE49-F238E27FC236}">
                <a16:creationId xmlns:a16="http://schemas.microsoft.com/office/drawing/2014/main" id="{72CC4C5D-0CB8-2F46-B7D9-245DB1DF091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43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7" name="object 3">
            <a:extLst>
              <a:ext uri="{FF2B5EF4-FFF2-40B4-BE49-F238E27FC236}">
                <a16:creationId xmlns:a16="http://schemas.microsoft.com/office/drawing/2014/main" id="{B58A3138-293C-1C4B-990D-E9B1D05EC067}"/>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8" name="object 2">
            <a:extLst>
              <a:ext uri="{FF2B5EF4-FFF2-40B4-BE49-F238E27FC236}">
                <a16:creationId xmlns:a16="http://schemas.microsoft.com/office/drawing/2014/main" id="{E894B9C6-FFC2-BF49-B139-13399AA9464D}"/>
              </a:ext>
            </a:extLst>
          </p:cNvPr>
          <p:cNvSpPr/>
          <p:nvPr/>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88808A2-9735-0046-8139-D23B663F52B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object 3">
            <a:extLst>
              <a:ext uri="{FF2B5EF4-FFF2-40B4-BE49-F238E27FC236}">
                <a16:creationId xmlns:a16="http://schemas.microsoft.com/office/drawing/2014/main" id="{DD7F3E48-D5A1-D341-B5E7-77158EA2FBED}"/>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1" name="object 2">
            <a:extLst>
              <a:ext uri="{FF2B5EF4-FFF2-40B4-BE49-F238E27FC236}">
                <a16:creationId xmlns:a16="http://schemas.microsoft.com/office/drawing/2014/main" id="{952CB7C8-3BB9-2143-AC2F-773A7C074011}"/>
              </a:ext>
            </a:extLst>
          </p:cNvPr>
          <p:cNvSpPr/>
          <p:nvPr userDrawn="1"/>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D04A4F16-1ACC-7B4A-873F-BADAEB93E903}"/>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1_Blank">
    <p:bg>
      <p:bgPr>
        <a:solidFill>
          <a:schemeClr val="bg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EC58BEA-C5D0-6E43-A7BE-DF35E27A2457}"/>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2">
            <a:extLst>
              <a:ext uri="{FF2B5EF4-FFF2-40B4-BE49-F238E27FC236}">
                <a16:creationId xmlns:a16="http://schemas.microsoft.com/office/drawing/2014/main" id="{B0471B98-1891-6240-AF37-D317E72481B2}"/>
              </a:ext>
            </a:extLst>
          </p:cNvPr>
          <p:cNvSpPr/>
          <p:nvPr/>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1" name="Rectangle 10">
            <a:extLst>
              <a:ext uri="{FF2B5EF4-FFF2-40B4-BE49-F238E27FC236}">
                <a16:creationId xmlns:a16="http://schemas.microsoft.com/office/drawing/2014/main" id="{EA11F753-0479-734E-8743-658697E11855}"/>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a:extLst>
              <a:ext uri="{FF2B5EF4-FFF2-40B4-BE49-F238E27FC236}">
                <a16:creationId xmlns:a16="http://schemas.microsoft.com/office/drawing/2014/main" id="{639359C6-1A1D-274B-82CF-24CE4CE2C298}"/>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8" name="object 2">
            <a:extLst>
              <a:ext uri="{FF2B5EF4-FFF2-40B4-BE49-F238E27FC236}">
                <a16:creationId xmlns:a16="http://schemas.microsoft.com/office/drawing/2014/main" id="{7C0D586C-0FAA-C74C-ADB8-2C3BC7D4DC81}"/>
              </a:ext>
            </a:extLst>
          </p:cNvPr>
          <p:cNvSpPr/>
          <p:nvPr userDrawn="1"/>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637F5BD4-D7E3-1641-BA72-D080427A4F0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0555532-8968-2B43-BC3C-48409B8A074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4" name="Rectangle 13">
            <a:extLst>
              <a:ext uri="{FF2B5EF4-FFF2-40B4-BE49-F238E27FC236}">
                <a16:creationId xmlns:a16="http://schemas.microsoft.com/office/drawing/2014/main" id="{F24771C5-3AE5-724A-AF63-AB97DA82CA36}"/>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4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8608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1" r:id="rId10"/>
    <p:sldLayoutId id="2147483662" r:id="rId11"/>
    <p:sldLayoutId id="2147483668" r:id="rId12"/>
    <p:sldLayoutId id="2147483667" r:id="rId13"/>
    <p:sldLayoutId id="2147483663" r:id="rId14"/>
    <p:sldLayoutId id="2147483664" r:id="rId1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mailto:rileymawson@arizona.edu"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mailto:benmorgan@arizona.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8FF35417-3F0A-C241-B35B-084EDB693D36}"/>
              </a:ext>
            </a:extLst>
          </p:cNvPr>
          <p:cNvSpPr txBox="1">
            <a:spLocks/>
          </p:cNvSpPr>
          <p:nvPr/>
        </p:nvSpPr>
        <p:spPr>
          <a:xfrm>
            <a:off x="685800" y="7124700"/>
            <a:ext cx="11328400" cy="1949252"/>
          </a:xfrm>
          <a:prstGeom prst="rect">
            <a:avLst/>
          </a:prstGeom>
        </p:spPr>
        <p:txBody>
          <a:bodyPr vert="horz" wrap="square" lIns="0" tIns="168275" rIns="0" bIns="0" rtlCol="0">
            <a:noAutofit/>
          </a:bodyPr>
          <a:lstStyle>
            <a:lvl1pPr>
              <a:defRPr>
                <a:latin typeface="+mj-lt"/>
                <a:ea typeface="+mj-ea"/>
                <a:cs typeface="+mj-cs"/>
              </a:defRPr>
            </a:lvl1pPr>
          </a:lstStyle>
          <a:p>
            <a:pPr marL="12700" marR="5080">
              <a:lnSpc>
                <a:spcPts val="14960"/>
              </a:lnSpc>
              <a:spcBef>
                <a:spcPts val="1325"/>
              </a:spcBef>
            </a:pPr>
            <a:r>
              <a:rPr lang="en-US" sz="4000" b="0" i="0" u="none" strike="noStrike" dirty="0">
                <a:solidFill>
                  <a:srgbClr val="000000"/>
                </a:solidFill>
                <a:effectLst/>
                <a:highlight>
                  <a:srgbClr val="FFFFFF"/>
                </a:highlight>
                <a:latin typeface="Aptos Display" panose="020B0004020202020204" pitchFamily="34" charset="0"/>
              </a:rPr>
              <a:t>DAPC, EDM Artist, or Useful Data Analysis Tool?</a:t>
            </a:r>
            <a:endParaRPr lang="en-US" sz="4000" kern="0" dirty="0">
              <a:solidFill>
                <a:srgbClr val="0C234B"/>
              </a:solidFill>
              <a:latin typeface="Aptos Display" panose="020B0004020202020204" pitchFamily="34" charset="0"/>
              <a:cs typeface="Times New Roman" panose="02020603050405020304" pitchFamily="18" charset="0"/>
            </a:endParaRPr>
          </a:p>
        </p:txBody>
      </p:sp>
      <p:sp>
        <p:nvSpPr>
          <p:cNvPr id="5" name="object 5">
            <a:extLst>
              <a:ext uri="{FF2B5EF4-FFF2-40B4-BE49-F238E27FC236}">
                <a16:creationId xmlns:a16="http://schemas.microsoft.com/office/drawing/2014/main" id="{02F8F3AE-6A00-0446-A03F-AD4E6D2DDBF3}"/>
              </a:ext>
            </a:extLst>
          </p:cNvPr>
          <p:cNvSpPr txBox="1"/>
          <p:nvPr/>
        </p:nvSpPr>
        <p:spPr>
          <a:xfrm>
            <a:off x="685800" y="9094123"/>
            <a:ext cx="3611245" cy="289823"/>
          </a:xfrm>
          <a:prstGeom prst="rect">
            <a:avLst/>
          </a:prstGeom>
        </p:spPr>
        <p:txBody>
          <a:bodyPr vert="horz" wrap="square" lIns="0" tIns="12700" rIns="0" bIns="0" rtlCol="0">
            <a:noAutofit/>
          </a:bodyPr>
          <a:lstStyle/>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INFO 523 – Summer 2024</a:t>
            </a:r>
            <a:br>
              <a:rPr lang="en-US" b="1" dirty="0">
                <a:solidFill>
                  <a:srgbClr val="0C234A"/>
                </a:solidFill>
                <a:latin typeface="Aptos" panose="020B0004020202020204" pitchFamily="34" charset="0"/>
                <a:cs typeface="Calibri" panose="020F0502020204030204" pitchFamily="34" charset="0"/>
              </a:rPr>
            </a:br>
            <a:r>
              <a:rPr lang="en-US" b="1" dirty="0">
                <a:solidFill>
                  <a:srgbClr val="0C234A"/>
                </a:solidFill>
                <a:latin typeface="Aptos" panose="020B0004020202020204" pitchFamily="34" charset="0"/>
                <a:cs typeface="Calibri" panose="020F0502020204030204" pitchFamily="34" charset="0"/>
              </a:rPr>
              <a:t>Riley Mawson</a:t>
            </a:r>
          </a:p>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Ben Morgan</a:t>
            </a:r>
          </a:p>
          <a:p>
            <a:pPr marL="12700">
              <a:lnSpc>
                <a:spcPct val="100000"/>
              </a:lnSpc>
              <a:spcBef>
                <a:spcPts val="100"/>
              </a:spcBef>
            </a:pPr>
            <a:endParaRPr lang="en-US" b="1" dirty="0">
              <a:solidFill>
                <a:srgbClr val="0C234A"/>
              </a:solidFill>
              <a:latin typeface="Aptos" panose="020B000402020202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65C2D92-E1E6-7746-B459-BEFEB84964AE}"/>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ign on a building&#10;&#10;Description automatically generated with low confidence">
            <a:extLst>
              <a:ext uri="{FF2B5EF4-FFF2-40B4-BE49-F238E27FC236}">
                <a16:creationId xmlns:a16="http://schemas.microsoft.com/office/drawing/2014/main" id="{837C3057-77A3-0A46-B646-8783910BB959}"/>
              </a:ext>
            </a:extLst>
          </p:cNvPr>
          <p:cNvPicPr>
            <a:picLocks noChangeAspect="1"/>
          </p:cNvPicPr>
          <p:nvPr/>
        </p:nvPicPr>
        <p:blipFill rotWithShape="1">
          <a:blip r:embed="rId3">
            <a:extLst>
              <a:ext uri="{28A0092B-C50C-407E-A947-70E740481C1C}">
                <a14:useLocalDpi xmlns:a14="http://schemas.microsoft.com/office/drawing/2010/main" val="0"/>
              </a:ext>
            </a:extLst>
          </a:blip>
          <a:srcRect t="26654" r="624" b="13408"/>
          <a:stretch/>
        </p:blipFill>
        <p:spPr>
          <a:xfrm>
            <a:off x="0" y="0"/>
            <a:ext cx="18288000" cy="7353300"/>
          </a:xfrm>
          <a:prstGeom prst="rect">
            <a:avLst/>
          </a:prstGeom>
        </p:spPr>
      </p:pic>
    </p:spTree>
    <p:extLst>
      <p:ext uri="{BB962C8B-B14F-4D97-AF65-F5344CB8AC3E}">
        <p14:creationId xmlns:p14="http://schemas.microsoft.com/office/powerpoint/2010/main" val="39468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Relation to Course Materials</a:t>
            </a:r>
          </a:p>
        </p:txBody>
      </p:sp>
    </p:spTree>
    <p:extLst>
      <p:ext uri="{BB962C8B-B14F-4D97-AF65-F5344CB8AC3E}">
        <p14:creationId xmlns:p14="http://schemas.microsoft.com/office/powerpoint/2010/main" val="415360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Clustering Methods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tx1"/>
                </a:solidFill>
                <a:effectLst/>
                <a:latin typeface="Aptos" panose="020B0004020202020204" pitchFamily="34" charset="0"/>
              </a:rPr>
              <a:t>Builds on clustering methods studied in class</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600" dirty="0">
                <a:latin typeface="Aptos" panose="020B0004020202020204" pitchFamily="34" charset="0"/>
              </a:rPr>
              <a:t>Uses K-means to establish ideal number of clusters prior to running DACP</a:t>
            </a:r>
          </a:p>
          <a:p>
            <a:pPr marL="1028700" lvl="1" indent="-571500" eaLnBrk="0" fontAlgn="base" hangingPunct="0">
              <a:spcBef>
                <a:spcPct val="0"/>
              </a:spcBef>
              <a:spcAft>
                <a:spcPct val="0"/>
              </a:spcAft>
              <a:buFont typeface="Arial" panose="020B0604020202020204" pitchFamily="34" charset="0"/>
              <a:buChar char="•"/>
            </a:pPr>
            <a:r>
              <a:rPr kumimoji="0" lang="en-US" altLang="en-US" sz="3600" b="0" i="0" u="none" strike="noStrike" cap="none" normalizeH="0" baseline="0" dirty="0">
                <a:ln>
                  <a:noFill/>
                </a:ln>
                <a:solidFill>
                  <a:schemeClr val="tx1"/>
                </a:solidFill>
                <a:effectLst/>
                <a:latin typeface="Aptos" panose="020B0004020202020204" pitchFamily="34" charset="0"/>
              </a:rPr>
              <a:t>Run successive K-means with </a:t>
            </a:r>
            <a:r>
              <a:rPr lang="en-US" altLang="en-US" sz="3600" dirty="0">
                <a:latin typeface="Aptos" panose="020B0004020202020204" pitchFamily="34" charset="0"/>
              </a:rPr>
              <a:t>increasing number of clusters to determine </a:t>
            </a:r>
            <a:r>
              <a:rPr lang="en-US" altLang="en-US" sz="3600" i="1" dirty="0">
                <a:latin typeface="Aptos" panose="020B0004020202020204" pitchFamily="34" charset="0"/>
              </a:rPr>
              <a:t>K</a:t>
            </a:r>
            <a:r>
              <a:rPr lang="en-US" altLang="en-US" sz="3600" dirty="0">
                <a:latin typeface="Aptos" panose="020B0004020202020204" pitchFamily="34" charset="0"/>
              </a:rPr>
              <a:t>.</a:t>
            </a:r>
            <a:endParaRPr kumimoji="0" lang="en-US" altLang="en-US" sz="36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335042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Real-World</a:t>
            </a:r>
          </a:p>
          <a:p>
            <a:pPr algn="ctr"/>
            <a:r>
              <a:rPr lang="en-US" sz="9600" dirty="0">
                <a:latin typeface="Aptos Display" panose="020B0004020202020204" pitchFamily="34" charset="0"/>
              </a:rPr>
              <a:t>Applications</a:t>
            </a:r>
          </a:p>
        </p:txBody>
      </p:sp>
    </p:spTree>
    <p:extLst>
      <p:ext uri="{BB962C8B-B14F-4D97-AF65-F5344CB8AC3E}">
        <p14:creationId xmlns:p14="http://schemas.microsoft.com/office/powerpoint/2010/main" val="290414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Detecting virus strains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6FBA578-1E4C-30F6-851B-7EEB1978AD02}"/>
              </a:ext>
            </a:extLst>
          </p:cNvPr>
          <p:cNvSpPr>
            <a:spLocks noChangeArrowheads="1"/>
          </p:cNvSpPr>
          <p:nvPr/>
        </p:nvSpPr>
        <p:spPr bwMode="auto">
          <a:xfrm>
            <a:off x="2362200" y="2724150"/>
            <a:ext cx="6781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In an analysis performed by </a:t>
            </a:r>
            <a:r>
              <a:rPr kumimoji="0" lang="de-DE" altLang="en-US" sz="2400" b="0" i="0" u="none" strike="noStrike" cap="none" normalizeH="0" baseline="0" dirty="0">
                <a:ln>
                  <a:noFill/>
                </a:ln>
                <a:solidFill>
                  <a:schemeClr val="tx1"/>
                </a:solidFill>
                <a:effectLst/>
                <a:latin typeface="Arial" panose="020B0604020202020204" pitchFamily="34" charset="0"/>
              </a:rPr>
              <a:t>Grünwald, Kamvar, and Everhart, they used the H3N2 dataset and DACP to study genetic variations in the virus. They found that from the years 2001-2005 the virus varied slightly but not to a significant degree. </a:t>
            </a:r>
            <a:r>
              <a:rPr lang="de-DE" altLang="en-US" sz="2400" dirty="0">
                <a:latin typeface="Arial" panose="020B0604020202020204" pitchFamily="34" charset="0"/>
              </a:rPr>
              <a:t>I</a:t>
            </a:r>
            <a:r>
              <a:rPr kumimoji="0" lang="de-DE" altLang="en-US" sz="2400" b="0" i="0" u="none" strike="noStrike" cap="none" normalizeH="0" baseline="0" dirty="0">
                <a:ln>
                  <a:noFill/>
                </a:ln>
                <a:solidFill>
                  <a:schemeClr val="tx1"/>
                </a:solidFill>
                <a:effectLst/>
                <a:latin typeface="Arial" panose="020B0604020202020204" pitchFamily="34" charset="0"/>
              </a:rPr>
              <a:t>n 2006, however, the virus appeared to undergo a large mutation to the point where it became genetically distinct (see graph).</a:t>
            </a:r>
          </a:p>
          <a:p>
            <a:pPr marR="0" lvl="0" algn="l" defTabSz="914400" rtl="0" eaLnBrk="0" fontAlgn="base" latinLnBrk="0" hangingPunct="0">
              <a:lnSpc>
                <a:spcPct val="100000"/>
              </a:lnSpc>
              <a:spcBef>
                <a:spcPct val="0"/>
              </a:spcBef>
              <a:spcAft>
                <a:spcPct val="0"/>
              </a:spcAft>
              <a:buClrTx/>
              <a:buSzTx/>
              <a:tabLst/>
            </a:pPr>
            <a:endParaRPr lang="de-DE" altLang="en-US" sz="24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de-DE" altLang="en-US" sz="2400" b="0" i="0" u="none" strike="noStrike" cap="none" normalizeH="0" baseline="0" dirty="0">
                <a:ln>
                  <a:noFill/>
                </a:ln>
                <a:solidFill>
                  <a:schemeClr val="tx1"/>
                </a:solidFill>
                <a:effectLst/>
                <a:latin typeface="Arial" panose="020B0604020202020204" pitchFamily="34" charset="0"/>
              </a:rPr>
              <a:t>Using DACP they were able to </a:t>
            </a:r>
            <a:r>
              <a:rPr lang="de-DE" altLang="en-US" sz="2400" dirty="0">
                <a:latin typeface="Arial" panose="020B0604020202020204" pitchFamily="34" charset="0"/>
              </a:rPr>
              <a:t>isolate two new alleles that appeared in 2004 and 2005 that were the cause of the observed mutation.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124" name="Picture 4">
            <a:extLst>
              <a:ext uri="{FF2B5EF4-FFF2-40B4-BE49-F238E27FC236}">
                <a16:creationId xmlns:a16="http://schemas.microsoft.com/office/drawing/2014/main" id="{270699FE-953F-D659-E61E-C74B62612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0" y="2724150"/>
            <a:ext cx="806450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13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Example</a:t>
            </a:r>
          </a:p>
        </p:txBody>
      </p:sp>
    </p:spTree>
    <p:extLst>
      <p:ext uri="{BB962C8B-B14F-4D97-AF65-F5344CB8AC3E}">
        <p14:creationId xmlns:p14="http://schemas.microsoft.com/office/powerpoint/2010/main" val="326525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896600" cy="1066800"/>
          </a:xfrm>
          <a:prstGeom prst="rect">
            <a:avLst/>
          </a:prstGeom>
        </p:spPr>
        <p:txBody>
          <a:bodyPr vert="horz" wrap="square" lIns="0" tIns="12700" rIns="0" bIns="0" rtlCol="0">
            <a:noAutofit/>
          </a:bodyPr>
          <a:lstStyle/>
          <a:p>
            <a:pPr marL="12700">
              <a:spcBef>
                <a:spcPts val="100"/>
              </a:spcBef>
            </a:pPr>
            <a:r>
              <a:rPr lang="en-US" sz="6000" b="1" dirty="0"/>
              <a:t>Case Study Example</a:t>
            </a:r>
            <a:br>
              <a:rPr lang="en-US" sz="6000" b="1" dirty="0"/>
            </a:b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9E71B6D-F93E-4D2B-76E0-B2E5ECBE46B5}"/>
              </a:ext>
            </a:extLst>
          </p:cNvPr>
          <p:cNvSpPr>
            <a:spLocks noChangeArrowheads="1"/>
          </p:cNvSpPr>
          <p:nvPr/>
        </p:nvSpPr>
        <p:spPr bwMode="auto">
          <a:xfrm rot="10800000" flipV="1">
            <a:off x="2362200" y="2171700"/>
            <a:ext cx="739140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Implemented DAPC on “Penguins” dataset from “</a:t>
            </a:r>
            <a:r>
              <a:rPr kumimoji="0" lang="en-US" altLang="en-US" sz="2400" b="0" i="0" u="none" strike="noStrike" cap="none" normalizeH="0" baseline="0" dirty="0" err="1">
                <a:ln>
                  <a:noFill/>
                </a:ln>
                <a:solidFill>
                  <a:schemeClr val="tx1"/>
                </a:solidFill>
                <a:effectLst/>
                <a:latin typeface="Aptos" panose="020B0004020202020204" pitchFamily="34" charset="0"/>
              </a:rPr>
              <a:t>palmerpenguins</a:t>
            </a:r>
            <a:r>
              <a:rPr kumimoji="0" lang="en-US" altLang="en-US" sz="2400" b="0" i="0" u="none" strike="noStrike" cap="none" normalizeH="0" baseline="0" dirty="0">
                <a:ln>
                  <a:noFill/>
                </a:ln>
                <a:solidFill>
                  <a:schemeClr val="tx1"/>
                </a:solidFill>
                <a:effectLst/>
                <a:latin typeface="Aptos"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DA Function 1-axis is discriminant function with the largest variance, which means it is the most useful for categorizing the data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DA Function 2-axis is the second-most useful DA function for categorizing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When analyzing the results, it is desirable to see clusters distinctly separated from each other with little or no overlap. This demonstrates that the analysis is effective for categorizing the data.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In this case, it successfully groups the three penguin species with almost no overlap. </a:t>
            </a: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2B74548-4C5F-C8AB-2870-E38EF4578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0" y="1275395"/>
            <a:ext cx="8135485" cy="6839905"/>
          </a:xfrm>
          <a:prstGeom prst="rect">
            <a:avLst/>
          </a:prstGeom>
        </p:spPr>
      </p:pic>
    </p:spTree>
    <p:extLst>
      <p:ext uri="{BB962C8B-B14F-4D97-AF65-F5344CB8AC3E}">
        <p14:creationId xmlns:p14="http://schemas.microsoft.com/office/powerpoint/2010/main" val="77182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Conclusion</a:t>
            </a:r>
          </a:p>
        </p:txBody>
      </p:sp>
    </p:spTree>
    <p:extLst>
      <p:ext uri="{BB962C8B-B14F-4D97-AF65-F5344CB8AC3E}">
        <p14:creationId xmlns:p14="http://schemas.microsoft.com/office/powerpoint/2010/main" val="174924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Conclusion</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75646" y="2628900"/>
            <a:ext cx="135501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DACP is built on running PCA followed by DA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panose="020B0004020202020204" pitchFamily="34" charset="0"/>
              </a:rPr>
              <a:t>Handles larger datasets while increasing performance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Excellent resource for studying genetic data</a:t>
            </a:r>
          </a:p>
        </p:txBody>
      </p:sp>
    </p:spTree>
    <p:extLst>
      <p:ext uri="{BB962C8B-B14F-4D97-AF65-F5344CB8AC3E}">
        <p14:creationId xmlns:p14="http://schemas.microsoft.com/office/powerpoint/2010/main" val="78567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rotWithShape="1">
          <a:blip r:embed="rId2">
            <a:extLst>
              <a:ext uri="{28A0092B-C50C-407E-A947-70E740481C1C}">
                <a14:useLocalDpi xmlns:a14="http://schemas.microsoft.com/office/drawing/2010/main" val="0"/>
              </a:ext>
            </a:extLst>
          </a:blip>
          <a:srcRect l="36479" t="7372" r="27727" b="2819"/>
          <a:stretch/>
        </p:blipFill>
        <p:spPr>
          <a:xfrm>
            <a:off x="3313159" y="1028701"/>
            <a:ext cx="4895850" cy="8173098"/>
          </a:xfrm>
          <a:prstGeom prst="rect">
            <a:avLst/>
          </a:prstGeom>
        </p:spPr>
      </p:pic>
      <p:sp>
        <p:nvSpPr>
          <p:cNvPr id="8" name="object 8"/>
          <p:cNvSpPr/>
          <p:nvPr/>
        </p:nvSpPr>
        <p:spPr>
          <a:xfrm>
            <a:off x="9621675" y="6125320"/>
            <a:ext cx="7343775" cy="28575"/>
          </a:xfrm>
          <a:custGeom>
            <a:avLst/>
            <a:gdLst/>
            <a:ahLst/>
            <a:cxnLst/>
            <a:rect l="l" t="t" r="r" b="b"/>
            <a:pathLst>
              <a:path w="7343775" h="28575">
                <a:moveTo>
                  <a:pt x="7343774" y="28574"/>
                </a:moveTo>
                <a:lnTo>
                  <a:pt x="0" y="28574"/>
                </a:lnTo>
                <a:lnTo>
                  <a:pt x="0" y="0"/>
                </a:lnTo>
                <a:lnTo>
                  <a:pt x="7343774" y="0"/>
                </a:lnTo>
                <a:lnTo>
                  <a:pt x="7343774" y="28574"/>
                </a:lnTo>
                <a:close/>
              </a:path>
            </a:pathLst>
          </a:custGeom>
          <a:solidFill>
            <a:srgbClr val="AB0420"/>
          </a:solidFill>
        </p:spPr>
        <p:txBody>
          <a:bodyPr wrap="square" lIns="0" tIns="0" rIns="0" bIns="0" rtlCol="0"/>
          <a:lstStyle/>
          <a:p>
            <a:endParaRPr/>
          </a:p>
        </p:txBody>
      </p:sp>
      <p:sp>
        <p:nvSpPr>
          <p:cNvPr id="9" name="object 9"/>
          <p:cNvSpPr txBox="1"/>
          <p:nvPr/>
        </p:nvSpPr>
        <p:spPr>
          <a:xfrm>
            <a:off x="9608975" y="2933561"/>
            <a:ext cx="7764625" cy="1486304"/>
          </a:xfrm>
          <a:prstGeom prst="rect">
            <a:avLst/>
          </a:prstGeom>
        </p:spPr>
        <p:txBody>
          <a:bodyPr vert="horz" wrap="square" lIns="0" tIns="151130" rIns="0" bIns="0" rtlCol="0">
            <a:noAutofit/>
          </a:bodyPr>
          <a:lstStyle/>
          <a:p>
            <a:pPr marL="12700" marR="5080">
              <a:lnSpc>
                <a:spcPts val="10410"/>
              </a:lnSpc>
              <a:spcBef>
                <a:spcPts val="1190"/>
              </a:spcBef>
            </a:pPr>
            <a:r>
              <a:rPr lang="en-US" sz="9500" dirty="0">
                <a:solidFill>
                  <a:srgbClr val="0C234A"/>
                </a:solidFill>
                <a:latin typeface="Times New Roman"/>
                <a:cs typeface="Times New Roman"/>
              </a:rPr>
              <a:t>Thank you</a:t>
            </a:r>
            <a:endParaRPr sz="9500" dirty="0">
              <a:latin typeface="Times New Roman"/>
              <a:cs typeface="Times New Roman"/>
            </a:endParaRPr>
          </a:p>
        </p:txBody>
      </p:sp>
      <p:sp>
        <p:nvSpPr>
          <p:cNvPr id="10" name="object 10"/>
          <p:cNvSpPr txBox="1"/>
          <p:nvPr/>
        </p:nvSpPr>
        <p:spPr>
          <a:xfrm>
            <a:off x="9608975" y="6427950"/>
            <a:ext cx="6327140" cy="397545"/>
          </a:xfrm>
          <a:prstGeom prst="rect">
            <a:avLst/>
          </a:prstGeom>
        </p:spPr>
        <p:txBody>
          <a:bodyPr vert="horz" wrap="square" lIns="0" tIns="12700" rIns="0" bIns="0" rtlCol="0">
            <a:noAutofit/>
          </a:bodyPr>
          <a:lstStyle/>
          <a:p>
            <a:pPr marL="12700">
              <a:lnSpc>
                <a:spcPct val="100000"/>
              </a:lnSpc>
              <a:spcBef>
                <a:spcPts val="100"/>
              </a:spcBef>
            </a:pPr>
            <a:r>
              <a:rPr lang="en-US" sz="2500" dirty="0">
                <a:solidFill>
                  <a:srgbClr val="0C234B"/>
                </a:solidFill>
                <a:latin typeface="Times New Roman"/>
                <a:cs typeface="Times New Roman"/>
              </a:rPr>
              <a:t>Contact Information:</a:t>
            </a:r>
          </a:p>
          <a:p>
            <a:pPr marL="12700">
              <a:lnSpc>
                <a:spcPct val="100000"/>
              </a:lnSpc>
              <a:spcBef>
                <a:spcPts val="100"/>
              </a:spcBef>
            </a:pPr>
            <a:r>
              <a:rPr lang="en-US" sz="2500" dirty="0">
                <a:solidFill>
                  <a:srgbClr val="0C234B"/>
                </a:solidFill>
                <a:latin typeface="Times New Roman"/>
                <a:cs typeface="Times New Roman"/>
                <a:hlinkClick r:id="rId3"/>
              </a:rPr>
              <a:t>rileymawson@arizona.edu</a:t>
            </a:r>
            <a:endParaRPr lang="en-US" sz="2500" dirty="0">
              <a:solidFill>
                <a:srgbClr val="0C234B"/>
              </a:solidFill>
              <a:latin typeface="Times New Roman"/>
              <a:cs typeface="Times New Roman"/>
            </a:endParaRPr>
          </a:p>
          <a:p>
            <a:pPr marL="12700">
              <a:lnSpc>
                <a:spcPct val="100000"/>
              </a:lnSpc>
              <a:spcBef>
                <a:spcPts val="100"/>
              </a:spcBef>
            </a:pPr>
            <a:r>
              <a:rPr lang="en-US" sz="2500" dirty="0">
                <a:solidFill>
                  <a:srgbClr val="0C234B"/>
                </a:solidFill>
                <a:latin typeface="Times New Roman"/>
                <a:cs typeface="Times New Roman"/>
                <a:hlinkClick r:id="rId4"/>
              </a:rPr>
              <a:t>benmorgan@arizona.edu</a:t>
            </a:r>
            <a:endParaRPr lang="en-US" sz="2500" dirty="0">
              <a:solidFill>
                <a:srgbClr val="0C234B"/>
              </a:solidFill>
              <a:latin typeface="Times New Roman"/>
              <a:cs typeface="Times New Roman"/>
            </a:endParaRPr>
          </a:p>
          <a:p>
            <a:pPr marL="12700">
              <a:lnSpc>
                <a:spcPct val="100000"/>
              </a:lnSpc>
              <a:spcBef>
                <a:spcPts val="100"/>
              </a:spcBef>
            </a:pPr>
            <a:endParaRPr sz="2500" dirty="0">
              <a:solidFill>
                <a:srgbClr val="0C234B"/>
              </a:solidFill>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References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62200" y="2535011"/>
            <a:ext cx="12496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ptos" panose="020B0004020202020204" pitchFamily="34" charset="0"/>
              </a:rPr>
              <a:t>Jombart</a:t>
            </a:r>
            <a:r>
              <a:rPr kumimoji="0" lang="en-US" altLang="en-US" sz="2000" b="0" i="0" u="none" strike="noStrike" cap="none" normalizeH="0" baseline="0" dirty="0">
                <a:ln>
                  <a:noFill/>
                </a:ln>
                <a:solidFill>
                  <a:schemeClr val="tx1"/>
                </a:solidFill>
                <a:effectLst/>
                <a:latin typeface="Aptos" panose="020B0004020202020204" pitchFamily="34" charset="0"/>
              </a:rPr>
              <a:t>, T., </a:t>
            </a:r>
            <a:r>
              <a:rPr kumimoji="0" lang="en-US" altLang="en-US" sz="2000" b="0" i="0" u="none" strike="noStrike" cap="none" normalizeH="0" baseline="0" dirty="0" err="1">
                <a:ln>
                  <a:noFill/>
                </a:ln>
                <a:solidFill>
                  <a:schemeClr val="tx1"/>
                </a:solidFill>
                <a:effectLst/>
                <a:latin typeface="Aptos" panose="020B0004020202020204" pitchFamily="34" charset="0"/>
              </a:rPr>
              <a:t>Devillard</a:t>
            </a:r>
            <a:r>
              <a:rPr kumimoji="0" lang="en-US" altLang="en-US" sz="2000" b="0" i="0" u="none" strike="noStrike" cap="none" normalizeH="0" baseline="0" dirty="0">
                <a:ln>
                  <a:noFill/>
                </a:ln>
                <a:solidFill>
                  <a:schemeClr val="tx1"/>
                </a:solidFill>
                <a:effectLst/>
                <a:latin typeface="Aptos" panose="020B0004020202020204" pitchFamily="34" charset="0"/>
              </a:rPr>
              <a:t>, S. &amp; </a:t>
            </a:r>
            <a:r>
              <a:rPr kumimoji="0" lang="en-US" altLang="en-US" sz="2000" b="0" i="0" u="none" strike="noStrike" cap="none" normalizeH="0" baseline="0" dirty="0" err="1">
                <a:ln>
                  <a:noFill/>
                </a:ln>
                <a:solidFill>
                  <a:schemeClr val="tx1"/>
                </a:solidFill>
                <a:effectLst/>
                <a:latin typeface="Aptos" panose="020B0004020202020204" pitchFamily="34" charset="0"/>
              </a:rPr>
              <a:t>Balloux</a:t>
            </a:r>
            <a:r>
              <a:rPr kumimoji="0" lang="en-US" altLang="en-US" sz="2000" b="0" i="0" u="none" strike="noStrike" cap="none" normalizeH="0" baseline="0" dirty="0">
                <a:ln>
                  <a:noFill/>
                </a:ln>
                <a:solidFill>
                  <a:schemeClr val="tx1"/>
                </a:solidFill>
                <a:effectLst/>
                <a:latin typeface="Aptos" panose="020B0004020202020204" pitchFamily="34" charset="0"/>
              </a:rPr>
              <a:t>, F. Discriminant analysis of principal components: a new method for the analysis of genetically structured populations. BMC Genet 11, 94 (2010). https://doi.org/10.1186/1471-2156-11-94</a:t>
            </a:r>
            <a:endParaRPr kumimoji="0" lang="de-DE" altLang="en-US" sz="20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en-US" sz="2000" dirty="0">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en-US" sz="2000" b="0" i="0" u="none" strike="noStrike" cap="none" normalizeH="0" baseline="0" dirty="0">
                <a:ln>
                  <a:noFill/>
                </a:ln>
                <a:solidFill>
                  <a:schemeClr val="tx1"/>
                </a:solidFill>
                <a:effectLst/>
                <a:latin typeface="Aptos" panose="020B0004020202020204" pitchFamily="34" charset="0"/>
              </a:rPr>
              <a:t>NJ Grünwald, ZN Kamvar, and SE Everhart, </a:t>
            </a:r>
            <a:r>
              <a:rPr kumimoji="0" lang="en-US" altLang="en-US" sz="2000" b="0" i="0" u="none" strike="noStrike" cap="none" normalizeH="0" baseline="0" dirty="0">
                <a:ln>
                  <a:noFill/>
                </a:ln>
                <a:solidFill>
                  <a:schemeClr val="tx1"/>
                </a:solidFill>
                <a:effectLst/>
                <a:latin typeface="Aptos" panose="020B0004020202020204" pitchFamily="34" charset="0"/>
              </a:rPr>
              <a:t>Discriminant analysis of principal components (DAPC), Available at: https://grunwaldlab.github.io/Population_Genetics_in_R/DAPC.html</a:t>
            </a:r>
          </a:p>
        </p:txBody>
      </p:sp>
    </p:spTree>
    <p:extLst>
      <p:ext uri="{BB962C8B-B14F-4D97-AF65-F5344CB8AC3E}">
        <p14:creationId xmlns:p14="http://schemas.microsoft.com/office/powerpoint/2010/main" val="290524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Background Information</a:t>
            </a:r>
          </a:p>
        </p:txBody>
      </p:sp>
    </p:spTree>
    <p:extLst>
      <p:ext uri="{BB962C8B-B14F-4D97-AF65-F5344CB8AC3E}">
        <p14:creationId xmlns:p14="http://schemas.microsoft.com/office/powerpoint/2010/main" val="1253725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Advantages of DAPC</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9133AF8-330C-0AA1-AF87-FD8CE34F8ED1}"/>
              </a:ext>
            </a:extLst>
          </p:cNvPr>
          <p:cNvSpPr>
            <a:spLocks noChangeArrowheads="1"/>
          </p:cNvSpPr>
          <p:nvPr/>
        </p:nvSpPr>
        <p:spPr bwMode="auto">
          <a:xfrm>
            <a:off x="2242344" y="2109401"/>
            <a:ext cx="10591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Improved classification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Effective handling of high-dimensional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interpretability of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Bullet points or a table summarizing 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Rectangle 2">
            <a:extLst>
              <a:ext uri="{FF2B5EF4-FFF2-40B4-BE49-F238E27FC236}">
                <a16:creationId xmlns:a16="http://schemas.microsoft.com/office/drawing/2014/main" id="{509AF5BE-DA18-072B-ECE6-DF52B284E2FF}"/>
              </a:ext>
            </a:extLst>
          </p:cNvPr>
          <p:cNvSpPr>
            <a:spLocks noChangeArrowheads="1"/>
          </p:cNvSpPr>
          <p:nvPr/>
        </p:nvSpPr>
        <p:spPr bwMode="auto">
          <a:xfrm>
            <a:off x="2819400" y="3843556"/>
            <a:ext cx="10210800"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Enhanced Classification Accuracy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DAPC combines PCA and DA, often resulting in more accurate classification by leveraging reduced-dimensionality data that emphasizes key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Dimensionality Reduction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reduces the number of features, simplifying the data while retaining most of the variability, which helps in dealing with high-dimensional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Improved Computational Efficiency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By reducing dimensionality before applying DA, DAPC reduces computational complexity and processing time, making it more efficient for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Better Visualization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transforms data into a lower-dimensional space that can be visualized more easily, helping in understanding and interpreting complex data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Noise Reduction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helps in filtering out noise and irrelevant features, leading to cleaner and more robust input for the discriminant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Handling Multicollinearity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addresses multicollinearity by transforming correlated features into uncorrelated principal components, improving the performance of the subsequent 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Flexibility in Classification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DAPC can handle different types of discriminant analysis techniques (e.g., linear or quadratic) depending on the dataset and classification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Scalability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method scales well with large datasets due to its combination of dimensionality reduction and classification, making it suitable for various domains.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Feature Extraction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identifies the most important features (principal components), which can be valuable for feature selection and understanding underlying data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Enhanced Interpretability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By focusing on principal components, DAPC simplifies the data structure, making the results of the discriminant analysis easier to interpret and analyze.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311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Challenges and Considerations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D3558A4B-E801-74EA-8331-1C1526FB5AD2}"/>
              </a:ext>
            </a:extLst>
          </p:cNvPr>
          <p:cNvSpPr>
            <a:spLocks noChangeArrowheads="1"/>
          </p:cNvSpPr>
          <p:nvPr/>
        </p:nvSpPr>
        <p:spPr bwMode="auto">
          <a:xfrm>
            <a:off x="2362200" y="2324100"/>
            <a:ext cx="9677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Potential limitations: Choice of principal components, computational complexity.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Considerations for effective use: Data quality, parameter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Visual: List of challenges with icons or illustrations. </a:t>
            </a:r>
          </a:p>
        </p:txBody>
      </p:sp>
      <p:sp>
        <p:nvSpPr>
          <p:cNvPr id="4" name="Rectangle 2">
            <a:extLst>
              <a:ext uri="{FF2B5EF4-FFF2-40B4-BE49-F238E27FC236}">
                <a16:creationId xmlns:a16="http://schemas.microsoft.com/office/drawing/2014/main" id="{260D9E30-D468-B0FA-8D47-8677E3EBE4E3}"/>
              </a:ext>
            </a:extLst>
          </p:cNvPr>
          <p:cNvSpPr>
            <a:spLocks noChangeArrowheads="1"/>
          </p:cNvSpPr>
          <p:nvPr/>
        </p:nvSpPr>
        <p:spPr bwMode="auto">
          <a:xfrm>
            <a:off x="3429000" y="4076700"/>
            <a:ext cx="13182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Choice of Principal Components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Determining the number of principal components to retain can be subjective and impacts the performance of the discriminant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Computational Complexity</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Although DAPC improves efficiency over raw data, the PCA step can still be computationally intensive for very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Assumptions of Linearity</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DAPC assumes linear relationships among features, which may not always hold true, potentially affecting classification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Interpretability of Principal Components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Principal components are linear combinations of original features and can be challenging to interpret, especially in terms of their meaning and relevance.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Overfitting Risk</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With a high number of principal components, there is a risk of overfitting the discriminant model to the training data, which can affect generalizability.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Sensitivity to Data Scaling</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PCA is sensitive to the scale of features, requiring careful normalization or standardization of data before applying PCA.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Choice of Discriminant Analysis Method</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Selecting the appropriate discriminant analysis technique (e.g., Linear Discriminant Analysis vs. Quadratic Discriminant Analysis) can impact the effectiveness of the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Dimensionality Reduction Loss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Reducing dimensions through PCA may result in loss of some information, which can affect the accuracy of the classification if not managed properly.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Handling Non-Gaussian Data</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DAPC may not perform well with non-Gaussian data distributions, as traditional discriminant analysis techniques often assume normality.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Complexity in Implementation</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Implementing DAPC requires careful execution of PCA followed by discriminant analysis, which can be complex and requires a good understanding of both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13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What is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Discriminant Analysis of Principal Components (DAPC)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Multivariate method of classifying large datasets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Other multivariate methods of classification are too computer intensive (e.g. Bayesian clustering algorithms)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Focuses on describing clusters of genetically related individuals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Takes advantage of the benefits of:</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Principal Component Analysis (PCA)</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Discriminant Analysis (DA)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spTree>
    <p:extLst>
      <p:ext uri="{BB962C8B-B14F-4D97-AF65-F5344CB8AC3E}">
        <p14:creationId xmlns:p14="http://schemas.microsoft.com/office/powerpoint/2010/main" val="93594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Method to reduce dimensionality in datasets while maintaining variability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Does not consider different in class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Isolates uncorrelated features</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Reducing feature size lowers computational intensity</a:t>
            </a:r>
          </a:p>
          <a:p>
            <a:pPr marL="342900" indent="-342900" eaLnBrk="0" fontAlgn="base" hangingPunct="0">
              <a:spcBef>
                <a:spcPct val="0"/>
              </a:spcBef>
              <a:spcAft>
                <a:spcPct val="0"/>
              </a:spcAft>
              <a:buFont typeface="Arial" panose="020B0604020202020204" pitchFamily="34" charset="0"/>
              <a:buChar char="•"/>
            </a:pP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4" name="Picture 3">
            <a:extLst>
              <a:ext uri="{FF2B5EF4-FFF2-40B4-BE49-F238E27FC236}">
                <a16:creationId xmlns:a16="http://schemas.microsoft.com/office/drawing/2014/main" id="{4619EC6D-D719-F79A-98D3-DD53660DBD13}"/>
              </a:ext>
            </a:extLst>
          </p:cNvPr>
          <p:cNvPicPr>
            <a:picLocks noChangeAspect="1"/>
          </p:cNvPicPr>
          <p:nvPr/>
        </p:nvPicPr>
        <p:blipFill>
          <a:blip r:embed="rId2"/>
          <a:stretch>
            <a:fillRect/>
          </a:stretch>
        </p:blipFill>
        <p:spPr>
          <a:xfrm>
            <a:off x="11277600" y="6372225"/>
            <a:ext cx="2676899" cy="1638529"/>
          </a:xfrm>
          <a:prstGeom prst="rect">
            <a:avLst/>
          </a:prstGeom>
        </p:spPr>
      </p:pic>
      <p:pic>
        <p:nvPicPr>
          <p:cNvPr id="6" name="Picture 5">
            <a:extLst>
              <a:ext uri="{FF2B5EF4-FFF2-40B4-BE49-F238E27FC236}">
                <a16:creationId xmlns:a16="http://schemas.microsoft.com/office/drawing/2014/main" id="{EB946653-362B-46A0-2FE5-8E6B15873A08}"/>
              </a:ext>
            </a:extLst>
          </p:cNvPr>
          <p:cNvPicPr>
            <a:picLocks noChangeAspect="1"/>
          </p:cNvPicPr>
          <p:nvPr/>
        </p:nvPicPr>
        <p:blipFill>
          <a:blip r:embed="rId3"/>
          <a:stretch>
            <a:fillRect/>
          </a:stretch>
        </p:blipFill>
        <p:spPr>
          <a:xfrm>
            <a:off x="3886200" y="6362700"/>
            <a:ext cx="4848902" cy="1657581"/>
          </a:xfrm>
          <a:prstGeom prst="rect">
            <a:avLst/>
          </a:prstGeom>
        </p:spPr>
      </p:pic>
      <p:cxnSp>
        <p:nvCxnSpPr>
          <p:cNvPr id="9" name="Straight Arrow Connector 8">
            <a:extLst>
              <a:ext uri="{FF2B5EF4-FFF2-40B4-BE49-F238E27FC236}">
                <a16:creationId xmlns:a16="http://schemas.microsoft.com/office/drawing/2014/main" id="{F2BB908C-5A48-D746-1C0D-2E561D9D0532}"/>
              </a:ext>
            </a:extLst>
          </p:cNvPr>
          <p:cNvCxnSpPr>
            <a:stCxn id="6" idx="3"/>
            <a:endCxn id="4" idx="1"/>
          </p:cNvCxnSpPr>
          <p:nvPr/>
        </p:nvCxnSpPr>
        <p:spPr>
          <a:xfrm flipV="1">
            <a:off x="8735102" y="7191490"/>
            <a:ext cx="254249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28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 3D -&gt; 2D</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5" name="Picture 4">
            <a:extLst>
              <a:ext uri="{FF2B5EF4-FFF2-40B4-BE49-F238E27FC236}">
                <a16:creationId xmlns:a16="http://schemas.microsoft.com/office/drawing/2014/main" id="{A35131BA-BDAD-24A5-4A49-89B463B8D3CE}"/>
              </a:ext>
            </a:extLst>
          </p:cNvPr>
          <p:cNvPicPr>
            <a:picLocks noChangeAspect="1"/>
          </p:cNvPicPr>
          <p:nvPr/>
        </p:nvPicPr>
        <p:blipFill>
          <a:blip r:embed="rId2"/>
          <a:stretch>
            <a:fillRect/>
          </a:stretch>
        </p:blipFill>
        <p:spPr>
          <a:xfrm>
            <a:off x="9236166" y="3695699"/>
            <a:ext cx="6667499" cy="4114799"/>
          </a:xfrm>
          <a:prstGeom prst="rect">
            <a:avLst/>
          </a:prstGeom>
        </p:spPr>
      </p:pic>
      <p:pic>
        <p:nvPicPr>
          <p:cNvPr id="14" name="Picture 13">
            <a:extLst>
              <a:ext uri="{FF2B5EF4-FFF2-40B4-BE49-F238E27FC236}">
                <a16:creationId xmlns:a16="http://schemas.microsoft.com/office/drawing/2014/main" id="{D1F1BFD5-5F98-31FE-485B-73296F22FF58}"/>
              </a:ext>
            </a:extLst>
          </p:cNvPr>
          <p:cNvPicPr>
            <a:picLocks noChangeAspect="1"/>
          </p:cNvPicPr>
          <p:nvPr/>
        </p:nvPicPr>
        <p:blipFill>
          <a:blip r:embed="rId3"/>
          <a:stretch>
            <a:fillRect/>
          </a:stretch>
        </p:blipFill>
        <p:spPr>
          <a:xfrm>
            <a:off x="3200400" y="3543300"/>
            <a:ext cx="5410200" cy="5674112"/>
          </a:xfrm>
          <a:prstGeom prst="rect">
            <a:avLst/>
          </a:prstGeom>
        </p:spPr>
      </p:pic>
    </p:spTree>
    <p:extLst>
      <p:ext uri="{BB962C8B-B14F-4D97-AF65-F5344CB8AC3E}">
        <p14:creationId xmlns:p14="http://schemas.microsoft.com/office/powerpoint/2010/main" val="79255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a:t>
            </a:r>
            <a:r>
              <a:rPr lang="en-US" sz="6000" dirty="0">
                <a:solidFill>
                  <a:srgbClr val="0C234B"/>
                </a:solidFill>
                <a:latin typeface="Aptos Display" panose="020B0004020202020204" pitchFamily="34" charset="0"/>
                <a:cs typeface="Times New Roman" panose="02020603050405020304" pitchFamily="18" charset="0"/>
              </a:rPr>
              <a:t> (DA)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A method for classifying observations by finding linear combinations of features that best separate classes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Can also be used for dimensionality reduction</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Types:</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Linear Discriminant Analysis (LDA)</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Quadratic Discriminant Analysis (QDA)</a:t>
            </a:r>
          </a:p>
        </p:txBody>
      </p:sp>
    </p:spTree>
    <p:extLst>
      <p:ext uri="{BB962C8B-B14F-4D97-AF65-F5344CB8AC3E}">
        <p14:creationId xmlns:p14="http://schemas.microsoft.com/office/powerpoint/2010/main" val="142537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 </a:t>
            </a:r>
            <a:r>
              <a:rPr lang="en-US" sz="6000" dirty="0">
                <a:solidFill>
                  <a:srgbClr val="0C234B"/>
                </a:solidFill>
                <a:latin typeface="Aptos Display" panose="020B0004020202020204" pitchFamily="34" charset="0"/>
                <a:cs typeface="Times New Roman" panose="02020603050405020304" pitchFamily="18" charset="0"/>
              </a:rPr>
              <a:t>(DA)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3" name="Picture 2">
            <a:extLst>
              <a:ext uri="{FF2B5EF4-FFF2-40B4-BE49-F238E27FC236}">
                <a16:creationId xmlns:a16="http://schemas.microsoft.com/office/drawing/2014/main" id="{8125E515-9310-CAC8-ED49-9C30D92EE1B9}"/>
              </a:ext>
            </a:extLst>
          </p:cNvPr>
          <p:cNvPicPr>
            <a:picLocks noChangeAspect="1"/>
          </p:cNvPicPr>
          <p:nvPr/>
        </p:nvPicPr>
        <p:blipFill>
          <a:blip r:embed="rId2"/>
          <a:stretch>
            <a:fillRect/>
          </a:stretch>
        </p:blipFill>
        <p:spPr>
          <a:xfrm>
            <a:off x="9681884" y="4076700"/>
            <a:ext cx="6667500" cy="4114800"/>
          </a:xfrm>
          <a:prstGeom prst="rect">
            <a:avLst/>
          </a:prstGeom>
        </p:spPr>
      </p:pic>
      <p:pic>
        <p:nvPicPr>
          <p:cNvPr id="4" name="Picture 3">
            <a:extLst>
              <a:ext uri="{FF2B5EF4-FFF2-40B4-BE49-F238E27FC236}">
                <a16:creationId xmlns:a16="http://schemas.microsoft.com/office/drawing/2014/main" id="{EB9A8CF9-2B2F-8112-BF27-FF2A89EA0FEE}"/>
              </a:ext>
            </a:extLst>
          </p:cNvPr>
          <p:cNvPicPr>
            <a:picLocks noChangeAspect="1"/>
          </p:cNvPicPr>
          <p:nvPr/>
        </p:nvPicPr>
        <p:blipFill>
          <a:blip r:embed="rId3"/>
          <a:stretch>
            <a:fillRect/>
          </a:stretch>
        </p:blipFill>
        <p:spPr>
          <a:xfrm>
            <a:off x="2595560" y="4076700"/>
            <a:ext cx="6667500" cy="4114800"/>
          </a:xfrm>
          <a:prstGeom prst="rect">
            <a:avLst/>
          </a:prstGeom>
        </p:spPr>
      </p:pic>
    </p:spTree>
    <p:extLst>
      <p:ext uri="{BB962C8B-B14F-4D97-AF65-F5344CB8AC3E}">
        <p14:creationId xmlns:p14="http://schemas.microsoft.com/office/powerpoint/2010/main" val="193640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Steps in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PCA to the dataset</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Reduce dimensionality of dataset</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Select principal components for analysis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DA to the reduced dataset for classification</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Identify linear combinations in PCA components to separate groups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Interpret and validate results</a:t>
            </a:r>
          </a:p>
        </p:txBody>
      </p:sp>
    </p:spTree>
    <p:extLst>
      <p:ext uri="{BB962C8B-B14F-4D97-AF65-F5344CB8AC3E}">
        <p14:creationId xmlns:p14="http://schemas.microsoft.com/office/powerpoint/2010/main" val="199803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600" b="0" dirty="0">
                <a:solidFill>
                  <a:srgbClr val="0C234B"/>
                </a:solidFill>
                <a:latin typeface="Aptos Display" panose="020B0004020202020204" pitchFamily="34" charset="0"/>
                <a:cs typeface="Times New Roman" panose="02020603050405020304" pitchFamily="18" charset="0"/>
              </a:rPr>
              <a:t>DAPC</a:t>
            </a:r>
            <a:endParaRPr sz="66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777240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3200" dirty="0">
                <a:latin typeface="Aptos Display" panose="020B0004020202020204" pitchFamily="34" charset="0"/>
              </a:rPr>
              <a:t>Benefits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Current multivariate methods of classification are too computer intensive</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Datasets growing at a faster rate than processing power</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Can handle more features than samples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PCA step reduces feature size to be less than number of samples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4" name="Picture 3">
            <a:extLst>
              <a:ext uri="{FF2B5EF4-FFF2-40B4-BE49-F238E27FC236}">
                <a16:creationId xmlns:a16="http://schemas.microsoft.com/office/drawing/2014/main" id="{DDCE3873-AECC-1BF4-CE8E-DBB8B8E3FC4A}"/>
              </a:ext>
            </a:extLst>
          </p:cNvPr>
          <p:cNvPicPr>
            <a:picLocks noChangeAspect="1"/>
          </p:cNvPicPr>
          <p:nvPr/>
        </p:nvPicPr>
        <p:blipFill>
          <a:blip r:embed="rId2"/>
          <a:stretch>
            <a:fillRect/>
          </a:stretch>
        </p:blipFill>
        <p:spPr>
          <a:xfrm>
            <a:off x="10744200" y="3590548"/>
            <a:ext cx="6667500" cy="4114800"/>
          </a:xfrm>
          <a:prstGeom prst="rect">
            <a:avLst/>
          </a:prstGeom>
        </p:spPr>
      </p:pic>
      <p:sp>
        <p:nvSpPr>
          <p:cNvPr id="5" name="TextBox 4">
            <a:extLst>
              <a:ext uri="{FF2B5EF4-FFF2-40B4-BE49-F238E27FC236}">
                <a16:creationId xmlns:a16="http://schemas.microsoft.com/office/drawing/2014/main" id="{65941641-0EB2-9CD1-04A0-79319F3AE0DB}"/>
              </a:ext>
            </a:extLst>
          </p:cNvPr>
          <p:cNvSpPr txBox="1"/>
          <p:nvPr/>
        </p:nvSpPr>
        <p:spPr>
          <a:xfrm>
            <a:off x="10744200" y="2705099"/>
            <a:ext cx="4114800" cy="584775"/>
          </a:xfrm>
          <a:prstGeom prst="rect">
            <a:avLst/>
          </a:prstGeom>
          <a:noFill/>
        </p:spPr>
        <p:txBody>
          <a:bodyPr wrap="square" rtlCol="0">
            <a:spAutoFit/>
          </a:bodyPr>
          <a:lstStyle/>
          <a:p>
            <a:r>
              <a:rPr lang="en-US" sz="3200" dirty="0">
                <a:latin typeface="Aptos" panose="020B0004020202020204" pitchFamily="34" charset="0"/>
              </a:rPr>
              <a:t>Apply PCA then LDA</a:t>
            </a:r>
          </a:p>
        </p:txBody>
      </p:sp>
    </p:spTree>
    <p:extLst>
      <p:ext uri="{BB962C8B-B14F-4D97-AF65-F5344CB8AC3E}">
        <p14:creationId xmlns:p14="http://schemas.microsoft.com/office/powerpoint/2010/main" val="1798578932"/>
      </p:ext>
    </p:extLst>
  </p:cSld>
  <p:clrMapOvr>
    <a:masterClrMapping/>
  </p:clrMapOvr>
</p:sld>
</file>

<file path=ppt/theme/theme1.xml><?xml version="1.0" encoding="utf-8"?>
<a:theme xmlns:a="http://schemas.openxmlformats.org/drawingml/2006/main" name="UArizona Professio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B04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Template.pptx" id="{C44653F2-DE8A-4768-BEEF-328FD3E739C5}" vid="{3FC18E14-9082-4AF4-8621-C0B7D931E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UArizona Professional Template</Template>
  <TotalTime>1378</TotalTime>
  <Words>1218</Words>
  <Application>Microsoft Office PowerPoint</Application>
  <PresentationFormat>Custom</PresentationFormat>
  <Paragraphs>127</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Times New Roman</vt:lpstr>
      <vt:lpstr>UArizona Professional</vt:lpstr>
      <vt:lpstr>PowerPoint Presentation</vt:lpstr>
      <vt:lpstr>PowerPoint Presentation</vt:lpstr>
      <vt:lpstr>What is DAPC?</vt:lpstr>
      <vt:lpstr>Principal Component Analysis (PCA)</vt:lpstr>
      <vt:lpstr>Principal Component Analysis (PCA)</vt:lpstr>
      <vt:lpstr>Discriminant Analysis (DA)</vt:lpstr>
      <vt:lpstr>Discriminant Analysis (DA)</vt:lpstr>
      <vt:lpstr>Steps in DAPC</vt:lpstr>
      <vt:lpstr>DAPC</vt:lpstr>
      <vt:lpstr>PowerPoint Presentation</vt:lpstr>
      <vt:lpstr>Clustering Methods</vt:lpstr>
      <vt:lpstr>PowerPoint Presentation</vt:lpstr>
      <vt:lpstr>Detecting virus strains</vt:lpstr>
      <vt:lpstr>PowerPoint Presentation</vt:lpstr>
      <vt:lpstr>Case Study Example </vt:lpstr>
      <vt:lpstr>PowerPoint Presentation</vt:lpstr>
      <vt:lpstr>Conclusion</vt:lpstr>
      <vt:lpstr>PowerPoint Presentation</vt:lpstr>
      <vt:lpstr>References</vt:lpstr>
      <vt:lpstr>Advantages of DAPC</vt:lpstr>
      <vt:lpstr>Challenges and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Riley Mawson</dc:creator>
  <cp:lastModifiedBy>Riley Mawson</cp:lastModifiedBy>
  <cp:revision>14</cp:revision>
  <dcterms:created xsi:type="dcterms:W3CDTF">2024-08-12T04:21:44Z</dcterms:created>
  <dcterms:modified xsi:type="dcterms:W3CDTF">2024-08-13T05:25:45Z</dcterms:modified>
</cp:coreProperties>
</file>