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a0b7c14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a0b7c14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a0b7c14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a0b7c14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ba0b7c14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a0b7c14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ba0b7c14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a0b7c14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ba0b7c14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a0b7c14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a0b7c14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a0b7c14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a0b7c14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a0b7c14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a0b7c14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a0b7c14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a0b7c14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a0b7c14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a0b7c14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a0b7c14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a0b7c1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a0b7c1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a0b7c1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a0b7c1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a0b7c14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a0b7c14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a0b7c1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a0b7c1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a0b7c1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a0b7c1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a0b7c1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a0b7c1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a0b7c14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a0b7c14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a0b7c14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a0b7c14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a0b7c14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a0b7c14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a0b7c14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a0b7c14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Micro-Task Skill Inference for Crowd Workers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Thesis Proposal</a:t>
            </a:r>
            <a:endParaRPr/>
          </a:p>
          <a:p>
            <a:pPr indent="0" lvl="0" marL="0" rtl="0" algn="ctr">
              <a:spcBef>
                <a:spcPts val="0"/>
              </a:spcBef>
              <a:spcAft>
                <a:spcPts val="0"/>
              </a:spcAft>
              <a:buNone/>
            </a:pPr>
            <a:r>
              <a:rPr lang="en"/>
              <a:t>Riley Miller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Work</a:t>
            </a:r>
            <a:endParaRPr/>
          </a:p>
        </p:txBody>
      </p:sp>
      <p:sp>
        <p:nvSpPr>
          <p:cNvPr id="120" name="Google Shape;120;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Collaborative Filtering</a:t>
            </a:r>
            <a:endParaRPr/>
          </a:p>
        </p:txBody>
      </p:sp>
      <p:sp>
        <p:nvSpPr>
          <p:cNvPr id="126" name="Google Shape;126;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Recommendations systems built on providing recommendations based on the behavior of other users.</a:t>
            </a:r>
            <a:endParaRPr/>
          </a:p>
          <a:p>
            <a:pPr indent="0" lvl="0" marL="0" rtl="0" algn="l">
              <a:spcBef>
                <a:spcPts val="1600"/>
              </a:spcBef>
              <a:spcAft>
                <a:spcPts val="0"/>
              </a:spcAft>
              <a:buNone/>
            </a:pPr>
            <a:r>
              <a:rPr lang="en"/>
              <a:t>Issues:</a:t>
            </a:r>
            <a:endParaRPr/>
          </a:p>
          <a:p>
            <a:pPr indent="-342900" lvl="0" marL="457200" rtl="0" algn="l">
              <a:spcBef>
                <a:spcPts val="1600"/>
              </a:spcBef>
              <a:spcAft>
                <a:spcPts val="0"/>
              </a:spcAft>
              <a:buSzPts val="1800"/>
              <a:buChar char="●"/>
            </a:pPr>
            <a:r>
              <a:rPr lang="en"/>
              <a:t>Sparse datasets [5]</a:t>
            </a:r>
            <a:endParaRPr/>
          </a:p>
          <a:p>
            <a:pPr indent="-342900" lvl="0" marL="457200" rtl="0" algn="l">
              <a:spcBef>
                <a:spcPts val="0"/>
              </a:spcBef>
              <a:spcAft>
                <a:spcPts val="0"/>
              </a:spcAft>
              <a:buSzPts val="1800"/>
              <a:buChar char="●"/>
            </a:pPr>
            <a:r>
              <a:rPr lang="en"/>
              <a:t>Cold-start problem, only able to make recommendations on existing items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Content-Based</a:t>
            </a:r>
            <a:endParaRPr/>
          </a:p>
        </p:txBody>
      </p:sp>
      <p:sp>
        <p:nvSpPr>
          <p:cNvPr id="132" name="Google Shape;132;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Recommendation system built on the similarity of other items in the platform.</a:t>
            </a:r>
            <a:endParaRPr/>
          </a:p>
          <a:p>
            <a:pPr indent="-342900" lvl="0" marL="457200" rtl="0" algn="l">
              <a:spcBef>
                <a:spcPts val="0"/>
              </a:spcBef>
              <a:spcAft>
                <a:spcPts val="0"/>
              </a:spcAft>
              <a:buSzPts val="1800"/>
              <a:buChar char="●"/>
            </a:pPr>
            <a:r>
              <a:rPr lang="en"/>
              <a:t>Matches items based on user profile. [11]</a:t>
            </a:r>
            <a:endParaRPr/>
          </a:p>
          <a:p>
            <a:pPr indent="0" lvl="0" marL="0" rtl="0" algn="l">
              <a:spcBef>
                <a:spcPts val="1600"/>
              </a:spcBef>
              <a:spcAft>
                <a:spcPts val="0"/>
              </a:spcAft>
              <a:buNone/>
            </a:pPr>
            <a:r>
              <a:rPr lang="en"/>
              <a:t>Issues:</a:t>
            </a:r>
            <a:endParaRPr/>
          </a:p>
          <a:p>
            <a:pPr indent="-342900" lvl="0" marL="457200" rtl="0" algn="l">
              <a:spcBef>
                <a:spcPts val="1600"/>
              </a:spcBef>
              <a:spcAft>
                <a:spcPts val="0"/>
              </a:spcAft>
              <a:buSzPts val="1800"/>
              <a:buChar char="●"/>
            </a:pPr>
            <a:r>
              <a:rPr lang="en"/>
              <a:t>Not going to have user interaction data</a:t>
            </a:r>
            <a:endParaRPr/>
          </a:p>
          <a:p>
            <a:pPr indent="-342900" lvl="0" marL="457200" rtl="0" algn="l">
              <a:spcBef>
                <a:spcPts val="0"/>
              </a:spcBef>
              <a:spcAft>
                <a:spcPts val="0"/>
              </a:spcAft>
              <a:buSzPts val="1800"/>
              <a:buChar char="●"/>
            </a:pPr>
            <a:r>
              <a:rPr lang="en"/>
              <a:t>Not as accurate as collaborative filtering [7]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Classification</a:t>
            </a:r>
            <a:endParaRPr/>
          </a:p>
        </p:txBody>
      </p:sp>
      <p:sp>
        <p:nvSpPr>
          <p:cNvPr id="138" name="Google Shape;138;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Extracting similarity from free-text. </a:t>
            </a:r>
            <a:endParaRPr/>
          </a:p>
          <a:p>
            <a:pPr indent="-342900" lvl="0" marL="457200" rtl="0" algn="l">
              <a:spcBef>
                <a:spcPts val="0"/>
              </a:spcBef>
              <a:spcAft>
                <a:spcPts val="0"/>
              </a:spcAft>
              <a:buSzPts val="1800"/>
              <a:buChar char="●"/>
            </a:pPr>
            <a:r>
              <a:rPr lang="en"/>
              <a:t>Commonly used with supervised learning techniques.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Focus</a:t>
            </a:r>
            <a:endParaRPr/>
          </a:p>
        </p:txBody>
      </p:sp>
      <p:sp>
        <p:nvSpPr>
          <p:cNvPr id="144" name="Google Shape;144;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extraction of skills from tasks in crowdsourcing platforms using the dataset collected by Dr. Yue's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Potential Algorithms</a:t>
            </a:r>
            <a:endParaRPr/>
          </a:p>
        </p:txBody>
      </p:sp>
      <p:sp>
        <p:nvSpPr>
          <p:cNvPr id="150" name="Google Shape;150;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Rule-based Classifiers</a:t>
            </a:r>
            <a:endParaRPr/>
          </a:p>
          <a:p>
            <a:pPr indent="-342900" lvl="0" marL="457200" rtl="0" algn="l">
              <a:spcBef>
                <a:spcPts val="0"/>
              </a:spcBef>
              <a:spcAft>
                <a:spcPts val="0"/>
              </a:spcAft>
              <a:buSzPts val="1800"/>
              <a:buChar char="●"/>
            </a:pPr>
            <a:r>
              <a:rPr lang="en"/>
              <a:t>SVM Classifiers</a:t>
            </a:r>
            <a:endParaRPr/>
          </a:p>
          <a:p>
            <a:pPr indent="-342900" lvl="0" marL="457200" rtl="0" algn="l">
              <a:spcBef>
                <a:spcPts val="0"/>
              </a:spcBef>
              <a:spcAft>
                <a:spcPts val="0"/>
              </a:spcAft>
              <a:buSzPts val="1800"/>
              <a:buChar char="●"/>
            </a:pPr>
            <a:r>
              <a:rPr lang="en"/>
              <a:t>Bayesian Classifiers</a:t>
            </a:r>
            <a:endParaRPr/>
          </a:p>
          <a:p>
            <a:pPr indent="-342900" lvl="0" marL="457200" rtl="0" algn="l">
              <a:spcBef>
                <a:spcPts val="0"/>
              </a:spcBef>
              <a:spcAft>
                <a:spcPts val="0"/>
              </a:spcAft>
              <a:buSzPts val="1800"/>
              <a:buChar char="●"/>
            </a:pPr>
            <a:r>
              <a:rPr lang="en"/>
              <a:t>Neural Network Classifiers (LSTM RNNs and CNNs)</a:t>
            </a:r>
            <a:endParaRPr/>
          </a:p>
          <a:p>
            <a:pPr indent="-342900" lvl="0" marL="457200" rtl="0" algn="l">
              <a:spcBef>
                <a:spcPts val="0"/>
              </a:spcBef>
              <a:spcAft>
                <a:spcPts val="0"/>
              </a:spcAft>
              <a:buSzPts val="1800"/>
              <a:buChar char="●"/>
            </a:pPr>
            <a:r>
              <a:rPr lang="en"/>
              <a:t>Nearest Neighbor Classifiers</a:t>
            </a:r>
            <a:endParaRPr/>
          </a:p>
          <a:p>
            <a:pPr indent="0" lvl="0" marL="0" rtl="0" algn="l">
              <a:spcBef>
                <a:spcPts val="1600"/>
              </a:spcBef>
              <a:spcAft>
                <a:spcPts val="1600"/>
              </a:spcAft>
              <a:buNone/>
            </a:pPr>
            <a:r>
              <a:rPr lang="en"/>
              <a:t>[13]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161" name="Google Shape;161;p2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Survey: </a:t>
            </a:r>
            <a:r>
              <a:rPr lang="en"/>
              <a:t>Will administer a survey on MTurk to collect data on common skills that are required to complete tasks from the platform. Will focus on identifying skills for tasks in the following areas:</a:t>
            </a:r>
            <a:endParaRPr/>
          </a:p>
          <a:p>
            <a:pPr indent="-317500" lvl="0" marL="457200" rtl="0" algn="l">
              <a:spcBef>
                <a:spcPts val="0"/>
              </a:spcBef>
              <a:spcAft>
                <a:spcPts val="0"/>
              </a:spcAft>
              <a:buSzPts val="1400"/>
              <a:buChar char="-"/>
            </a:pPr>
            <a:r>
              <a:rPr lang="en"/>
              <a:t>Information Finding</a:t>
            </a:r>
            <a:endParaRPr/>
          </a:p>
          <a:p>
            <a:pPr indent="-317500" lvl="0" marL="457200" rtl="0" algn="l">
              <a:spcBef>
                <a:spcPts val="0"/>
              </a:spcBef>
              <a:spcAft>
                <a:spcPts val="0"/>
              </a:spcAft>
              <a:buSzPts val="1400"/>
              <a:buChar char="-"/>
            </a:pPr>
            <a:r>
              <a:rPr lang="en"/>
              <a:t>Verification and Validation</a:t>
            </a:r>
            <a:endParaRPr/>
          </a:p>
          <a:p>
            <a:pPr indent="-317500" lvl="0" marL="457200" rtl="0" algn="l">
              <a:spcBef>
                <a:spcPts val="0"/>
              </a:spcBef>
              <a:spcAft>
                <a:spcPts val="0"/>
              </a:spcAft>
              <a:buSzPts val="1400"/>
              <a:buChar char="-"/>
            </a:pPr>
            <a:r>
              <a:rPr lang="en"/>
              <a:t>Interpretation</a:t>
            </a:r>
            <a:endParaRPr/>
          </a:p>
          <a:p>
            <a:pPr indent="-317500" lvl="0" marL="457200" rtl="0" algn="l">
              <a:spcBef>
                <a:spcPts val="0"/>
              </a:spcBef>
              <a:spcAft>
                <a:spcPts val="0"/>
              </a:spcAft>
              <a:buSzPts val="1400"/>
              <a:buChar char="-"/>
            </a:pPr>
            <a:r>
              <a:rPr lang="en"/>
              <a:t>Content Creation</a:t>
            </a:r>
            <a:endParaRPr/>
          </a:p>
          <a:p>
            <a:pPr indent="-317500" lvl="0" marL="457200" rtl="0" algn="l">
              <a:spcBef>
                <a:spcPts val="0"/>
              </a:spcBef>
              <a:spcAft>
                <a:spcPts val="0"/>
              </a:spcAft>
              <a:buSzPts val="1400"/>
              <a:buChar char="-"/>
            </a:pPr>
            <a:r>
              <a:rPr lang="en"/>
              <a:t>Surveys and Questionaires</a:t>
            </a:r>
            <a:endParaRPr/>
          </a:p>
          <a:p>
            <a:pPr indent="-317500" lvl="0" marL="457200" rtl="0" algn="l">
              <a:spcBef>
                <a:spcPts val="0"/>
              </a:spcBef>
              <a:spcAft>
                <a:spcPts val="0"/>
              </a:spcAft>
              <a:buSzPts val="1400"/>
              <a:buChar char="-"/>
            </a:pPr>
            <a:r>
              <a:rPr lang="en"/>
              <a:t>Content Access</a:t>
            </a:r>
            <a:endParaRPr/>
          </a:p>
        </p:txBody>
      </p:sp>
      <p:sp>
        <p:nvSpPr>
          <p:cNvPr id="162" name="Google Shape;162;p2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Annotation: </a:t>
            </a:r>
            <a:r>
              <a:rPr lang="en"/>
              <a:t>Will have crowd workers in MTurk annotate a dataset of HITs collected by Dr. Yue's team by labelling </a:t>
            </a:r>
            <a:r>
              <a:rPr i="1" lang="en"/>
              <a:t>n </a:t>
            </a:r>
            <a:r>
              <a:rPr lang="en"/>
              <a:t>skills from a pool of skills curated from the survey to determine the skills required to complete a task.</a:t>
            </a:r>
            <a:endParaRPr/>
          </a:p>
          <a:p>
            <a:pPr indent="0" lvl="0" marL="0" rtl="0" algn="l">
              <a:spcBef>
                <a:spcPts val="1600"/>
              </a:spcBef>
              <a:spcAft>
                <a:spcPts val="1600"/>
              </a:spcAft>
              <a:buNone/>
            </a:pPr>
            <a:r>
              <a:rPr b="1" lang="en"/>
              <a:t>Algorithms: </a:t>
            </a:r>
            <a:r>
              <a:rPr lang="en"/>
              <a:t>Will then test different algorithms on the annotated dataset to develop a machine-learning model for extracting the necessary skills from a task given only metadata and raw text.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68" name="Google Shape;16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Will apply nearest neighbor and clustering algorithms on dataset of HITs to identify common skills from the dataset for comparison's sake. (May not be valuable to spend time doing this?)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74" name="Google Shape;174;p3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Today: Thesis Proposal</a:t>
            </a:r>
            <a:endParaRPr b="1" sz="1200"/>
          </a:p>
          <a:p>
            <a:pPr indent="-304800" lvl="0" marL="457200" rtl="0" algn="l">
              <a:spcBef>
                <a:spcPts val="0"/>
              </a:spcBef>
              <a:spcAft>
                <a:spcPts val="0"/>
              </a:spcAft>
              <a:buSzPts val="1200"/>
              <a:buChar char="●"/>
            </a:pPr>
            <a:r>
              <a:rPr b="1" lang="en" sz="1200"/>
              <a:t>December 9: </a:t>
            </a:r>
            <a:r>
              <a:rPr lang="en" sz="1200"/>
              <a:t>Address Thesis Proposal feedback, receive data set from Dr. Yue, Create survey for surveying workers on common skills for common tasks and file for IRB Approval for both survey and annotation work (Will file for IRB approval ASAP).</a:t>
            </a:r>
            <a:endParaRPr sz="1200"/>
          </a:p>
          <a:p>
            <a:pPr indent="-304800" lvl="0" marL="457200" rtl="0" algn="l">
              <a:spcBef>
                <a:spcPts val="0"/>
              </a:spcBef>
              <a:spcAft>
                <a:spcPts val="0"/>
              </a:spcAft>
              <a:buSzPts val="1200"/>
              <a:buChar char="●"/>
            </a:pPr>
            <a:r>
              <a:rPr b="1" lang="en" sz="1200"/>
              <a:t>December 23: </a:t>
            </a:r>
            <a:r>
              <a:rPr lang="en" sz="1200"/>
              <a:t>Received IRB approval for survey and published survey on MTURK (May be sooner depending on IRB approval).</a:t>
            </a:r>
            <a:endParaRPr sz="1200"/>
          </a:p>
          <a:p>
            <a:pPr indent="-304800" lvl="0" marL="457200" rtl="0" algn="l">
              <a:spcBef>
                <a:spcPts val="0"/>
              </a:spcBef>
              <a:spcAft>
                <a:spcPts val="0"/>
              </a:spcAft>
              <a:buSzPts val="1200"/>
              <a:buChar char="●"/>
            </a:pPr>
            <a:r>
              <a:rPr b="1" lang="en" sz="1200"/>
              <a:t>January 6: </a:t>
            </a:r>
            <a:r>
              <a:rPr lang="en" sz="1200"/>
              <a:t>Approve survey tasks, analyze and store survey data. Received IRB Approval for annotation of HIT data, publish tasks for annotating HIT skill inference dataset to MTurk.</a:t>
            </a:r>
            <a:endParaRPr sz="1200"/>
          </a:p>
        </p:txBody>
      </p:sp>
      <p:sp>
        <p:nvSpPr>
          <p:cNvPr id="175" name="Google Shape;175;p3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January 20: </a:t>
            </a:r>
            <a:r>
              <a:rPr lang="en" sz="1200"/>
              <a:t>Approve, store, and analyze completed annotation data. Begin applying shallow learning techniques to annotated dataset.</a:t>
            </a:r>
            <a:endParaRPr sz="1200"/>
          </a:p>
          <a:p>
            <a:pPr indent="0" lvl="0" marL="0" rtl="0" algn="l">
              <a:spcBef>
                <a:spcPts val="0"/>
              </a:spcBef>
              <a:spcAft>
                <a:spcPts val="0"/>
              </a:spcAft>
              <a:buNone/>
            </a:pPr>
            <a:r>
              <a:rPr b="1" lang="en" sz="1200"/>
              <a:t>January 27: </a:t>
            </a:r>
            <a:r>
              <a:rPr lang="en" sz="1200"/>
              <a:t>Developed and tested shallow learning techniques (Decision Trees, Rule- based, SVM, Bayesian)</a:t>
            </a:r>
            <a:endParaRPr sz="1200"/>
          </a:p>
          <a:p>
            <a:pPr indent="0" lvl="0" marL="0" rtl="0" algn="l">
              <a:spcBef>
                <a:spcPts val="0"/>
              </a:spcBef>
              <a:spcAft>
                <a:spcPts val="0"/>
              </a:spcAft>
              <a:buNone/>
            </a:pPr>
            <a:r>
              <a:rPr lang="en" sz="1200"/>
              <a:t>Begin applying Deep Learning techniques to dataset.</a:t>
            </a:r>
            <a:endParaRPr sz="1200"/>
          </a:p>
          <a:p>
            <a:pPr indent="0" lvl="0" marL="0" rtl="0" algn="l">
              <a:spcBef>
                <a:spcPts val="0"/>
              </a:spcBef>
              <a:spcAft>
                <a:spcPts val="0"/>
              </a:spcAft>
              <a:buNone/>
            </a:pPr>
            <a:r>
              <a:rPr b="1" lang="en" sz="1200"/>
              <a:t>February 10: </a:t>
            </a:r>
            <a:r>
              <a:rPr lang="en" sz="1200"/>
              <a:t>Developed and test deep learning techniques (LSTM RNN and CNN approaches), begin writing paper for conference submission.</a:t>
            </a:r>
            <a:endParaRPr sz="1200"/>
          </a:p>
          <a:p>
            <a:pPr indent="0" lvl="0" marL="0" rtl="0" algn="l">
              <a:spcBef>
                <a:spcPts val="0"/>
              </a:spcBef>
              <a:spcAft>
                <a:spcPts val="0"/>
              </a:spcAft>
              <a:buNone/>
            </a:pPr>
            <a:r>
              <a:rPr b="1" lang="en" sz="1200"/>
              <a:t>February 24: </a:t>
            </a:r>
            <a:r>
              <a:rPr lang="en" sz="1200"/>
              <a:t>Algorithm iteration and improvement, continue writing paper for conference submission, start drafting thesis.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Plan Cont'd</a:t>
            </a:r>
            <a:endParaRPr/>
          </a:p>
        </p:txBody>
      </p:sp>
      <p:sp>
        <p:nvSpPr>
          <p:cNvPr id="181" name="Google Shape;181;p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March 9: </a:t>
            </a:r>
            <a:r>
              <a:rPr lang="en" sz="1200"/>
              <a:t>Develop visualization and analysis of test results, further iteration and improvement of algorithms, continue writing paper for conference submission, begin writing thesis.</a:t>
            </a:r>
            <a:endParaRPr sz="1200"/>
          </a:p>
          <a:p>
            <a:pPr indent="0" lvl="0" marL="0" rtl="0" algn="l">
              <a:spcBef>
                <a:spcPts val="0"/>
              </a:spcBef>
              <a:spcAft>
                <a:spcPts val="0"/>
              </a:spcAft>
              <a:buNone/>
            </a:pPr>
            <a:r>
              <a:rPr b="1" lang="en" sz="1200"/>
              <a:t>March 23</a:t>
            </a:r>
            <a:r>
              <a:rPr lang="en" sz="1200"/>
              <a:t>: Continue algorithm analysis, continue writing paper for conference submission, continue writing thesis.</a:t>
            </a:r>
            <a:endParaRPr sz="1200"/>
          </a:p>
          <a:p>
            <a:pPr indent="0" lvl="0" marL="0" rtl="0" algn="l">
              <a:spcBef>
                <a:spcPts val="0"/>
              </a:spcBef>
              <a:spcAft>
                <a:spcPts val="0"/>
              </a:spcAft>
              <a:buNone/>
            </a:pPr>
            <a:r>
              <a:rPr b="1" lang="en" sz="1200"/>
              <a:t>April 6: </a:t>
            </a:r>
            <a:r>
              <a:rPr lang="en" sz="1200"/>
              <a:t>Defend Thesis</a:t>
            </a:r>
            <a:endParaRPr sz="1200"/>
          </a:p>
          <a:p>
            <a:pPr indent="0" lvl="0" marL="0" rtl="0" algn="l">
              <a:spcBef>
                <a:spcPts val="0"/>
              </a:spcBef>
              <a:spcAft>
                <a:spcPts val="0"/>
              </a:spcAft>
              <a:buNone/>
            </a:pPr>
            <a:r>
              <a:rPr b="1" lang="en" sz="1200"/>
              <a:t>April 13: </a:t>
            </a:r>
            <a:r>
              <a:rPr lang="en" sz="1200"/>
              <a:t>Complete graduation checkout course, submit signed thesis defense form, upload content approved thesis to ProQuest.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82" name="Google Shape;182;p3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April 17: </a:t>
            </a:r>
            <a:r>
              <a:rPr lang="en" sz="1200"/>
              <a:t>Thesis formatting approval by 1:00pm.</a:t>
            </a:r>
            <a:endParaRPr sz="1200"/>
          </a:p>
          <a:p>
            <a:pPr indent="0" lvl="0" marL="0" rtl="0" algn="l">
              <a:spcBef>
                <a:spcPts val="0"/>
              </a:spcBef>
              <a:spcAft>
                <a:spcPts val="0"/>
              </a:spcAft>
              <a:buNone/>
            </a:pPr>
            <a:r>
              <a:rPr b="1" lang="en" sz="1200"/>
              <a:t>April 17 - May 7</a:t>
            </a:r>
            <a:r>
              <a:rPr lang="en" sz="1200"/>
              <a:t>: Continue drafting paper and submit to conferences.</a:t>
            </a:r>
            <a:endParaRPr sz="1200"/>
          </a:p>
          <a:p>
            <a:pPr indent="0" lvl="0" marL="0" rtl="0" algn="l">
              <a:spcBef>
                <a:spcPts val="0"/>
              </a:spcBef>
              <a:spcAft>
                <a:spcPts val="0"/>
              </a:spcAft>
              <a:buNone/>
            </a:pPr>
            <a:r>
              <a:rPr b="1" lang="en" sz="1200"/>
              <a:t>May 7: </a:t>
            </a:r>
            <a:r>
              <a:rPr lang="en" sz="1200"/>
              <a:t>Graduate</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8" name="Google Shape;18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t>[1] Siou Chew Kuek, Cecilia Paradi-Guilford, Toks Fayomi, Saori Imaizumi, Panos Ipeirotis, Patricia Pina, and Manpreet Singh. The global opportunity in online outsourcing. 2015.</a:t>
            </a:r>
            <a:endParaRPr sz="700"/>
          </a:p>
          <a:p>
            <a:pPr indent="0" lvl="0" marL="0" rtl="0" algn="l">
              <a:spcBef>
                <a:spcPts val="0"/>
              </a:spcBef>
              <a:spcAft>
                <a:spcPts val="0"/>
              </a:spcAft>
              <a:buNone/>
            </a:pPr>
            <a:r>
              <a:rPr lang="en" sz="700"/>
              <a:t>[2] Mohammad Allahbakhsh, Boualem Benatallah, Aleksandar Ignjatovic, Hamid Reza Motahari-Nezhad, Elisa Bertino, and Schahram Dustdar. Quality control in crowd- sourcing systems: Issues and directions. IEEE Internet Computing, 17(2):76–81, 2013.</a:t>
            </a:r>
            <a:endParaRPr sz="700"/>
          </a:p>
          <a:p>
            <a:pPr indent="0" lvl="0" marL="0" rtl="0" algn="l">
              <a:spcBef>
                <a:spcPts val="0"/>
              </a:spcBef>
              <a:spcAft>
                <a:spcPts val="0"/>
              </a:spcAft>
              <a:buNone/>
            </a:pPr>
            <a:r>
              <a:rPr lang="en" sz="700"/>
              <a:t>[3] Toni Kaplan, Susumu Saito, Kotaro Hara, and Jeffrey P Bigham. Striving to earn more: a survey of work strategies and tool use among crowd workers. 2018.</a:t>
            </a:r>
            <a:endParaRPr sz="700"/>
          </a:p>
          <a:p>
            <a:pPr indent="0" lvl="0" marL="0" rtl="0" algn="l">
              <a:spcBef>
                <a:spcPts val="0"/>
              </a:spcBef>
              <a:spcAft>
                <a:spcPts val="0"/>
              </a:spcAft>
              <a:buNone/>
            </a:pPr>
            <a:r>
              <a:rPr lang="en" sz="700"/>
              <a:t>[4] Kotaro Hara, Abigail Adams, Kristy Milland, Saiph Savage, Chris Callison-Burch, and Jeffrey P Bigham. A data-driven analysis of workers’ earnings on amazon mechanical turk. In Proceedings of the 2018 CHI Conference on Human Factors in Computing Systems, page 449. ACM, 2018.</a:t>
            </a:r>
            <a:endParaRPr sz="700"/>
          </a:p>
          <a:p>
            <a:pPr indent="0" lvl="0" marL="0" rtl="0" algn="l">
              <a:spcBef>
                <a:spcPts val="0"/>
              </a:spcBef>
              <a:spcAft>
                <a:spcPts val="0"/>
              </a:spcAft>
              <a:buNone/>
            </a:pPr>
            <a:r>
              <a:rPr lang="en" sz="700"/>
              <a:t>[5] Xuejian Wang, Lantao Yu, Kan Ren, Guanyu Tao, Weinan Zhang, Yong Yu, and Jun Wang. Dynamic attention deep model for article recommendation by learning human editors’ demonstration. In Proceedings of the 23rd ACM SIGKDD International Con- ference on Knowledge Discovery and Data Mining, pages 2051–2059. ACM, 2017.</a:t>
            </a:r>
            <a:endParaRPr sz="700"/>
          </a:p>
          <a:p>
            <a:pPr indent="0" lvl="0" marL="0" rtl="0" algn="l">
              <a:spcBef>
                <a:spcPts val="0"/>
              </a:spcBef>
              <a:spcAft>
                <a:spcPts val="0"/>
              </a:spcAft>
              <a:buNone/>
            </a:pPr>
            <a:r>
              <a:rPr lang="en" sz="700"/>
              <a:t>[6] Man-Ching Yuen, Irwin King, and Kwong-Sak Leung. Task recommendation in crowd- sourcing systems. In Proceedings of the first international workshop on crowdsourcing and data mining, pages 22–26. ACM, 2012.</a:t>
            </a:r>
            <a:endParaRPr sz="700"/>
          </a:p>
          <a:p>
            <a:pPr indent="0" lvl="0" marL="0" rtl="0" algn="l">
              <a:spcBef>
                <a:spcPts val="0"/>
              </a:spcBef>
              <a:spcAft>
                <a:spcPts val="0"/>
              </a:spcAft>
              <a:buNone/>
            </a:pPr>
            <a:r>
              <a:rPr lang="en" sz="700"/>
              <a:t>[7] Vamsi Ambati, Stephan Vogel, and Jaime Carbonell. Towards task recommendation in micro-task markets. In Workshops at the Twenty-Fifth AAAI Conference on Artificial Intelligence, 2011.</a:t>
            </a:r>
            <a:endParaRPr sz="700"/>
          </a:p>
          <a:p>
            <a:pPr indent="0" lvl="0" marL="0" rtl="0" algn="l">
              <a:spcBef>
                <a:spcPts val="0"/>
              </a:spcBef>
              <a:spcAft>
                <a:spcPts val="0"/>
              </a:spcAft>
              <a:buNone/>
            </a:pPr>
            <a:r>
              <a:rPr lang="en" sz="700"/>
              <a:t>[8] Djellel Eddine Difallah, Michele Catasta, Gianluca Demartini, Panagiotis G Ipeirotis, and Philippe Cudr ́e-Mauroux. The dynamics of micro-task crowdsourcing: The case of amazon mturk. In Proceedings of the 24th international conference on world wide web, pages 238–247. International World Wide Web Conferences Steering Committee, 2015.</a:t>
            </a:r>
            <a:endParaRPr sz="700"/>
          </a:p>
          <a:p>
            <a:pPr indent="0" lvl="0" marL="0" rtl="0" algn="l">
              <a:spcBef>
                <a:spcPts val="0"/>
              </a:spcBef>
              <a:spcAft>
                <a:spcPts val="0"/>
              </a:spcAft>
              <a:buNone/>
            </a:pPr>
            <a:r>
              <a:rPr lang="en" sz="700"/>
              <a:t>[9] Ivens Portugal, Paulo Alencar, and Donald Cowan. The use of machine learning algo- rithms in recommender systems: A systematic review. Expert Systems with Applications, 97:205–227, 2018.</a:t>
            </a:r>
            <a:endParaRPr sz="700"/>
          </a:p>
          <a:p>
            <a:pPr indent="0" lvl="0" marL="0" rtl="0" algn="l">
              <a:spcBef>
                <a:spcPts val="0"/>
              </a:spcBef>
              <a:spcAft>
                <a:spcPts val="0"/>
              </a:spcAft>
              <a:buNone/>
            </a:pPr>
            <a:r>
              <a:rPr lang="en" sz="700"/>
              <a:t>[10] H. Wang N. Wang and D.-Y Yeung. Collaborative deep learning for recommender systems. Proc. KDD, pages 1235–1244, 2015.</a:t>
            </a:r>
            <a:endParaRPr sz="700"/>
          </a:p>
          <a:p>
            <a:pPr indent="0" lvl="0" marL="0" rtl="0" algn="l">
              <a:spcBef>
                <a:spcPts val="0"/>
              </a:spcBef>
              <a:spcAft>
                <a:spcPts val="0"/>
              </a:spcAft>
              <a:buNone/>
            </a:pPr>
            <a:r>
              <a:rPr lang="en" sz="700"/>
              <a:t>[11] Michael J Pazzani and Daniel Billsus. Content-based recommendation systems. In The adaptive web, pages 325–341. Springer, 2007.</a:t>
            </a:r>
            <a:endParaRPr sz="700"/>
          </a:p>
          <a:p>
            <a:pPr indent="0" lvl="0" marL="0" rtl="0" algn="l">
              <a:spcBef>
                <a:spcPts val="0"/>
              </a:spcBef>
              <a:spcAft>
                <a:spcPts val="0"/>
              </a:spcAft>
              <a:buNone/>
            </a:pPr>
            <a:r>
              <a:rPr lang="en" sz="700"/>
              <a:t>[12] Shumpei Okura, Yukihiro Tagami, Shingo Ono, and Akira Tajima. Embedding-based news recommendation for millions of users. In Proceedings of the 23rd ACM SIGKDD International Conference on Knowledge Discovery and Data Mining, pages 1933–1942. ACM, 2017.</a:t>
            </a:r>
            <a:endParaRPr sz="700"/>
          </a:p>
          <a:p>
            <a:pPr indent="0" lvl="0" marL="0" rtl="0" algn="l">
              <a:spcBef>
                <a:spcPts val="0"/>
              </a:spcBef>
              <a:spcAft>
                <a:spcPts val="0"/>
              </a:spcAft>
              <a:buNone/>
            </a:pPr>
            <a:r>
              <a:rPr lang="en" sz="700"/>
              <a:t>[13] Charu C Aggarwal and ChengXiang Zhai. A survey of text classification algorithms. In Mining text data, pages 163–222. Springer, 2012.</a:t>
            </a:r>
            <a:endParaRPr sz="700"/>
          </a:p>
          <a:p>
            <a:pPr indent="0" lvl="0" marL="0" rtl="0" algn="l">
              <a:spcBef>
                <a:spcPts val="0"/>
              </a:spcBef>
              <a:spcAft>
                <a:spcPts val="0"/>
              </a:spcAft>
              <a:buNone/>
            </a:pPr>
            <a:r>
              <a:t/>
            </a:r>
            <a:endParaRPr sz="700"/>
          </a:p>
          <a:p>
            <a:pPr indent="0" lvl="0" marL="0" rtl="0" algn="l">
              <a:spcBef>
                <a:spcPts val="1600"/>
              </a:spcBef>
              <a:spcAft>
                <a:spcPts val="1600"/>
              </a:spcAft>
              <a:buNone/>
            </a:pPr>
            <a:r>
              <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Crowd Worker Difficulties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Rejected Tasks</a:t>
            </a:r>
            <a:endParaRPr/>
          </a:p>
          <a:p>
            <a:pPr indent="-342900" lvl="0" marL="457200" rtl="0" algn="l">
              <a:spcBef>
                <a:spcPts val="0"/>
              </a:spcBef>
              <a:spcAft>
                <a:spcPts val="0"/>
              </a:spcAft>
              <a:buSzPts val="1800"/>
              <a:buChar char="●"/>
            </a:pPr>
            <a:r>
              <a:rPr lang="en"/>
              <a:t>Whether a task is feasible or not</a:t>
            </a:r>
            <a:endParaRPr/>
          </a:p>
          <a:p>
            <a:pPr indent="-342900" lvl="0" marL="457200" rtl="0" algn="l">
              <a:spcBef>
                <a:spcPts val="0"/>
              </a:spcBef>
              <a:spcAft>
                <a:spcPts val="0"/>
              </a:spcAft>
              <a:buSzPts val="1800"/>
              <a:buChar char="●"/>
            </a:pPr>
            <a:r>
              <a:rPr lang="en"/>
              <a:t>Time spent searching for tasks</a:t>
            </a:r>
            <a:endParaRPr/>
          </a:p>
          <a:p>
            <a:pPr indent="0" lvl="0" marL="0" rtl="0" algn="l">
              <a:spcBef>
                <a:spcPts val="1600"/>
              </a:spcBef>
              <a:spcAft>
                <a:spcPts val="1600"/>
              </a:spcAft>
              <a:buNone/>
            </a:pPr>
            <a:r>
              <a:rPr lang="en"/>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To improve crowd worker efficiency through skill inference of crowdsourcing tasks.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Text classification of tasks to determine the necessary skills to complete a given task.</a:t>
            </a:r>
            <a:endParaRPr b="1"/>
          </a:p>
          <a:p>
            <a:pPr indent="-342900" lvl="0" marL="457200" rtl="0" algn="l">
              <a:spcBef>
                <a:spcPts val="0"/>
              </a:spcBef>
              <a:spcAft>
                <a:spcPts val="0"/>
              </a:spcAft>
              <a:buSzPts val="1800"/>
              <a:buChar char="●"/>
            </a:pPr>
            <a:r>
              <a:rPr lang="en"/>
              <a:t>Potential Applications:</a:t>
            </a:r>
            <a:endParaRPr/>
          </a:p>
          <a:p>
            <a:pPr indent="-317500" lvl="1" marL="914400" rtl="0" algn="l">
              <a:spcBef>
                <a:spcPts val="0"/>
              </a:spcBef>
              <a:spcAft>
                <a:spcPts val="0"/>
              </a:spcAft>
              <a:buSzPts val="1400"/>
              <a:buChar char="○"/>
            </a:pPr>
            <a:r>
              <a:rPr lang="en"/>
              <a:t>Intelligent Batching: Clustering of tasks based on required skills, reduce time spent switching between different types of tasks. (Similar to PANDA, Preview and Accept but with using machine learning to surface similar tasks vs. any task) Integrated into plugin.</a:t>
            </a:r>
            <a:endParaRPr/>
          </a:p>
          <a:p>
            <a:pPr indent="-317500" lvl="1" marL="914400" rtl="0" algn="l">
              <a:spcBef>
                <a:spcPts val="0"/>
              </a:spcBef>
              <a:spcAft>
                <a:spcPts val="0"/>
              </a:spcAft>
              <a:buSzPts val="1400"/>
              <a:buChar char="○"/>
            </a:pPr>
            <a:r>
              <a:rPr lang="en"/>
              <a:t>Content-Based Recommendation: If we obtain enough data of users interacting with tasks, can create a content-based recommendation system based off of skills that the users have and the skills that are required to complete a task.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Tools</a:t>
            </a:r>
            <a:endParaRPr/>
          </a:p>
        </p:txBody>
      </p:sp>
      <p:sp>
        <p:nvSpPr>
          <p:cNvPr id="102" name="Google Shape;102;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HIT Scraper: A web scraper that helps provide additional search filters not offered as apart of the native offering for Amazon MTurk.</a:t>
            </a:r>
            <a:endParaRPr/>
          </a:p>
          <a:p>
            <a:pPr indent="-342900" lvl="0" marL="457200" rtl="0" algn="l">
              <a:spcBef>
                <a:spcPts val="0"/>
              </a:spcBef>
              <a:spcAft>
                <a:spcPts val="0"/>
              </a:spcAft>
              <a:buSzPts val="1800"/>
              <a:buChar char="●"/>
            </a:pPr>
            <a:r>
              <a:rPr lang="en"/>
              <a:t>Panda Crazy: A tool used by crowd workers to organize tasks together.</a:t>
            </a:r>
            <a:endParaRPr/>
          </a:p>
          <a:p>
            <a:pPr indent="-342900" lvl="0" marL="457200" rtl="0" algn="l">
              <a:spcBef>
                <a:spcPts val="0"/>
              </a:spcBef>
              <a:spcAft>
                <a:spcPts val="0"/>
              </a:spcAft>
              <a:buSzPts val="1800"/>
              <a:buChar char="●"/>
            </a:pPr>
            <a:r>
              <a:rPr lang="en"/>
              <a:t>Turkopticon: A web tool that allows crowd workers to rate requesters and tasks.</a:t>
            </a:r>
            <a:endParaRPr/>
          </a:p>
          <a:p>
            <a:pPr indent="-342900" lvl="0" marL="457200" rtl="0" algn="l">
              <a:spcBef>
                <a:spcPts val="0"/>
              </a:spcBef>
              <a:spcAft>
                <a:spcPts val="0"/>
              </a:spcAft>
              <a:buSzPts val="1800"/>
              <a:buChar char="●"/>
            </a:pPr>
            <a:r>
              <a:rPr lang="en"/>
              <a:t>Pending Earning: Allows crowd workers to view pending earnings for tasks that have been completed and submitted but not approved.</a:t>
            </a:r>
            <a:endParaRPr/>
          </a:p>
          <a:p>
            <a:pPr indent="0" lvl="0" marL="0" rtl="0" algn="l">
              <a:spcBef>
                <a:spcPts val="1600"/>
              </a:spcBef>
              <a:spcAft>
                <a:spcPts val="1600"/>
              </a:spcAft>
              <a:buNone/>
            </a:pPr>
            <a:r>
              <a:rPr lang="en"/>
              <a: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Recommendation Systems</a:t>
            </a:r>
            <a:endParaRPr/>
          </a:p>
        </p:txBody>
      </p:sp>
      <p:sp>
        <p:nvSpPr>
          <p:cNvPr id="108" name="Google Shape;108;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Researchers developed a task recommendation system in Amazon MTurk using matrix factorization of worker performance history and worker task searching history. [6]</a:t>
            </a:r>
            <a:endParaRPr/>
          </a:p>
          <a:p>
            <a:pPr indent="-342900" lvl="0" marL="457200" rtl="0" algn="l">
              <a:spcBef>
                <a:spcPts val="0"/>
              </a:spcBef>
              <a:spcAft>
                <a:spcPts val="0"/>
              </a:spcAft>
              <a:buSzPts val="1800"/>
              <a:buChar char="●"/>
            </a:pPr>
            <a:r>
              <a:rPr lang="en"/>
              <a:t>Researchers used Bag of Words and Classification on worker history to provide recommendations. [7]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Classification of Crowdsourcing Tasks</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Researchers used text classification (supervised learning) to classify different types of tasks. [8]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