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72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5332-09EE-4441-916D-D22B01D2B7CF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3F84-4725-3941-A894-5C40334CA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http://annabartlett.blogspot.com/2010/10/cluedo-party-part-1.html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3F84-4725-3941-A894-5C40334CA8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http://notesfromagrumpyoldman.blogspot.com/2009_11_01_archive.html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3F84-4725-3941-A894-5C40334CA8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http://english.chinamil.com.cn/site2/special-reports/2009-01/21/content_1653154.htm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3F84-4725-3941-A894-5C40334CA8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B112-3F10-944C-9E3B-B666CCA56AD4}" type="datetimeFigureOut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628A-A6EA-8D41-B688-FE2B28A5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Playing Clue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Computer Player for the </a:t>
            </a:r>
          </a:p>
          <a:p>
            <a:r>
              <a:rPr lang="en-US" dirty="0" smtClean="0"/>
              <a:t>Classic Board Game</a:t>
            </a:r>
          </a:p>
          <a:p>
            <a:endParaRPr lang="en-US" dirty="0" smtClean="0"/>
          </a:p>
          <a:p>
            <a:r>
              <a:rPr lang="en-US" dirty="0" smtClean="0"/>
              <a:t>Riley Siebel</a:t>
            </a:r>
          </a:p>
          <a:p>
            <a:r>
              <a:rPr lang="en-US" dirty="0" smtClean="0"/>
              <a:t>Advisor Robert </a:t>
            </a:r>
            <a:r>
              <a:rPr lang="en-US" dirty="0" err="1" smtClean="0"/>
              <a:t>Schapire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</a:p>
          <a:p>
            <a:pPr lvl="1"/>
            <a:r>
              <a:rPr lang="en-US" dirty="0" smtClean="0"/>
              <a:t>Card ‘</a:t>
            </a:r>
            <a:r>
              <a:rPr lang="en-US" dirty="0" err="1" smtClean="0"/>
              <a:t>c</a:t>
            </a:r>
            <a:r>
              <a:rPr lang="en-US" dirty="0" smtClean="0"/>
              <a:t>’ is in place ‘</a:t>
            </a:r>
            <a:r>
              <a:rPr lang="en-US" dirty="0" err="1" smtClean="0"/>
              <a:t>p</a:t>
            </a:r>
            <a:r>
              <a:rPr lang="en-US" dirty="0" smtClean="0"/>
              <a:t>’ = Cp</a:t>
            </a:r>
          </a:p>
          <a:p>
            <a:r>
              <a:rPr lang="en-US" dirty="0" smtClean="0"/>
              <a:t>Prior Information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Inference</a:t>
            </a:r>
          </a:p>
          <a:p>
            <a:r>
              <a:rPr lang="en-US" dirty="0" smtClean="0"/>
              <a:t>Model Checking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 Filtering</a:t>
            </a:r>
          </a:p>
          <a:p>
            <a:r>
              <a:rPr lang="en-US" dirty="0" smtClean="0"/>
              <a:t>Particle Replacement</a:t>
            </a:r>
          </a:p>
          <a:p>
            <a:pPr lvl="1"/>
            <a:r>
              <a:rPr lang="en-US" dirty="0" smtClean="0"/>
              <a:t>Partially-Random-Seed Mutation</a:t>
            </a:r>
          </a:p>
          <a:p>
            <a:pPr lvl="1"/>
            <a:r>
              <a:rPr lang="en-US" dirty="0" smtClean="0"/>
              <a:t>Increasing Radius</a:t>
            </a:r>
          </a:p>
          <a:p>
            <a:r>
              <a:rPr lang="en-US" dirty="0" smtClean="0"/>
              <a:t>PMF</a:t>
            </a:r>
          </a:p>
          <a:p>
            <a:pPr lvl="1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Outcome Estimation</a:t>
            </a:r>
          </a:p>
          <a:p>
            <a:pPr lvl="1"/>
            <a:r>
              <a:rPr lang="en-US" dirty="0" smtClean="0"/>
              <a:t>Use PMF to estimate the probability of an observation given a suggestion</a:t>
            </a:r>
          </a:p>
          <a:p>
            <a:r>
              <a:rPr lang="en-US" dirty="0" smtClean="0"/>
              <a:t>Action Evaluation</a:t>
            </a:r>
          </a:p>
          <a:p>
            <a:pPr lvl="1"/>
            <a:r>
              <a:rPr lang="en-US" dirty="0" smtClean="0"/>
              <a:t>Use probabilities calculated above to estimate expected value of suggestions</a:t>
            </a:r>
          </a:p>
          <a:p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Value Iteration, discounted present value of future information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yes and no</a:t>
            </a:r>
          </a:p>
          <a:p>
            <a:pPr lvl="1"/>
            <a:r>
              <a:rPr lang="en-US" dirty="0" smtClean="0"/>
              <a:t>It can evaluate and make suggestions, move around the board, etc.</a:t>
            </a:r>
          </a:p>
          <a:p>
            <a:pPr lvl="1"/>
            <a:r>
              <a:rPr lang="en-US" dirty="0" smtClean="0"/>
              <a:t>Incorporating new information takes forever</a:t>
            </a:r>
          </a:p>
          <a:p>
            <a:pPr lvl="2"/>
            <a:r>
              <a:rPr lang="en-US" dirty="0" smtClean="0"/>
              <a:t>Store particles in non-propositional format</a:t>
            </a:r>
          </a:p>
          <a:p>
            <a:pPr lvl="3"/>
            <a:r>
              <a:rPr lang="en-US" dirty="0" smtClean="0"/>
              <a:t>Conversion for model-checking</a:t>
            </a:r>
          </a:p>
          <a:p>
            <a:pPr lvl="2"/>
            <a:r>
              <a:rPr lang="en-US" dirty="0" smtClean="0"/>
              <a:t>Inefficient resolution algorithm</a:t>
            </a:r>
          </a:p>
          <a:p>
            <a:pPr lvl="2"/>
            <a:r>
              <a:rPr lang="en-US" dirty="0" smtClean="0"/>
              <a:t>Particle Generation is actually pretty darn good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</a:p>
          <a:p>
            <a:r>
              <a:rPr lang="en-US" dirty="0" smtClean="0"/>
              <a:t>Particle Filtering</a:t>
            </a:r>
          </a:p>
          <a:p>
            <a:r>
              <a:rPr lang="en-US" dirty="0" smtClean="0"/>
              <a:t>Value Iteration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Clue</a:t>
            </a:r>
            <a:endParaRPr lang="en-US" dirty="0"/>
          </a:p>
        </p:txBody>
      </p:sp>
      <p:pic>
        <p:nvPicPr>
          <p:cNvPr id="4" name="Content Placeholder 3" descr="cluedo board.jpg"/>
          <p:cNvPicPr>
            <a:picLocks noGrp="1" noChangeAspect="1"/>
          </p:cNvPicPr>
          <p:nvPr>
            <p:ph idx="1"/>
          </p:nvPr>
        </p:nvPicPr>
        <p:blipFill>
          <a:blip r:embed="rId3"/>
          <a:srcRect l="-41652" r="-41652"/>
          <a:stretch>
            <a:fillRect/>
          </a:stretch>
        </p:blipFill>
        <p:spPr>
          <a:xfrm>
            <a:off x="-152400" y="1417638"/>
            <a:ext cx="9615152" cy="5287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Hunts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Treasure</a:t>
            </a:r>
          </a:p>
          <a:p>
            <a:pPr lvl="1"/>
            <a:r>
              <a:rPr lang="en-US" dirty="0" smtClean="0"/>
              <a:t>Case file, Gold</a:t>
            </a:r>
          </a:p>
          <a:p>
            <a:r>
              <a:rPr lang="en-US" dirty="0" smtClean="0"/>
              <a:t>Clues</a:t>
            </a:r>
          </a:p>
          <a:p>
            <a:pPr lvl="1"/>
            <a:r>
              <a:rPr lang="en-US" dirty="0" smtClean="0"/>
              <a:t>Refutations, Rainbows</a:t>
            </a:r>
          </a:p>
          <a:p>
            <a:r>
              <a:rPr lang="en-US" dirty="0" smtClean="0"/>
              <a:t>Information is Location Dependent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Hunts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19199"/>
            <a:ext cx="4038600" cy="5008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Hunts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9723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Belief Distribution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Reward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352800" cy="4525963"/>
          </a:xfrm>
        </p:spPr>
        <p:txBody>
          <a:bodyPr/>
          <a:lstStyle/>
          <a:p>
            <a:r>
              <a:rPr lang="en-US" dirty="0" smtClean="0"/>
              <a:t>AI used ‘notepad’</a:t>
            </a:r>
          </a:p>
          <a:p>
            <a:pPr lvl="1"/>
            <a:r>
              <a:rPr lang="en-US" dirty="0" smtClean="0"/>
              <a:t>Modified</a:t>
            </a:r>
          </a:p>
          <a:p>
            <a:r>
              <a:rPr lang="en-US" dirty="0" smtClean="0"/>
              <a:t>Eliminates rooms first</a:t>
            </a:r>
          </a:p>
          <a:p>
            <a:pPr lvl="1"/>
            <a:r>
              <a:rPr lang="en-US" dirty="0" smtClean="0"/>
              <a:t>A*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648200" cy="4611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Net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Chenghui</a:t>
            </a:r>
            <a:r>
              <a:rPr lang="en-US" dirty="0" smtClean="0"/>
              <a:t> </a:t>
            </a:r>
            <a:r>
              <a:rPr lang="en-US" dirty="0" err="1" smtClean="0"/>
              <a:t>Cae</a:t>
            </a:r>
            <a:r>
              <a:rPr lang="en-US" dirty="0" smtClean="0"/>
              <a:t> &amp; Silvia Ferrari, Duke University, 2008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Screen shot 2011-04-27 at 4.18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6083300" cy="4292600"/>
          </a:xfrm>
          <a:prstGeom prst="rect">
            <a:avLst/>
          </a:prstGeom>
        </p:spPr>
      </p:pic>
      <p:pic>
        <p:nvPicPr>
          <p:cNvPr id="5" name="Picture 4" descr="Screen shot 2011-04-27 at 4.20.4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2133600"/>
            <a:ext cx="6248400" cy="427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 Approach</a:t>
            </a:r>
            <a:endParaRPr lang="en-US" dirty="0"/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457200" y="1493838"/>
            <a:ext cx="8229600" cy="4602162"/>
            <a:chOff x="1770" y="1752"/>
            <a:chExt cx="8672" cy="6208"/>
          </a:xfrm>
        </p:grpSpPr>
        <p:grpSp>
          <p:nvGrpSpPr>
            <p:cNvPr id="20483" name="Group 3"/>
            <p:cNvGrpSpPr>
              <a:grpSpLocks/>
            </p:cNvGrpSpPr>
            <p:nvPr/>
          </p:nvGrpSpPr>
          <p:grpSpPr bwMode="auto">
            <a:xfrm>
              <a:off x="8704" y="1752"/>
              <a:ext cx="1728" cy="3744"/>
              <a:chOff x="8704" y="1752"/>
              <a:chExt cx="1728" cy="3744"/>
            </a:xfrm>
          </p:grpSpPr>
          <p:sp>
            <p:nvSpPr>
              <p:cNvPr id="20484" name="Rectangle 4"/>
              <p:cNvSpPr>
                <a:spLocks noChangeArrowheads="1"/>
              </p:cNvSpPr>
              <p:nvPr/>
            </p:nvSpPr>
            <p:spPr bwMode="auto">
              <a:xfrm>
                <a:off x="8704" y="1752"/>
                <a:ext cx="1728" cy="37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Action Agent</a:t>
                </a:r>
              </a:p>
            </p:txBody>
          </p:sp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9088" y="2303"/>
                <a:ext cx="1017" cy="65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Outcome Estimation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0486" name="Rectangle 6"/>
              <p:cNvSpPr>
                <a:spLocks noChangeArrowheads="1"/>
              </p:cNvSpPr>
              <p:nvPr/>
            </p:nvSpPr>
            <p:spPr bwMode="auto">
              <a:xfrm>
                <a:off x="9072" y="3439"/>
                <a:ext cx="1033" cy="65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Action Evaluation</a:t>
                </a:r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/>
            </p:nvSpPr>
            <p:spPr bwMode="auto">
              <a:xfrm>
                <a:off x="9152" y="4607"/>
                <a:ext cx="905" cy="52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Planning</a:t>
                </a:r>
              </a:p>
            </p:txBody>
          </p:sp>
          <p:sp>
            <p:nvSpPr>
              <p:cNvPr id="20488" name="Line 8"/>
              <p:cNvSpPr>
                <a:spLocks noChangeShapeType="1"/>
              </p:cNvSpPr>
              <p:nvPr/>
            </p:nvSpPr>
            <p:spPr bwMode="auto">
              <a:xfrm>
                <a:off x="9600" y="2960"/>
                <a:ext cx="0" cy="4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sm" len="sm"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9600" y="4080"/>
                <a:ext cx="0" cy="4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sm" len="sm"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490" name="Group 10"/>
            <p:cNvGrpSpPr>
              <a:grpSpLocks/>
            </p:cNvGrpSpPr>
            <p:nvPr/>
          </p:nvGrpSpPr>
          <p:grpSpPr bwMode="auto">
            <a:xfrm>
              <a:off x="5040" y="1784"/>
              <a:ext cx="2784" cy="3728"/>
              <a:chOff x="5312" y="1784"/>
              <a:chExt cx="2784" cy="3680"/>
            </a:xfrm>
          </p:grpSpPr>
          <p:sp>
            <p:nvSpPr>
              <p:cNvPr id="20491" name="Rectangle 11"/>
              <p:cNvSpPr>
                <a:spLocks noChangeArrowheads="1"/>
              </p:cNvSpPr>
              <p:nvPr/>
            </p:nvSpPr>
            <p:spPr bwMode="auto">
              <a:xfrm>
                <a:off x="5312" y="1784"/>
                <a:ext cx="2784" cy="36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Belief Agent</a:t>
                </a:r>
              </a:p>
            </p:txBody>
          </p:sp>
          <p:sp>
            <p:nvSpPr>
              <p:cNvPr id="20492" name="Rectangle 12"/>
              <p:cNvSpPr>
                <a:spLocks noChangeArrowheads="1"/>
              </p:cNvSpPr>
              <p:nvPr/>
            </p:nvSpPr>
            <p:spPr bwMode="auto">
              <a:xfrm>
                <a:off x="6970" y="2264"/>
                <a:ext cx="836" cy="4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PMF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0493" name="AutoShape 13"/>
              <p:cNvSpPr>
                <a:spLocks noChangeArrowheads="1"/>
              </p:cNvSpPr>
              <p:nvPr/>
            </p:nvSpPr>
            <p:spPr bwMode="auto">
              <a:xfrm>
                <a:off x="6953" y="3216"/>
                <a:ext cx="870" cy="928"/>
              </a:xfrm>
              <a:prstGeom prst="can">
                <a:avLst>
                  <a:gd name="adj" fmla="val 2666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Particles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/>
            </p:nvSpPr>
            <p:spPr bwMode="auto">
              <a:xfrm>
                <a:off x="5988" y="4648"/>
                <a:ext cx="1561" cy="4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Particle Generation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/>
            </p:nvSpPr>
            <p:spPr bwMode="auto">
              <a:xfrm>
                <a:off x="5601" y="3448"/>
                <a:ext cx="886" cy="4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Filtering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 flipV="1">
                <a:off x="6760" y="4160"/>
                <a:ext cx="628" cy="49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sm" len="sm"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 flipV="1">
                <a:off x="7388" y="2752"/>
                <a:ext cx="0" cy="4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sm" len="sm"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8" name="Line 18"/>
              <p:cNvSpPr>
                <a:spLocks noChangeShapeType="1"/>
              </p:cNvSpPr>
              <p:nvPr/>
            </p:nvSpPr>
            <p:spPr bwMode="auto">
              <a:xfrm>
                <a:off x="6470" y="3712"/>
                <a:ext cx="45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sm" len="sm"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499" name="Group 19"/>
            <p:cNvGrpSpPr>
              <a:grpSpLocks/>
            </p:cNvGrpSpPr>
            <p:nvPr/>
          </p:nvGrpSpPr>
          <p:grpSpPr bwMode="auto">
            <a:xfrm>
              <a:off x="1792" y="1784"/>
              <a:ext cx="2832" cy="3696"/>
              <a:chOff x="1776" y="1784"/>
              <a:chExt cx="2848" cy="3696"/>
            </a:xfrm>
          </p:grpSpPr>
          <p:sp>
            <p:nvSpPr>
              <p:cNvPr id="20500" name="Rectangle 20"/>
              <p:cNvSpPr>
                <a:spLocks noChangeArrowheads="1"/>
              </p:cNvSpPr>
              <p:nvPr/>
            </p:nvSpPr>
            <p:spPr bwMode="auto">
              <a:xfrm>
                <a:off x="1776" y="1784"/>
                <a:ext cx="2848" cy="36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Logical Agent</a:t>
                </a:r>
              </a:p>
            </p:txBody>
          </p:sp>
          <p:sp>
            <p:nvSpPr>
              <p:cNvPr id="20501" name="Rectangle 21"/>
              <p:cNvSpPr>
                <a:spLocks noChangeArrowheads="1"/>
              </p:cNvSpPr>
              <p:nvPr/>
            </p:nvSpPr>
            <p:spPr bwMode="auto">
              <a:xfrm>
                <a:off x="3024" y="2312"/>
                <a:ext cx="928" cy="4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Inference</a:t>
                </a:r>
              </a:p>
            </p:txBody>
          </p:sp>
          <p:sp>
            <p:nvSpPr>
              <p:cNvPr id="20502" name="Rectangle 22"/>
              <p:cNvSpPr>
                <a:spLocks noChangeArrowheads="1"/>
              </p:cNvSpPr>
              <p:nvPr/>
            </p:nvSpPr>
            <p:spPr bwMode="auto">
              <a:xfrm>
                <a:off x="3424" y="3304"/>
                <a:ext cx="976" cy="7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Model Checking</a:t>
                </a:r>
              </a:p>
            </p:txBody>
          </p:sp>
          <p:sp>
            <p:nvSpPr>
              <p:cNvPr id="20503" name="Rectangle 23"/>
              <p:cNvSpPr>
                <a:spLocks noChangeArrowheads="1"/>
              </p:cNvSpPr>
              <p:nvPr/>
            </p:nvSpPr>
            <p:spPr bwMode="auto">
              <a:xfrm>
                <a:off x="2544" y="4488"/>
                <a:ext cx="1344" cy="7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Observation Incorporation</a:t>
                </a:r>
              </a:p>
            </p:txBody>
          </p:sp>
          <p:sp>
            <p:nvSpPr>
              <p:cNvPr id="20504" name="AutoShape 24"/>
              <p:cNvSpPr>
                <a:spLocks noChangeArrowheads="1"/>
              </p:cNvSpPr>
              <p:nvPr/>
            </p:nvSpPr>
            <p:spPr bwMode="auto">
              <a:xfrm>
                <a:off x="2025" y="3168"/>
                <a:ext cx="870" cy="928"/>
              </a:xfrm>
              <a:prstGeom prst="can">
                <a:avLst>
                  <a:gd name="adj" fmla="val 2666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Times New Roman" charset="0"/>
                  </a:rPr>
                  <a:t>KB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 flipH="1" flipV="1">
                <a:off x="2752" y="4080"/>
                <a:ext cx="432" cy="4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sm" len="sm"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6" name="Line 26"/>
              <p:cNvSpPr>
                <a:spLocks noChangeShapeType="1"/>
              </p:cNvSpPr>
              <p:nvPr/>
            </p:nvSpPr>
            <p:spPr bwMode="auto">
              <a:xfrm flipV="1">
                <a:off x="2928" y="3664"/>
                <a:ext cx="480" cy="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sm" len="sm"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 flipV="1">
                <a:off x="2912" y="2816"/>
                <a:ext cx="544" cy="4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arrow" w="sm" len="sm"/>
                <a:tailEnd type="arrow" w="sm" len="sm"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4384" y="3648"/>
              <a:ext cx="928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7520" y="2528"/>
              <a:ext cx="15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flipH="1">
              <a:off x="6656" y="3872"/>
              <a:ext cx="2400" cy="241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none" w="sm" len="sm"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 flipH="1" flipV="1">
              <a:off x="3376" y="5200"/>
              <a:ext cx="3296" cy="108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7584" y="2560"/>
              <a:ext cx="1488" cy="116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arrow" w="sm" len="sm"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3056" y="5200"/>
              <a:ext cx="16" cy="1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9584" y="5152"/>
              <a:ext cx="16" cy="1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1770" y="6952"/>
              <a:ext cx="8672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rPr>
                <a:t>Clue Simulation</a:t>
              </a:r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2576" y="5488"/>
              <a:ext cx="480" cy="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rPr>
                <a:t>Observations</a:t>
              </a: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5264" y="6144"/>
              <a:ext cx="1664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9568" y="5712"/>
              <a:ext cx="512" cy="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rPr>
                <a:t>Actions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285</Words>
  <Application>Microsoft Macintosh PowerPoint</Application>
  <PresentationFormat>On-screen Show (4:3)</PresentationFormat>
  <Paragraphs>87</Paragraphs>
  <Slides>14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Playing Clue</vt:lpstr>
      <vt:lpstr>Clue</vt:lpstr>
      <vt:lpstr>Treasure Hunts</vt:lpstr>
      <vt:lpstr>Treasure Hunts</vt:lpstr>
      <vt:lpstr>Treasure Hunts </vt:lpstr>
      <vt:lpstr>Framework</vt:lpstr>
      <vt:lpstr>Commercial Approach</vt:lpstr>
      <vt:lpstr>Bayes Net Approach</vt:lpstr>
      <vt:lpstr>Propositional Logic Approach</vt:lpstr>
      <vt:lpstr>Logical Agent</vt:lpstr>
      <vt:lpstr>Belief Agent</vt:lpstr>
      <vt:lpstr>Decision Agent</vt:lpstr>
      <vt:lpstr>Did it Work?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Clue</dc:title>
  <dc:creator>Riley Siebel</dc:creator>
  <cp:lastModifiedBy>Riley Siebel</cp:lastModifiedBy>
  <cp:revision>8</cp:revision>
  <dcterms:created xsi:type="dcterms:W3CDTF">2011-05-10T16:59:32Z</dcterms:created>
  <dcterms:modified xsi:type="dcterms:W3CDTF">2011-05-11T01:59:14Z</dcterms:modified>
</cp:coreProperties>
</file>