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7" r:id="rId2"/>
    <p:sldId id="296" r:id="rId3"/>
    <p:sldId id="259" r:id="rId4"/>
    <p:sldId id="297" r:id="rId5"/>
    <p:sldId id="260" r:id="rId6"/>
    <p:sldId id="278" r:id="rId7"/>
    <p:sldId id="279" r:id="rId8"/>
    <p:sldId id="306" r:id="rId9"/>
    <p:sldId id="298" r:id="rId10"/>
    <p:sldId id="267" r:id="rId11"/>
    <p:sldId id="268" r:id="rId12"/>
    <p:sldId id="269" r:id="rId13"/>
    <p:sldId id="286" r:id="rId14"/>
    <p:sldId id="265" r:id="rId15"/>
    <p:sldId id="264" r:id="rId16"/>
    <p:sldId id="266" r:id="rId17"/>
    <p:sldId id="270" r:id="rId18"/>
    <p:sldId id="271" r:id="rId19"/>
    <p:sldId id="281" r:id="rId20"/>
    <p:sldId id="282" r:id="rId21"/>
    <p:sldId id="284" r:id="rId22"/>
    <p:sldId id="283" r:id="rId23"/>
    <p:sldId id="261" r:id="rId24"/>
    <p:sldId id="285" r:id="rId25"/>
    <p:sldId id="287" r:id="rId26"/>
    <p:sldId id="289" r:id="rId27"/>
    <p:sldId id="290" r:id="rId28"/>
    <p:sldId id="308" r:id="rId29"/>
    <p:sldId id="309" r:id="rId30"/>
    <p:sldId id="310" r:id="rId31"/>
    <p:sldId id="311" r:id="rId32"/>
    <p:sldId id="291" r:id="rId33"/>
    <p:sldId id="292" r:id="rId34"/>
    <p:sldId id="294" r:id="rId35"/>
    <p:sldId id="307" r:id="rId36"/>
    <p:sldId id="295" r:id="rId37"/>
    <p:sldId id="293" r:id="rId38"/>
    <p:sldId id="276" r:id="rId39"/>
    <p:sldId id="303" r:id="rId40"/>
    <p:sldId id="305" r:id="rId41"/>
    <p:sldId id="304" r:id="rId42"/>
    <p:sldId id="302" r:id="rId43"/>
    <p:sldId id="299" r:id="rId44"/>
    <p:sldId id="300" r:id="rId45"/>
    <p:sldId id="30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53" autoAdjust="0"/>
  </p:normalViewPr>
  <p:slideViewPr>
    <p:cSldViewPr>
      <p:cViewPr>
        <p:scale>
          <a:sx n="86" d="100"/>
          <a:sy n="86" d="100"/>
        </p:scale>
        <p:origin x="-684" y="-348"/>
      </p:cViewPr>
      <p:guideLst>
        <p:guide orient="horz" pos="2160"/>
        <p:guide pos="2880"/>
      </p:guideLst>
    </p:cSldViewPr>
  </p:slideViewPr>
  <p:notesTextViewPr>
    <p:cViewPr>
      <p:scale>
        <a:sx n="1" d="1"/>
        <a:sy n="1" d="1"/>
      </p:scale>
      <p:origin x="0" y="0"/>
    </p:cViewPr>
  </p:notesTextViewPr>
  <p:sorterViewPr>
    <p:cViewPr>
      <p:scale>
        <a:sx n="100" d="100"/>
        <a:sy n="100" d="100"/>
      </p:scale>
      <p:origin x="0" y="68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100DB-B3CD-4129-8FAA-67470A0BCC77}" type="datetimeFigureOut">
              <a:rPr lang="en-US" smtClean="0"/>
              <a:t>1/17/2018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DC5E15-C4F8-400B-82AC-AD3BAC513E51}" type="slidenum">
              <a:rPr lang="en-US" smtClean="0"/>
              <a:t>‹#›</a:t>
            </a:fld>
            <a:endParaRPr lang="en-US"/>
          </a:p>
        </p:txBody>
      </p:sp>
    </p:spTree>
    <p:extLst>
      <p:ext uri="{BB962C8B-B14F-4D97-AF65-F5344CB8AC3E}">
        <p14:creationId xmlns:p14="http://schemas.microsoft.com/office/powerpoint/2010/main" val="1237614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73B6DC-DC04-49E3-AE12-D9866DF8EBA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58217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3334119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3334119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33411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334119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33411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334119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334119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334119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3334119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CF1EF-08E9-4CAE-8B3C-D98EE6374704}"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333411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solidFill>
                <a:srgbClr val="000000"/>
              </a:solidFill>
            </a:endParaRPr>
          </a:p>
        </p:txBody>
      </p:sp>
      <p:sp>
        <p:nvSpPr>
          <p:cNvPr id="64514" name="Rectangle 2"/>
          <p:cNvSpPr>
            <a:spLocks noGrp="1" noChangeArrowheads="1"/>
          </p:cNvSpPr>
          <p:nvPr>
            <p:ph type="ctrTitle"/>
          </p:nvPr>
        </p:nvSpPr>
        <p:spPr>
          <a:xfrm>
            <a:off x="685800" y="990600"/>
            <a:ext cx="7772400" cy="1371600"/>
          </a:xfrm>
        </p:spPr>
        <p:txBody>
          <a:bodyPr/>
          <a:lstStyle>
            <a:lvl1pPr>
              <a:defRPr sz="4000"/>
            </a:lvl1pPr>
          </a:lstStyle>
          <a:p>
            <a:r>
              <a:rPr lang="en-US" smtClean="0"/>
              <a:t>Click to edit Master title style</a:t>
            </a:r>
            <a:endParaRPr lang="en-US"/>
          </a:p>
        </p:txBody>
      </p:sp>
      <p:sp>
        <p:nvSpPr>
          <p:cNvPr id="6451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smtClean="0"/>
              <a:t>Click to edit Master subtitle style</a:t>
            </a:r>
            <a:endParaRPr 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fld id="{EA974A95-78A5-4324-B37D-EB22F0F50B33}" type="datetime3">
              <a:rPr lang="en-US" smtClean="0"/>
              <a:pPr/>
              <a:t>17 January 2018</a:t>
            </a:fld>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r>
              <a:rPr lang="en-US" smtClean="0">
                <a:solidFill>
                  <a:srgbClr val="000000"/>
                </a:solidFill>
              </a:rPr>
              <a:t>CSE, BMSCE</a:t>
            </a:r>
            <a:endParaRPr lang="en-US">
              <a:solidFill>
                <a:srgbClr val="000000"/>
              </a:solidFill>
            </a:endParaRP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fld id="{BB2CE0DE-867F-455F-B20B-96D381B4AB71}" type="slidenum">
              <a:rPr lang="en-US" smtClean="0"/>
              <a:pPr/>
              <a:t>‹#›</a:t>
            </a:fld>
            <a:endParaRPr lang="en-US"/>
          </a:p>
        </p:txBody>
      </p:sp>
    </p:spTree>
    <p:extLst>
      <p:ext uri="{BB962C8B-B14F-4D97-AF65-F5344CB8AC3E}">
        <p14:creationId xmlns:p14="http://schemas.microsoft.com/office/powerpoint/2010/main" val="3976788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fld id="{D6861CD2-07DE-4312-A383-A5F34CE84406}" type="datetime3">
              <a:rPr lang="en-US" smtClean="0"/>
              <a:pPr/>
              <a:t>17 January 2018</a:t>
            </a:fld>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solidFill>
                  <a:srgbClr val="000000"/>
                </a:solidFill>
              </a:rPr>
              <a:t>CSE, BMSCE</a:t>
            </a:r>
            <a:endParaRPr 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p14="http://schemas.microsoft.com/office/powerpoint/2010/main" val="58053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fld id="{6EDBFD2B-1C51-4839-B829-94C7BF893F6B}" type="datetime3">
              <a:rPr lang="en-US" smtClean="0"/>
              <a:pPr/>
              <a:t>17 January 2018</a:t>
            </a:fld>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solidFill>
                  <a:srgbClr val="000000"/>
                </a:solidFill>
              </a:rPr>
              <a:t>CSE, BMSCE</a:t>
            </a:r>
            <a:endParaRPr 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p14="http://schemas.microsoft.com/office/powerpoint/2010/main" val="1829565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dt" sz="half" idx="10"/>
          </p:nvPr>
        </p:nvSpPr>
        <p:spPr>
          <a:ln/>
        </p:spPr>
        <p:txBody>
          <a:bodyPr/>
          <a:lstStyle>
            <a:lvl1pPr>
              <a:defRPr/>
            </a:lvl1pPr>
          </a:lstStyle>
          <a:p>
            <a:fld id="{E28E9C61-C9F2-40E8-92AF-02A7AAE442B2}" type="datetime3">
              <a:rPr lang="en-US" smtClean="0"/>
              <a:pPr/>
              <a:t>17 January 2018</a:t>
            </a:fld>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solidFill>
                  <a:srgbClr val="000000"/>
                </a:solidFill>
              </a:rPr>
              <a:t>CSE, BMSCE</a:t>
            </a:r>
            <a:endParaRPr 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p14="http://schemas.microsoft.com/office/powerpoint/2010/main" val="2046225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fld id="{8ACB7CA4-03DF-4889-BB0A-19BB3E498728}" type="datetime3">
              <a:rPr lang="en-US" smtClean="0"/>
              <a:pPr/>
              <a:t>17 January 2018</a:t>
            </a:fld>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solidFill>
                  <a:srgbClr val="000000"/>
                </a:solidFill>
              </a:rPr>
              <a:t>CSE, BMSCE</a:t>
            </a:r>
            <a:endParaRPr 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p14="http://schemas.microsoft.com/office/powerpoint/2010/main" val="342768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fld id="{E2BA8902-3345-4FDA-9ADB-9DFF665A1C73}" type="datetime3">
              <a:rPr lang="en-US" smtClean="0"/>
              <a:pPr/>
              <a:t>17 January 2018</a:t>
            </a:fld>
            <a:endParaRPr lang="en-US"/>
          </a:p>
        </p:txBody>
      </p:sp>
      <p:sp>
        <p:nvSpPr>
          <p:cNvPr id="5" name="Rectangle 7"/>
          <p:cNvSpPr>
            <a:spLocks noGrp="1" noChangeArrowheads="1"/>
          </p:cNvSpPr>
          <p:nvPr>
            <p:ph type="ftr" sz="quarter" idx="11"/>
          </p:nvPr>
        </p:nvSpPr>
        <p:spPr>
          <a:ln/>
        </p:spPr>
        <p:txBody>
          <a:bodyPr/>
          <a:lstStyle>
            <a:lvl1pPr>
              <a:defRPr/>
            </a:lvl1pPr>
          </a:lstStyle>
          <a:p>
            <a:r>
              <a:rPr lang="en-US" smtClean="0">
                <a:solidFill>
                  <a:srgbClr val="000000"/>
                </a:solidFill>
              </a:rPr>
              <a:t>CSE, BMSCE</a:t>
            </a:r>
            <a:endParaRPr lang="en-US">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p14="http://schemas.microsoft.com/office/powerpoint/2010/main" val="140967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fld id="{9D5106F1-C851-456C-BA88-9B0ED79860CD}" type="datetime3">
              <a:rPr lang="en-US" smtClean="0"/>
              <a:pPr/>
              <a:t>17 January 2018</a:t>
            </a:fld>
            <a:endParaRPr lang="en-US"/>
          </a:p>
        </p:txBody>
      </p:sp>
      <p:sp>
        <p:nvSpPr>
          <p:cNvPr id="6" name="Rectangle 7"/>
          <p:cNvSpPr>
            <a:spLocks noGrp="1" noChangeArrowheads="1"/>
          </p:cNvSpPr>
          <p:nvPr>
            <p:ph type="ftr" sz="quarter" idx="11"/>
          </p:nvPr>
        </p:nvSpPr>
        <p:spPr>
          <a:ln/>
        </p:spPr>
        <p:txBody>
          <a:bodyPr/>
          <a:lstStyle>
            <a:lvl1pPr>
              <a:defRPr/>
            </a:lvl1pPr>
          </a:lstStyle>
          <a:p>
            <a:r>
              <a:rPr lang="en-US" smtClean="0">
                <a:solidFill>
                  <a:srgbClr val="000000"/>
                </a:solidFill>
              </a:rPr>
              <a:t>CSE, BMSCE</a:t>
            </a:r>
            <a:endParaRPr 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p14="http://schemas.microsoft.com/office/powerpoint/2010/main" val="169113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fld id="{542DFD9E-6E64-49B4-B7F3-971DC9A25888}" type="datetime3">
              <a:rPr lang="en-US" smtClean="0"/>
              <a:pPr/>
              <a:t>17 January 2018</a:t>
            </a:fld>
            <a:endParaRPr lang="en-US"/>
          </a:p>
        </p:txBody>
      </p:sp>
      <p:sp>
        <p:nvSpPr>
          <p:cNvPr id="8" name="Rectangle 7"/>
          <p:cNvSpPr>
            <a:spLocks noGrp="1" noChangeArrowheads="1"/>
          </p:cNvSpPr>
          <p:nvPr>
            <p:ph type="ftr" sz="quarter" idx="11"/>
          </p:nvPr>
        </p:nvSpPr>
        <p:spPr>
          <a:ln/>
        </p:spPr>
        <p:txBody>
          <a:bodyPr/>
          <a:lstStyle>
            <a:lvl1pPr>
              <a:defRPr/>
            </a:lvl1pPr>
          </a:lstStyle>
          <a:p>
            <a:r>
              <a:rPr lang="en-US" smtClean="0">
                <a:solidFill>
                  <a:srgbClr val="000000"/>
                </a:solidFill>
              </a:rPr>
              <a:t>CSE, BMSCE</a:t>
            </a:r>
            <a:endParaRPr lang="en-US">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p14="http://schemas.microsoft.com/office/powerpoint/2010/main" val="281598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fld id="{5D8886F0-2D3C-4406-B2A6-4F0F839DFB5D}" type="datetime3">
              <a:rPr lang="en-US" smtClean="0"/>
              <a:pPr/>
              <a:t>17 January 2018</a:t>
            </a:fld>
            <a:endParaRPr lang="en-US"/>
          </a:p>
        </p:txBody>
      </p:sp>
      <p:sp>
        <p:nvSpPr>
          <p:cNvPr id="4" name="Rectangle 7"/>
          <p:cNvSpPr>
            <a:spLocks noGrp="1" noChangeArrowheads="1"/>
          </p:cNvSpPr>
          <p:nvPr>
            <p:ph type="ftr" sz="quarter" idx="11"/>
          </p:nvPr>
        </p:nvSpPr>
        <p:spPr>
          <a:ln/>
        </p:spPr>
        <p:txBody>
          <a:bodyPr/>
          <a:lstStyle>
            <a:lvl1pPr>
              <a:defRPr/>
            </a:lvl1pPr>
          </a:lstStyle>
          <a:p>
            <a:r>
              <a:rPr lang="en-US" smtClean="0">
                <a:solidFill>
                  <a:srgbClr val="000000"/>
                </a:solidFill>
              </a:rPr>
              <a:t>CSE, BMSCE</a:t>
            </a:r>
            <a:endParaRPr lang="en-US">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p14="http://schemas.microsoft.com/office/powerpoint/2010/main" val="562457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4A899501-3936-4BE2-8476-4A693FCC38B4}" type="datetime3">
              <a:rPr lang="en-US" smtClean="0"/>
              <a:pPr/>
              <a:t>17 January 2018</a:t>
            </a:fld>
            <a:endParaRPr lang="en-US"/>
          </a:p>
        </p:txBody>
      </p:sp>
      <p:sp>
        <p:nvSpPr>
          <p:cNvPr id="3" name="Rectangle 7"/>
          <p:cNvSpPr>
            <a:spLocks noGrp="1" noChangeArrowheads="1"/>
          </p:cNvSpPr>
          <p:nvPr>
            <p:ph type="ftr" sz="quarter" idx="11"/>
          </p:nvPr>
        </p:nvSpPr>
        <p:spPr>
          <a:ln/>
        </p:spPr>
        <p:txBody>
          <a:bodyPr/>
          <a:lstStyle>
            <a:lvl1pPr>
              <a:defRPr/>
            </a:lvl1pPr>
          </a:lstStyle>
          <a:p>
            <a:r>
              <a:rPr lang="en-US" smtClean="0">
                <a:solidFill>
                  <a:srgbClr val="000000"/>
                </a:solidFill>
              </a:rPr>
              <a:t>CSE, BMSCE</a:t>
            </a:r>
            <a:endParaRPr lang="en-US">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p14="http://schemas.microsoft.com/office/powerpoint/2010/main" val="198951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fld id="{8A8690B0-9B0E-4F8B-AC8D-2EEF86160B80}" type="datetime3">
              <a:rPr lang="en-US" smtClean="0"/>
              <a:pPr/>
              <a:t>17 January 2018</a:t>
            </a:fld>
            <a:endParaRPr lang="en-US"/>
          </a:p>
        </p:txBody>
      </p:sp>
      <p:sp>
        <p:nvSpPr>
          <p:cNvPr id="6" name="Rectangle 7"/>
          <p:cNvSpPr>
            <a:spLocks noGrp="1" noChangeArrowheads="1"/>
          </p:cNvSpPr>
          <p:nvPr>
            <p:ph type="ftr" sz="quarter" idx="11"/>
          </p:nvPr>
        </p:nvSpPr>
        <p:spPr>
          <a:ln/>
        </p:spPr>
        <p:txBody>
          <a:bodyPr/>
          <a:lstStyle>
            <a:lvl1pPr>
              <a:defRPr/>
            </a:lvl1pPr>
          </a:lstStyle>
          <a:p>
            <a:r>
              <a:rPr lang="en-US" smtClean="0">
                <a:solidFill>
                  <a:srgbClr val="000000"/>
                </a:solidFill>
              </a:rPr>
              <a:t>CSE, BMSCE</a:t>
            </a:r>
            <a:endParaRPr 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p14="http://schemas.microsoft.com/office/powerpoint/2010/main" val="356476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fld id="{687E90C2-7F5F-494C-AA07-92C37084E070}" type="datetime3">
              <a:rPr lang="en-US" smtClean="0"/>
              <a:pPr/>
              <a:t>17 January 2018</a:t>
            </a:fld>
            <a:endParaRPr lang="en-US"/>
          </a:p>
        </p:txBody>
      </p:sp>
      <p:sp>
        <p:nvSpPr>
          <p:cNvPr id="6" name="Rectangle 7"/>
          <p:cNvSpPr>
            <a:spLocks noGrp="1" noChangeArrowheads="1"/>
          </p:cNvSpPr>
          <p:nvPr>
            <p:ph type="ftr" sz="quarter" idx="11"/>
          </p:nvPr>
        </p:nvSpPr>
        <p:spPr>
          <a:ln/>
        </p:spPr>
        <p:txBody>
          <a:bodyPr/>
          <a:lstStyle>
            <a:lvl1pPr>
              <a:defRPr/>
            </a:lvl1pPr>
          </a:lstStyle>
          <a:p>
            <a:r>
              <a:rPr lang="en-US" smtClean="0">
                <a:solidFill>
                  <a:srgbClr val="000000"/>
                </a:solidFill>
              </a:rPr>
              <a:t>CSE, BMSCE</a:t>
            </a:r>
            <a:endParaRPr lang="en-US">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BB2CE0DE-867F-455F-B20B-96D381B4AB71}" type="slidenum">
              <a:rPr lang="en-US" smtClean="0"/>
              <a:pPr/>
              <a:t>‹#›</a:t>
            </a:fld>
            <a:endParaRPr lang="en-US"/>
          </a:p>
        </p:txBody>
      </p:sp>
    </p:spTree>
    <p:extLst>
      <p:ext uri="{BB962C8B-B14F-4D97-AF65-F5344CB8AC3E}">
        <p14:creationId xmlns:p14="http://schemas.microsoft.com/office/powerpoint/2010/main" val="947002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1524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66738" y="1219200"/>
            <a:ext cx="8001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AutoShape 4"/>
          <p:cNvSpPr>
            <a:spLocks noChangeArrowheads="1"/>
          </p:cNvSpPr>
          <p:nvPr/>
        </p:nvSpPr>
        <p:spPr bwMode="auto">
          <a:xfrm>
            <a:off x="590550" y="990600"/>
            <a:ext cx="7958138"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solidFill>
                <a:srgbClr val="000000"/>
              </a:solidFill>
            </a:endParaRPr>
          </a:p>
        </p:txBody>
      </p:sp>
      <p:sp>
        <p:nvSpPr>
          <p:cNvPr id="1029" name="Line 5"/>
          <p:cNvSpPr>
            <a:spLocks noChangeShapeType="1"/>
          </p:cNvSpPr>
          <p:nvPr/>
        </p:nvSpPr>
        <p:spPr bwMode="auto">
          <a:xfrm flipV="1">
            <a:off x="609600" y="6353175"/>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63494" name="Rectangle 6"/>
          <p:cNvSpPr>
            <a:spLocks noGrp="1" noChangeArrowheads="1"/>
          </p:cNvSpPr>
          <p:nvPr>
            <p:ph type="dt" sz="half" idx="2"/>
          </p:nvPr>
        </p:nvSpPr>
        <p:spPr bwMode="auto">
          <a:xfrm>
            <a:off x="609600" y="6402388"/>
            <a:ext cx="1981200"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rgbClr val="003366"/>
                </a:solidFill>
                <a:latin typeface="Arial" charset="0"/>
              </a:defRPr>
            </a:lvl1pPr>
          </a:lstStyle>
          <a:p>
            <a:fld id="{7CBBD224-A774-418A-A393-FB435D03BDDE}" type="datetime3">
              <a:rPr lang="en-US" smtClean="0"/>
              <a:pPr/>
              <a:t>17 January 2018</a:t>
            </a:fld>
            <a:endParaRPr lang="en-US"/>
          </a:p>
        </p:txBody>
      </p:sp>
      <p:sp>
        <p:nvSpPr>
          <p:cNvPr id="63495" name="Rectangle 7"/>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b="0">
                <a:latin typeface="Arial" charset="0"/>
              </a:defRPr>
            </a:lvl1pPr>
          </a:lstStyle>
          <a:p>
            <a:r>
              <a:rPr lang="en-US" smtClean="0">
                <a:solidFill>
                  <a:srgbClr val="000000"/>
                </a:solidFill>
              </a:rPr>
              <a:t>CSE, BMSCE</a:t>
            </a:r>
            <a:endParaRPr lang="en-US">
              <a:solidFill>
                <a:srgbClr val="000000"/>
              </a:solidFill>
            </a:endParaRPr>
          </a:p>
        </p:txBody>
      </p:sp>
      <p:sp>
        <p:nvSpPr>
          <p:cNvPr id="63496" name="Rectangle 8"/>
          <p:cNvSpPr>
            <a:spLocks noGrp="1" noChangeArrowheads="1"/>
          </p:cNvSpPr>
          <p:nvPr>
            <p:ph type="sldNum" sz="quarter" idx="4"/>
          </p:nvPr>
        </p:nvSpPr>
        <p:spPr bwMode="auto">
          <a:xfrm>
            <a:off x="6553200" y="6400800"/>
            <a:ext cx="1981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rgbClr val="003366"/>
                </a:solidFill>
                <a:latin typeface="Arial" charset="0"/>
              </a:defRPr>
            </a:lvl1pPr>
          </a:lstStyle>
          <a:p>
            <a:fld id="{BB2CE0DE-867F-455F-B20B-96D381B4AB71}" type="slidenum">
              <a:rPr lang="en-US" smtClean="0"/>
              <a:pPr/>
              <a:t>‹#›</a:t>
            </a:fld>
            <a:endParaRPr lang="en-US"/>
          </a:p>
        </p:txBody>
      </p:sp>
    </p:spTree>
    <p:extLst>
      <p:ext uri="{BB962C8B-B14F-4D97-AF65-F5344CB8AC3E}">
        <p14:creationId xmlns:p14="http://schemas.microsoft.com/office/powerpoint/2010/main" val="3889272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p:txStyles>
    <p:titleStyle>
      <a:lvl1pPr algn="l" rtl="0" eaLnBrk="1" fontAlgn="base" hangingPunct="1">
        <a:spcBef>
          <a:spcPct val="0"/>
        </a:spcBef>
        <a:spcAft>
          <a:spcPct val="0"/>
        </a:spcAft>
        <a:defRPr sz="3200">
          <a:solidFill>
            <a:srgbClr val="003366"/>
          </a:solidFill>
          <a:latin typeface="+mj-lt"/>
          <a:ea typeface="+mj-ea"/>
          <a:cs typeface="+mj-cs"/>
        </a:defRPr>
      </a:lvl1pPr>
      <a:lvl2pPr algn="l" rtl="0" eaLnBrk="1" fontAlgn="base" hangingPunct="1">
        <a:spcBef>
          <a:spcPct val="0"/>
        </a:spcBef>
        <a:spcAft>
          <a:spcPct val="0"/>
        </a:spcAft>
        <a:defRPr sz="3200">
          <a:solidFill>
            <a:srgbClr val="003366"/>
          </a:solidFill>
          <a:latin typeface="Verdana" pitchFamily="34" charset="0"/>
        </a:defRPr>
      </a:lvl2pPr>
      <a:lvl3pPr algn="l" rtl="0" eaLnBrk="1" fontAlgn="base" hangingPunct="1">
        <a:spcBef>
          <a:spcPct val="0"/>
        </a:spcBef>
        <a:spcAft>
          <a:spcPct val="0"/>
        </a:spcAft>
        <a:defRPr sz="3200">
          <a:solidFill>
            <a:srgbClr val="003366"/>
          </a:solidFill>
          <a:latin typeface="Verdana" pitchFamily="34" charset="0"/>
        </a:defRPr>
      </a:lvl3pPr>
      <a:lvl4pPr algn="l" rtl="0" eaLnBrk="1" fontAlgn="base" hangingPunct="1">
        <a:spcBef>
          <a:spcPct val="0"/>
        </a:spcBef>
        <a:spcAft>
          <a:spcPct val="0"/>
        </a:spcAft>
        <a:defRPr sz="3200">
          <a:solidFill>
            <a:srgbClr val="003366"/>
          </a:solidFill>
          <a:latin typeface="Verdana" pitchFamily="34" charset="0"/>
        </a:defRPr>
      </a:lvl4pPr>
      <a:lvl5pPr algn="l" rtl="0" eaLnBrk="1" fontAlgn="base" hangingPunct="1">
        <a:spcBef>
          <a:spcPct val="0"/>
        </a:spcBef>
        <a:spcAft>
          <a:spcPct val="0"/>
        </a:spcAft>
        <a:defRPr sz="3200">
          <a:solidFill>
            <a:srgbClr val="003366"/>
          </a:solidFill>
          <a:latin typeface="Verdana" pitchFamily="34" charset="0"/>
        </a:defRPr>
      </a:lvl5pPr>
      <a:lvl6pPr marL="457200" algn="l" rtl="0" eaLnBrk="1" fontAlgn="base" hangingPunct="1">
        <a:spcBef>
          <a:spcPct val="0"/>
        </a:spcBef>
        <a:spcAft>
          <a:spcPct val="0"/>
        </a:spcAft>
        <a:defRPr sz="3800">
          <a:solidFill>
            <a:schemeClr val="tx2"/>
          </a:solidFill>
          <a:latin typeface="Verdana" pitchFamily="34" charset="0"/>
        </a:defRPr>
      </a:lvl6pPr>
      <a:lvl7pPr marL="914400" algn="l" rtl="0" eaLnBrk="1" fontAlgn="base" hangingPunct="1">
        <a:spcBef>
          <a:spcPct val="0"/>
        </a:spcBef>
        <a:spcAft>
          <a:spcPct val="0"/>
        </a:spcAft>
        <a:defRPr sz="3800">
          <a:solidFill>
            <a:schemeClr val="tx2"/>
          </a:solidFill>
          <a:latin typeface="Verdana" pitchFamily="34" charset="0"/>
        </a:defRPr>
      </a:lvl7pPr>
      <a:lvl8pPr marL="1371600" algn="l" rtl="0" eaLnBrk="1" fontAlgn="base" hangingPunct="1">
        <a:spcBef>
          <a:spcPct val="0"/>
        </a:spcBef>
        <a:spcAft>
          <a:spcPct val="0"/>
        </a:spcAft>
        <a:defRPr sz="3800">
          <a:solidFill>
            <a:schemeClr val="tx2"/>
          </a:solidFill>
          <a:latin typeface="Verdana" pitchFamily="34" charset="0"/>
        </a:defRPr>
      </a:lvl8pPr>
      <a:lvl9pPr marL="1828800" algn="l" rtl="0" eaLnBrk="1" fontAlgn="base" hangingPunct="1">
        <a:spcBef>
          <a:spcPct val="0"/>
        </a:spcBef>
        <a:spcAft>
          <a:spcPct val="0"/>
        </a:spcAft>
        <a:defRPr sz="3800">
          <a:solidFill>
            <a:schemeClr val="tx2"/>
          </a:solidFill>
          <a:latin typeface="Verdana" pitchFamily="34" charset="0"/>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3000">
          <a:solidFill>
            <a:srgbClr val="003366"/>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rgbClr val="003366"/>
          </a:solidFill>
          <a:latin typeface="+mn-lt"/>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rgbClr val="003366"/>
          </a:solidFill>
          <a:latin typeface="+mn-lt"/>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rgbClr val="003366"/>
          </a:solidFill>
          <a:latin typeface="+mn-lt"/>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rgbClr val="003366"/>
          </a:solidFill>
          <a:latin typeface="+mn-lt"/>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Course – Web Programming</a:t>
            </a:r>
            <a:endParaRPr lang="en-US" sz="3600" dirty="0"/>
          </a:p>
        </p:txBody>
      </p:sp>
      <p:sp>
        <p:nvSpPr>
          <p:cNvPr id="3" name="Subtitle 2"/>
          <p:cNvSpPr>
            <a:spLocks noGrp="1"/>
          </p:cNvSpPr>
          <p:nvPr>
            <p:ph type="subTitle" idx="1"/>
          </p:nvPr>
        </p:nvSpPr>
        <p:spPr/>
        <p:txBody>
          <a:bodyPr/>
          <a:lstStyle/>
          <a:p>
            <a:r>
              <a:rPr lang="en-US" u="sng" dirty="0" smtClean="0"/>
              <a:t>Course Instructor </a:t>
            </a:r>
          </a:p>
          <a:p>
            <a:r>
              <a:rPr lang="en-US" dirty="0"/>
              <a:t>	</a:t>
            </a:r>
            <a:r>
              <a:rPr lang="en-US" dirty="0" smtClean="0"/>
              <a:t>Dr. </a:t>
            </a:r>
            <a:r>
              <a:rPr lang="en-US" dirty="0" err="1" smtClean="0"/>
              <a:t>Umadevi</a:t>
            </a:r>
            <a:r>
              <a:rPr lang="en-US" dirty="0" smtClean="0"/>
              <a:t> V</a:t>
            </a:r>
          </a:p>
          <a:p>
            <a:r>
              <a:rPr lang="en-US" dirty="0" smtClean="0"/>
              <a:t>	Department of CSE, BMSCE</a:t>
            </a:r>
          </a:p>
          <a:p>
            <a:r>
              <a:rPr lang="en-US" sz="2000" dirty="0" smtClean="0"/>
              <a:t> </a:t>
            </a:r>
          </a:p>
          <a:p>
            <a:endParaRPr lang="en-US" dirty="0"/>
          </a:p>
        </p:txBody>
      </p:sp>
      <p:sp>
        <p:nvSpPr>
          <p:cNvPr id="4" name="Date Placeholder 3"/>
          <p:cNvSpPr>
            <a:spLocks noGrp="1"/>
          </p:cNvSpPr>
          <p:nvPr>
            <p:ph type="dt" sz="half" idx="10"/>
          </p:nvPr>
        </p:nvSpPr>
        <p:spPr/>
        <p:txBody>
          <a:bodyPr/>
          <a:lstStyle/>
          <a:p>
            <a:fld id="{5B1B82BA-6D7C-4A2F-8C53-A8216438A713}"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5266268"/>
            <a:ext cx="914400" cy="899753"/>
          </a:xfrm>
          <a:prstGeom prst="rect">
            <a:avLst/>
          </a:prstGeom>
        </p:spPr>
      </p:pic>
    </p:spTree>
    <p:extLst>
      <p:ext uri="{BB962C8B-B14F-4D97-AF65-F5344CB8AC3E}">
        <p14:creationId xmlns:p14="http://schemas.microsoft.com/office/powerpoint/2010/main" val="2916729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Phone Internals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55" y="1143000"/>
            <a:ext cx="381000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024369"/>
            <a:ext cx="61055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7499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Phone with Sensors</a:t>
            </a:r>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11</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6537465" cy="361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011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Android</a:t>
            </a:r>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295400"/>
            <a:ext cx="4243361" cy="293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6909"/>
          <a:stretch/>
        </p:blipFill>
        <p:spPr bwMode="auto">
          <a:xfrm>
            <a:off x="76200" y="3048000"/>
            <a:ext cx="2784764" cy="339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eft-Right Arrow 6"/>
          <p:cNvSpPr/>
          <p:nvPr/>
        </p:nvSpPr>
        <p:spPr bwMode="auto">
          <a:xfrm>
            <a:off x="2857501" y="3581400"/>
            <a:ext cx="1101436" cy="381000"/>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8" name="Right Brace 7"/>
          <p:cNvSpPr/>
          <p:nvPr/>
        </p:nvSpPr>
        <p:spPr bwMode="auto">
          <a:xfrm>
            <a:off x="7672361" y="2209800"/>
            <a:ext cx="252439" cy="2020887"/>
          </a:xfrm>
          <a:prstGeom prst="rightBrac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Verdana" pitchFamily="34" charset="0"/>
            </a:endParaRPr>
          </a:p>
        </p:txBody>
      </p:sp>
      <p:sp>
        <p:nvSpPr>
          <p:cNvPr id="9" name="TextBox 8"/>
          <p:cNvSpPr txBox="1"/>
          <p:nvPr/>
        </p:nvSpPr>
        <p:spPr>
          <a:xfrm>
            <a:off x="7772400" y="2763043"/>
            <a:ext cx="1359668" cy="369332"/>
          </a:xfrm>
          <a:prstGeom prst="rect">
            <a:avLst/>
          </a:prstGeom>
          <a:noFill/>
        </p:spPr>
        <p:txBody>
          <a:bodyPr wrap="none" rtlCol="0">
            <a:spAutoFit/>
          </a:bodyPr>
          <a:lstStyle/>
          <a:p>
            <a:r>
              <a:rPr lang="en-US" b="1" dirty="0" smtClean="0"/>
              <a:t>Software</a:t>
            </a:r>
            <a:endParaRPr lang="en-US" b="1" dirty="0"/>
          </a:p>
        </p:txBody>
      </p:sp>
      <p:sp>
        <p:nvSpPr>
          <p:cNvPr id="12" name="TextBox 11"/>
          <p:cNvSpPr txBox="1"/>
          <p:nvPr/>
        </p:nvSpPr>
        <p:spPr>
          <a:xfrm>
            <a:off x="2971800" y="4953000"/>
            <a:ext cx="1459054" cy="369332"/>
          </a:xfrm>
          <a:prstGeom prst="rect">
            <a:avLst/>
          </a:prstGeom>
          <a:noFill/>
        </p:spPr>
        <p:txBody>
          <a:bodyPr wrap="none" rtlCol="0">
            <a:spAutoFit/>
          </a:bodyPr>
          <a:lstStyle/>
          <a:p>
            <a:r>
              <a:rPr lang="en-US" b="1" dirty="0" smtClean="0"/>
              <a:t>Hardware</a:t>
            </a:r>
            <a:endParaRPr lang="en-US" b="1" dirty="0"/>
          </a:p>
        </p:txBody>
      </p:sp>
      <p:cxnSp>
        <p:nvCxnSpPr>
          <p:cNvPr id="11" name="Straight Arrow Connector 10"/>
          <p:cNvCxnSpPr/>
          <p:nvPr/>
        </p:nvCxnSpPr>
        <p:spPr bwMode="auto">
          <a:xfrm>
            <a:off x="3124200" y="2095500"/>
            <a:ext cx="685800" cy="266700"/>
          </a:xfrm>
          <a:prstGeom prst="straightConnector1">
            <a:avLst/>
          </a:prstGeom>
          <a:solidFill>
            <a:schemeClr val="accent1"/>
          </a:solidFill>
          <a:ln w="57150" cap="flat" cmpd="sng" algn="ctr">
            <a:solidFill>
              <a:srgbClr val="FF0000"/>
            </a:solidFill>
            <a:prstDash val="solid"/>
            <a:round/>
            <a:headEnd type="none" w="med" len="med"/>
            <a:tailEnd type="arrow"/>
          </a:ln>
          <a:effectLst/>
        </p:spPr>
      </p:cxnSp>
      <p:sp>
        <p:nvSpPr>
          <p:cNvPr id="13" name="TextBox 12"/>
          <p:cNvSpPr txBox="1"/>
          <p:nvPr/>
        </p:nvSpPr>
        <p:spPr>
          <a:xfrm>
            <a:off x="187589" y="1161871"/>
            <a:ext cx="2924134" cy="1200329"/>
          </a:xfrm>
          <a:prstGeom prst="rect">
            <a:avLst/>
          </a:prstGeom>
          <a:noFill/>
        </p:spPr>
        <p:txBody>
          <a:bodyPr wrap="none" rtlCol="0">
            <a:spAutoFit/>
          </a:bodyPr>
          <a:lstStyle/>
          <a:p>
            <a:pPr algn="ctr"/>
            <a:r>
              <a:rPr lang="en-US" b="1" dirty="0" smtClean="0"/>
              <a:t>.</a:t>
            </a:r>
            <a:r>
              <a:rPr lang="en-US" b="1" dirty="0" err="1" smtClean="0"/>
              <a:t>apk</a:t>
            </a:r>
            <a:r>
              <a:rPr lang="en-US" b="1" dirty="0" smtClean="0"/>
              <a:t> files</a:t>
            </a:r>
          </a:p>
          <a:p>
            <a:pPr algn="ctr"/>
            <a:r>
              <a:rPr lang="en-US" dirty="0" smtClean="0"/>
              <a:t>User Developed</a:t>
            </a:r>
          </a:p>
          <a:p>
            <a:pPr algn="ctr"/>
            <a:r>
              <a:rPr lang="en-US" dirty="0" smtClean="0"/>
              <a:t>Applications such as</a:t>
            </a:r>
          </a:p>
          <a:p>
            <a:pPr algn="ctr"/>
            <a:r>
              <a:rPr lang="en-US" dirty="0" smtClean="0"/>
              <a:t>“Hello World  App“ etc. </a:t>
            </a:r>
            <a:endParaRPr lang="en-US" dirty="0"/>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3167" y="149388"/>
            <a:ext cx="976233" cy="114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26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Android ?</a:t>
            </a:r>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344836"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767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Android: Open Platform for Mobile </a:t>
            </a:r>
            <a:r>
              <a:rPr lang="en-US" altLang="en-US" sz="2400" dirty="0" smtClean="0"/>
              <a:t>Development</a:t>
            </a:r>
            <a:endParaRPr lang="en-US" sz="2400"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14</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813311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12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Android: Open Platform for Mobile </a:t>
            </a:r>
            <a:r>
              <a:rPr lang="en-US" altLang="en-US" sz="2400" dirty="0" smtClean="0"/>
              <a:t>Development (</a:t>
            </a:r>
            <a:r>
              <a:rPr lang="en-US" altLang="en-US" sz="2400" dirty="0" err="1" smtClean="0"/>
              <a:t>Contd</a:t>
            </a:r>
            <a:r>
              <a:rPr lang="en-US" altLang="en-US" sz="2400" dirty="0" smtClean="0"/>
              <a:t>…)</a:t>
            </a:r>
            <a:endParaRPr lang="en-US" sz="2400" dirty="0"/>
          </a:p>
        </p:txBody>
      </p:sp>
      <p:sp>
        <p:nvSpPr>
          <p:cNvPr id="3" name="Content Placeholder 2"/>
          <p:cNvSpPr>
            <a:spLocks noGrp="1"/>
          </p:cNvSpPr>
          <p:nvPr>
            <p:ph idx="1"/>
          </p:nvPr>
        </p:nvSpPr>
        <p:spPr/>
        <p:txBody>
          <a:bodyPr/>
          <a:lstStyle/>
          <a:p>
            <a:pPr marL="0" indent="0">
              <a:buNone/>
            </a:pPr>
            <a:r>
              <a:rPr lang="en-US" sz="1400" dirty="0"/>
              <a:t>Android is made up of several necessary and dependent </a:t>
            </a:r>
            <a:r>
              <a:rPr lang="en-US" sz="1400" dirty="0" smtClean="0"/>
              <a:t>parts:</a:t>
            </a:r>
          </a:p>
          <a:p>
            <a:r>
              <a:rPr lang="en-US" sz="1400" dirty="0"/>
              <a:t>A </a:t>
            </a:r>
            <a:r>
              <a:rPr lang="en-US" sz="1400" b="1" dirty="0"/>
              <a:t>Compatibility </a:t>
            </a:r>
            <a:r>
              <a:rPr lang="en-US" sz="1400" b="1" dirty="0" smtClean="0"/>
              <a:t>Definition </a:t>
            </a:r>
            <a:r>
              <a:rPr lang="en-US" sz="1400" b="1" dirty="0"/>
              <a:t>Document (CDD) and Compatibility Test Suite (CTS) </a:t>
            </a:r>
            <a:r>
              <a:rPr lang="en-US" sz="1400" dirty="0" smtClean="0"/>
              <a:t>that describe </a:t>
            </a:r>
            <a:r>
              <a:rPr lang="en-US" sz="1400" dirty="0"/>
              <a:t>the capabilities required for a device to support the software stack.</a:t>
            </a:r>
          </a:p>
          <a:p>
            <a:r>
              <a:rPr lang="en-US" sz="1400" dirty="0" smtClean="0"/>
              <a:t>A </a:t>
            </a:r>
            <a:r>
              <a:rPr lang="en-US" sz="1400" b="1" dirty="0"/>
              <a:t>Linux operating system kernel </a:t>
            </a:r>
            <a:r>
              <a:rPr lang="en-US" sz="1400" dirty="0"/>
              <a:t>that provides a low-level interface with the hardware, </a:t>
            </a:r>
            <a:r>
              <a:rPr lang="en-US" sz="1400" dirty="0" smtClean="0"/>
              <a:t>memory management</a:t>
            </a:r>
            <a:r>
              <a:rPr lang="en-US" sz="1400" dirty="0"/>
              <a:t>, and process control, all optimized for mobile and embedded devices.</a:t>
            </a:r>
          </a:p>
          <a:p>
            <a:r>
              <a:rPr lang="en-US" sz="1400" b="1" dirty="0" smtClean="0"/>
              <a:t>Open-source </a:t>
            </a:r>
            <a:r>
              <a:rPr lang="en-US" sz="1400" b="1" dirty="0"/>
              <a:t>libraries</a:t>
            </a:r>
            <a:r>
              <a:rPr lang="en-US" sz="1400" dirty="0"/>
              <a:t> for application development, including SQLite, </a:t>
            </a:r>
            <a:r>
              <a:rPr lang="en-US" sz="1400" dirty="0" err="1"/>
              <a:t>WebKit</a:t>
            </a:r>
            <a:r>
              <a:rPr lang="en-US" sz="1400" dirty="0"/>
              <a:t>, OpenGL, </a:t>
            </a:r>
            <a:r>
              <a:rPr lang="en-US" sz="1400" dirty="0" smtClean="0"/>
              <a:t>and a </a:t>
            </a:r>
            <a:r>
              <a:rPr lang="en-US" sz="1400" dirty="0"/>
              <a:t>media manager.</a:t>
            </a:r>
          </a:p>
          <a:p>
            <a:r>
              <a:rPr lang="en-US" sz="1400" dirty="0" smtClean="0"/>
              <a:t>A </a:t>
            </a:r>
            <a:r>
              <a:rPr lang="en-US" sz="1400" b="1" dirty="0"/>
              <a:t>run time</a:t>
            </a:r>
            <a:r>
              <a:rPr lang="en-US" sz="1400" dirty="0"/>
              <a:t> used to execute and host Android applications, including the </a:t>
            </a:r>
            <a:r>
              <a:rPr lang="en-US" sz="1400" dirty="0" err="1"/>
              <a:t>Dalvik</a:t>
            </a:r>
            <a:r>
              <a:rPr lang="en-US" sz="1400" dirty="0"/>
              <a:t> </a:t>
            </a:r>
            <a:r>
              <a:rPr lang="en-US" sz="1400" dirty="0" smtClean="0"/>
              <a:t>Virtual Machine </a:t>
            </a:r>
            <a:r>
              <a:rPr lang="en-US" sz="1400" dirty="0"/>
              <a:t>(VM) and the core libraries that provide </a:t>
            </a:r>
            <a:r>
              <a:rPr lang="en-US" sz="1400" dirty="0" smtClean="0"/>
              <a:t>Android-specific </a:t>
            </a:r>
            <a:r>
              <a:rPr lang="en-US" sz="1400" dirty="0"/>
              <a:t>functionality. The </a:t>
            </a:r>
            <a:r>
              <a:rPr lang="en-US" sz="1400" dirty="0" smtClean="0"/>
              <a:t>run time </a:t>
            </a:r>
            <a:r>
              <a:rPr lang="en-US" sz="1400" dirty="0"/>
              <a:t>is designed to be small and </a:t>
            </a:r>
            <a:r>
              <a:rPr lang="en-US" sz="1400" dirty="0" smtClean="0"/>
              <a:t>efficient </a:t>
            </a:r>
            <a:r>
              <a:rPr lang="en-US" sz="1400" dirty="0"/>
              <a:t>for use on mobile devices.</a:t>
            </a:r>
          </a:p>
          <a:p>
            <a:r>
              <a:rPr lang="en-US" sz="1400" dirty="0" smtClean="0"/>
              <a:t>An </a:t>
            </a:r>
            <a:r>
              <a:rPr lang="en-US" sz="1400" b="1" dirty="0"/>
              <a:t>application framework</a:t>
            </a:r>
            <a:r>
              <a:rPr lang="en-US" sz="1400" dirty="0"/>
              <a:t> that agnostically exposes system services to the application </a:t>
            </a:r>
            <a:r>
              <a:rPr lang="en-US" sz="1400" dirty="0" smtClean="0"/>
              <a:t>layer, including </a:t>
            </a:r>
            <a:r>
              <a:rPr lang="en-US" sz="1400" dirty="0"/>
              <a:t>the window manager and location manager, databases, telephony, and sensors.</a:t>
            </a:r>
          </a:p>
          <a:p>
            <a:r>
              <a:rPr lang="en-US" sz="1400" dirty="0" smtClean="0"/>
              <a:t>A </a:t>
            </a:r>
            <a:r>
              <a:rPr lang="en-US" sz="1400" b="1" dirty="0"/>
              <a:t>user interface framework</a:t>
            </a:r>
            <a:r>
              <a:rPr lang="en-US" sz="1400" dirty="0"/>
              <a:t> used to host and launch applications.</a:t>
            </a:r>
          </a:p>
          <a:p>
            <a:r>
              <a:rPr lang="en-US" sz="1400" dirty="0" smtClean="0"/>
              <a:t>A </a:t>
            </a:r>
            <a:r>
              <a:rPr lang="en-US" sz="1400" dirty="0"/>
              <a:t>set of core </a:t>
            </a:r>
            <a:r>
              <a:rPr lang="en-US" sz="1400" b="1" dirty="0"/>
              <a:t>pre-installed applications</a:t>
            </a:r>
            <a:r>
              <a:rPr lang="en-US" sz="1400" dirty="0" smtClean="0"/>
              <a:t>.</a:t>
            </a:r>
            <a:r>
              <a:rPr lang="en-US" sz="1400" dirty="0"/>
              <a:t> </a:t>
            </a:r>
            <a:endParaRPr lang="en-US" sz="1400" dirty="0" smtClean="0"/>
          </a:p>
          <a:p>
            <a:r>
              <a:rPr lang="en-US" sz="1400" dirty="0" smtClean="0"/>
              <a:t>A </a:t>
            </a:r>
            <a:r>
              <a:rPr lang="en-US" sz="1400" b="1" dirty="0"/>
              <a:t>software development kit (SDK)</a:t>
            </a:r>
            <a:r>
              <a:rPr lang="en-US" sz="1400" dirty="0"/>
              <a:t> used to create applications, including the related </a:t>
            </a:r>
            <a:r>
              <a:rPr lang="en-US" sz="1400" dirty="0" smtClean="0"/>
              <a:t>tools, plug-ins</a:t>
            </a:r>
            <a:r>
              <a:rPr lang="en-US" sz="1400" dirty="0"/>
              <a:t>, and documentation</a:t>
            </a:r>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15</a:t>
            </a:fld>
            <a:endParaRPr lang="en-US"/>
          </a:p>
        </p:txBody>
      </p:sp>
    </p:spTree>
    <p:extLst>
      <p:ext uri="{BB962C8B-B14F-4D97-AF65-F5344CB8AC3E}">
        <p14:creationId xmlns:p14="http://schemas.microsoft.com/office/powerpoint/2010/main" val="4081897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ANDROID APPLICATIONS</a:t>
            </a:r>
          </a:p>
        </p:txBody>
      </p:sp>
      <p:sp>
        <p:nvSpPr>
          <p:cNvPr id="3" name="Content Placeholder 2"/>
          <p:cNvSpPr>
            <a:spLocks noGrp="1"/>
          </p:cNvSpPr>
          <p:nvPr>
            <p:ph idx="1"/>
          </p:nvPr>
        </p:nvSpPr>
        <p:spPr/>
        <p:txBody>
          <a:bodyPr/>
          <a:lstStyle/>
          <a:p>
            <a:r>
              <a:rPr lang="en-US" sz="2400" dirty="0"/>
              <a:t>An e-mail client</a:t>
            </a:r>
          </a:p>
          <a:p>
            <a:r>
              <a:rPr lang="en-US" sz="2400" dirty="0" smtClean="0"/>
              <a:t>An </a:t>
            </a:r>
            <a:r>
              <a:rPr lang="en-US" sz="2400" dirty="0"/>
              <a:t>SMS management application</a:t>
            </a:r>
          </a:p>
          <a:p>
            <a:r>
              <a:rPr lang="en-US" sz="2400" dirty="0" smtClean="0"/>
              <a:t>A </a:t>
            </a:r>
            <a:r>
              <a:rPr lang="en-US" sz="2400" dirty="0"/>
              <a:t>full PIM (personal information management) suite, including a calendar and contacts list</a:t>
            </a:r>
          </a:p>
          <a:p>
            <a:r>
              <a:rPr lang="en-US" sz="2400" dirty="0" smtClean="0"/>
              <a:t>A </a:t>
            </a:r>
            <a:r>
              <a:rPr lang="en-US" sz="2400" dirty="0" err="1"/>
              <a:t>WebKit</a:t>
            </a:r>
            <a:r>
              <a:rPr lang="en-US" sz="2400" dirty="0"/>
              <a:t>-based web browser</a:t>
            </a:r>
          </a:p>
          <a:p>
            <a:r>
              <a:rPr lang="en-US" sz="2400" dirty="0" smtClean="0"/>
              <a:t>A </a:t>
            </a:r>
            <a:r>
              <a:rPr lang="en-US" sz="2400" dirty="0"/>
              <a:t>music player and picture gallery</a:t>
            </a:r>
          </a:p>
          <a:p>
            <a:r>
              <a:rPr lang="en-US" sz="2400" dirty="0" smtClean="0"/>
              <a:t>A </a:t>
            </a:r>
            <a:r>
              <a:rPr lang="en-US" sz="2400" dirty="0"/>
              <a:t>camera and video recording application</a:t>
            </a:r>
          </a:p>
          <a:p>
            <a:r>
              <a:rPr lang="en-US" sz="2400" dirty="0" smtClean="0"/>
              <a:t>A </a:t>
            </a:r>
            <a:r>
              <a:rPr lang="en-US" sz="2400" dirty="0"/>
              <a:t>calculator</a:t>
            </a:r>
          </a:p>
          <a:p>
            <a:r>
              <a:rPr lang="en-US" sz="2400" dirty="0" smtClean="0"/>
              <a:t>A </a:t>
            </a:r>
            <a:r>
              <a:rPr lang="en-US" sz="2400" dirty="0"/>
              <a:t>home screen</a:t>
            </a:r>
          </a:p>
          <a:p>
            <a:r>
              <a:rPr lang="en-US" sz="2400" dirty="0" smtClean="0"/>
              <a:t>An </a:t>
            </a:r>
            <a:r>
              <a:rPr lang="en-US" sz="2400" dirty="0"/>
              <a:t>alarm clock</a:t>
            </a:r>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16</a:t>
            </a:fld>
            <a:endParaRPr lang="en-US"/>
          </a:p>
        </p:txBody>
      </p:sp>
    </p:spTree>
    <p:extLst>
      <p:ext uri="{BB962C8B-B14F-4D97-AF65-F5344CB8AC3E}">
        <p14:creationId xmlns:p14="http://schemas.microsoft.com/office/powerpoint/2010/main" val="3892397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en-US" sz="2800" dirty="0"/>
              <a:t>What does </a:t>
            </a:r>
            <a:r>
              <a:rPr lang="en-US" sz="2800" i="1" dirty="0"/>
              <a:t>Android SDK</a:t>
            </a:r>
            <a:r>
              <a:rPr lang="en-US" sz="2800" dirty="0"/>
              <a:t> mean?</a:t>
            </a:r>
          </a:p>
        </p:txBody>
      </p:sp>
      <p:sp>
        <p:nvSpPr>
          <p:cNvPr id="9219" name="Rectangle 3"/>
          <p:cNvSpPr>
            <a:spLocks noGrp="1" noChangeArrowheads="1"/>
          </p:cNvSpPr>
          <p:nvPr>
            <p:ph type="subTitle" idx="1"/>
          </p:nvPr>
        </p:nvSpPr>
        <p:spPr>
          <a:xfrm>
            <a:off x="914400" y="3200400"/>
            <a:ext cx="7010400" cy="1600200"/>
          </a:xfrm>
        </p:spPr>
        <p:txBody>
          <a:bodyPr/>
          <a:lstStyle/>
          <a:p>
            <a:pPr algn="just">
              <a:lnSpc>
                <a:spcPct val="80000"/>
              </a:lnSpc>
            </a:pPr>
            <a:r>
              <a:rPr lang="en-US" sz="2400" dirty="0"/>
              <a:t>The Android </a:t>
            </a:r>
            <a:r>
              <a:rPr lang="en-US" sz="2400" b="1" dirty="0"/>
              <a:t>SDK </a:t>
            </a:r>
            <a:r>
              <a:rPr lang="en-US" sz="2400" b="1" dirty="0" smtClean="0"/>
              <a:t>(Software Development </a:t>
            </a:r>
            <a:r>
              <a:rPr lang="en-US" sz="2400" b="1" dirty="0"/>
              <a:t>K</a:t>
            </a:r>
            <a:r>
              <a:rPr lang="en-US" sz="2400" b="1" dirty="0" smtClean="0"/>
              <a:t>it</a:t>
            </a:r>
            <a:r>
              <a:rPr lang="en-US" sz="2400" b="1" dirty="0"/>
              <a:t>)</a:t>
            </a:r>
            <a:r>
              <a:rPr lang="en-US" sz="2400" dirty="0"/>
              <a:t> is a set of development tools used to develop applications for Android platform. </a:t>
            </a:r>
            <a:endParaRPr lang="en-US" altLang="en-US" sz="2400" dirty="0" smtClean="0"/>
          </a:p>
        </p:txBody>
      </p:sp>
      <p:sp>
        <p:nvSpPr>
          <p:cNvPr id="2" name="Date Placeholder 1"/>
          <p:cNvSpPr>
            <a:spLocks noGrp="1"/>
          </p:cNvSpPr>
          <p:nvPr>
            <p:ph type="dt" sz="half" idx="10"/>
          </p:nvPr>
        </p:nvSpPr>
        <p:spPr/>
        <p:txBody>
          <a:bodyPr/>
          <a:lstStyle/>
          <a:p>
            <a:fld id="{35B0C519-89AB-4890-8F92-601590506CB9}" type="datetime3">
              <a:rPr lang="en-US" smtClean="0"/>
              <a:pPr/>
              <a:t>17 January 2018</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17</a:t>
            </a:fld>
            <a:endParaRPr lang="en-US"/>
          </a:p>
        </p:txBody>
      </p:sp>
    </p:spTree>
    <p:extLst>
      <p:ext uri="{BB962C8B-B14F-4D97-AF65-F5344CB8AC3E}">
        <p14:creationId xmlns:p14="http://schemas.microsoft.com/office/powerpoint/2010/main" val="311267858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SDK features</a:t>
            </a:r>
            <a:endParaRPr lang="en-US" dirty="0"/>
          </a:p>
        </p:txBody>
      </p:sp>
      <p:sp>
        <p:nvSpPr>
          <p:cNvPr id="3" name="Content Placeholder 2"/>
          <p:cNvSpPr>
            <a:spLocks noGrp="1"/>
          </p:cNvSpPr>
          <p:nvPr>
            <p:ph idx="1"/>
          </p:nvPr>
        </p:nvSpPr>
        <p:spPr/>
        <p:txBody>
          <a:bodyPr/>
          <a:lstStyle/>
          <a:p>
            <a:pPr>
              <a:buFont typeface="+mj-lt"/>
              <a:buAutoNum type="arabicPeriod"/>
            </a:pPr>
            <a:r>
              <a:rPr lang="en-US" sz="2000" b="1" dirty="0"/>
              <a:t>Access to Hardware</a:t>
            </a:r>
            <a:r>
              <a:rPr lang="en-US" sz="2000" dirty="0"/>
              <a:t>, Including Camera, GPS, and </a:t>
            </a:r>
            <a:r>
              <a:rPr lang="en-US" sz="2000" dirty="0" smtClean="0"/>
              <a:t>Sensors</a:t>
            </a:r>
          </a:p>
          <a:p>
            <a:pPr>
              <a:buFont typeface="+mj-lt"/>
              <a:buAutoNum type="arabicPeriod"/>
            </a:pPr>
            <a:r>
              <a:rPr lang="en-US" sz="2000" b="1" dirty="0"/>
              <a:t>Data Transfers </a:t>
            </a:r>
            <a:r>
              <a:rPr lang="en-US" sz="2000" dirty="0"/>
              <a:t>Using Wi-Fi, Bluetooth, and </a:t>
            </a:r>
            <a:r>
              <a:rPr lang="en-US" sz="2000" dirty="0" smtClean="0"/>
              <a:t>NFC</a:t>
            </a:r>
          </a:p>
          <a:p>
            <a:pPr>
              <a:buFont typeface="+mj-lt"/>
              <a:buAutoNum type="arabicPeriod"/>
            </a:pPr>
            <a:r>
              <a:rPr lang="en-US" sz="2000" b="1" dirty="0"/>
              <a:t>Maps</a:t>
            </a:r>
            <a:r>
              <a:rPr lang="en-US" sz="2000" dirty="0"/>
              <a:t>, Geocoding, and Location-Based </a:t>
            </a:r>
            <a:r>
              <a:rPr lang="en-US" sz="2000" dirty="0" smtClean="0"/>
              <a:t>Services</a:t>
            </a:r>
          </a:p>
          <a:p>
            <a:pPr>
              <a:buFont typeface="+mj-lt"/>
              <a:buAutoNum type="arabicPeriod"/>
            </a:pPr>
            <a:r>
              <a:rPr lang="en-US" sz="2000" b="1" dirty="0"/>
              <a:t>Background </a:t>
            </a:r>
            <a:r>
              <a:rPr lang="en-US" sz="2000" b="1" dirty="0" smtClean="0"/>
              <a:t>Services</a:t>
            </a:r>
          </a:p>
          <a:p>
            <a:pPr>
              <a:buFont typeface="+mj-lt"/>
              <a:buAutoNum type="arabicPeriod"/>
            </a:pPr>
            <a:r>
              <a:rPr lang="en-US" sz="2000" dirty="0"/>
              <a:t>SQLite </a:t>
            </a:r>
            <a:r>
              <a:rPr lang="en-US" sz="2000" b="1" dirty="0"/>
              <a:t>Database</a:t>
            </a:r>
            <a:r>
              <a:rPr lang="en-US" sz="2000" dirty="0"/>
              <a:t> for Data Storage and </a:t>
            </a:r>
            <a:r>
              <a:rPr lang="en-US" sz="2000" dirty="0" smtClean="0"/>
              <a:t>Retrieval</a:t>
            </a:r>
          </a:p>
          <a:p>
            <a:pPr>
              <a:buFont typeface="+mj-lt"/>
              <a:buAutoNum type="arabicPeriod"/>
            </a:pPr>
            <a:r>
              <a:rPr lang="en-US" sz="2000" b="1" dirty="0"/>
              <a:t>Shared Data</a:t>
            </a:r>
            <a:r>
              <a:rPr lang="en-US" sz="2000" dirty="0"/>
              <a:t> and Inter-Application </a:t>
            </a:r>
            <a:r>
              <a:rPr lang="en-US" sz="2000" dirty="0" smtClean="0"/>
              <a:t>Communication</a:t>
            </a:r>
          </a:p>
          <a:p>
            <a:pPr>
              <a:buFont typeface="+mj-lt"/>
              <a:buAutoNum type="arabicPeriod"/>
            </a:pPr>
            <a:r>
              <a:rPr lang="en-US" sz="2000" dirty="0"/>
              <a:t>Using </a:t>
            </a:r>
            <a:r>
              <a:rPr lang="en-US" sz="2000" b="1" dirty="0"/>
              <a:t>Widgets</a:t>
            </a:r>
            <a:r>
              <a:rPr lang="en-US" sz="2000" dirty="0"/>
              <a:t> and Live Wallpaper to Enhance the Home </a:t>
            </a:r>
            <a:r>
              <a:rPr lang="en-US" sz="2000" dirty="0" smtClean="0"/>
              <a:t>Screen</a:t>
            </a:r>
          </a:p>
          <a:p>
            <a:pPr>
              <a:buFont typeface="+mj-lt"/>
              <a:buAutoNum type="arabicPeriod"/>
            </a:pPr>
            <a:r>
              <a:rPr lang="en-US" sz="2000" dirty="0"/>
              <a:t>Extensive Media Support and </a:t>
            </a:r>
            <a:r>
              <a:rPr lang="en-US" sz="2000" b="1" dirty="0"/>
              <a:t>2D/3D </a:t>
            </a:r>
            <a:r>
              <a:rPr lang="en-US" sz="2000" b="1" dirty="0" smtClean="0"/>
              <a:t>Graphics</a:t>
            </a:r>
          </a:p>
          <a:p>
            <a:pPr>
              <a:buFont typeface="+mj-lt"/>
              <a:buAutoNum type="arabicPeriod"/>
            </a:pPr>
            <a:r>
              <a:rPr lang="en-US" sz="2000" b="1" dirty="0"/>
              <a:t>Cloud to Device </a:t>
            </a:r>
            <a:r>
              <a:rPr lang="en-US" sz="2000" dirty="0" smtClean="0"/>
              <a:t>Messaging</a:t>
            </a:r>
          </a:p>
          <a:p>
            <a:pPr>
              <a:buFont typeface="+mj-lt"/>
              <a:buAutoNum type="arabicPeriod"/>
            </a:pPr>
            <a:r>
              <a:rPr lang="en-US" sz="2000" dirty="0"/>
              <a:t>Optimized </a:t>
            </a:r>
            <a:r>
              <a:rPr lang="en-US" sz="2000" b="1" dirty="0"/>
              <a:t>Memory</a:t>
            </a:r>
            <a:r>
              <a:rPr lang="en-US" sz="2000" dirty="0"/>
              <a:t> and </a:t>
            </a:r>
            <a:r>
              <a:rPr lang="en-US" sz="2000" b="1" dirty="0"/>
              <a:t>Process</a:t>
            </a:r>
            <a:r>
              <a:rPr lang="en-US" sz="2000" dirty="0"/>
              <a:t> Management</a:t>
            </a:r>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18</a:t>
            </a:fld>
            <a:endParaRPr lang="en-US"/>
          </a:p>
        </p:txBody>
      </p:sp>
    </p:spTree>
    <p:extLst>
      <p:ext uri="{BB962C8B-B14F-4D97-AF65-F5344CB8AC3E}">
        <p14:creationId xmlns:p14="http://schemas.microsoft.com/office/powerpoint/2010/main" val="3846111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en-US" sz="2800" dirty="0" smtClean="0"/>
              <a:t>Question</a:t>
            </a:r>
            <a:endParaRPr lang="en-US" sz="2800" dirty="0"/>
          </a:p>
        </p:txBody>
      </p:sp>
      <p:sp>
        <p:nvSpPr>
          <p:cNvPr id="9219" name="Rectangle 3"/>
          <p:cNvSpPr>
            <a:spLocks noGrp="1" noChangeArrowheads="1"/>
          </p:cNvSpPr>
          <p:nvPr>
            <p:ph type="subTitle" idx="1"/>
          </p:nvPr>
        </p:nvSpPr>
        <p:spPr>
          <a:xfrm>
            <a:off x="914400" y="3200400"/>
            <a:ext cx="7010400" cy="1600200"/>
          </a:xfrm>
        </p:spPr>
        <p:txBody>
          <a:bodyPr/>
          <a:lstStyle/>
          <a:p>
            <a:pPr algn="just">
              <a:lnSpc>
                <a:spcPct val="80000"/>
              </a:lnSpc>
            </a:pPr>
            <a:r>
              <a:rPr lang="en-US" dirty="0" smtClean="0"/>
              <a:t>List out different SDK features supported by Android</a:t>
            </a:r>
            <a:endParaRPr lang="en-US" altLang="en-US" dirty="0" smtClean="0"/>
          </a:p>
        </p:txBody>
      </p:sp>
      <p:sp>
        <p:nvSpPr>
          <p:cNvPr id="2" name="Date Placeholder 1"/>
          <p:cNvSpPr>
            <a:spLocks noGrp="1"/>
          </p:cNvSpPr>
          <p:nvPr>
            <p:ph type="dt" sz="half" idx="10"/>
          </p:nvPr>
        </p:nvSpPr>
        <p:spPr/>
        <p:txBody>
          <a:bodyPr/>
          <a:lstStyle/>
          <a:p>
            <a:fld id="{35B0C519-89AB-4890-8F92-601590506CB9}" type="datetime3">
              <a:rPr lang="en-US" smtClean="0"/>
              <a:pPr/>
              <a:t>17 January 2018</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19</a:t>
            </a:fld>
            <a:endParaRPr lang="en-US"/>
          </a:p>
        </p:txBody>
      </p:sp>
    </p:spTree>
    <p:extLst>
      <p:ext uri="{BB962C8B-B14F-4D97-AF65-F5344CB8AC3E}">
        <p14:creationId xmlns:p14="http://schemas.microsoft.com/office/powerpoint/2010/main" val="349890101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en-US" sz="2800" dirty="0" smtClean="0"/>
              <a:t>Topic Covered in Todays Class</a:t>
            </a:r>
          </a:p>
        </p:txBody>
      </p:sp>
      <p:sp>
        <p:nvSpPr>
          <p:cNvPr id="9219" name="Rectangle 3"/>
          <p:cNvSpPr>
            <a:spLocks noGrp="1" noChangeArrowheads="1"/>
          </p:cNvSpPr>
          <p:nvPr>
            <p:ph type="subTitle" idx="1"/>
          </p:nvPr>
        </p:nvSpPr>
        <p:spPr>
          <a:xfrm>
            <a:off x="914400" y="3200400"/>
            <a:ext cx="7010400" cy="1600200"/>
          </a:xfrm>
        </p:spPr>
        <p:txBody>
          <a:bodyPr/>
          <a:lstStyle/>
          <a:p>
            <a:pPr>
              <a:lnSpc>
                <a:spcPct val="80000"/>
              </a:lnSpc>
            </a:pPr>
            <a:r>
              <a:rPr lang="en-US" altLang="en-US" sz="1800" dirty="0" smtClean="0"/>
              <a:t>Unit </a:t>
            </a:r>
            <a:r>
              <a:rPr lang="en-US" altLang="en-US" sz="1800" dirty="0"/>
              <a:t>1</a:t>
            </a:r>
            <a:r>
              <a:rPr lang="en-US" altLang="en-US" sz="1800" dirty="0" smtClean="0"/>
              <a:t>: </a:t>
            </a:r>
          </a:p>
          <a:p>
            <a:pPr>
              <a:lnSpc>
                <a:spcPct val="80000"/>
              </a:lnSpc>
            </a:pPr>
            <a:r>
              <a:rPr lang="en-US" altLang="en-US" sz="1800" dirty="0" smtClean="0"/>
              <a:t>Android: Open Platform for Mobile Development</a:t>
            </a:r>
          </a:p>
          <a:p>
            <a:pPr>
              <a:lnSpc>
                <a:spcPct val="80000"/>
              </a:lnSpc>
            </a:pPr>
            <a:r>
              <a:rPr lang="en-US" altLang="en-US" sz="1800" dirty="0" smtClean="0"/>
              <a:t>Android SDK features</a:t>
            </a:r>
          </a:p>
          <a:p>
            <a:pPr>
              <a:lnSpc>
                <a:spcPct val="80000"/>
              </a:lnSpc>
            </a:pPr>
            <a:r>
              <a:rPr lang="en-US" sz="1800" dirty="0"/>
              <a:t>Open Handset Alliance (OHA) </a:t>
            </a:r>
            <a:endParaRPr lang="en-US" sz="1800" dirty="0" smtClean="0"/>
          </a:p>
          <a:p>
            <a:pPr algn="just">
              <a:lnSpc>
                <a:spcPct val="80000"/>
              </a:lnSpc>
            </a:pPr>
            <a:r>
              <a:rPr lang="en-US" sz="1800" dirty="0"/>
              <a:t>Android Software Stack</a:t>
            </a:r>
          </a:p>
          <a:p>
            <a:pPr algn="just">
              <a:lnSpc>
                <a:spcPct val="80000"/>
              </a:lnSpc>
            </a:pPr>
            <a:r>
              <a:rPr lang="en-US" altLang="en-US" sz="1800" dirty="0" err="1"/>
              <a:t>Dalvik</a:t>
            </a:r>
            <a:r>
              <a:rPr lang="en-US" altLang="en-US" sz="1800" dirty="0"/>
              <a:t> Virtual Machine</a:t>
            </a:r>
          </a:p>
          <a:p>
            <a:pPr algn="just">
              <a:lnSpc>
                <a:spcPct val="80000"/>
              </a:lnSpc>
            </a:pPr>
            <a:r>
              <a:rPr lang="en-US" altLang="en-US" sz="1800" dirty="0"/>
              <a:t>Android Application Architecture</a:t>
            </a:r>
          </a:p>
          <a:p>
            <a:pPr algn="just">
              <a:lnSpc>
                <a:spcPct val="80000"/>
              </a:lnSpc>
            </a:pPr>
            <a:r>
              <a:rPr lang="en-US" altLang="en-US" sz="1800" dirty="0"/>
              <a:t>Android Libraries</a:t>
            </a:r>
          </a:p>
          <a:p>
            <a:pPr algn="just">
              <a:lnSpc>
                <a:spcPct val="80000"/>
              </a:lnSpc>
            </a:pPr>
            <a:r>
              <a:rPr lang="en-US" altLang="en-US" sz="1800" dirty="0"/>
              <a:t>Android Development Tools</a:t>
            </a:r>
          </a:p>
          <a:p>
            <a:pPr>
              <a:lnSpc>
                <a:spcPct val="80000"/>
              </a:lnSpc>
            </a:pPr>
            <a:endParaRPr lang="en-US" altLang="en-US" sz="1800" dirty="0" smtClean="0"/>
          </a:p>
        </p:txBody>
      </p:sp>
      <p:sp>
        <p:nvSpPr>
          <p:cNvPr id="2" name="Date Placeholder 1"/>
          <p:cNvSpPr>
            <a:spLocks noGrp="1"/>
          </p:cNvSpPr>
          <p:nvPr>
            <p:ph type="dt" sz="half" idx="10"/>
          </p:nvPr>
        </p:nvSpPr>
        <p:spPr/>
        <p:txBody>
          <a:bodyPr/>
          <a:lstStyle/>
          <a:p>
            <a:fld id="{35B0C519-89AB-4890-8F92-601590506CB9}" type="datetime3">
              <a:rPr lang="en-US" smtClean="0"/>
              <a:pPr/>
              <a:t>17 January 2018</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2</a:t>
            </a:fld>
            <a:endParaRPr lang="en-US"/>
          </a:p>
        </p:txBody>
      </p:sp>
    </p:spTree>
    <p:extLst>
      <p:ext uri="{BB962C8B-B14F-4D97-AF65-F5344CB8AC3E}">
        <p14:creationId xmlns:p14="http://schemas.microsoft.com/office/powerpoint/2010/main" val="344223362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en-US" sz="2800" dirty="0" smtClean="0"/>
              <a:t>Unit 1: Open </a:t>
            </a:r>
            <a:r>
              <a:rPr lang="en-US" sz="2800" dirty="0"/>
              <a:t>Handset Alliance (OHA</a:t>
            </a:r>
            <a:r>
              <a:rPr lang="en-US" sz="2800" dirty="0" smtClean="0"/>
              <a:t>) </a:t>
            </a:r>
            <a:endParaRPr lang="en-US" sz="2800" dirty="0"/>
          </a:p>
        </p:txBody>
      </p:sp>
      <p:sp>
        <p:nvSpPr>
          <p:cNvPr id="9219" name="Rectangle 3"/>
          <p:cNvSpPr>
            <a:spLocks noGrp="1" noChangeArrowheads="1"/>
          </p:cNvSpPr>
          <p:nvPr>
            <p:ph type="subTitle" idx="1"/>
          </p:nvPr>
        </p:nvSpPr>
        <p:spPr>
          <a:xfrm>
            <a:off x="914400" y="3200400"/>
            <a:ext cx="7010400" cy="1600200"/>
          </a:xfrm>
        </p:spPr>
        <p:txBody>
          <a:bodyPr/>
          <a:lstStyle/>
          <a:p>
            <a:pPr algn="just">
              <a:lnSpc>
                <a:spcPct val="80000"/>
              </a:lnSpc>
            </a:pPr>
            <a:r>
              <a:rPr lang="en-US" sz="2400" dirty="0" smtClean="0"/>
              <a:t>What is OHA ? Why it was established ?</a:t>
            </a:r>
            <a:endParaRPr lang="en-US" altLang="en-US" sz="2400" dirty="0" smtClean="0"/>
          </a:p>
        </p:txBody>
      </p:sp>
      <p:sp>
        <p:nvSpPr>
          <p:cNvPr id="2" name="Date Placeholder 1"/>
          <p:cNvSpPr>
            <a:spLocks noGrp="1"/>
          </p:cNvSpPr>
          <p:nvPr>
            <p:ph type="dt" sz="half" idx="10"/>
          </p:nvPr>
        </p:nvSpPr>
        <p:spPr/>
        <p:txBody>
          <a:bodyPr/>
          <a:lstStyle/>
          <a:p>
            <a:fld id="{35B0C519-89AB-4890-8F92-601590506CB9}" type="datetime3">
              <a:rPr lang="en-US" smtClean="0"/>
              <a:pPr/>
              <a:t>17 January 2018</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20</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657600"/>
            <a:ext cx="3848100"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97308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Handset Alliance (OHA)</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21</a:t>
            </a:fld>
            <a:endParaRPr lang="en-US"/>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21270"/>
          <a:stretch/>
        </p:blipFill>
        <p:spPr bwMode="auto">
          <a:xfrm>
            <a:off x="126701" y="1143000"/>
            <a:ext cx="9017299" cy="5238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0173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Handset Alliance (OHA)</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8382000" cy="563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9027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Handset Alliance (OHA)</a:t>
            </a:r>
          </a:p>
        </p:txBody>
      </p:sp>
      <p:sp>
        <p:nvSpPr>
          <p:cNvPr id="3" name="Content Placeholder 2"/>
          <p:cNvSpPr>
            <a:spLocks noGrp="1"/>
          </p:cNvSpPr>
          <p:nvPr>
            <p:ph idx="1"/>
          </p:nvPr>
        </p:nvSpPr>
        <p:spPr/>
        <p:txBody>
          <a:bodyPr/>
          <a:lstStyle/>
          <a:p>
            <a:pPr algn="just"/>
            <a:r>
              <a:rPr lang="en-US" sz="2000" dirty="0"/>
              <a:t>The Open Handset Alliance (OHA) is a collection of more than </a:t>
            </a:r>
            <a:r>
              <a:rPr lang="en-US" sz="2000" b="1" dirty="0" smtClean="0"/>
              <a:t>84 </a:t>
            </a:r>
            <a:r>
              <a:rPr lang="en-US" sz="2000" b="1" dirty="0"/>
              <a:t>technology companies</a:t>
            </a:r>
            <a:r>
              <a:rPr lang="en-US" sz="2000" dirty="0"/>
              <a:t>, </a:t>
            </a:r>
            <a:r>
              <a:rPr lang="en-US" sz="2000" dirty="0" smtClean="0"/>
              <a:t>including hardware </a:t>
            </a:r>
            <a:r>
              <a:rPr lang="en-US" sz="2000" dirty="0"/>
              <a:t>manufacturers, mobile carriers, software developers, semiconductor companies, </a:t>
            </a:r>
            <a:r>
              <a:rPr lang="en-US" sz="2000" dirty="0" smtClean="0"/>
              <a:t>and commercialization </a:t>
            </a:r>
            <a:r>
              <a:rPr lang="en-US" sz="2000" dirty="0"/>
              <a:t>companies. Of particular note are the prominent mobile technology companies</a:t>
            </a:r>
            <a:r>
              <a:rPr lang="en-US" sz="2000" dirty="0" smtClean="0"/>
              <a:t>, including </a:t>
            </a:r>
            <a:r>
              <a:rPr lang="en-US" sz="2000" dirty="0"/>
              <a:t>Samsung, Motorola, HTC, T-Mobile, Vodafone, ARM, and Qualcomm</a:t>
            </a:r>
            <a:r>
              <a:rPr lang="en-US" sz="2000" dirty="0" smtClean="0"/>
              <a:t>.</a:t>
            </a:r>
          </a:p>
          <a:p>
            <a:pPr algn="just"/>
            <a:r>
              <a:rPr lang="en-US" sz="2000" dirty="0"/>
              <a:t>The </a:t>
            </a:r>
            <a:r>
              <a:rPr lang="en-US" sz="2000" b="1" dirty="0"/>
              <a:t>OHA hopes to deliver a better mobile software experience for consumers</a:t>
            </a:r>
            <a:r>
              <a:rPr lang="en-US" sz="2000" dirty="0"/>
              <a:t> by providing the </a:t>
            </a:r>
            <a:r>
              <a:rPr lang="en-US" sz="2000" dirty="0" smtClean="0"/>
              <a:t>platform needed </a:t>
            </a:r>
            <a:r>
              <a:rPr lang="en-US" sz="2000" dirty="0"/>
              <a:t>for innovative mobile development at a faster rate and with higher quality than </a:t>
            </a:r>
            <a:r>
              <a:rPr lang="en-US" sz="2000" dirty="0" smtClean="0"/>
              <a:t>existing platforms</a:t>
            </a:r>
            <a:r>
              <a:rPr lang="en-US" sz="2000" dirty="0"/>
              <a:t>, without licensing fees for either software developers or handset manufacturers.</a:t>
            </a:r>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23</a:t>
            </a:fld>
            <a:endParaRPr lang="en-US"/>
          </a:p>
        </p:txBody>
      </p:sp>
    </p:spTree>
    <p:extLst>
      <p:ext uri="{BB962C8B-B14F-4D97-AF65-F5344CB8AC3E}">
        <p14:creationId xmlns:p14="http://schemas.microsoft.com/office/powerpoint/2010/main" val="14373295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en-US" sz="2800" dirty="0" smtClean="0"/>
              <a:t>Question to Think Over</a:t>
            </a:r>
            <a:endParaRPr lang="en-US" sz="2800" dirty="0"/>
          </a:p>
        </p:txBody>
      </p:sp>
      <p:sp>
        <p:nvSpPr>
          <p:cNvPr id="9219" name="Rectangle 3"/>
          <p:cNvSpPr>
            <a:spLocks noGrp="1" noChangeArrowheads="1"/>
          </p:cNvSpPr>
          <p:nvPr>
            <p:ph type="subTitle" idx="1"/>
          </p:nvPr>
        </p:nvSpPr>
        <p:spPr>
          <a:xfrm>
            <a:off x="914400" y="3200400"/>
            <a:ext cx="7010400" cy="1600200"/>
          </a:xfrm>
        </p:spPr>
        <p:txBody>
          <a:bodyPr/>
          <a:lstStyle/>
          <a:p>
            <a:pPr algn="just">
              <a:lnSpc>
                <a:spcPct val="80000"/>
              </a:lnSpc>
            </a:pPr>
            <a:r>
              <a:rPr lang="en-US" sz="2400" dirty="0" err="1" smtClean="0"/>
              <a:t>iOS</a:t>
            </a:r>
            <a:r>
              <a:rPr lang="en-US" sz="2400" dirty="0" smtClean="0"/>
              <a:t> is the iPhones mobile platform.</a:t>
            </a:r>
          </a:p>
          <a:p>
            <a:pPr algn="just">
              <a:lnSpc>
                <a:spcPct val="80000"/>
              </a:lnSpc>
            </a:pPr>
            <a:r>
              <a:rPr lang="en-US" sz="2400" dirty="0" smtClean="0"/>
              <a:t>Why iPhone has not made </a:t>
            </a:r>
            <a:r>
              <a:rPr lang="en-US" sz="2400" dirty="0" err="1" smtClean="0"/>
              <a:t>iOS</a:t>
            </a:r>
            <a:r>
              <a:rPr lang="en-US" sz="2400" dirty="0" smtClean="0"/>
              <a:t> the open source ?</a:t>
            </a:r>
          </a:p>
          <a:p>
            <a:pPr algn="just">
              <a:lnSpc>
                <a:spcPct val="80000"/>
              </a:lnSpc>
            </a:pPr>
            <a:r>
              <a:rPr lang="en-US" altLang="en-US" sz="2400" dirty="0" smtClean="0"/>
              <a:t>But Android is open source mobile platform.</a:t>
            </a:r>
          </a:p>
          <a:p>
            <a:pPr algn="just">
              <a:lnSpc>
                <a:spcPct val="80000"/>
              </a:lnSpc>
            </a:pPr>
            <a:r>
              <a:rPr lang="en-US" altLang="en-US" sz="2400" dirty="0" smtClean="0"/>
              <a:t>Think over the MERITS and DEMERITS of </a:t>
            </a:r>
            <a:r>
              <a:rPr lang="en-US" altLang="en-US" sz="2400" dirty="0" err="1" smtClean="0"/>
              <a:t>iOS</a:t>
            </a:r>
            <a:r>
              <a:rPr lang="en-US" altLang="en-US" sz="2400" dirty="0" smtClean="0"/>
              <a:t> and Android.</a:t>
            </a:r>
          </a:p>
        </p:txBody>
      </p:sp>
      <p:sp>
        <p:nvSpPr>
          <p:cNvPr id="2" name="Date Placeholder 1"/>
          <p:cNvSpPr>
            <a:spLocks noGrp="1"/>
          </p:cNvSpPr>
          <p:nvPr>
            <p:ph type="dt" sz="half" idx="10"/>
          </p:nvPr>
        </p:nvSpPr>
        <p:spPr/>
        <p:txBody>
          <a:bodyPr/>
          <a:lstStyle/>
          <a:p>
            <a:fld id="{35B0C519-89AB-4890-8F92-601590506CB9}" type="datetime3">
              <a:rPr lang="en-US" smtClean="0"/>
              <a:pPr/>
              <a:t>17 January 2018</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24</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641330"/>
            <a:ext cx="340995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708984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en-US" sz="2800" dirty="0" smtClean="0"/>
              <a:t>Unit 1: Introducing Development Framework</a:t>
            </a:r>
            <a:endParaRPr lang="en-US" sz="2800" dirty="0"/>
          </a:p>
        </p:txBody>
      </p:sp>
      <p:sp>
        <p:nvSpPr>
          <p:cNvPr id="9219" name="Rectangle 3"/>
          <p:cNvSpPr>
            <a:spLocks noGrp="1" noChangeArrowheads="1"/>
          </p:cNvSpPr>
          <p:nvPr>
            <p:ph type="subTitle" idx="1"/>
          </p:nvPr>
        </p:nvSpPr>
        <p:spPr>
          <a:xfrm>
            <a:off x="914400" y="3200400"/>
            <a:ext cx="7010400" cy="1600200"/>
          </a:xfrm>
        </p:spPr>
        <p:txBody>
          <a:bodyPr/>
          <a:lstStyle/>
          <a:p>
            <a:pPr algn="just">
              <a:lnSpc>
                <a:spcPct val="80000"/>
              </a:lnSpc>
            </a:pPr>
            <a:r>
              <a:rPr lang="en-US" sz="2000" dirty="0" smtClean="0"/>
              <a:t>Android Software Stack</a:t>
            </a:r>
          </a:p>
          <a:p>
            <a:pPr algn="just">
              <a:lnSpc>
                <a:spcPct val="80000"/>
              </a:lnSpc>
            </a:pPr>
            <a:r>
              <a:rPr lang="en-US" altLang="en-US" sz="2000" dirty="0" err="1" smtClean="0"/>
              <a:t>Dalvik</a:t>
            </a:r>
            <a:r>
              <a:rPr lang="en-US" altLang="en-US" sz="2000" dirty="0" smtClean="0"/>
              <a:t> Virtual Machine</a:t>
            </a:r>
          </a:p>
          <a:p>
            <a:pPr algn="just">
              <a:lnSpc>
                <a:spcPct val="80000"/>
              </a:lnSpc>
            </a:pPr>
            <a:r>
              <a:rPr lang="en-US" altLang="en-US" sz="2000" dirty="0" smtClean="0"/>
              <a:t>Android Application Architecture</a:t>
            </a:r>
          </a:p>
          <a:p>
            <a:pPr algn="just">
              <a:lnSpc>
                <a:spcPct val="80000"/>
              </a:lnSpc>
            </a:pPr>
            <a:r>
              <a:rPr lang="en-US" altLang="en-US" sz="2000" dirty="0" smtClean="0"/>
              <a:t>Android Libraries</a:t>
            </a:r>
          </a:p>
          <a:p>
            <a:pPr algn="just">
              <a:lnSpc>
                <a:spcPct val="80000"/>
              </a:lnSpc>
            </a:pPr>
            <a:r>
              <a:rPr lang="en-US" altLang="en-US" sz="2000" dirty="0" smtClean="0"/>
              <a:t>Android Development Tools</a:t>
            </a:r>
          </a:p>
        </p:txBody>
      </p:sp>
      <p:sp>
        <p:nvSpPr>
          <p:cNvPr id="2" name="Date Placeholder 1"/>
          <p:cNvSpPr>
            <a:spLocks noGrp="1"/>
          </p:cNvSpPr>
          <p:nvPr>
            <p:ph type="dt" sz="half" idx="10"/>
          </p:nvPr>
        </p:nvSpPr>
        <p:spPr/>
        <p:txBody>
          <a:bodyPr/>
          <a:lstStyle/>
          <a:p>
            <a:fld id="{35B0C519-89AB-4890-8F92-601590506CB9}" type="datetime3">
              <a:rPr lang="en-US" smtClean="0"/>
              <a:pPr/>
              <a:t>17 January 2018</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25</a:t>
            </a:fld>
            <a:endParaRPr lang="en-US"/>
          </a:p>
        </p:txBody>
      </p:sp>
    </p:spTree>
    <p:extLst>
      <p:ext uri="{BB962C8B-B14F-4D97-AF65-F5344CB8AC3E}">
        <p14:creationId xmlns:p14="http://schemas.microsoft.com/office/powerpoint/2010/main" val="200113912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Android Software Stack or Android Architecture </a:t>
            </a:r>
            <a:endParaRPr lang="en-US" sz="2400"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26</a:t>
            </a:fld>
            <a:endParaRPr lang="en-US"/>
          </a:p>
        </p:txBody>
      </p:sp>
      <p:sp>
        <p:nvSpPr>
          <p:cNvPr id="7" name="AutoShape 2" descr="Image result for Android Software Sta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143001"/>
            <a:ext cx="7997825" cy="5190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039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Android Software Stack or Android Architecture </a:t>
            </a:r>
          </a:p>
        </p:txBody>
      </p:sp>
      <p:sp>
        <p:nvSpPr>
          <p:cNvPr id="3" name="Content Placeholder 2"/>
          <p:cNvSpPr>
            <a:spLocks noGrp="1"/>
          </p:cNvSpPr>
          <p:nvPr>
            <p:ph idx="1"/>
          </p:nvPr>
        </p:nvSpPr>
        <p:spPr/>
        <p:txBody>
          <a:bodyPr/>
          <a:lstStyle/>
          <a:p>
            <a:pPr marL="0" indent="0">
              <a:buNone/>
            </a:pPr>
            <a:r>
              <a:rPr lang="en-US" dirty="0" smtClean="0"/>
              <a:t>Android </a:t>
            </a:r>
            <a:r>
              <a:rPr lang="en-US" dirty="0"/>
              <a:t>architecture or Android software stack is categorized into five parts:</a:t>
            </a:r>
          </a:p>
          <a:p>
            <a:pPr marL="514350" indent="-514350">
              <a:buFont typeface="+mj-lt"/>
              <a:buAutoNum type="arabicPeriod"/>
            </a:pPr>
            <a:r>
              <a:rPr lang="en-US" dirty="0"/>
              <a:t>L</a:t>
            </a:r>
            <a:r>
              <a:rPr lang="en-US" dirty="0" smtClean="0"/>
              <a:t>inux </a:t>
            </a:r>
            <a:r>
              <a:rPr lang="en-US" dirty="0"/>
              <a:t>kernel</a:t>
            </a:r>
          </a:p>
          <a:p>
            <a:pPr marL="514350" indent="-514350">
              <a:buFont typeface="+mj-lt"/>
              <a:buAutoNum type="arabicPeriod"/>
            </a:pPr>
            <a:r>
              <a:rPr lang="en-US" dirty="0"/>
              <a:t>N</a:t>
            </a:r>
            <a:r>
              <a:rPr lang="en-US" dirty="0" smtClean="0"/>
              <a:t>ative </a:t>
            </a:r>
            <a:r>
              <a:rPr lang="en-US" dirty="0"/>
              <a:t>libraries (middleware</a:t>
            </a:r>
            <a:r>
              <a:rPr lang="en-US" dirty="0" smtClean="0"/>
              <a:t>)</a:t>
            </a:r>
            <a:endParaRPr lang="en-US" dirty="0"/>
          </a:p>
          <a:p>
            <a:pPr marL="514350" indent="-514350">
              <a:buFont typeface="+mj-lt"/>
              <a:buAutoNum type="arabicPeriod"/>
            </a:pPr>
            <a:r>
              <a:rPr lang="en-US" dirty="0"/>
              <a:t>Android Runtime</a:t>
            </a:r>
          </a:p>
          <a:p>
            <a:pPr marL="514350" indent="-514350">
              <a:buFont typeface="+mj-lt"/>
              <a:buAutoNum type="arabicPeriod"/>
            </a:pPr>
            <a:r>
              <a:rPr lang="en-US" dirty="0"/>
              <a:t>Application Framework</a:t>
            </a:r>
          </a:p>
          <a:p>
            <a:pPr marL="514350" indent="-514350">
              <a:buFont typeface="+mj-lt"/>
              <a:buAutoNum type="arabicPeriod"/>
            </a:pPr>
            <a:r>
              <a:rPr lang="en-US" dirty="0"/>
              <a:t>Applications</a:t>
            </a:r>
          </a:p>
          <a:p>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27</a:t>
            </a:fld>
            <a:endParaRPr lang="en-US"/>
          </a:p>
        </p:txBody>
      </p:sp>
    </p:spTree>
    <p:extLst>
      <p:ext uri="{BB962C8B-B14F-4D97-AF65-F5344CB8AC3E}">
        <p14:creationId xmlns:p14="http://schemas.microsoft.com/office/powerpoint/2010/main" val="1628752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Android Software Stack or Android Architecture </a:t>
            </a:r>
          </a:p>
        </p:txBody>
      </p:sp>
      <p:sp>
        <p:nvSpPr>
          <p:cNvPr id="3" name="Content Placeholder 2"/>
          <p:cNvSpPr>
            <a:spLocks noGrp="1"/>
          </p:cNvSpPr>
          <p:nvPr>
            <p:ph idx="1"/>
          </p:nvPr>
        </p:nvSpPr>
        <p:spPr/>
        <p:txBody>
          <a:bodyPr/>
          <a:lstStyle/>
          <a:p>
            <a:r>
              <a:rPr lang="en-US" dirty="0" smtClean="0"/>
              <a:t>Linux Kernel</a:t>
            </a:r>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28</a:t>
            </a:fld>
            <a:endParaRPr lang="en-US"/>
          </a:p>
        </p:txBody>
      </p:sp>
      <p:pic>
        <p:nvPicPr>
          <p:cNvPr id="1026" name="Picture 2" descr="Linux-Kerne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12372"/>
            <a:ext cx="8095012" cy="1416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3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Android Software Stack or Android Architecture </a:t>
            </a:r>
          </a:p>
        </p:txBody>
      </p:sp>
      <p:sp>
        <p:nvSpPr>
          <p:cNvPr id="3" name="Content Placeholder 2"/>
          <p:cNvSpPr>
            <a:spLocks noGrp="1"/>
          </p:cNvSpPr>
          <p:nvPr>
            <p:ph idx="1"/>
          </p:nvPr>
        </p:nvSpPr>
        <p:spPr/>
        <p:txBody>
          <a:bodyPr/>
          <a:lstStyle/>
          <a:p>
            <a:r>
              <a:rPr lang="en-US" dirty="0"/>
              <a:t>Native Libraries Layer</a:t>
            </a:r>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29</a:t>
            </a:fld>
            <a:endParaRPr lang="en-US"/>
          </a:p>
        </p:txBody>
      </p:sp>
      <p:pic>
        <p:nvPicPr>
          <p:cNvPr id="2050" name="Picture 2" descr="Native-Android-Librarie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7837708"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3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marL="0" indent="0">
              <a:buNone/>
            </a:pPr>
            <a:r>
              <a:rPr lang="en-US" dirty="0" smtClean="0"/>
              <a:t>What does .</a:t>
            </a:r>
            <a:r>
              <a:rPr lang="en-US" dirty="0" err="1" smtClean="0"/>
              <a:t>apk</a:t>
            </a:r>
            <a:r>
              <a:rPr lang="en-US" dirty="0" smtClean="0"/>
              <a:t> stand for</a:t>
            </a:r>
          </a:p>
          <a:p>
            <a:r>
              <a:rPr lang="en-US" dirty="0" smtClean="0"/>
              <a:t>Android Application Kit</a:t>
            </a:r>
          </a:p>
          <a:p>
            <a:r>
              <a:rPr lang="en-US" dirty="0" smtClean="0"/>
              <a:t>Android Package</a:t>
            </a:r>
          </a:p>
          <a:p>
            <a:r>
              <a:rPr lang="en-US" dirty="0" smtClean="0"/>
              <a:t>Android Power Kit</a:t>
            </a:r>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a:t>
            </a:fld>
            <a:endParaRPr lang="en-US"/>
          </a:p>
        </p:txBody>
      </p:sp>
    </p:spTree>
    <p:extLst>
      <p:ext uri="{BB962C8B-B14F-4D97-AF65-F5344CB8AC3E}">
        <p14:creationId xmlns:p14="http://schemas.microsoft.com/office/powerpoint/2010/main" val="1345418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Android Software Stack or Android Architecture </a:t>
            </a:r>
          </a:p>
        </p:txBody>
      </p:sp>
      <p:sp>
        <p:nvSpPr>
          <p:cNvPr id="3" name="Content Placeholder 2"/>
          <p:cNvSpPr>
            <a:spLocks noGrp="1"/>
          </p:cNvSpPr>
          <p:nvPr>
            <p:ph idx="1"/>
          </p:nvPr>
        </p:nvSpPr>
        <p:spPr/>
        <p:txBody>
          <a:bodyPr/>
          <a:lstStyle/>
          <a:p>
            <a:r>
              <a:rPr lang="en-US" dirty="0" smtClean="0"/>
              <a:t>Application Framework Layer</a:t>
            </a:r>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30</a:t>
            </a:fld>
            <a:endParaRPr lang="en-US"/>
          </a:p>
        </p:txBody>
      </p:sp>
      <p:pic>
        <p:nvPicPr>
          <p:cNvPr id="4098" name="Picture 2" descr="Application framework 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8068227"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596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Android Software Stack or Android Architecture </a:t>
            </a:r>
          </a:p>
        </p:txBody>
      </p:sp>
      <p:sp>
        <p:nvSpPr>
          <p:cNvPr id="3" name="Content Placeholder 2"/>
          <p:cNvSpPr>
            <a:spLocks noGrp="1"/>
          </p:cNvSpPr>
          <p:nvPr>
            <p:ph idx="1"/>
          </p:nvPr>
        </p:nvSpPr>
        <p:spPr/>
        <p:txBody>
          <a:bodyPr/>
          <a:lstStyle/>
          <a:p>
            <a:r>
              <a:rPr lang="en-US" dirty="0"/>
              <a:t>Application Layer</a:t>
            </a:r>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31</a:t>
            </a:fld>
            <a:endParaRPr lang="en-US"/>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799942"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0596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Android Software Stack or Android Architecture </a:t>
            </a:r>
          </a:p>
        </p:txBody>
      </p:sp>
      <p:sp>
        <p:nvSpPr>
          <p:cNvPr id="3" name="Content Placeholder 2"/>
          <p:cNvSpPr>
            <a:spLocks noGrp="1"/>
          </p:cNvSpPr>
          <p:nvPr>
            <p:ph idx="1"/>
          </p:nvPr>
        </p:nvSpPr>
        <p:spPr/>
        <p:txBody>
          <a:bodyPr/>
          <a:lstStyle/>
          <a:p>
            <a:pPr algn="just">
              <a:buFont typeface="+mj-lt"/>
              <a:buAutoNum type="arabicPeriod"/>
            </a:pPr>
            <a:r>
              <a:rPr lang="en-US" sz="1400" b="1" dirty="0" smtClean="0"/>
              <a:t>Linux kernel: </a:t>
            </a:r>
            <a:r>
              <a:rPr lang="en-US" sz="1400" dirty="0" smtClean="0"/>
              <a:t>It </a:t>
            </a:r>
            <a:r>
              <a:rPr lang="en-US" sz="1400" dirty="0"/>
              <a:t>is the heart of android architecture that exists at the root of android architecture. </a:t>
            </a:r>
            <a:r>
              <a:rPr lang="en-US" sz="1400" b="1" dirty="0"/>
              <a:t>Linux kernel</a:t>
            </a:r>
            <a:r>
              <a:rPr lang="en-US" sz="1400" dirty="0"/>
              <a:t> is responsible for device drivers, power management, memory management, device management and resource access.</a:t>
            </a:r>
          </a:p>
          <a:p>
            <a:pPr algn="just">
              <a:buFont typeface="+mj-lt"/>
              <a:buAutoNum type="arabicPeriod"/>
            </a:pPr>
            <a:r>
              <a:rPr lang="en-US" sz="1400" b="1" dirty="0" smtClean="0"/>
              <a:t>Native Libraries:</a:t>
            </a:r>
            <a:r>
              <a:rPr lang="en-US" sz="1400" dirty="0" smtClean="0"/>
              <a:t> On </a:t>
            </a:r>
            <a:r>
              <a:rPr lang="en-US" sz="1400" dirty="0"/>
              <a:t>the top of </a:t>
            </a:r>
            <a:r>
              <a:rPr lang="en-US" sz="1400" dirty="0" err="1"/>
              <a:t>linux</a:t>
            </a:r>
            <a:r>
              <a:rPr lang="en-US" sz="1400" dirty="0"/>
              <a:t> kernel, their are </a:t>
            </a:r>
            <a:r>
              <a:rPr lang="en-US" sz="1400" b="1" dirty="0"/>
              <a:t>Native libraries</a:t>
            </a:r>
            <a:r>
              <a:rPr lang="en-US" sz="1400" dirty="0"/>
              <a:t> such as </a:t>
            </a:r>
            <a:r>
              <a:rPr lang="en-US" sz="1400" dirty="0" err="1"/>
              <a:t>WebKit</a:t>
            </a:r>
            <a:r>
              <a:rPr lang="en-US" sz="1400" dirty="0"/>
              <a:t>, OpenGL, </a:t>
            </a:r>
            <a:r>
              <a:rPr lang="en-US" sz="1400" dirty="0" err="1"/>
              <a:t>FreeType</a:t>
            </a:r>
            <a:r>
              <a:rPr lang="en-US" sz="1400" dirty="0"/>
              <a:t>, SQLite, Media, C runtime library (</a:t>
            </a:r>
            <a:r>
              <a:rPr lang="en-US" sz="1400" dirty="0" err="1"/>
              <a:t>libc</a:t>
            </a:r>
            <a:r>
              <a:rPr lang="en-US" sz="1400" dirty="0"/>
              <a:t>) </a:t>
            </a:r>
            <a:r>
              <a:rPr lang="en-US" sz="1400" dirty="0" smtClean="0"/>
              <a:t>etc. The </a:t>
            </a:r>
            <a:r>
              <a:rPr lang="en-US" sz="1400" dirty="0" err="1"/>
              <a:t>WebKit</a:t>
            </a:r>
            <a:r>
              <a:rPr lang="en-US" sz="1400" dirty="0"/>
              <a:t> library is responsible for browser support, SQLite is for database, </a:t>
            </a:r>
            <a:r>
              <a:rPr lang="en-US" sz="1400" dirty="0" err="1"/>
              <a:t>FreeType</a:t>
            </a:r>
            <a:r>
              <a:rPr lang="en-US" sz="1400" dirty="0"/>
              <a:t> for font support, Media for playing and recording audio and video formats.</a:t>
            </a:r>
          </a:p>
          <a:p>
            <a:pPr algn="just">
              <a:buFont typeface="+mj-lt"/>
              <a:buAutoNum type="arabicPeriod"/>
            </a:pPr>
            <a:r>
              <a:rPr lang="en-US" sz="1400" b="1" dirty="0" smtClean="0"/>
              <a:t>Android Runtime:</a:t>
            </a:r>
            <a:r>
              <a:rPr lang="en-US" sz="1400" dirty="0" smtClean="0"/>
              <a:t> In </a:t>
            </a:r>
            <a:r>
              <a:rPr lang="en-US" sz="1400" dirty="0"/>
              <a:t>android runtime, there are core libraries and DVM (</a:t>
            </a:r>
            <a:r>
              <a:rPr lang="en-US" sz="1400" dirty="0" err="1"/>
              <a:t>Dalvik</a:t>
            </a:r>
            <a:r>
              <a:rPr lang="en-US" sz="1400" dirty="0"/>
              <a:t> Virtual Machine) which is responsible to run android application. DVM is like </a:t>
            </a:r>
            <a:r>
              <a:rPr lang="en-US" sz="1400" dirty="0" smtClean="0"/>
              <a:t>JVM (Java Virtual Machine) </a:t>
            </a:r>
            <a:r>
              <a:rPr lang="en-US" sz="1400" dirty="0"/>
              <a:t>but it is optimized for mobile devices. It consumes less memory and provides fast performance.</a:t>
            </a:r>
          </a:p>
          <a:p>
            <a:pPr algn="just">
              <a:buFont typeface="+mj-lt"/>
              <a:buAutoNum type="arabicPeriod"/>
            </a:pPr>
            <a:r>
              <a:rPr lang="en-US" sz="1400" b="1" dirty="0" smtClean="0"/>
              <a:t>Android Framework:</a:t>
            </a:r>
            <a:r>
              <a:rPr lang="en-US" sz="1400" dirty="0" smtClean="0"/>
              <a:t> On </a:t>
            </a:r>
            <a:r>
              <a:rPr lang="en-US" sz="1400" dirty="0"/>
              <a:t>the top of Native libraries and android runtime, there is android framework. Android framework includes </a:t>
            </a:r>
            <a:r>
              <a:rPr lang="en-US" sz="1400" b="1" dirty="0"/>
              <a:t>Android API's</a:t>
            </a:r>
            <a:r>
              <a:rPr lang="en-US" sz="1400" dirty="0"/>
              <a:t> such as UI (User Interface), telephony, resources, locations, Content Providers (data) and package managers. It provides a lot of classes and interfaces for android application development.</a:t>
            </a:r>
          </a:p>
          <a:p>
            <a:pPr algn="just">
              <a:buFont typeface="+mj-lt"/>
              <a:buAutoNum type="arabicPeriod"/>
            </a:pPr>
            <a:r>
              <a:rPr lang="en-US" sz="1400" b="1" dirty="0" smtClean="0"/>
              <a:t>Applications:</a:t>
            </a:r>
            <a:r>
              <a:rPr lang="en-US" sz="1400" dirty="0" smtClean="0"/>
              <a:t> On </a:t>
            </a:r>
            <a:r>
              <a:rPr lang="en-US" sz="1400" dirty="0"/>
              <a:t>the top of android framework, there are applications. All applications such as home, contact, settings, games, browsers are using android framework that uses android runtime and libraries. Android runtime and native libraries are using </a:t>
            </a:r>
            <a:r>
              <a:rPr lang="en-US" sz="1400" dirty="0" err="1"/>
              <a:t>linux</a:t>
            </a:r>
            <a:r>
              <a:rPr lang="en-US" sz="1400" dirty="0"/>
              <a:t> </a:t>
            </a:r>
            <a:r>
              <a:rPr lang="en-US" sz="1400" dirty="0" smtClean="0"/>
              <a:t>kernel</a:t>
            </a:r>
            <a:r>
              <a:rPr lang="en-US" sz="1400" dirty="0"/>
              <a:t>.</a:t>
            </a:r>
          </a:p>
          <a:p>
            <a:pPr algn="just">
              <a:buFont typeface="+mj-lt"/>
              <a:buAutoNum type="arabicPeriod"/>
            </a:pPr>
            <a:endParaRPr lang="en-US" sz="1400"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32</a:t>
            </a:fld>
            <a:endParaRPr lang="en-US"/>
          </a:p>
        </p:txBody>
      </p:sp>
    </p:spTree>
    <p:extLst>
      <p:ext uri="{BB962C8B-B14F-4D97-AF65-F5344CB8AC3E}">
        <p14:creationId xmlns:p14="http://schemas.microsoft.com/office/powerpoint/2010/main" val="26799514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en-US" sz="2800" dirty="0" smtClean="0"/>
              <a:t>Question</a:t>
            </a:r>
            <a:endParaRPr lang="en-US" sz="2800" dirty="0"/>
          </a:p>
        </p:txBody>
      </p:sp>
      <p:sp>
        <p:nvSpPr>
          <p:cNvPr id="9219" name="Rectangle 3"/>
          <p:cNvSpPr>
            <a:spLocks noGrp="1" noChangeArrowheads="1"/>
          </p:cNvSpPr>
          <p:nvPr>
            <p:ph type="subTitle" idx="1"/>
          </p:nvPr>
        </p:nvSpPr>
        <p:spPr>
          <a:xfrm>
            <a:off x="914400" y="3200400"/>
            <a:ext cx="7010400" cy="1600200"/>
          </a:xfrm>
        </p:spPr>
        <p:txBody>
          <a:bodyPr/>
          <a:lstStyle/>
          <a:p>
            <a:pPr algn="just">
              <a:lnSpc>
                <a:spcPct val="80000"/>
              </a:lnSpc>
            </a:pPr>
            <a:r>
              <a:rPr lang="en-US" dirty="0" smtClean="0"/>
              <a:t>Describe with neat diagram Android Architecture or Android </a:t>
            </a:r>
            <a:r>
              <a:rPr lang="en-US" dirty="0"/>
              <a:t>S</a:t>
            </a:r>
            <a:r>
              <a:rPr lang="en-US" dirty="0" smtClean="0"/>
              <a:t>oftware Stack</a:t>
            </a:r>
            <a:endParaRPr lang="en-US" altLang="en-US" dirty="0" smtClean="0"/>
          </a:p>
        </p:txBody>
      </p:sp>
      <p:sp>
        <p:nvSpPr>
          <p:cNvPr id="2" name="Date Placeholder 1"/>
          <p:cNvSpPr>
            <a:spLocks noGrp="1"/>
          </p:cNvSpPr>
          <p:nvPr>
            <p:ph type="dt" sz="half" idx="10"/>
          </p:nvPr>
        </p:nvSpPr>
        <p:spPr/>
        <p:txBody>
          <a:bodyPr/>
          <a:lstStyle/>
          <a:p>
            <a:fld id="{35B0C519-89AB-4890-8F92-601590506CB9}" type="datetime3">
              <a:rPr lang="en-US" smtClean="0"/>
              <a:pPr/>
              <a:t>17 January 2018</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33</a:t>
            </a:fld>
            <a:endParaRPr lang="en-US"/>
          </a:p>
        </p:txBody>
      </p:sp>
    </p:spTree>
    <p:extLst>
      <p:ext uri="{BB962C8B-B14F-4D97-AF65-F5344CB8AC3E}">
        <p14:creationId xmlns:p14="http://schemas.microsoft.com/office/powerpoint/2010/main" val="289825650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en-US" sz="2800" dirty="0" smtClean="0"/>
              <a:t>Unit </a:t>
            </a:r>
            <a:r>
              <a:rPr lang="en-US" sz="2800" dirty="0"/>
              <a:t>1: </a:t>
            </a:r>
            <a:r>
              <a:rPr lang="en-US" sz="2800" dirty="0" err="1"/>
              <a:t>Dalvik</a:t>
            </a:r>
            <a:r>
              <a:rPr lang="en-US" sz="2800" dirty="0"/>
              <a:t> Virtual Machine </a:t>
            </a:r>
          </a:p>
        </p:txBody>
      </p:sp>
      <p:sp>
        <p:nvSpPr>
          <p:cNvPr id="9219" name="Rectangle 3"/>
          <p:cNvSpPr>
            <a:spLocks noGrp="1" noChangeArrowheads="1"/>
          </p:cNvSpPr>
          <p:nvPr>
            <p:ph type="subTitle" idx="1"/>
          </p:nvPr>
        </p:nvSpPr>
        <p:spPr>
          <a:xfrm>
            <a:off x="914400" y="3200400"/>
            <a:ext cx="7010400" cy="1600200"/>
          </a:xfrm>
        </p:spPr>
        <p:txBody>
          <a:bodyPr/>
          <a:lstStyle/>
          <a:p>
            <a:pPr algn="just">
              <a:lnSpc>
                <a:spcPct val="80000"/>
              </a:lnSpc>
            </a:pPr>
            <a:r>
              <a:rPr lang="en-US" sz="2000" dirty="0" smtClean="0"/>
              <a:t>DVM </a:t>
            </a:r>
            <a:r>
              <a:rPr lang="en-US" sz="2000" dirty="0"/>
              <a:t>is </a:t>
            </a:r>
            <a:r>
              <a:rPr lang="en-US" sz="2000" dirty="0" smtClean="0"/>
              <a:t>written </a:t>
            </a:r>
            <a:r>
              <a:rPr lang="en-US" sz="2000" dirty="0"/>
              <a:t>specifically for </a:t>
            </a:r>
            <a:r>
              <a:rPr lang="en-US" sz="2000" dirty="0" smtClean="0"/>
              <a:t>efficiently </a:t>
            </a:r>
            <a:r>
              <a:rPr lang="en-US" sz="2000" dirty="0"/>
              <a:t>running programs on devices which have limited battery, limited memory and limited CPU</a:t>
            </a:r>
            <a:endParaRPr lang="en-US" altLang="en-US" sz="2000" dirty="0" smtClean="0"/>
          </a:p>
        </p:txBody>
      </p:sp>
      <p:sp>
        <p:nvSpPr>
          <p:cNvPr id="2" name="Date Placeholder 1"/>
          <p:cNvSpPr>
            <a:spLocks noGrp="1"/>
          </p:cNvSpPr>
          <p:nvPr>
            <p:ph type="dt" sz="half" idx="10"/>
          </p:nvPr>
        </p:nvSpPr>
        <p:spPr/>
        <p:txBody>
          <a:bodyPr/>
          <a:lstStyle/>
          <a:p>
            <a:fld id="{35B0C519-89AB-4890-8F92-601590506CB9}" type="datetime3">
              <a:rPr lang="en-US" smtClean="0"/>
              <a:pPr/>
              <a:t>17 January 2018</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34</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114800"/>
            <a:ext cx="5715000" cy="1617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895600" y="5732745"/>
            <a:ext cx="2126864" cy="369332"/>
          </a:xfrm>
          <a:prstGeom prst="rect">
            <a:avLst/>
          </a:prstGeom>
          <a:noFill/>
        </p:spPr>
        <p:txBody>
          <a:bodyPr wrap="none" rtlCol="0">
            <a:spAutoFit/>
          </a:bodyPr>
          <a:lstStyle/>
          <a:p>
            <a:r>
              <a:rPr lang="en-US" dirty="0" smtClean="0"/>
              <a:t>Android Runtime</a:t>
            </a:r>
            <a:endParaRPr lang="en-US" dirty="0"/>
          </a:p>
        </p:txBody>
      </p:sp>
    </p:spTree>
    <p:extLst>
      <p:ext uri="{BB962C8B-B14F-4D97-AF65-F5344CB8AC3E}">
        <p14:creationId xmlns:p14="http://schemas.microsoft.com/office/powerpoint/2010/main" val="72103152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Difference between Java Virtual Machine (JVM) and </a:t>
            </a:r>
            <a:r>
              <a:rPr lang="en-US" sz="2400" dirty="0" err="1" smtClean="0"/>
              <a:t>Dalvik</a:t>
            </a:r>
            <a:r>
              <a:rPr lang="en-US" sz="2400" dirty="0" smtClean="0"/>
              <a:t> Virtual Machine (DVM)</a:t>
            </a:r>
            <a:endParaRPr lang="en-US" sz="2400"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76400"/>
            <a:ext cx="38481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1355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JVM and DVM</a:t>
            </a:r>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526811539"/>
              </p:ext>
            </p:extLst>
          </p:nvPr>
        </p:nvGraphicFramePr>
        <p:xfrm>
          <a:off x="228600" y="1219200"/>
          <a:ext cx="8686800" cy="4490720"/>
        </p:xfrm>
        <a:graphic>
          <a:graphicData uri="http://schemas.openxmlformats.org/drawingml/2006/table">
            <a:tbl>
              <a:tblPr firstRow="1" bandRow="1">
                <a:tableStyleId>{5C22544A-7EE6-4342-B048-85BDC9FD1C3A}</a:tableStyleId>
              </a:tblPr>
              <a:tblGrid>
                <a:gridCol w="4114800"/>
                <a:gridCol w="4572000"/>
              </a:tblGrid>
              <a:tr h="370840">
                <a:tc>
                  <a:txBody>
                    <a:bodyPr/>
                    <a:lstStyle/>
                    <a:p>
                      <a:r>
                        <a:rPr lang="en-US" dirty="0" smtClean="0">
                          <a:solidFill>
                            <a:schemeClr val="tx1"/>
                          </a:solidFill>
                        </a:rPr>
                        <a:t>Java Virtual Machine (JVM)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smtClean="0">
                          <a:solidFill>
                            <a:schemeClr val="tx1"/>
                          </a:solidFill>
                        </a:rPr>
                        <a:t>Dalvik</a:t>
                      </a:r>
                      <a:r>
                        <a:rPr lang="en-US" dirty="0" smtClean="0">
                          <a:solidFill>
                            <a:schemeClr val="tx1"/>
                          </a:solidFill>
                        </a:rPr>
                        <a:t> Virtual Machine (DVM)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0" i="0" kern="1200" dirty="0" smtClean="0">
                          <a:solidFill>
                            <a:schemeClr val="tx1"/>
                          </a:solidFill>
                          <a:effectLst/>
                          <a:latin typeface="+mn-lt"/>
                          <a:ea typeface="+mn-ea"/>
                          <a:cs typeface="+mn-cs"/>
                        </a:rPr>
                        <a:t>JVM is </a:t>
                      </a:r>
                      <a:r>
                        <a:rPr lang="en-US" sz="1800" b="1" i="0" kern="1200" dirty="0" smtClean="0">
                          <a:solidFill>
                            <a:schemeClr val="tx1"/>
                          </a:solidFill>
                          <a:effectLst/>
                          <a:latin typeface="+mn-lt"/>
                          <a:ea typeface="+mn-ea"/>
                          <a:cs typeface="+mn-cs"/>
                        </a:rPr>
                        <a:t>Stack based </a:t>
                      </a:r>
                      <a:r>
                        <a:rPr lang="en-US" sz="1800" b="0" i="0" kern="1200" dirty="0" smtClean="0">
                          <a:solidFill>
                            <a:schemeClr val="tx1"/>
                          </a:solidFill>
                          <a:effectLst/>
                          <a:latin typeface="+mn-lt"/>
                          <a:ea typeface="+mn-ea"/>
                          <a:cs typeface="+mn-cs"/>
                        </a:rPr>
                        <a:t>which uses java byte code and runs .class file having JIT (Just In Time)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i="0" kern="1200" dirty="0" smtClean="0">
                          <a:solidFill>
                            <a:schemeClr val="tx1"/>
                          </a:solidFill>
                          <a:effectLst/>
                          <a:latin typeface="+mn-lt"/>
                          <a:ea typeface="+mn-ea"/>
                          <a:cs typeface="+mn-cs"/>
                        </a:rPr>
                        <a:t>DVM is </a:t>
                      </a:r>
                      <a:r>
                        <a:rPr lang="en-US" sz="1800" b="1" i="0" kern="1200" dirty="0" smtClean="0">
                          <a:solidFill>
                            <a:schemeClr val="tx1"/>
                          </a:solidFill>
                          <a:effectLst/>
                          <a:latin typeface="+mn-lt"/>
                          <a:ea typeface="+mn-ea"/>
                          <a:cs typeface="+mn-cs"/>
                        </a:rPr>
                        <a:t>Register based </a:t>
                      </a:r>
                      <a:r>
                        <a:rPr lang="en-US" sz="1800" b="0" i="0" kern="1200" dirty="0" smtClean="0">
                          <a:solidFill>
                            <a:schemeClr val="tx1"/>
                          </a:solidFill>
                          <a:effectLst/>
                          <a:latin typeface="+mn-lt"/>
                          <a:ea typeface="+mn-ea"/>
                          <a:cs typeface="+mn-cs"/>
                        </a:rPr>
                        <a:t>which is designed to run on low memory, uses its own byte code and runs .</a:t>
                      </a:r>
                      <a:r>
                        <a:rPr lang="en-US" sz="1800" b="0" i="0" kern="1200" dirty="0" err="1" smtClean="0">
                          <a:solidFill>
                            <a:schemeClr val="tx1"/>
                          </a:solidFill>
                          <a:effectLst/>
                          <a:latin typeface="+mn-lt"/>
                          <a:ea typeface="+mn-ea"/>
                          <a:cs typeface="+mn-cs"/>
                        </a:rPr>
                        <a:t>Dex</a:t>
                      </a:r>
                      <a:r>
                        <a:rPr lang="en-US" sz="1800" b="0" i="0" kern="1200" dirty="0" smtClean="0">
                          <a:solidFill>
                            <a:schemeClr val="tx1"/>
                          </a:solidFill>
                          <a:effectLst/>
                          <a:latin typeface="+mn-lt"/>
                          <a:ea typeface="+mn-ea"/>
                          <a:cs typeface="+mn-cs"/>
                        </a:rPr>
                        <a:t> file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dirty="0" smtClean="0">
                          <a:solidFill>
                            <a:schemeClr val="tx1"/>
                          </a:solidFill>
                        </a:rPr>
                        <a:t>Stack based VM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Registered based VM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pPr fontAlgn="base"/>
                      <a:endParaRPr lang="en-US" sz="1800" b="1" i="0" kern="1200" dirty="0" smtClean="0">
                        <a:solidFill>
                          <a:schemeClr val="dk1"/>
                        </a:solidFill>
                        <a:effectLst/>
                        <a:latin typeface="+mn-lt"/>
                        <a:ea typeface="+mn-ea"/>
                        <a:cs typeface="+mn-cs"/>
                      </a:endParaRPr>
                    </a:p>
                    <a:p>
                      <a:pPr fontAlgn="base"/>
                      <a:r>
                        <a:rPr lang="en-US" sz="1800" b="1" i="0" kern="1200" dirty="0" smtClean="0">
                          <a:solidFill>
                            <a:schemeClr val="dk1"/>
                          </a:solidFill>
                          <a:effectLst/>
                          <a:latin typeface="+mn-lt"/>
                          <a:ea typeface="+mn-ea"/>
                          <a:cs typeface="+mn-cs"/>
                        </a:rPr>
                        <a:t>POP 20</a:t>
                      </a:r>
                      <a:endParaRPr lang="en-US" sz="1800" b="0" i="0" kern="1200" dirty="0" smtClean="0">
                        <a:solidFill>
                          <a:schemeClr val="dk1"/>
                        </a:solidFill>
                        <a:effectLst/>
                        <a:latin typeface="+mn-lt"/>
                        <a:ea typeface="+mn-ea"/>
                        <a:cs typeface="+mn-cs"/>
                      </a:endParaRPr>
                    </a:p>
                    <a:p>
                      <a:pPr fontAlgn="base"/>
                      <a:r>
                        <a:rPr lang="en-US" sz="1800" b="1" i="0" kern="1200" dirty="0" smtClean="0">
                          <a:solidFill>
                            <a:schemeClr val="dk1"/>
                          </a:solidFill>
                          <a:effectLst/>
                          <a:latin typeface="+mn-lt"/>
                          <a:ea typeface="+mn-ea"/>
                          <a:cs typeface="+mn-cs"/>
                        </a:rPr>
                        <a:t>POP 7</a:t>
                      </a:r>
                      <a:endParaRPr lang="en-US" sz="1800" b="0" i="0" kern="1200" dirty="0" smtClean="0">
                        <a:solidFill>
                          <a:schemeClr val="dk1"/>
                        </a:solidFill>
                        <a:effectLst/>
                        <a:latin typeface="+mn-lt"/>
                        <a:ea typeface="+mn-ea"/>
                        <a:cs typeface="+mn-cs"/>
                      </a:endParaRPr>
                    </a:p>
                    <a:p>
                      <a:pPr fontAlgn="base"/>
                      <a:r>
                        <a:rPr lang="en-US" sz="1800" b="1" i="0" kern="1200" dirty="0" smtClean="0">
                          <a:solidFill>
                            <a:schemeClr val="dk1"/>
                          </a:solidFill>
                          <a:effectLst/>
                          <a:latin typeface="+mn-lt"/>
                          <a:ea typeface="+mn-ea"/>
                          <a:cs typeface="+mn-cs"/>
                        </a:rPr>
                        <a:t>ADD 20, 7, result</a:t>
                      </a:r>
                      <a:endParaRPr lang="en-US" sz="1800" b="0" i="0" kern="1200" dirty="0" smtClean="0">
                        <a:solidFill>
                          <a:schemeClr val="dk1"/>
                        </a:solidFill>
                        <a:effectLst/>
                        <a:latin typeface="+mn-lt"/>
                        <a:ea typeface="+mn-ea"/>
                        <a:cs typeface="+mn-cs"/>
                      </a:endParaRPr>
                    </a:p>
                    <a:p>
                      <a:pPr fontAlgn="base"/>
                      <a:r>
                        <a:rPr lang="en-US" sz="1800" b="1" i="0" kern="1200" dirty="0" smtClean="0">
                          <a:solidFill>
                            <a:schemeClr val="dk1"/>
                          </a:solidFill>
                          <a:effectLst/>
                          <a:latin typeface="+mn-lt"/>
                          <a:ea typeface="+mn-ea"/>
                          <a:cs typeface="+mn-cs"/>
                        </a:rPr>
                        <a:t>PUSH result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r>
                        <a:rPr lang="en-US" sz="1800" b="1" i="0" kern="1200" dirty="0" smtClean="0">
                          <a:solidFill>
                            <a:schemeClr val="dk1"/>
                          </a:solidFill>
                          <a:effectLst/>
                          <a:latin typeface="+mn-lt"/>
                          <a:ea typeface="+mn-ea"/>
                          <a:cs typeface="+mn-cs"/>
                        </a:rPr>
                        <a:t>ADD R1, R2, R3</a:t>
                      </a:r>
                      <a:r>
                        <a:rPr lang="en-US" sz="1800" b="0" i="0" kern="1200" dirty="0" smtClean="0">
                          <a:solidFill>
                            <a:schemeClr val="dk1"/>
                          </a:solidFill>
                          <a:effectLst/>
                          <a:latin typeface="+mn-lt"/>
                          <a:ea typeface="+mn-ea"/>
                          <a:cs typeface="+mn-cs"/>
                        </a:rPr>
                        <a:t>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24187"/>
            <a:ext cx="33909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895600"/>
            <a:ext cx="4343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92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Dalvik</a:t>
            </a:r>
            <a:r>
              <a:rPr lang="en-US" dirty="0"/>
              <a:t> Virtual Machine (DVM)</a:t>
            </a:r>
          </a:p>
        </p:txBody>
      </p:sp>
      <p:sp>
        <p:nvSpPr>
          <p:cNvPr id="3" name="Content Placeholder 2"/>
          <p:cNvSpPr>
            <a:spLocks noGrp="1"/>
          </p:cNvSpPr>
          <p:nvPr>
            <p:ph idx="1"/>
          </p:nvPr>
        </p:nvSpPr>
        <p:spPr/>
        <p:txBody>
          <a:bodyPr/>
          <a:lstStyle/>
          <a:p>
            <a:pPr algn="just"/>
            <a:r>
              <a:rPr lang="en-US" sz="2000" dirty="0"/>
              <a:t>As we know the modern JVM is high performance and provides excellent memory management. But it needs to be optimized for low-powered handheld devices as well.</a:t>
            </a:r>
          </a:p>
          <a:p>
            <a:pPr algn="just"/>
            <a:r>
              <a:rPr lang="en-US" sz="2000" dirty="0"/>
              <a:t>The </a:t>
            </a:r>
            <a:r>
              <a:rPr lang="en-US" sz="2000" b="1" dirty="0" err="1"/>
              <a:t>Dalvik</a:t>
            </a:r>
            <a:r>
              <a:rPr lang="en-US" sz="2000" b="1" dirty="0"/>
              <a:t> Virtual Machine (DVM)</a:t>
            </a:r>
            <a:r>
              <a:rPr lang="en-US" sz="2000" dirty="0"/>
              <a:t> is an android virtual machine optimized for mobile devices. It optimizes the virtual machine for </a:t>
            </a:r>
            <a:r>
              <a:rPr lang="en-US" sz="2000" i="1" dirty="0"/>
              <a:t>memory</a:t>
            </a:r>
            <a:r>
              <a:rPr lang="en-US" sz="2000" dirty="0"/>
              <a:t>, </a:t>
            </a:r>
            <a:r>
              <a:rPr lang="en-US" sz="2000" i="1" dirty="0"/>
              <a:t>battery life</a:t>
            </a:r>
            <a:r>
              <a:rPr lang="en-US" sz="2000" dirty="0"/>
              <a:t> and </a:t>
            </a:r>
            <a:r>
              <a:rPr lang="en-US" sz="2000" i="1" dirty="0"/>
              <a:t>performance</a:t>
            </a:r>
            <a:r>
              <a:rPr lang="en-US" sz="2000" dirty="0"/>
              <a:t>.</a:t>
            </a:r>
          </a:p>
          <a:p>
            <a:pPr algn="just"/>
            <a:r>
              <a:rPr lang="en-US" sz="2000" dirty="0" err="1"/>
              <a:t>Dalvik</a:t>
            </a:r>
            <a:r>
              <a:rPr lang="en-US" sz="2000" dirty="0"/>
              <a:t> is a name of a town in Iceland. The </a:t>
            </a:r>
            <a:r>
              <a:rPr lang="en-US" sz="2000" dirty="0" err="1"/>
              <a:t>Dalvik</a:t>
            </a:r>
            <a:r>
              <a:rPr lang="en-US" sz="2000" dirty="0"/>
              <a:t> VM was written by Dan Bornstein.</a:t>
            </a:r>
          </a:p>
          <a:p>
            <a:pPr algn="just"/>
            <a:r>
              <a:rPr lang="en-US" sz="2000" dirty="0"/>
              <a:t>The </a:t>
            </a:r>
            <a:r>
              <a:rPr lang="en-US" sz="2000" dirty="0" err="1"/>
              <a:t>Dex</a:t>
            </a:r>
            <a:r>
              <a:rPr lang="en-US" sz="2000" dirty="0"/>
              <a:t> compiler converts the class files into the .</a:t>
            </a:r>
            <a:r>
              <a:rPr lang="en-US" sz="2000" dirty="0" err="1"/>
              <a:t>dex</a:t>
            </a:r>
            <a:r>
              <a:rPr lang="en-US" sz="2000" dirty="0"/>
              <a:t> file that run on the </a:t>
            </a:r>
            <a:r>
              <a:rPr lang="en-US" sz="2000" dirty="0" err="1"/>
              <a:t>Dalvik</a:t>
            </a:r>
            <a:r>
              <a:rPr lang="en-US" sz="2000" dirty="0"/>
              <a:t> VM. Multiple class files are converted into one </a:t>
            </a:r>
            <a:r>
              <a:rPr lang="en-US" sz="2000" dirty="0" err="1"/>
              <a:t>dex</a:t>
            </a:r>
            <a:r>
              <a:rPr lang="en-US" sz="2000" dirty="0"/>
              <a:t> file.</a:t>
            </a:r>
          </a:p>
          <a:p>
            <a:pPr algn="just"/>
            <a:endParaRPr lang="en-US" sz="2000"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37</a:t>
            </a:fld>
            <a:endParaRPr lang="en-US"/>
          </a:p>
        </p:txBody>
      </p:sp>
    </p:spTree>
    <p:extLst>
      <p:ext uri="{BB962C8B-B14F-4D97-AF65-F5344CB8AC3E}">
        <p14:creationId xmlns:p14="http://schemas.microsoft.com/office/powerpoint/2010/main" val="1903727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Dalvik</a:t>
            </a:r>
            <a:r>
              <a:rPr lang="en-US" dirty="0"/>
              <a:t> Virtual Machine </a:t>
            </a:r>
            <a:r>
              <a:rPr lang="en-US" dirty="0" smtClean="0"/>
              <a:t>(</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sz="1800" dirty="0"/>
              <a:t>The </a:t>
            </a:r>
            <a:r>
              <a:rPr lang="en-US" sz="1800" b="1" dirty="0" err="1"/>
              <a:t>javac</a:t>
            </a:r>
            <a:r>
              <a:rPr lang="en-US" sz="1800" b="1" dirty="0"/>
              <a:t> tool</a:t>
            </a:r>
            <a:r>
              <a:rPr lang="en-US" sz="1800" dirty="0"/>
              <a:t> compiles the java source file into the class file.</a:t>
            </a:r>
          </a:p>
          <a:p>
            <a:r>
              <a:rPr lang="en-US" sz="1800" dirty="0"/>
              <a:t>The </a:t>
            </a:r>
            <a:r>
              <a:rPr lang="en-US" sz="1800" b="1" dirty="0"/>
              <a:t>dx tool</a:t>
            </a:r>
            <a:r>
              <a:rPr lang="en-US" sz="1800" dirty="0"/>
              <a:t> takes all the class files of your application and generates a single .</a:t>
            </a:r>
            <a:r>
              <a:rPr lang="en-US" sz="1800" dirty="0" err="1"/>
              <a:t>dex</a:t>
            </a:r>
            <a:r>
              <a:rPr lang="en-US" sz="1800" dirty="0"/>
              <a:t> file. It is a platform-specific tool.</a:t>
            </a:r>
          </a:p>
          <a:p>
            <a:r>
              <a:rPr lang="en-US" sz="1800" dirty="0"/>
              <a:t>The </a:t>
            </a:r>
            <a:r>
              <a:rPr lang="en-US" sz="1800" b="1" dirty="0"/>
              <a:t>Android Assets Packaging Tool (</a:t>
            </a:r>
            <a:r>
              <a:rPr lang="en-US" sz="1800" b="1" dirty="0" err="1"/>
              <a:t>aapt</a:t>
            </a:r>
            <a:r>
              <a:rPr lang="en-US" sz="1800" b="1" dirty="0"/>
              <a:t>)</a:t>
            </a:r>
            <a:r>
              <a:rPr lang="en-US" sz="1800" dirty="0"/>
              <a:t> handles the packaging process.</a:t>
            </a:r>
          </a:p>
          <a:p>
            <a:endParaRPr lang="en-US" sz="1800"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38</a:t>
            </a:fld>
            <a:endParaRPr lang="en-US"/>
          </a:p>
        </p:txBody>
      </p:sp>
      <p:grpSp>
        <p:nvGrpSpPr>
          <p:cNvPr id="11" name="Group 10"/>
          <p:cNvGrpSpPr/>
          <p:nvPr/>
        </p:nvGrpSpPr>
        <p:grpSpPr>
          <a:xfrm>
            <a:off x="858982" y="2971800"/>
            <a:ext cx="6761018" cy="3095728"/>
            <a:chOff x="858982" y="2971800"/>
            <a:chExt cx="6761018" cy="3095728"/>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971800"/>
              <a:ext cx="5410200" cy="309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bwMode="auto">
            <a:xfrm flipH="1">
              <a:off x="2057400" y="5562600"/>
              <a:ext cx="609600"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9" name="Rectangle 8"/>
            <p:cNvSpPr/>
            <p:nvPr/>
          </p:nvSpPr>
          <p:spPr bwMode="auto">
            <a:xfrm>
              <a:off x="858982" y="5195836"/>
              <a:ext cx="1219200" cy="595364"/>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rPr>
                <a:t>JVM (Java VM)</a:t>
              </a:r>
            </a:p>
          </p:txBody>
        </p:sp>
      </p:grpSp>
    </p:spTree>
    <p:extLst>
      <p:ext uri="{BB962C8B-B14F-4D97-AF65-F5344CB8AC3E}">
        <p14:creationId xmlns:p14="http://schemas.microsoft.com/office/powerpoint/2010/main" val="9422694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t>
            </a:r>
            <a:r>
              <a:rPr lang="en-US" dirty="0" smtClean="0"/>
              <a:t>Libraries</a:t>
            </a:r>
            <a:endParaRPr lang="en-US" dirty="0"/>
          </a:p>
        </p:txBody>
      </p:sp>
      <p:sp>
        <p:nvSpPr>
          <p:cNvPr id="3" name="Content Placeholder 2"/>
          <p:cNvSpPr>
            <a:spLocks noGrp="1"/>
          </p:cNvSpPr>
          <p:nvPr>
            <p:ph idx="1"/>
          </p:nvPr>
        </p:nvSpPr>
        <p:spPr/>
        <p:txBody>
          <a:bodyPr/>
          <a:lstStyle/>
          <a:p>
            <a:r>
              <a:rPr lang="en-US" sz="2000" dirty="0" smtClean="0"/>
              <a:t>Android </a:t>
            </a:r>
            <a:r>
              <a:rPr lang="en-US" sz="2000" dirty="0"/>
              <a:t>offers a number of APIs for developing your applications. </a:t>
            </a:r>
            <a:endParaRPr lang="en-US" sz="2000" dirty="0" smtClean="0"/>
          </a:p>
          <a:p>
            <a:r>
              <a:rPr lang="en-US" sz="2000" dirty="0" smtClean="0"/>
              <a:t>http</a:t>
            </a:r>
            <a:r>
              <a:rPr lang="en-US" sz="2000" dirty="0"/>
              <a:t>://developer.android.com/reference/packages.html,</a:t>
            </a:r>
          </a:p>
          <a:p>
            <a:pPr marL="0" indent="0">
              <a:buNone/>
            </a:pPr>
            <a:r>
              <a:rPr lang="en-US" sz="2000" dirty="0"/>
              <a:t>which gives a complete list of packages included in the Android SDK.</a:t>
            </a:r>
          </a:p>
          <a:p>
            <a:r>
              <a:rPr lang="en-US" sz="2000" dirty="0"/>
              <a:t>Android is intended to target a wide range of mobile </a:t>
            </a:r>
            <a:r>
              <a:rPr lang="en-US" sz="2000" dirty="0" smtClean="0"/>
              <a:t>hardware</a:t>
            </a:r>
            <a:r>
              <a:rPr lang="en-US" sz="2000" dirty="0"/>
              <a:t>.</a:t>
            </a:r>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39</a:t>
            </a:fld>
            <a:endParaRPr lang="en-US"/>
          </a:p>
        </p:txBody>
      </p:sp>
    </p:spTree>
    <p:extLst>
      <p:ext uri="{BB962C8B-B14F-4D97-AF65-F5344CB8AC3E}">
        <p14:creationId xmlns:p14="http://schemas.microsoft.com/office/powerpoint/2010/main" val="227906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pPr marL="0" indent="0">
              <a:buNone/>
            </a:pPr>
            <a:r>
              <a:rPr lang="en-US" dirty="0" smtClean="0"/>
              <a:t>What does .</a:t>
            </a:r>
            <a:r>
              <a:rPr lang="en-US" dirty="0" err="1" smtClean="0"/>
              <a:t>apk</a:t>
            </a:r>
            <a:r>
              <a:rPr lang="en-US" dirty="0" smtClean="0"/>
              <a:t> stand for</a:t>
            </a:r>
          </a:p>
          <a:p>
            <a:r>
              <a:rPr lang="en-US" dirty="0" smtClean="0"/>
              <a:t>Android Application Kit</a:t>
            </a:r>
          </a:p>
          <a:p>
            <a:r>
              <a:rPr lang="en-US" b="1" dirty="0" smtClean="0"/>
              <a:t>Android Package</a:t>
            </a:r>
          </a:p>
          <a:p>
            <a:r>
              <a:rPr lang="en-US" dirty="0" smtClean="0"/>
              <a:t>Android Power Kit</a:t>
            </a:r>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a:t>
            </a:fld>
            <a:endParaRPr lang="en-US"/>
          </a:p>
        </p:txBody>
      </p:sp>
    </p:spTree>
    <p:extLst>
      <p:ext uri="{BB962C8B-B14F-4D97-AF65-F5344CB8AC3E}">
        <p14:creationId xmlns:p14="http://schemas.microsoft.com/office/powerpoint/2010/main" val="4283420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for Android</a:t>
            </a:r>
          </a:p>
        </p:txBody>
      </p:sp>
      <p:sp>
        <p:nvSpPr>
          <p:cNvPr id="3" name="Content Placeholder 2"/>
          <p:cNvSpPr>
            <a:spLocks noGrp="1"/>
          </p:cNvSpPr>
          <p:nvPr>
            <p:ph idx="1"/>
          </p:nvPr>
        </p:nvSpPr>
        <p:spPr/>
        <p:txBody>
          <a:bodyPr/>
          <a:lstStyle/>
          <a:p>
            <a:pPr marL="0" indent="0">
              <a:buNone/>
            </a:pPr>
            <a:r>
              <a:rPr lang="en-US" dirty="0"/>
              <a:t>The Android design philosophy demands that applications be designed for:</a:t>
            </a:r>
          </a:p>
          <a:p>
            <a:r>
              <a:rPr lang="en-US" dirty="0" smtClean="0"/>
              <a:t>Performance</a:t>
            </a:r>
            <a:endParaRPr lang="en-US" dirty="0"/>
          </a:p>
          <a:p>
            <a:r>
              <a:rPr lang="en-US" dirty="0" smtClean="0"/>
              <a:t>Responsiveness</a:t>
            </a:r>
            <a:endParaRPr lang="en-US" dirty="0"/>
          </a:p>
          <a:p>
            <a:r>
              <a:rPr lang="en-US" dirty="0" smtClean="0"/>
              <a:t>Freshness</a:t>
            </a:r>
            <a:endParaRPr lang="en-US" dirty="0"/>
          </a:p>
          <a:p>
            <a:r>
              <a:rPr lang="en-US" dirty="0" smtClean="0"/>
              <a:t>Security</a:t>
            </a:r>
            <a:endParaRPr lang="en-US" dirty="0"/>
          </a:p>
          <a:p>
            <a:r>
              <a:rPr lang="en-US" dirty="0" smtClean="0"/>
              <a:t>Seamlessness</a:t>
            </a:r>
            <a:endParaRPr lang="en-US" dirty="0"/>
          </a:p>
          <a:p>
            <a:r>
              <a:rPr lang="en-US" dirty="0" smtClean="0"/>
              <a:t>Accessibility</a:t>
            </a:r>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40</a:t>
            </a:fld>
            <a:endParaRPr lang="en-US"/>
          </a:p>
        </p:txBody>
      </p:sp>
    </p:spTree>
    <p:extLst>
      <p:ext uri="{BB962C8B-B14F-4D97-AF65-F5344CB8AC3E}">
        <p14:creationId xmlns:p14="http://schemas.microsoft.com/office/powerpoint/2010/main" val="377068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Development Tool (ADT)</a:t>
            </a:r>
            <a:endParaRPr lang="en-US" dirty="0"/>
          </a:p>
        </p:txBody>
      </p:sp>
      <p:sp>
        <p:nvSpPr>
          <p:cNvPr id="3" name="Content Placeholder 2"/>
          <p:cNvSpPr>
            <a:spLocks noGrp="1"/>
          </p:cNvSpPr>
          <p:nvPr>
            <p:ph idx="1"/>
          </p:nvPr>
        </p:nvSpPr>
        <p:spPr/>
        <p:txBody>
          <a:bodyPr/>
          <a:lstStyle/>
          <a:p>
            <a:pPr marL="0" indent="0">
              <a:buNone/>
            </a:pPr>
            <a:r>
              <a:rPr lang="en-US" sz="1400" dirty="0"/>
              <a:t>The Android SDK includes several tools and utilities to </a:t>
            </a:r>
            <a:r>
              <a:rPr lang="en-US" sz="1400" dirty="0" smtClean="0"/>
              <a:t>help </a:t>
            </a:r>
            <a:r>
              <a:rPr lang="en-US" sz="1400" dirty="0"/>
              <a:t>you create, test, and debug your projects</a:t>
            </a:r>
            <a:r>
              <a:rPr lang="en-US" sz="1400" dirty="0" smtClean="0"/>
              <a:t>.</a:t>
            </a:r>
          </a:p>
          <a:p>
            <a:r>
              <a:rPr lang="en-US" sz="1400" b="1" dirty="0"/>
              <a:t>The Android Virtual Device and SDK Managers </a:t>
            </a:r>
            <a:r>
              <a:rPr lang="en-US" sz="1400" dirty="0"/>
              <a:t>— Used to create and manage AVDs and </a:t>
            </a:r>
            <a:r>
              <a:rPr lang="en-US" sz="1400" dirty="0" smtClean="0"/>
              <a:t>to download </a:t>
            </a:r>
            <a:r>
              <a:rPr lang="en-US" sz="1400" dirty="0"/>
              <a:t>SDK packages, respectively. The AVD hosts an Emulator running a particular </a:t>
            </a:r>
            <a:r>
              <a:rPr lang="en-US" sz="1400" dirty="0" smtClean="0"/>
              <a:t>build of </a:t>
            </a:r>
            <a:r>
              <a:rPr lang="en-US" sz="1400" dirty="0"/>
              <a:t>Android, letting you specify the supported SDK version, screen resolution, amount of </a:t>
            </a:r>
            <a:r>
              <a:rPr lang="en-US" sz="1400" dirty="0" smtClean="0"/>
              <a:t>SD card </a:t>
            </a:r>
            <a:r>
              <a:rPr lang="en-US" sz="1400" dirty="0"/>
              <a:t>storage available, and available hardware capabilities (such as touchscreens and GPS).</a:t>
            </a:r>
          </a:p>
          <a:p>
            <a:r>
              <a:rPr lang="en-US" sz="1400" b="1" dirty="0" smtClean="0"/>
              <a:t>The </a:t>
            </a:r>
            <a:r>
              <a:rPr lang="en-US" sz="1400" b="1" dirty="0"/>
              <a:t>Android Emulator </a:t>
            </a:r>
            <a:r>
              <a:rPr lang="en-US" sz="1400" dirty="0"/>
              <a:t>— An implementation of the Android VM designed to run </a:t>
            </a:r>
            <a:r>
              <a:rPr lang="en-US" sz="1400" dirty="0" smtClean="0"/>
              <a:t>within an </a:t>
            </a:r>
            <a:r>
              <a:rPr lang="en-US" sz="1400" dirty="0"/>
              <a:t>AVD on your development computer. Use the Emulator to test and debug your </a:t>
            </a:r>
            <a:r>
              <a:rPr lang="en-US" sz="1400" dirty="0" smtClean="0"/>
              <a:t>Android applications.</a:t>
            </a:r>
          </a:p>
          <a:p>
            <a:r>
              <a:rPr lang="en-US" sz="1400" b="1" dirty="0" err="1"/>
              <a:t>Dalvik</a:t>
            </a:r>
            <a:r>
              <a:rPr lang="en-US" sz="1400" b="1" dirty="0"/>
              <a:t> Debug Monitoring Service (DDMS) </a:t>
            </a:r>
            <a:r>
              <a:rPr lang="en-US" sz="1400" dirty="0"/>
              <a:t>— Use the DDMS to monitor and control </a:t>
            </a:r>
            <a:r>
              <a:rPr lang="en-US" sz="1400" dirty="0" smtClean="0"/>
              <a:t>the Emulators </a:t>
            </a:r>
            <a:r>
              <a:rPr lang="en-US" sz="1400" dirty="0"/>
              <a:t>on which you’re debugging your applications.</a:t>
            </a:r>
          </a:p>
          <a:p>
            <a:r>
              <a:rPr lang="en-US" sz="1400" b="1" dirty="0" smtClean="0"/>
              <a:t>Android </a:t>
            </a:r>
            <a:r>
              <a:rPr lang="en-US" sz="1400" b="1" dirty="0"/>
              <a:t>Debug Bridge (ADB) </a:t>
            </a:r>
            <a:r>
              <a:rPr lang="en-US" sz="1400" dirty="0"/>
              <a:t>— A client-server application that provides a link to </a:t>
            </a:r>
            <a:r>
              <a:rPr lang="en-US" sz="1400" dirty="0" smtClean="0"/>
              <a:t>virtual and </a:t>
            </a:r>
            <a:r>
              <a:rPr lang="en-US" sz="1400" dirty="0"/>
              <a:t>physical devices. It lets you copy </a:t>
            </a:r>
            <a:r>
              <a:rPr lang="en-US" sz="1400" dirty="0" smtClean="0"/>
              <a:t>files</a:t>
            </a:r>
            <a:r>
              <a:rPr lang="en-US" sz="1400" dirty="0"/>
              <a:t>, install compiled application packages (.</a:t>
            </a:r>
            <a:r>
              <a:rPr lang="en-US" sz="1400" dirty="0" err="1"/>
              <a:t>apk</a:t>
            </a:r>
            <a:r>
              <a:rPr lang="en-US" sz="1400" dirty="0"/>
              <a:t>), </a:t>
            </a:r>
            <a:r>
              <a:rPr lang="en-US" sz="1400" dirty="0" smtClean="0"/>
              <a:t>and run </a:t>
            </a:r>
            <a:r>
              <a:rPr lang="en-US" sz="1400" dirty="0"/>
              <a:t>shell commands.</a:t>
            </a:r>
          </a:p>
          <a:p>
            <a:r>
              <a:rPr lang="en-US" sz="1400" b="1" dirty="0" err="1" smtClean="0"/>
              <a:t>Logcat</a:t>
            </a:r>
            <a:r>
              <a:rPr lang="en-US" sz="1400" b="1" dirty="0" smtClean="0"/>
              <a:t> </a:t>
            </a:r>
            <a:r>
              <a:rPr lang="en-US" sz="1400" dirty="0"/>
              <a:t>— A utility used to view and </a:t>
            </a:r>
            <a:r>
              <a:rPr lang="en-US" sz="1400" dirty="0" smtClean="0"/>
              <a:t>filter </a:t>
            </a:r>
            <a:r>
              <a:rPr lang="en-US" sz="1400" dirty="0"/>
              <a:t>the output of the Android logging system.</a:t>
            </a:r>
          </a:p>
          <a:p>
            <a:r>
              <a:rPr lang="en-US" sz="1400" b="1" dirty="0" smtClean="0"/>
              <a:t>Android </a:t>
            </a:r>
            <a:r>
              <a:rPr lang="en-US" sz="1400" b="1" dirty="0"/>
              <a:t>Asset Packaging Tool (AAPT) </a:t>
            </a:r>
            <a:r>
              <a:rPr lang="en-US" sz="1400" dirty="0"/>
              <a:t>— Constructs the distributable Android </a:t>
            </a:r>
            <a:r>
              <a:rPr lang="en-US" sz="1400" dirty="0" smtClean="0"/>
              <a:t>package fi </a:t>
            </a:r>
            <a:r>
              <a:rPr lang="en-US" sz="1400" dirty="0"/>
              <a:t>les (.</a:t>
            </a:r>
            <a:r>
              <a:rPr lang="en-US" sz="1400" dirty="0" err="1"/>
              <a:t>apk</a:t>
            </a:r>
            <a:r>
              <a:rPr lang="en-US" sz="1400" dirty="0"/>
              <a:t>).</a:t>
            </a:r>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41</a:t>
            </a:fld>
            <a:endParaRPr lang="en-US"/>
          </a:p>
        </p:txBody>
      </p:sp>
    </p:spTree>
    <p:extLst>
      <p:ext uri="{BB962C8B-B14F-4D97-AF65-F5344CB8AC3E}">
        <p14:creationId xmlns:p14="http://schemas.microsoft.com/office/powerpoint/2010/main" val="1039317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en-US" sz="2800" dirty="0" smtClean="0"/>
              <a:t>Thanks for Listening</a:t>
            </a:r>
            <a:endParaRPr lang="en-US" sz="2800" dirty="0"/>
          </a:p>
        </p:txBody>
      </p:sp>
      <p:sp>
        <p:nvSpPr>
          <p:cNvPr id="9219" name="Rectangle 3"/>
          <p:cNvSpPr>
            <a:spLocks noGrp="1" noChangeArrowheads="1"/>
          </p:cNvSpPr>
          <p:nvPr>
            <p:ph type="subTitle" idx="1"/>
          </p:nvPr>
        </p:nvSpPr>
        <p:spPr>
          <a:xfrm>
            <a:off x="914400" y="3200400"/>
            <a:ext cx="7010400" cy="1600200"/>
          </a:xfrm>
        </p:spPr>
        <p:txBody>
          <a:bodyPr/>
          <a:lstStyle/>
          <a:p>
            <a:pPr algn="just">
              <a:lnSpc>
                <a:spcPct val="80000"/>
              </a:lnSpc>
            </a:pPr>
            <a:r>
              <a:rPr lang="en-US" altLang="en-US" sz="2000" dirty="0" smtClean="0"/>
              <a:t>TO </a:t>
            </a:r>
            <a:r>
              <a:rPr lang="en-US" altLang="en-US" sz="2000" dirty="0" smtClean="0"/>
              <a:t>DO</a:t>
            </a:r>
            <a:endParaRPr lang="en-US" altLang="en-US" sz="2000" dirty="0" smtClean="0"/>
          </a:p>
          <a:p>
            <a:pPr marL="457200" indent="-457200" algn="just">
              <a:lnSpc>
                <a:spcPct val="80000"/>
              </a:lnSpc>
              <a:buFontTx/>
              <a:buChar char="-"/>
            </a:pPr>
            <a:r>
              <a:rPr lang="en-US" altLang="en-US" sz="2000" dirty="0" smtClean="0"/>
              <a:t>Installing Android Studio on your personal computers</a:t>
            </a:r>
          </a:p>
          <a:p>
            <a:pPr marL="457200" indent="-457200" algn="just">
              <a:lnSpc>
                <a:spcPct val="80000"/>
              </a:lnSpc>
              <a:buFontTx/>
              <a:buChar char="-"/>
            </a:pPr>
            <a:r>
              <a:rPr lang="en-US" altLang="en-US" sz="2000" dirty="0" smtClean="0"/>
              <a:t>Check whether you can upgrade your phone Android OS to current “Android version 8 Oreo” released during the year 2017</a:t>
            </a:r>
          </a:p>
          <a:p>
            <a:pPr marL="457200" indent="-457200" algn="just">
              <a:lnSpc>
                <a:spcPct val="80000"/>
              </a:lnSpc>
              <a:buFontTx/>
              <a:buChar char="-"/>
            </a:pPr>
            <a:r>
              <a:rPr lang="en-US" altLang="en-US" sz="2000" dirty="0" smtClean="0"/>
              <a:t>MERITS and DEMRITS of </a:t>
            </a:r>
            <a:r>
              <a:rPr lang="en-US" altLang="en-US" sz="2000" dirty="0" err="1" smtClean="0"/>
              <a:t>iOS</a:t>
            </a:r>
            <a:r>
              <a:rPr lang="en-US" altLang="en-US" sz="2000" dirty="0" smtClean="0"/>
              <a:t> and Android</a:t>
            </a:r>
          </a:p>
          <a:p>
            <a:pPr marL="457200" indent="-457200" algn="just">
              <a:lnSpc>
                <a:spcPct val="80000"/>
              </a:lnSpc>
              <a:buFontTx/>
              <a:buChar char="-"/>
            </a:pPr>
            <a:endParaRPr lang="en-US" altLang="en-US" sz="2000" dirty="0" smtClean="0"/>
          </a:p>
          <a:p>
            <a:pPr marL="457200" indent="-457200" algn="just">
              <a:lnSpc>
                <a:spcPct val="80000"/>
              </a:lnSpc>
              <a:buFontTx/>
              <a:buChar char="-"/>
            </a:pPr>
            <a:endParaRPr lang="en-US" altLang="en-US" sz="2000" dirty="0" smtClean="0"/>
          </a:p>
          <a:p>
            <a:pPr marL="457200" indent="-457200" algn="just">
              <a:lnSpc>
                <a:spcPct val="80000"/>
              </a:lnSpc>
              <a:buFontTx/>
              <a:buChar char="-"/>
            </a:pPr>
            <a:endParaRPr lang="en-US" altLang="en-US" sz="2000" dirty="0" smtClean="0"/>
          </a:p>
        </p:txBody>
      </p:sp>
      <p:sp>
        <p:nvSpPr>
          <p:cNvPr id="2" name="Date Placeholder 1"/>
          <p:cNvSpPr>
            <a:spLocks noGrp="1"/>
          </p:cNvSpPr>
          <p:nvPr>
            <p:ph type="dt" sz="half" idx="10"/>
          </p:nvPr>
        </p:nvSpPr>
        <p:spPr/>
        <p:txBody>
          <a:bodyPr/>
          <a:lstStyle/>
          <a:p>
            <a:fld id="{35B0C519-89AB-4890-8F92-601590506CB9}" type="datetime3">
              <a:rPr lang="en-US" smtClean="0"/>
              <a:pPr/>
              <a:t>17 January 2018</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42</a:t>
            </a:fld>
            <a:endParaRPr lang="en-US"/>
          </a:p>
        </p:txBody>
      </p:sp>
    </p:spTree>
    <p:extLst>
      <p:ext uri="{BB962C8B-B14F-4D97-AF65-F5344CB8AC3E}">
        <p14:creationId xmlns:p14="http://schemas.microsoft.com/office/powerpoint/2010/main" val="306758665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Dalvik</a:t>
            </a:r>
            <a:r>
              <a:rPr lang="en-US" dirty="0"/>
              <a:t> </a:t>
            </a:r>
            <a:r>
              <a:rPr lang="en-US" dirty="0" smtClean="0"/>
              <a:t>Virtual Machine</a:t>
            </a:r>
            <a:endParaRPr lang="en-US" dirty="0"/>
          </a:p>
        </p:txBody>
      </p:sp>
      <p:sp>
        <p:nvSpPr>
          <p:cNvPr id="3" name="Content Placeholder 2"/>
          <p:cNvSpPr>
            <a:spLocks noGrp="1"/>
          </p:cNvSpPr>
          <p:nvPr>
            <p:ph idx="1"/>
          </p:nvPr>
        </p:nvSpPr>
        <p:spPr/>
        <p:txBody>
          <a:bodyPr/>
          <a:lstStyle/>
          <a:p>
            <a:pPr algn="just"/>
            <a:r>
              <a:rPr lang="en-US" sz="2000" dirty="0"/>
              <a:t>The </a:t>
            </a:r>
            <a:r>
              <a:rPr lang="en-US" sz="2000" dirty="0" err="1"/>
              <a:t>Dalvik</a:t>
            </a:r>
            <a:r>
              <a:rPr lang="en-US" sz="2000" dirty="0"/>
              <a:t> virtual machine is implemented by Google for the Android OS, and functions as the Interpreter for Java code running on Android devices. </a:t>
            </a:r>
            <a:endParaRPr lang="en-US" sz="2000" dirty="0" smtClean="0"/>
          </a:p>
          <a:p>
            <a:pPr algn="just"/>
            <a:r>
              <a:rPr lang="en-US" sz="2000" dirty="0" smtClean="0"/>
              <a:t>It </a:t>
            </a:r>
            <a:r>
              <a:rPr lang="en-US" sz="2000" dirty="0"/>
              <a:t>is a process virtual machine, whereby the </a:t>
            </a:r>
            <a:r>
              <a:rPr lang="en-US" sz="2000" dirty="0" err="1"/>
              <a:t>the</a:t>
            </a:r>
            <a:r>
              <a:rPr lang="en-US" sz="2000" dirty="0"/>
              <a:t> underlying Linux kernel of the Android OS spawns a new </a:t>
            </a:r>
            <a:r>
              <a:rPr lang="en-US" sz="2000" dirty="0" err="1"/>
              <a:t>Dalvik</a:t>
            </a:r>
            <a:r>
              <a:rPr lang="en-US" sz="2000" dirty="0"/>
              <a:t> VM instance for every process. </a:t>
            </a:r>
            <a:endParaRPr lang="en-US" sz="2000" dirty="0" smtClean="0"/>
          </a:p>
          <a:p>
            <a:pPr algn="just"/>
            <a:r>
              <a:rPr lang="en-US" sz="2000" dirty="0" smtClean="0"/>
              <a:t>Each </a:t>
            </a:r>
            <a:r>
              <a:rPr lang="en-US" sz="2000" dirty="0"/>
              <a:t>process in Android has its own </a:t>
            </a:r>
            <a:r>
              <a:rPr lang="en-US" sz="2000" dirty="0" err="1"/>
              <a:t>Dalvik</a:t>
            </a:r>
            <a:r>
              <a:rPr lang="en-US" sz="2000" dirty="0"/>
              <a:t> VM instance. This reduces the chances of multi-application failure if one </a:t>
            </a:r>
            <a:r>
              <a:rPr lang="en-US" sz="2000" dirty="0" err="1"/>
              <a:t>Dalvik</a:t>
            </a:r>
            <a:r>
              <a:rPr lang="en-US" sz="2000" dirty="0"/>
              <a:t> VM crashes. </a:t>
            </a:r>
            <a:endParaRPr lang="en-US" sz="2000" dirty="0" smtClean="0"/>
          </a:p>
          <a:p>
            <a:pPr algn="just"/>
            <a:r>
              <a:rPr lang="en-US" sz="2000" dirty="0" err="1" smtClean="0"/>
              <a:t>Dalvik</a:t>
            </a:r>
            <a:r>
              <a:rPr lang="en-US" sz="2000" dirty="0" smtClean="0"/>
              <a:t> </a:t>
            </a:r>
            <a:r>
              <a:rPr lang="en-US" sz="2000" dirty="0"/>
              <a:t>implements the register machine model, and unlike standard Java </a:t>
            </a:r>
            <a:r>
              <a:rPr lang="en-US" sz="2000" dirty="0" err="1"/>
              <a:t>bytecode</a:t>
            </a:r>
            <a:r>
              <a:rPr lang="en-US" sz="2000" dirty="0"/>
              <a:t> (which executes 8 bit stack instructions on the stack based JVM), uses a 16 bit instruction </a:t>
            </a:r>
            <a:r>
              <a:rPr lang="en-US" sz="2000" dirty="0" err="1"/>
              <a:t>set.The</a:t>
            </a:r>
            <a:r>
              <a:rPr lang="en-US" sz="2000" dirty="0"/>
              <a:t> registers are implemented in </a:t>
            </a:r>
            <a:r>
              <a:rPr lang="en-US" sz="2000" dirty="0" err="1"/>
              <a:t>Dalvik</a:t>
            </a:r>
            <a:r>
              <a:rPr lang="en-US" sz="2000" dirty="0"/>
              <a:t> as 4 bit fields.</a:t>
            </a:r>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43</a:t>
            </a:fld>
            <a:endParaRPr lang="en-US"/>
          </a:p>
        </p:txBody>
      </p:sp>
    </p:spTree>
    <p:extLst>
      <p:ext uri="{BB962C8B-B14F-4D97-AF65-F5344CB8AC3E}">
        <p14:creationId xmlns:p14="http://schemas.microsoft.com/office/powerpoint/2010/main" val="1071150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DVM</a:t>
            </a:r>
            <a:endParaRPr lang="en-US" dirty="0"/>
          </a:p>
        </p:txBody>
      </p:sp>
      <p:sp>
        <p:nvSpPr>
          <p:cNvPr id="3" name="Content Placeholder 2"/>
          <p:cNvSpPr>
            <a:spLocks noGrp="1"/>
          </p:cNvSpPr>
          <p:nvPr>
            <p:ph idx="1"/>
          </p:nvPr>
        </p:nvSpPr>
        <p:spPr/>
        <p:txBody>
          <a:bodyPr/>
          <a:lstStyle/>
          <a:p>
            <a:r>
              <a:rPr lang="en-US" sz="1200" dirty="0"/>
              <a:t>When the system boots up, the boot loader loads the kernel into memory and initializes system parameters. Soon after this,</a:t>
            </a:r>
          </a:p>
          <a:p>
            <a:r>
              <a:rPr lang="en-US" sz="1200" dirty="0"/>
              <a:t>The kernel runs the </a:t>
            </a:r>
            <a:r>
              <a:rPr lang="en-US" sz="1200" dirty="0" err="1"/>
              <a:t>Init</a:t>
            </a:r>
            <a:r>
              <a:rPr lang="en-US" sz="1200" dirty="0"/>
              <a:t> program, which is the parent process for all processes in the system.</a:t>
            </a:r>
          </a:p>
          <a:p>
            <a:r>
              <a:rPr lang="en-US" sz="1200" dirty="0"/>
              <a:t>The </a:t>
            </a:r>
            <a:r>
              <a:rPr lang="en-US" sz="1200" dirty="0" err="1"/>
              <a:t>Init</a:t>
            </a:r>
            <a:r>
              <a:rPr lang="en-US" sz="1200" dirty="0"/>
              <a:t> program starts system daemons and the very important ‘Zygote’ service.</a:t>
            </a:r>
          </a:p>
          <a:p>
            <a:r>
              <a:rPr lang="en-US" sz="1200" dirty="0"/>
              <a:t>The Zygote process creates a </a:t>
            </a:r>
            <a:r>
              <a:rPr lang="en-US" sz="1200" dirty="0" err="1"/>
              <a:t>Dalvik</a:t>
            </a:r>
            <a:r>
              <a:rPr lang="en-US" sz="1200" dirty="0"/>
              <a:t> instance which will be the parent </a:t>
            </a:r>
            <a:r>
              <a:rPr lang="en-US" sz="1200" dirty="0" err="1"/>
              <a:t>Dalvik</a:t>
            </a:r>
            <a:r>
              <a:rPr lang="en-US" sz="1200" dirty="0"/>
              <a:t> process for all </a:t>
            </a:r>
            <a:r>
              <a:rPr lang="en-US" sz="1200" dirty="0" err="1"/>
              <a:t>Dalvik</a:t>
            </a:r>
            <a:r>
              <a:rPr lang="en-US" sz="1200" dirty="0"/>
              <a:t> VM instances in the system.</a:t>
            </a:r>
          </a:p>
          <a:p>
            <a:r>
              <a:rPr lang="en-US" sz="1200" dirty="0"/>
              <a:t>The Zygote process also sets up a BSD read socket and listens for incoming requests.</a:t>
            </a:r>
          </a:p>
          <a:p>
            <a:r>
              <a:rPr lang="en-US" sz="1200" dirty="0"/>
              <a:t>When a new request for a </a:t>
            </a:r>
            <a:r>
              <a:rPr lang="en-US" sz="1200" dirty="0" err="1"/>
              <a:t>Dalvik</a:t>
            </a:r>
            <a:r>
              <a:rPr lang="en-US" sz="1200" dirty="0"/>
              <a:t> VM instance is received, the Zygote process forks the parent </a:t>
            </a:r>
            <a:r>
              <a:rPr lang="en-US" sz="1200" dirty="0" err="1"/>
              <a:t>Dalvik</a:t>
            </a:r>
            <a:r>
              <a:rPr lang="en-US" sz="1200" dirty="0"/>
              <a:t> VM process and sends the child process to the requesting application.</a:t>
            </a:r>
          </a:p>
          <a:p>
            <a:r>
              <a:rPr lang="en-US" sz="1200" dirty="0"/>
              <a:t>This is in essence, how the </a:t>
            </a:r>
            <a:r>
              <a:rPr lang="en-US" sz="1200" dirty="0" err="1"/>
              <a:t>Dalvik</a:t>
            </a:r>
            <a:r>
              <a:rPr lang="en-US" sz="1200" dirty="0"/>
              <a:t> virtual machine is created and used in the Android system.</a:t>
            </a:r>
          </a:p>
          <a:p>
            <a:endParaRPr lang="en-US" sz="1200"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44</a:t>
            </a:fld>
            <a:endParaRPr lang="en-US"/>
          </a:p>
        </p:txBody>
      </p:sp>
      <p:sp>
        <p:nvSpPr>
          <p:cNvPr id="7" name="AutoShape 2" descr="androidBoot"/>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505200"/>
            <a:ext cx="378142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9721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DVM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sz="1600" dirty="0" err="1"/>
              <a:t>Dalvik</a:t>
            </a:r>
            <a:r>
              <a:rPr lang="en-US" sz="1600" dirty="0"/>
              <a:t> differs from the Java virtual machine in that it executes </a:t>
            </a:r>
            <a:r>
              <a:rPr lang="en-US" sz="1600" dirty="0" err="1"/>
              <a:t>Dalvik</a:t>
            </a:r>
            <a:r>
              <a:rPr lang="en-US" sz="1600" dirty="0"/>
              <a:t> byte code, and not the traditional Java byte code. There is an intermediary step between the Java compiler and the </a:t>
            </a:r>
            <a:r>
              <a:rPr lang="en-US" sz="1600" dirty="0" err="1"/>
              <a:t>Dalvik</a:t>
            </a:r>
            <a:r>
              <a:rPr lang="en-US" sz="1600" dirty="0"/>
              <a:t> VM, that converts the Java byte code to </a:t>
            </a:r>
            <a:r>
              <a:rPr lang="en-US" sz="1600" dirty="0" err="1"/>
              <a:t>Dalvik</a:t>
            </a:r>
            <a:r>
              <a:rPr lang="en-US" sz="1600" dirty="0"/>
              <a:t> byte code, and this step is taken up by the DEX compiler. The difference between the JVM and </a:t>
            </a:r>
            <a:r>
              <a:rPr lang="en-US" sz="1600" dirty="0" err="1"/>
              <a:t>Dalvik</a:t>
            </a:r>
            <a:r>
              <a:rPr lang="en-US" sz="1600" dirty="0"/>
              <a:t> is depicted in the following diagram </a:t>
            </a:r>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45</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743200"/>
            <a:ext cx="2580409" cy="342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254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pPr marL="0" indent="0">
              <a:buNone/>
            </a:pPr>
            <a:r>
              <a:rPr lang="en-US" dirty="0"/>
              <a:t>Android applications are written in</a:t>
            </a:r>
          </a:p>
          <a:p>
            <a:r>
              <a:rPr lang="en-US" dirty="0"/>
              <a:t>Java and C++</a:t>
            </a:r>
          </a:p>
          <a:p>
            <a:r>
              <a:rPr lang="en-US" dirty="0"/>
              <a:t>Java </a:t>
            </a:r>
          </a:p>
          <a:p>
            <a:r>
              <a:rPr lang="en-US" dirty="0"/>
              <a:t>C++</a:t>
            </a:r>
          </a:p>
          <a:p>
            <a:r>
              <a:rPr lang="en-US" dirty="0"/>
              <a:t>Python</a:t>
            </a:r>
          </a:p>
          <a:p>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5</a:t>
            </a:fld>
            <a:endParaRPr lang="en-US"/>
          </a:p>
        </p:txBody>
      </p:sp>
    </p:spTree>
    <p:extLst>
      <p:ext uri="{BB962C8B-B14F-4D97-AF65-F5344CB8AC3E}">
        <p14:creationId xmlns:p14="http://schemas.microsoft.com/office/powerpoint/2010/main" val="111955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pPr marL="0" indent="0">
              <a:buNone/>
            </a:pPr>
            <a:r>
              <a:rPr lang="en-US" dirty="0"/>
              <a:t>Android applications are written in</a:t>
            </a:r>
          </a:p>
          <a:p>
            <a:r>
              <a:rPr lang="en-US" dirty="0"/>
              <a:t>Java and C++</a:t>
            </a:r>
          </a:p>
          <a:p>
            <a:r>
              <a:rPr lang="en-US" b="1" dirty="0"/>
              <a:t>Java</a:t>
            </a:r>
            <a:r>
              <a:rPr lang="en-US" dirty="0"/>
              <a:t> </a:t>
            </a:r>
          </a:p>
          <a:p>
            <a:r>
              <a:rPr lang="en-US" dirty="0"/>
              <a:t>C++</a:t>
            </a:r>
          </a:p>
          <a:p>
            <a:r>
              <a:rPr lang="en-US" dirty="0"/>
              <a:t>Python</a:t>
            </a:r>
          </a:p>
          <a:p>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6</a:t>
            </a:fld>
            <a:endParaRPr lang="en-US"/>
          </a:p>
        </p:txBody>
      </p:sp>
    </p:spTree>
    <p:extLst>
      <p:ext uri="{BB962C8B-B14F-4D97-AF65-F5344CB8AC3E}">
        <p14:creationId xmlns:p14="http://schemas.microsoft.com/office/powerpoint/2010/main" val="326902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What is the Android Version Name released during the year 2017 ?</a:t>
            </a:r>
            <a:endParaRPr lang="en-US" sz="2400" dirty="0"/>
          </a:p>
        </p:txBody>
      </p:sp>
      <p:sp>
        <p:nvSpPr>
          <p:cNvPr id="3" name="Content Placeholder 2"/>
          <p:cNvSpPr>
            <a:spLocks noGrp="1"/>
          </p:cNvSpPr>
          <p:nvPr>
            <p:ph idx="1"/>
          </p:nvPr>
        </p:nvSpPr>
        <p:spPr/>
        <p:txBody>
          <a:bodyPr/>
          <a:lstStyle/>
          <a:p>
            <a:r>
              <a:rPr lang="en-US" dirty="0" err="1" smtClean="0"/>
              <a:t>Kitkat</a:t>
            </a:r>
            <a:r>
              <a:rPr lang="en-US" dirty="0" smtClean="0"/>
              <a:t>	</a:t>
            </a:r>
          </a:p>
          <a:p>
            <a:r>
              <a:rPr lang="en-US" dirty="0" smtClean="0"/>
              <a:t>Nougat</a:t>
            </a:r>
          </a:p>
          <a:p>
            <a:r>
              <a:rPr lang="en-US" dirty="0" smtClean="0"/>
              <a:t>Oreo</a:t>
            </a:r>
          </a:p>
          <a:p>
            <a:r>
              <a:rPr lang="en-US" dirty="0" err="1" smtClean="0"/>
              <a:t>JellyBean</a:t>
            </a:r>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7</a:t>
            </a:fld>
            <a:endParaRPr lang="en-US"/>
          </a:p>
        </p:txBody>
      </p:sp>
    </p:spTree>
    <p:extLst>
      <p:ext uri="{BB962C8B-B14F-4D97-AF65-F5344CB8AC3E}">
        <p14:creationId xmlns:p14="http://schemas.microsoft.com/office/powerpoint/2010/main" val="2128221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What is the Android Version Name released during the year 2017 ?</a:t>
            </a:r>
            <a:endParaRPr lang="en-US" sz="2400" dirty="0"/>
          </a:p>
        </p:txBody>
      </p:sp>
      <p:sp>
        <p:nvSpPr>
          <p:cNvPr id="3" name="Content Placeholder 2"/>
          <p:cNvSpPr>
            <a:spLocks noGrp="1"/>
          </p:cNvSpPr>
          <p:nvPr>
            <p:ph idx="1"/>
          </p:nvPr>
        </p:nvSpPr>
        <p:spPr/>
        <p:txBody>
          <a:bodyPr/>
          <a:lstStyle/>
          <a:p>
            <a:r>
              <a:rPr lang="en-US" dirty="0" err="1" smtClean="0"/>
              <a:t>Kitkat</a:t>
            </a:r>
            <a:r>
              <a:rPr lang="en-US" dirty="0" smtClean="0"/>
              <a:t>	</a:t>
            </a:r>
          </a:p>
          <a:p>
            <a:r>
              <a:rPr lang="en-US" dirty="0" smtClean="0"/>
              <a:t>Nougat</a:t>
            </a:r>
          </a:p>
          <a:p>
            <a:r>
              <a:rPr lang="en-US" b="1" dirty="0" smtClean="0"/>
              <a:t>Oreo</a:t>
            </a:r>
          </a:p>
          <a:p>
            <a:r>
              <a:rPr lang="en-US" dirty="0" err="1" smtClean="0"/>
              <a:t>JellyBean</a:t>
            </a:r>
            <a:endParaRPr lang="en-US" dirty="0"/>
          </a:p>
        </p:txBody>
      </p:sp>
      <p:sp>
        <p:nvSpPr>
          <p:cNvPr id="4" name="Date Placeholder 3"/>
          <p:cNvSpPr>
            <a:spLocks noGrp="1"/>
          </p:cNvSpPr>
          <p:nvPr>
            <p:ph type="dt" sz="half" idx="10"/>
          </p:nvPr>
        </p:nvSpPr>
        <p:spPr/>
        <p:txBody>
          <a:bodyPr/>
          <a:lstStyle/>
          <a:p>
            <a:fld id="{8ACB7CA4-03DF-4889-BB0A-19BB3E498728}" type="datetime3">
              <a:rPr lang="en-US" smtClean="0"/>
              <a:pPr/>
              <a:t>17 January 2018</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8</a:t>
            </a:fld>
            <a:endParaRPr lang="en-US"/>
          </a:p>
        </p:txBody>
      </p:sp>
    </p:spTree>
    <p:extLst>
      <p:ext uri="{BB962C8B-B14F-4D97-AF65-F5344CB8AC3E}">
        <p14:creationId xmlns:p14="http://schemas.microsoft.com/office/powerpoint/2010/main" val="1985234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altLang="en-US" sz="2800" dirty="0" smtClean="0"/>
              <a:t>Check Android version on your Mobile Phone</a:t>
            </a:r>
          </a:p>
        </p:txBody>
      </p:sp>
      <p:sp>
        <p:nvSpPr>
          <p:cNvPr id="9219" name="Rectangle 3"/>
          <p:cNvSpPr>
            <a:spLocks noGrp="1" noChangeArrowheads="1"/>
          </p:cNvSpPr>
          <p:nvPr>
            <p:ph type="subTitle" idx="1"/>
          </p:nvPr>
        </p:nvSpPr>
        <p:spPr>
          <a:xfrm>
            <a:off x="914400" y="3200400"/>
            <a:ext cx="7010400" cy="1600200"/>
          </a:xfrm>
        </p:spPr>
        <p:txBody>
          <a:bodyPr/>
          <a:lstStyle/>
          <a:p>
            <a:pPr>
              <a:lnSpc>
                <a:spcPct val="80000"/>
              </a:lnSpc>
            </a:pPr>
            <a:r>
              <a:rPr lang="en-US" altLang="en-US" sz="2400" dirty="0" smtClean="0"/>
              <a:t>On your mobile device </a:t>
            </a:r>
            <a:r>
              <a:rPr lang="en-US" altLang="en-US" sz="2400" dirty="0" err="1" smtClean="0"/>
              <a:t>goto</a:t>
            </a:r>
            <a:endParaRPr lang="en-US" altLang="en-US" sz="2400" dirty="0" smtClean="0"/>
          </a:p>
          <a:p>
            <a:pPr>
              <a:lnSpc>
                <a:spcPct val="80000"/>
              </a:lnSpc>
            </a:pPr>
            <a:r>
              <a:rPr lang="en-US" altLang="en-US" sz="2400" dirty="0" smtClean="0"/>
              <a:t>Settings -&gt; </a:t>
            </a:r>
            <a:r>
              <a:rPr lang="en-US" altLang="en-US" sz="2400" dirty="0" err="1" smtClean="0"/>
              <a:t>MoreSettings</a:t>
            </a:r>
            <a:r>
              <a:rPr lang="en-US" altLang="en-US" sz="2400" dirty="0" smtClean="0"/>
              <a:t> </a:t>
            </a:r>
          </a:p>
          <a:p>
            <a:pPr>
              <a:lnSpc>
                <a:spcPct val="80000"/>
              </a:lnSpc>
            </a:pPr>
            <a:r>
              <a:rPr lang="en-US" altLang="en-US" sz="2400" dirty="0" smtClean="0"/>
              <a:t>-&gt; About Phone -&gt; Version</a:t>
            </a:r>
          </a:p>
        </p:txBody>
      </p:sp>
      <p:sp>
        <p:nvSpPr>
          <p:cNvPr id="2" name="Date Placeholder 1"/>
          <p:cNvSpPr>
            <a:spLocks noGrp="1"/>
          </p:cNvSpPr>
          <p:nvPr>
            <p:ph type="dt" sz="half" idx="10"/>
          </p:nvPr>
        </p:nvSpPr>
        <p:spPr/>
        <p:txBody>
          <a:bodyPr/>
          <a:lstStyle/>
          <a:p>
            <a:fld id="{35B0C519-89AB-4890-8F92-601590506CB9}" type="datetime3">
              <a:rPr lang="en-US" smtClean="0"/>
              <a:pPr/>
              <a:t>17 January 2018</a:t>
            </a:fld>
            <a:endParaRPr lang="en-US"/>
          </a:p>
        </p:txBody>
      </p:sp>
      <p:sp>
        <p:nvSpPr>
          <p:cNvPr id="4" name="Footer Placeholder 3"/>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3" name="Slide Number Placeholder 2"/>
          <p:cNvSpPr>
            <a:spLocks noGrp="1"/>
          </p:cNvSpPr>
          <p:nvPr>
            <p:ph type="sldNum" sz="quarter" idx="12"/>
          </p:nvPr>
        </p:nvSpPr>
        <p:spPr/>
        <p:txBody>
          <a:bodyPr/>
          <a:lstStyle/>
          <a:p>
            <a:fld id="{5DCC653A-8BE1-4A16-A754-27859D86C4A9}" type="slidenum">
              <a:rPr lang="en-US" smtClean="0"/>
              <a:pPr/>
              <a:t>9</a:t>
            </a:fld>
            <a:endParaRPr lang="en-US"/>
          </a:p>
        </p:txBody>
      </p:sp>
    </p:spTree>
    <p:extLst>
      <p:ext uri="{BB962C8B-B14F-4D97-AF65-F5344CB8AC3E}">
        <p14:creationId xmlns:p14="http://schemas.microsoft.com/office/powerpoint/2010/main" val="120199861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TotalTime>
  <Words>1889</Words>
  <Application>Microsoft Office PowerPoint</Application>
  <PresentationFormat>On-screen Show (4:3)</PresentationFormat>
  <Paragraphs>367</Paragraphs>
  <Slides>45</Slides>
  <Notes>11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Theme1</vt:lpstr>
      <vt:lpstr>Course – Web Programming</vt:lpstr>
      <vt:lpstr>Topic Covered in Todays Class</vt:lpstr>
      <vt:lpstr>Question</vt:lpstr>
      <vt:lpstr>Question</vt:lpstr>
      <vt:lpstr>Question</vt:lpstr>
      <vt:lpstr>Question</vt:lpstr>
      <vt:lpstr>What is the Android Version Name released during the year 2017 ?</vt:lpstr>
      <vt:lpstr>What is the Android Version Name released during the year 2017 ?</vt:lpstr>
      <vt:lpstr>Check Android version on your Mobile Phone</vt:lpstr>
      <vt:lpstr>Mobile Phone Internals</vt:lpstr>
      <vt:lpstr>Smart Phone with Sensors</vt:lpstr>
      <vt:lpstr>Role of Android</vt:lpstr>
      <vt:lpstr>What is Android ?</vt:lpstr>
      <vt:lpstr>Android: Open Platform for Mobile Development</vt:lpstr>
      <vt:lpstr>Android: Open Platform for Mobile Development (Contd…)</vt:lpstr>
      <vt:lpstr>NATIVE ANDROID APPLICATIONS</vt:lpstr>
      <vt:lpstr>What does Android SDK mean?</vt:lpstr>
      <vt:lpstr>Android SDK features</vt:lpstr>
      <vt:lpstr>Question</vt:lpstr>
      <vt:lpstr>Unit 1: Open Handset Alliance (OHA) </vt:lpstr>
      <vt:lpstr>Open Handset Alliance (OHA)</vt:lpstr>
      <vt:lpstr>Open Handset Alliance (OHA)</vt:lpstr>
      <vt:lpstr>Open Handset Alliance (OHA)</vt:lpstr>
      <vt:lpstr>Question to Think Over</vt:lpstr>
      <vt:lpstr>Unit 1: Introducing Development Framework</vt:lpstr>
      <vt:lpstr>Android Software Stack or Android Architecture </vt:lpstr>
      <vt:lpstr>Android Software Stack or Android Architecture </vt:lpstr>
      <vt:lpstr>Android Software Stack or Android Architecture </vt:lpstr>
      <vt:lpstr>Android Software Stack or Android Architecture </vt:lpstr>
      <vt:lpstr>Android Software Stack or Android Architecture </vt:lpstr>
      <vt:lpstr>Android Software Stack or Android Architecture </vt:lpstr>
      <vt:lpstr>Android Software Stack or Android Architecture </vt:lpstr>
      <vt:lpstr>Question</vt:lpstr>
      <vt:lpstr>Unit 1: Dalvik Virtual Machine </vt:lpstr>
      <vt:lpstr>Difference between Java Virtual Machine (JVM) and Dalvik Virtual Machine (DVM)</vt:lpstr>
      <vt:lpstr>Difference between JVM and DVM</vt:lpstr>
      <vt:lpstr>Dalvik Virtual Machine (DVM)</vt:lpstr>
      <vt:lpstr>Dalvik Virtual Machine (Contd…)</vt:lpstr>
      <vt:lpstr>Android Libraries</vt:lpstr>
      <vt:lpstr>Developing for Android</vt:lpstr>
      <vt:lpstr>Android Development Tool (ADT)</vt:lpstr>
      <vt:lpstr>Thanks for Listening</vt:lpstr>
      <vt:lpstr>Dalvik Virtual Machine</vt:lpstr>
      <vt:lpstr>DVM</vt:lpstr>
      <vt:lpstr>DVM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Web Programming</dc:title>
  <dc:creator>UMADEVI</dc:creator>
  <cp:lastModifiedBy>admin</cp:lastModifiedBy>
  <cp:revision>58</cp:revision>
  <dcterms:created xsi:type="dcterms:W3CDTF">2017-01-11T16:00:54Z</dcterms:created>
  <dcterms:modified xsi:type="dcterms:W3CDTF">2018-01-17T05:37:57Z</dcterms:modified>
</cp:coreProperties>
</file>