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c973d99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c973d99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c973d99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c973d99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 only shows between two shapes because the raymarcher only displays shapes when the distance is 0 or less (surface_threshold), because of this the shape only exists at the intersection of the two shapes.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Max( w/ -1d): This essentially makes the inside of the shape hollow and the outside solid, but because it is a max function, it again only exists at the intersection of the two shapes. </a:t>
            </a:r>
            <a:r>
              <a:rPr lang="en"/>
              <a:t>Remember that if we are inside a shape the SDF is negative, by multiplying it by negative one we are making it positive and representing the intersection.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c973d99a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973d99a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c981d8b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c981d8b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c981d8b4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c981d8b4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c981d8b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c981d8b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b92f72b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b92f72b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c981d8b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c981d8b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c981d8b4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c981d8b4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cab9c140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cab9c140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b92f72b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b92f72b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abe8ef5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be8ef58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abe8ef5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abe8ef5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Shaping functions include Sin, Cos, Step, Smoothstep,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abe8ef58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abe8ef58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fragment shaders, work on a pixel by pixel basis. Notice we are caclculating the distance from .5,.5 (the center for normalized coordinates) and turning that into a color. The farther away you are the closer the color gets to 1,1,1. Wherever the color is below .5,.5.5 we cut that off and turn it to 0,0,0 and the rest to 1,1,1,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abe8ef58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abe8ef58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abe8ef58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abe8ef58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abe8ef58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abe8ef58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abe8ef58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be8ef58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it will </a:t>
            </a:r>
            <a:endParaRPr/>
          </a:p>
          <a:p>
            <a:pPr indent="0" lvl="0" marL="0" rtl="0" algn="l">
              <a:spcBef>
                <a:spcPts val="0"/>
              </a:spcBef>
              <a:spcAft>
                <a:spcPts val="0"/>
              </a:spcAft>
              <a:buNone/>
            </a:pPr>
            <a:r>
              <a:rPr lang="en"/>
              <a:t>If point is inside the radius it is negative, this will be useful later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gif"/><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rilmar/RaymarcherCompute.g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7.png"/><Relationship Id="rId7"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Mandelbulb Visualizer</a:t>
            </a:r>
            <a:endParaRPr/>
          </a:p>
          <a:p>
            <a:pPr indent="0" lvl="0" marL="0" rtl="0" algn="ctr">
              <a:spcBef>
                <a:spcPts val="0"/>
              </a:spcBef>
              <a:spcAft>
                <a:spcPts val="0"/>
              </a:spcAft>
              <a:buNone/>
            </a:pPr>
            <a:r>
              <a:rPr lang="en"/>
              <a:t>With</a:t>
            </a:r>
            <a:endParaRPr/>
          </a:p>
          <a:p>
            <a:pPr indent="0" lvl="0" marL="0" rtl="0" algn="ctr">
              <a:spcBef>
                <a:spcPts val="0"/>
              </a:spcBef>
              <a:spcAft>
                <a:spcPts val="0"/>
              </a:spcAft>
              <a:buNone/>
            </a:pPr>
            <a:r>
              <a:rPr lang="en"/>
              <a:t>Raymarching Demo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t>
            </a:r>
            <a:r>
              <a:rPr lang="en"/>
              <a:t>iley Mahr, </a:t>
            </a:r>
            <a:r>
              <a:rPr lang="en"/>
              <a:t>Alex Stiyer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15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Loop:</a:t>
            </a:r>
            <a:endParaRPr/>
          </a:p>
        </p:txBody>
      </p:sp>
      <p:pic>
        <p:nvPicPr>
          <p:cNvPr id="126" name="Google Shape;126;p22"/>
          <p:cNvPicPr preferRelativeResize="0"/>
          <p:nvPr/>
        </p:nvPicPr>
        <p:blipFill>
          <a:blip r:embed="rId3">
            <a:alphaModFix/>
          </a:blip>
          <a:stretch>
            <a:fillRect/>
          </a:stretch>
        </p:blipFill>
        <p:spPr>
          <a:xfrm>
            <a:off x="1002575" y="1017725"/>
            <a:ext cx="7138856" cy="3820976"/>
          </a:xfrm>
          <a:prstGeom prst="rect">
            <a:avLst/>
          </a:prstGeom>
          <a:noFill/>
          <a:ln>
            <a:noFill/>
          </a:ln>
        </p:spPr>
      </p:pic>
      <p:pic>
        <p:nvPicPr>
          <p:cNvPr id="127" name="Google Shape;127;p22"/>
          <p:cNvPicPr preferRelativeResize="0"/>
          <p:nvPr/>
        </p:nvPicPr>
        <p:blipFill>
          <a:blip r:embed="rId4">
            <a:alphaModFix/>
          </a:blip>
          <a:stretch>
            <a:fillRect/>
          </a:stretch>
        </p:blipFill>
        <p:spPr>
          <a:xfrm>
            <a:off x="777625" y="862302"/>
            <a:ext cx="7588751" cy="405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DistanceToScene</a:t>
            </a:r>
            <a:endParaRPr/>
          </a:p>
        </p:txBody>
      </p:sp>
      <p:pic>
        <p:nvPicPr>
          <p:cNvPr id="133" name="Google Shape;133;p23"/>
          <p:cNvPicPr preferRelativeResize="0"/>
          <p:nvPr/>
        </p:nvPicPr>
        <p:blipFill>
          <a:blip r:embed="rId3">
            <a:alphaModFix/>
          </a:blip>
          <a:stretch>
            <a:fillRect/>
          </a:stretch>
        </p:blipFill>
        <p:spPr>
          <a:xfrm>
            <a:off x="5192275" y="113200"/>
            <a:ext cx="2417676" cy="4917099"/>
          </a:xfrm>
          <a:prstGeom prst="rect">
            <a:avLst/>
          </a:prstGeom>
          <a:noFill/>
          <a:ln>
            <a:noFill/>
          </a:ln>
        </p:spPr>
      </p:pic>
      <p:pic>
        <p:nvPicPr>
          <p:cNvPr id="134" name="Google Shape;134;p23"/>
          <p:cNvPicPr preferRelativeResize="0"/>
          <p:nvPr/>
        </p:nvPicPr>
        <p:blipFill>
          <a:blip r:embed="rId4">
            <a:alphaModFix/>
          </a:blip>
          <a:stretch>
            <a:fillRect/>
          </a:stretch>
        </p:blipFill>
        <p:spPr>
          <a:xfrm>
            <a:off x="367025" y="1591950"/>
            <a:ext cx="4019550" cy="250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Smooth Min Function</a:t>
            </a:r>
            <a:endParaRPr/>
          </a:p>
        </p:txBody>
      </p:sp>
      <p:pic>
        <p:nvPicPr>
          <p:cNvPr id="140" name="Google Shape;140;p24"/>
          <p:cNvPicPr preferRelativeResize="0"/>
          <p:nvPr/>
        </p:nvPicPr>
        <p:blipFill rotWithShape="1">
          <a:blip r:embed="rId3">
            <a:alphaModFix/>
          </a:blip>
          <a:srcRect b="3893" l="0" r="0" t="13270"/>
          <a:stretch/>
        </p:blipFill>
        <p:spPr>
          <a:xfrm>
            <a:off x="1714500" y="1077050"/>
            <a:ext cx="5715000" cy="2667000"/>
          </a:xfrm>
          <a:prstGeom prst="rect">
            <a:avLst/>
          </a:prstGeom>
          <a:noFill/>
          <a:ln>
            <a:noFill/>
          </a:ln>
        </p:spPr>
      </p:pic>
      <p:pic>
        <p:nvPicPr>
          <p:cNvPr id="141" name="Google Shape;141;p24"/>
          <p:cNvPicPr preferRelativeResize="0"/>
          <p:nvPr/>
        </p:nvPicPr>
        <p:blipFill>
          <a:blip r:embed="rId4">
            <a:alphaModFix/>
          </a:blip>
          <a:stretch>
            <a:fillRect/>
          </a:stretch>
        </p:blipFill>
        <p:spPr>
          <a:xfrm>
            <a:off x="3211175" y="3913275"/>
            <a:ext cx="2721650" cy="788875"/>
          </a:xfrm>
          <a:prstGeom prst="rect">
            <a:avLst/>
          </a:prstGeom>
          <a:noFill/>
          <a:ln>
            <a:noFill/>
          </a:ln>
        </p:spPr>
      </p:pic>
      <p:sp>
        <p:nvSpPr>
          <p:cNvPr id="142" name="Google Shape;142;p24"/>
          <p:cNvSpPr txBox="1"/>
          <p:nvPr/>
        </p:nvSpPr>
        <p:spPr>
          <a:xfrm>
            <a:off x="3211175" y="4702150"/>
            <a:ext cx="33945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D9D9D9"/>
                </a:solidFill>
                <a:latin typeface="Roboto"/>
                <a:ea typeface="Roboto"/>
                <a:cs typeface="Roboto"/>
                <a:sym typeface="Roboto"/>
              </a:rPr>
              <a:t>Polynomial Method from </a:t>
            </a:r>
            <a:r>
              <a:rPr i="1" lang="en" sz="1000">
                <a:solidFill>
                  <a:srgbClr val="BBBBBB"/>
                </a:solidFill>
                <a:highlight>
                  <a:srgbClr val="1C1E26"/>
                </a:highlight>
                <a:latin typeface="Courier New"/>
                <a:ea typeface="Courier New"/>
                <a:cs typeface="Courier New"/>
                <a:sym typeface="Courier New"/>
              </a:rPr>
              <a:t>Inigo Quilez</a:t>
            </a:r>
            <a:endParaRPr i="1" sz="1000">
              <a:solidFill>
                <a:srgbClr val="BBBBBB"/>
              </a:solidFill>
              <a:highlight>
                <a:srgbClr val="1C1E26"/>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D9D9D9"/>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Fractal</a:t>
            </a:r>
            <a:endParaRPr/>
          </a:p>
        </p:txBody>
      </p:sp>
      <p:sp>
        <p:nvSpPr>
          <p:cNvPr id="148" name="Google Shape;148;p25"/>
          <p:cNvSpPr txBox="1"/>
          <p:nvPr>
            <p:ph idx="1" type="body"/>
          </p:nvPr>
        </p:nvSpPr>
        <p:spPr>
          <a:xfrm>
            <a:off x="311700" y="1152475"/>
            <a:ext cx="8401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Expansion of MandelBrot set into 3D</a:t>
            </a:r>
            <a:endParaRPr/>
          </a:p>
          <a:p>
            <a:pPr indent="0" lvl="0" marL="0" rtl="0" algn="l">
              <a:spcBef>
                <a:spcPts val="1600"/>
              </a:spcBef>
              <a:spcAft>
                <a:spcPts val="1600"/>
              </a:spcAft>
              <a:buNone/>
            </a:pPr>
            <a:r>
              <a:t/>
            </a:r>
            <a:endParaRPr/>
          </a:p>
        </p:txBody>
      </p:sp>
      <p:pic>
        <p:nvPicPr>
          <p:cNvPr id="149" name="Google Shape;149;p25"/>
          <p:cNvPicPr preferRelativeResize="0"/>
          <p:nvPr/>
        </p:nvPicPr>
        <p:blipFill>
          <a:blip r:embed="rId3">
            <a:alphaModFix/>
          </a:blip>
          <a:stretch>
            <a:fillRect/>
          </a:stretch>
        </p:blipFill>
        <p:spPr>
          <a:xfrm>
            <a:off x="4284980" y="532175"/>
            <a:ext cx="4374745" cy="4219825"/>
          </a:xfrm>
          <a:prstGeom prst="rect">
            <a:avLst/>
          </a:prstGeom>
          <a:noFill/>
          <a:ln>
            <a:noFill/>
          </a:ln>
        </p:spPr>
      </p:pic>
      <p:pic>
        <p:nvPicPr>
          <p:cNvPr id="150" name="Google Shape;150;p25"/>
          <p:cNvPicPr preferRelativeResize="0"/>
          <p:nvPr/>
        </p:nvPicPr>
        <p:blipFill>
          <a:blip r:embed="rId4">
            <a:alphaModFix/>
          </a:blip>
          <a:stretch>
            <a:fillRect/>
          </a:stretch>
        </p:blipFill>
        <p:spPr>
          <a:xfrm>
            <a:off x="347925" y="1700650"/>
            <a:ext cx="3399324" cy="2547800"/>
          </a:xfrm>
          <a:prstGeom prst="rect">
            <a:avLst/>
          </a:prstGeom>
          <a:noFill/>
          <a:ln>
            <a:noFill/>
          </a:ln>
        </p:spPr>
      </p:pic>
      <p:sp>
        <p:nvSpPr>
          <p:cNvPr id="151" name="Google Shape;151;p25"/>
          <p:cNvSpPr txBox="1"/>
          <p:nvPr/>
        </p:nvSpPr>
        <p:spPr>
          <a:xfrm>
            <a:off x="350700" y="4406150"/>
            <a:ext cx="3614700" cy="4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lt2"/>
                </a:solidFill>
              </a:rPr>
              <a:t>https://www.iquilezles.org/www/articles/mandelbulb/mandelbulb.htm</a:t>
            </a:r>
            <a:endParaRPr sz="900">
              <a:solidFill>
                <a:schemeClr val="lt2"/>
              </a:solidFill>
            </a:endParaRPr>
          </a:p>
          <a:p>
            <a:pPr indent="0" lvl="0" marL="0" rtl="0" algn="l">
              <a:spcBef>
                <a:spcPts val="1600"/>
              </a:spcBef>
              <a:spcAft>
                <a:spcPts val="0"/>
              </a:spcAft>
              <a:buNone/>
            </a:pPr>
            <a:r>
              <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Fractal</a:t>
            </a:r>
            <a:endParaRPr/>
          </a:p>
        </p:txBody>
      </p:sp>
      <p:pic>
        <p:nvPicPr>
          <p:cNvPr id="157" name="Google Shape;157;p26"/>
          <p:cNvPicPr preferRelativeResize="0"/>
          <p:nvPr/>
        </p:nvPicPr>
        <p:blipFill>
          <a:blip r:embed="rId3">
            <a:alphaModFix/>
          </a:blip>
          <a:stretch>
            <a:fillRect/>
          </a:stretch>
        </p:blipFill>
        <p:spPr>
          <a:xfrm>
            <a:off x="2418275" y="333875"/>
            <a:ext cx="5821531" cy="451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Fractal</a:t>
            </a:r>
            <a:endParaRPr/>
          </a:p>
        </p:txBody>
      </p:sp>
      <p:sp>
        <p:nvSpPr>
          <p:cNvPr id="163" name="Google Shape;163;p27"/>
          <p:cNvSpPr txBox="1"/>
          <p:nvPr>
            <p:ph idx="1" type="body"/>
          </p:nvPr>
        </p:nvSpPr>
        <p:spPr>
          <a:xfrm>
            <a:off x="311700" y="1204950"/>
            <a:ext cx="8322900" cy="373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Accomplished in same manner as SDF raymarching using the previous function.</a:t>
            </a:r>
            <a:endParaRPr/>
          </a:p>
          <a:p>
            <a:pPr indent="-342900" lvl="0" marL="457200" rtl="0" algn="l">
              <a:spcBef>
                <a:spcPts val="0"/>
              </a:spcBef>
              <a:spcAft>
                <a:spcPts val="0"/>
              </a:spcAft>
              <a:buSzPts val="1800"/>
              <a:buChar char="●"/>
            </a:pPr>
            <a:r>
              <a:rPr lang="en"/>
              <a:t>Demonstrates strong use case for raymarching when volumetric expressions are focus of rendering.</a:t>
            </a:r>
            <a:endParaRPr/>
          </a:p>
          <a:p>
            <a:pPr indent="-342900" lvl="0" marL="457200" rtl="0" algn="l">
              <a:spcBef>
                <a:spcPts val="0"/>
              </a:spcBef>
              <a:spcAft>
                <a:spcPts val="0"/>
              </a:spcAft>
              <a:buSzPts val="1800"/>
              <a:buChar char="●"/>
            </a:pPr>
            <a:r>
              <a:rPr lang="en"/>
              <a:t>An example of 3d fractals can be seen in Big Hero 6, when the main characters go through a portal.</a:t>
            </a:r>
            <a:endParaRPr/>
          </a:p>
          <a:p>
            <a:pPr indent="-342900" lvl="0" marL="457200" rtl="0" algn="l">
              <a:spcBef>
                <a:spcPts val="0"/>
              </a:spcBef>
              <a:spcAft>
                <a:spcPts val="0"/>
              </a:spcAft>
              <a:buSzPts val="1800"/>
              <a:buChar char="●"/>
            </a:pPr>
            <a:r>
              <a:rPr lang="en"/>
              <a:t>Many implementations can be found on websites like shadertoy.</a:t>
            </a:r>
            <a:endParaRPr/>
          </a:p>
          <a:p>
            <a:pPr indent="0" lvl="0" marL="0" rtl="0" algn="l">
              <a:spcBef>
                <a:spcPts val="1600"/>
              </a:spcBef>
              <a:spcAft>
                <a:spcPts val="1600"/>
              </a:spcAft>
              <a:buNone/>
            </a:pPr>
            <a:r>
              <a:t/>
            </a:r>
            <a:endParaRPr/>
          </a:p>
        </p:txBody>
      </p:sp>
      <p:sp>
        <p:nvSpPr>
          <p:cNvPr id="164" name="Google Shape;164;p27"/>
          <p:cNvSpPr txBox="1"/>
          <p:nvPr/>
        </p:nvSpPr>
        <p:spPr>
          <a:xfrm>
            <a:off x="350700" y="4630950"/>
            <a:ext cx="3614700" cy="44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lt2"/>
                </a:solidFill>
              </a:rPr>
              <a:t>https://www.iquilezles.org/www/articles/mandelbulb/mandelbulb.htm</a:t>
            </a:r>
            <a:endParaRPr sz="900">
              <a:solidFill>
                <a:schemeClr val="lt2"/>
              </a:solidFill>
            </a:endParaRPr>
          </a:p>
          <a:p>
            <a:pPr indent="0" lvl="0" marL="0" rtl="0" algn="l">
              <a:spcBef>
                <a:spcPts val="1600"/>
              </a:spcBef>
              <a:spcAft>
                <a:spcPts val="0"/>
              </a:spcAft>
              <a:buNone/>
            </a:pPr>
            <a:r>
              <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Unity 3D</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this project, Unity 3D, a popular game engine was used. Shader code was custom written, but the use of the engine allows for:</a:t>
            </a:r>
            <a:endParaRPr/>
          </a:p>
          <a:p>
            <a:pPr indent="-317500" lvl="1" marL="914400" rtl="0" algn="l">
              <a:spcBef>
                <a:spcPts val="0"/>
              </a:spcBef>
              <a:spcAft>
                <a:spcPts val="0"/>
              </a:spcAft>
              <a:buSzPts val="1400"/>
              <a:buChar char="○"/>
            </a:pPr>
            <a:r>
              <a:rPr lang="en"/>
              <a:t>Compilation of shader code for multiple targets/platforms (Metal, Vulkan, Directx, etc.)</a:t>
            </a:r>
            <a:endParaRPr/>
          </a:p>
          <a:p>
            <a:pPr indent="-317500" lvl="1" marL="914400" rtl="0" algn="l">
              <a:spcBef>
                <a:spcPts val="0"/>
              </a:spcBef>
              <a:spcAft>
                <a:spcPts val="0"/>
              </a:spcAft>
              <a:buSzPts val="1400"/>
              <a:buChar char="○"/>
            </a:pPr>
            <a:r>
              <a:rPr lang="en"/>
              <a:t>Easy set up of shader code</a:t>
            </a:r>
            <a:endParaRPr/>
          </a:p>
          <a:p>
            <a:pPr indent="-317500" lvl="1" marL="914400" rtl="0" algn="l">
              <a:spcBef>
                <a:spcPts val="0"/>
              </a:spcBef>
              <a:spcAft>
                <a:spcPts val="0"/>
              </a:spcAft>
              <a:buSzPts val="1400"/>
              <a:buChar char="○"/>
            </a:pPr>
            <a:r>
              <a:rPr lang="en"/>
              <a:t>Built in handling of windowing systems and computer recognition of graphics pipelines (for example, GeForce experience recognizes the build on Windows 10)</a:t>
            </a:r>
            <a:endParaRPr/>
          </a:p>
          <a:p>
            <a:pPr indent="-317500" lvl="1" marL="914400" rtl="0" algn="l">
              <a:spcBef>
                <a:spcPts val="0"/>
              </a:spcBef>
              <a:spcAft>
                <a:spcPts val="0"/>
              </a:spcAft>
              <a:buSzPts val="1400"/>
              <a:buChar char="○"/>
            </a:pPr>
            <a:r>
              <a:rPr lang="en"/>
              <a:t>Use of a physically accurate camera and the necessary matrices for creating a ray marcher (or ray tracer)</a:t>
            </a:r>
            <a:endParaRPr/>
          </a:p>
          <a:p>
            <a:pPr indent="-317500" lvl="1" marL="914400" rtl="0" algn="l">
              <a:spcBef>
                <a:spcPts val="0"/>
              </a:spcBef>
              <a:spcAft>
                <a:spcPts val="0"/>
              </a:spcAft>
              <a:buSzPts val="1400"/>
              <a:buChar char="○"/>
            </a:pPr>
            <a:r>
              <a:rPr lang="en"/>
              <a:t>Handling of unimportant items like interface, help menus, and key detection so efforts could be focused elsewhere.</a:t>
            </a:r>
            <a:endParaRPr/>
          </a:p>
          <a:p>
            <a:pPr indent="-317500" lvl="1" marL="914400" rtl="0" algn="l">
              <a:spcBef>
                <a:spcPts val="0"/>
              </a:spcBef>
              <a:spcAft>
                <a:spcPts val="0"/>
              </a:spcAft>
              <a:buSzPts val="1400"/>
              <a:buChar char="○"/>
            </a:pPr>
            <a:r>
              <a:rPr lang="en"/>
              <a:t>Easy adjustment and saving of user defined parameters.</a:t>
            </a:r>
            <a:endParaRPr/>
          </a:p>
          <a:p>
            <a:pPr indent="0" lvl="0" marL="0" rtl="0" algn="l">
              <a:spcBef>
                <a:spcPts val="1600"/>
              </a:spcBef>
              <a:spcAft>
                <a:spcPts val="0"/>
              </a:spcAft>
              <a:buNone/>
            </a:pPr>
            <a:r>
              <a:rPr lang="en" sz="900"/>
              <a:t>https://unity.com</a:t>
            </a:r>
            <a:endParaRPr sz="900"/>
          </a:p>
          <a:p>
            <a:pPr indent="0" lvl="0" marL="9144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Unity Compute Shaders</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9999"/>
              </a:buClr>
              <a:buSzPts val="1800"/>
              <a:buChar char="●"/>
            </a:pPr>
            <a:r>
              <a:rPr lang="en">
                <a:solidFill>
                  <a:srgbClr val="999999"/>
                </a:solidFill>
              </a:rPr>
              <a:t>“Compute shaders</a:t>
            </a:r>
            <a:r>
              <a:rPr b="1" lang="en">
                <a:solidFill>
                  <a:srgbClr val="999999"/>
                </a:solidFill>
              </a:rPr>
              <a:t> </a:t>
            </a:r>
            <a:r>
              <a:rPr lang="en">
                <a:solidFill>
                  <a:srgbClr val="999999"/>
                </a:solidFill>
              </a:rPr>
              <a:t>are programs that run on the graphics card, outside of the normal rendering pipeline. They can be used for  massively parallel GPGPU algorithms, or to accelerate parts of game rendering.”</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Uses HLSL (High Level Shading Language), similar to C</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Takes advantage of modern hardware and can have user defined sets of inputs and outputs for multiple purposes</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Platform compatibility defined in Unity Docs, but shaders are able to be used on the majority of modern platforms.</a:t>
            </a:r>
            <a:endParaRPr>
              <a:solidFill>
                <a:srgbClr val="999999"/>
              </a:solidFill>
            </a:endParaRPr>
          </a:p>
        </p:txBody>
      </p:sp>
      <p:sp>
        <p:nvSpPr>
          <p:cNvPr id="177" name="Google Shape;177;p29"/>
          <p:cNvSpPr txBox="1"/>
          <p:nvPr/>
        </p:nvSpPr>
        <p:spPr>
          <a:xfrm>
            <a:off x="332700" y="4280250"/>
            <a:ext cx="8137800" cy="2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900">
                <a:solidFill>
                  <a:schemeClr val="lt2"/>
                </a:solidFill>
              </a:rPr>
              <a:t>https://docs.unity3d.com/Manual/class-ComputeShader.html</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83" name="Google Shape;18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900">
              <a:solidFill>
                <a:srgbClr val="24292E"/>
              </a:solidFill>
              <a:highlight>
                <a:srgbClr val="FFFFFF"/>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u="sng">
                <a:solidFill>
                  <a:schemeClr val="hlink"/>
                </a:solidFill>
                <a:hlinkClick r:id="rId3"/>
              </a:rPr>
              <a:t>https://github.com/rilmar/RaymarcherCompute</a:t>
            </a:r>
            <a:endParaRPr/>
          </a:p>
          <a:p>
            <a:pPr indent="-342900" lvl="0" marL="457200" rtl="0" algn="l">
              <a:spcBef>
                <a:spcPts val="0"/>
              </a:spcBef>
              <a:spcAft>
                <a:spcPts val="0"/>
              </a:spcAft>
              <a:buSzPts val="1800"/>
              <a:buChar char="●"/>
            </a:pPr>
            <a:r>
              <a:rPr lang="en"/>
              <a:t>Uses Unity version 2019.2.12f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to Learn More:</a:t>
            </a:r>
            <a:endParaRPr/>
          </a:p>
        </p:txBody>
      </p:sp>
      <p:sp>
        <p:nvSpPr>
          <p:cNvPr id="189" name="Google Shape;18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TheBookOfShaders.com</a:t>
            </a:r>
            <a:endParaRPr/>
          </a:p>
          <a:p>
            <a:pPr indent="-317500" lvl="1" marL="914400" rtl="0" algn="l">
              <a:spcBef>
                <a:spcPts val="0"/>
              </a:spcBef>
              <a:spcAft>
                <a:spcPts val="0"/>
              </a:spcAft>
              <a:buSzPts val="1400"/>
              <a:buChar char="○"/>
            </a:pPr>
            <a:r>
              <a:rPr lang="en"/>
              <a:t>Comprehensive guide to fragment Shaders (2D)</a:t>
            </a:r>
            <a:endParaRPr/>
          </a:p>
          <a:p>
            <a:pPr indent="-317500" lvl="1" marL="914400" rtl="0" algn="l">
              <a:spcBef>
                <a:spcPts val="0"/>
              </a:spcBef>
              <a:spcAft>
                <a:spcPts val="0"/>
              </a:spcAft>
              <a:buSzPts val="1400"/>
              <a:buChar char="○"/>
            </a:pPr>
            <a:r>
              <a:rPr lang="en"/>
              <a:t>Being written in chunks, currently on Generative Designs Chapter</a:t>
            </a:r>
            <a:endParaRPr/>
          </a:p>
          <a:p>
            <a:pPr indent="-317500" lvl="1" marL="914400" rtl="0" algn="l">
              <a:spcBef>
                <a:spcPts val="0"/>
              </a:spcBef>
              <a:spcAft>
                <a:spcPts val="0"/>
              </a:spcAft>
              <a:buSzPts val="1400"/>
              <a:buChar char="○"/>
            </a:pPr>
            <a:r>
              <a:rPr lang="en"/>
              <a:t>3D Graphics to come later!</a:t>
            </a:r>
            <a:br>
              <a:rPr lang="en"/>
            </a:br>
            <a:endParaRPr/>
          </a:p>
          <a:p>
            <a:pPr indent="-342900" lvl="0" marL="457200" rtl="0" algn="l">
              <a:spcBef>
                <a:spcPts val="0"/>
              </a:spcBef>
              <a:spcAft>
                <a:spcPts val="0"/>
              </a:spcAft>
              <a:buSzPts val="1800"/>
              <a:buChar char="●"/>
            </a:pPr>
            <a:r>
              <a:rPr lang="en"/>
              <a:t>ShaderToy.com</a:t>
            </a:r>
            <a:endParaRPr/>
          </a:p>
          <a:p>
            <a:pPr indent="-317500" lvl="1" marL="914400" rtl="0" algn="l">
              <a:spcBef>
                <a:spcPts val="0"/>
              </a:spcBef>
              <a:spcAft>
                <a:spcPts val="0"/>
              </a:spcAft>
              <a:buSzPts val="1400"/>
              <a:buChar char="○"/>
            </a:pPr>
            <a:r>
              <a:rPr lang="en"/>
              <a:t>Create your own shader online</a:t>
            </a:r>
            <a:endParaRPr/>
          </a:p>
          <a:p>
            <a:pPr indent="-317500" lvl="1" marL="914400" rtl="0" algn="l">
              <a:spcBef>
                <a:spcPts val="0"/>
              </a:spcBef>
              <a:spcAft>
                <a:spcPts val="0"/>
              </a:spcAft>
              <a:buSzPts val="1400"/>
              <a:buChar char="○"/>
            </a:pPr>
            <a:r>
              <a:rPr lang="en"/>
              <a:t>Browse other creations and discuss with community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Problem:</a:t>
            </a:r>
            <a:endParaRPr/>
          </a:p>
        </p:txBody>
      </p:sp>
      <p:sp>
        <p:nvSpPr>
          <p:cNvPr id="61" name="Google Shape;6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Implement a Ray Marcher in Unity Compute Shaders to Render a Mandelbulb. Include interactive Ray Marching demos for learning purposes.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Shader?</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GPU accelerated script that acts on all pixels of a view or all </a:t>
            </a:r>
            <a:r>
              <a:rPr lang="en"/>
              <a:t>vertices</a:t>
            </a:r>
            <a:r>
              <a:rPr lang="en"/>
              <a:t> of a shape</a:t>
            </a:r>
            <a:br>
              <a:rPr lang="en"/>
            </a:br>
            <a:endParaRPr/>
          </a:p>
          <a:p>
            <a:pPr indent="-342900" lvl="0" marL="457200" rtl="0" algn="l">
              <a:spcBef>
                <a:spcPts val="0"/>
              </a:spcBef>
              <a:spcAft>
                <a:spcPts val="0"/>
              </a:spcAft>
              <a:buSzPts val="1800"/>
              <a:buChar char="-"/>
            </a:pPr>
            <a:r>
              <a:rPr lang="en"/>
              <a:t>Entire shader script is ran for each Pixel or Vertex in parallel making this method of computer graphics </a:t>
            </a:r>
            <a:r>
              <a:rPr lang="en"/>
              <a:t>extremely</a:t>
            </a:r>
            <a:r>
              <a:rPr lang="en"/>
              <a:t> efficient</a:t>
            </a:r>
            <a:br>
              <a:rPr lang="en"/>
            </a:br>
            <a:endParaRPr/>
          </a:p>
          <a:p>
            <a:pPr indent="-342900" lvl="0" marL="457200" rtl="0" algn="l">
              <a:spcBef>
                <a:spcPts val="0"/>
              </a:spcBef>
              <a:spcAft>
                <a:spcPts val="0"/>
              </a:spcAft>
              <a:buSzPts val="1800"/>
              <a:buChar char="-"/>
            </a:pPr>
            <a:r>
              <a:rPr lang="en"/>
              <a:t>Can take advantage of dedicated logic units of GPU for matrix math, helper functions, and other graphics related calculations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of Using a Shader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Because you are working on a pixel/pixel level, creating shapes </a:t>
            </a:r>
            <a:r>
              <a:rPr lang="en"/>
              <a:t>relies</a:t>
            </a:r>
            <a:r>
              <a:rPr lang="en"/>
              <a:t> on stateless functions based on pixels.xy positions</a:t>
            </a:r>
            <a:br>
              <a:rPr lang="en"/>
            </a:br>
            <a:endParaRPr/>
          </a:p>
          <a:p>
            <a:pPr indent="-342900" lvl="0" marL="457200" rtl="0" algn="l">
              <a:spcBef>
                <a:spcPts val="0"/>
              </a:spcBef>
              <a:spcAft>
                <a:spcPts val="0"/>
              </a:spcAft>
              <a:buSzPts val="1800"/>
              <a:buChar char="-"/>
            </a:pPr>
            <a:r>
              <a:rPr lang="en"/>
              <a:t>In 2D you must use </a:t>
            </a:r>
            <a:r>
              <a:rPr b="1" lang="en"/>
              <a:t>Distance Fields</a:t>
            </a:r>
            <a:r>
              <a:rPr lang="en"/>
              <a:t> and </a:t>
            </a:r>
            <a:r>
              <a:rPr b="1" lang="en"/>
              <a:t>Shaping Functions </a:t>
            </a:r>
            <a:r>
              <a:rPr lang="en"/>
              <a:t>to create 2D shapes</a:t>
            </a:r>
            <a:br>
              <a:rPr lang="en"/>
            </a:br>
            <a:endParaRPr/>
          </a:p>
          <a:p>
            <a:pPr indent="-342900" lvl="0" marL="457200" rtl="0" algn="l">
              <a:spcBef>
                <a:spcPts val="0"/>
              </a:spcBef>
              <a:spcAft>
                <a:spcPts val="0"/>
              </a:spcAft>
              <a:buSzPts val="1800"/>
              <a:buChar char="-"/>
            </a:pPr>
            <a:r>
              <a:rPr lang="en"/>
              <a:t>In 3D we use</a:t>
            </a:r>
            <a:r>
              <a:rPr b="1" lang="en"/>
              <a:t> Signed Distance Functions</a:t>
            </a:r>
            <a:r>
              <a:rPr lang="en"/>
              <a:t> to represent Volumes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Shaping Function with Distance Field</a:t>
            </a:r>
            <a:endParaRPr/>
          </a:p>
        </p:txBody>
      </p:sp>
      <p:grpSp>
        <p:nvGrpSpPr>
          <p:cNvPr id="80" name="Google Shape;80;p17"/>
          <p:cNvGrpSpPr/>
          <p:nvPr/>
        </p:nvGrpSpPr>
        <p:grpSpPr>
          <a:xfrm>
            <a:off x="345525" y="1017725"/>
            <a:ext cx="2814550" cy="3890302"/>
            <a:chOff x="120225" y="1017725"/>
            <a:chExt cx="2814550" cy="3890302"/>
          </a:xfrm>
        </p:grpSpPr>
        <p:pic>
          <p:nvPicPr>
            <p:cNvPr id="81" name="Google Shape;81;p17"/>
            <p:cNvPicPr preferRelativeResize="0"/>
            <p:nvPr/>
          </p:nvPicPr>
          <p:blipFill>
            <a:blip r:embed="rId3">
              <a:alphaModFix/>
            </a:blip>
            <a:stretch>
              <a:fillRect/>
            </a:stretch>
          </p:blipFill>
          <p:spPr>
            <a:xfrm>
              <a:off x="351162" y="1017725"/>
              <a:ext cx="2352675" cy="2371725"/>
            </a:xfrm>
            <a:prstGeom prst="rect">
              <a:avLst/>
            </a:prstGeom>
            <a:noFill/>
            <a:ln>
              <a:noFill/>
            </a:ln>
          </p:spPr>
        </p:pic>
        <p:pic>
          <p:nvPicPr>
            <p:cNvPr id="82" name="Google Shape;82;p17"/>
            <p:cNvPicPr preferRelativeResize="0"/>
            <p:nvPr/>
          </p:nvPicPr>
          <p:blipFill>
            <a:blip r:embed="rId4">
              <a:alphaModFix/>
            </a:blip>
            <a:stretch>
              <a:fillRect/>
            </a:stretch>
          </p:blipFill>
          <p:spPr>
            <a:xfrm>
              <a:off x="120225" y="3389452"/>
              <a:ext cx="2814550" cy="1518575"/>
            </a:xfrm>
            <a:prstGeom prst="rect">
              <a:avLst/>
            </a:prstGeom>
            <a:noFill/>
            <a:ln>
              <a:noFill/>
            </a:ln>
          </p:spPr>
        </p:pic>
      </p:grpSp>
      <p:grpSp>
        <p:nvGrpSpPr>
          <p:cNvPr id="83" name="Google Shape;83;p17"/>
          <p:cNvGrpSpPr/>
          <p:nvPr/>
        </p:nvGrpSpPr>
        <p:grpSpPr>
          <a:xfrm>
            <a:off x="5759938" y="1017725"/>
            <a:ext cx="2814550" cy="3975174"/>
            <a:chOff x="5734188" y="931750"/>
            <a:chExt cx="2814550" cy="3975174"/>
          </a:xfrm>
        </p:grpSpPr>
        <p:pic>
          <p:nvPicPr>
            <p:cNvPr id="84" name="Google Shape;84;p17"/>
            <p:cNvPicPr preferRelativeResize="0"/>
            <p:nvPr/>
          </p:nvPicPr>
          <p:blipFill>
            <a:blip r:embed="rId5">
              <a:alphaModFix/>
            </a:blip>
            <a:stretch>
              <a:fillRect/>
            </a:stretch>
          </p:blipFill>
          <p:spPr>
            <a:xfrm>
              <a:off x="5927031" y="931750"/>
              <a:ext cx="2428875" cy="2419350"/>
            </a:xfrm>
            <a:prstGeom prst="rect">
              <a:avLst/>
            </a:prstGeom>
            <a:noFill/>
            <a:ln>
              <a:noFill/>
            </a:ln>
          </p:spPr>
        </p:pic>
        <p:pic>
          <p:nvPicPr>
            <p:cNvPr id="85" name="Google Shape;85;p17"/>
            <p:cNvPicPr preferRelativeResize="0"/>
            <p:nvPr/>
          </p:nvPicPr>
          <p:blipFill>
            <a:blip r:embed="rId6">
              <a:alphaModFix/>
            </a:blip>
            <a:stretch>
              <a:fillRect/>
            </a:stretch>
          </p:blipFill>
          <p:spPr>
            <a:xfrm>
              <a:off x="5734188" y="3351100"/>
              <a:ext cx="2814550" cy="1555824"/>
            </a:xfrm>
            <a:prstGeom prst="rect">
              <a:avLst/>
            </a:prstGeom>
            <a:noFill/>
            <a:ln>
              <a:noFill/>
            </a:ln>
          </p:spPr>
        </p:pic>
      </p:grpSp>
      <p:pic>
        <p:nvPicPr>
          <p:cNvPr id="86" name="Google Shape;86;p17"/>
          <p:cNvPicPr preferRelativeResize="0"/>
          <p:nvPr/>
        </p:nvPicPr>
        <p:blipFill>
          <a:blip r:embed="rId7">
            <a:alphaModFix/>
          </a:blip>
          <a:stretch>
            <a:fillRect/>
          </a:stretch>
        </p:blipFill>
        <p:spPr>
          <a:xfrm>
            <a:off x="3045850" y="1017725"/>
            <a:ext cx="2746276" cy="2066350"/>
          </a:xfrm>
          <a:prstGeom prst="rect">
            <a:avLst/>
          </a:prstGeom>
          <a:noFill/>
          <a:ln>
            <a:noFill/>
          </a:ln>
        </p:spPr>
      </p:pic>
      <p:sp>
        <p:nvSpPr>
          <p:cNvPr id="87" name="Google Shape;87;p17"/>
          <p:cNvSpPr txBox="1"/>
          <p:nvPr/>
        </p:nvSpPr>
        <p:spPr>
          <a:xfrm>
            <a:off x="3267436" y="3199925"/>
            <a:ext cx="2303100" cy="4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f(x) = </a:t>
            </a:r>
            <a:r>
              <a:rPr lang="en">
                <a:solidFill>
                  <a:schemeClr val="lt2"/>
                </a:solidFill>
              </a:rPr>
              <a:t>step(.5,x)</a:t>
            </a:r>
            <a:endParaRPr>
              <a:solidFill>
                <a:schemeClr val="lt2"/>
              </a:solidFill>
            </a:endParaRPr>
          </a:p>
        </p:txBody>
      </p:sp>
      <p:sp>
        <p:nvSpPr>
          <p:cNvPr id="88" name="Google Shape;88;p17"/>
          <p:cNvSpPr txBox="1"/>
          <p:nvPr/>
        </p:nvSpPr>
        <p:spPr>
          <a:xfrm>
            <a:off x="3267450" y="4066875"/>
            <a:ext cx="2303100" cy="6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vec3(pct) = (pct,pct,pct)</a:t>
            </a:r>
            <a:endParaRPr>
              <a:solidFill>
                <a:schemeClr val="lt2"/>
              </a:solidFill>
            </a:endParaRPr>
          </a:p>
          <a:p>
            <a:pPr indent="0" lvl="0" marL="0" rtl="0" algn="ctr">
              <a:spcBef>
                <a:spcPts val="0"/>
              </a:spcBef>
              <a:spcAft>
                <a:spcPts val="0"/>
              </a:spcAft>
              <a:buNone/>
            </a:pPr>
            <a:r>
              <a:rPr lang="en">
                <a:solidFill>
                  <a:schemeClr val="lt2"/>
                </a:solidFill>
              </a:rPr>
              <a:t>0,0,0 or 1,1,1</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Ray Marching?</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Raymarching is a rendering </a:t>
            </a:r>
            <a:r>
              <a:rPr lang="en"/>
              <a:t>technique</a:t>
            </a:r>
            <a:r>
              <a:rPr lang="en"/>
              <a:t> similar to ray tracing </a:t>
            </a:r>
            <a:endParaRPr/>
          </a:p>
          <a:p>
            <a:pPr indent="0" lvl="0" marL="0" rtl="0" algn="l">
              <a:spcBef>
                <a:spcPts val="1600"/>
              </a:spcBef>
              <a:spcAft>
                <a:spcPts val="1600"/>
              </a:spcAft>
              <a:buNone/>
            </a:pPr>
            <a:r>
              <a:rPr lang="en"/>
              <a:t>Raymarching uses Signed Distance Functions to represent 3D volumes</a:t>
            </a:r>
            <a:endParaRPr/>
          </a:p>
        </p:txBody>
      </p:sp>
      <p:pic>
        <p:nvPicPr>
          <p:cNvPr id="95" name="Google Shape;95;p18"/>
          <p:cNvPicPr preferRelativeResize="0"/>
          <p:nvPr/>
        </p:nvPicPr>
        <p:blipFill rotWithShape="1">
          <a:blip r:embed="rId3">
            <a:alphaModFix/>
          </a:blip>
          <a:srcRect b="0" l="0" r="0" t="0"/>
          <a:stretch/>
        </p:blipFill>
        <p:spPr>
          <a:xfrm>
            <a:off x="1717138" y="2281300"/>
            <a:ext cx="5709726" cy="247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Steps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ray of the camera, given its direction and origin:</a:t>
            </a:r>
            <a:endParaRPr/>
          </a:p>
          <a:p>
            <a:pPr indent="-342900" lvl="0" marL="457200" rtl="0" algn="l">
              <a:spcBef>
                <a:spcPts val="1600"/>
              </a:spcBef>
              <a:spcAft>
                <a:spcPts val="0"/>
              </a:spcAft>
              <a:buSzPts val="1800"/>
              <a:buAutoNum type="arabicParenR"/>
            </a:pPr>
            <a:r>
              <a:rPr lang="en"/>
              <a:t>Marching_Point = origin</a:t>
            </a:r>
            <a:br>
              <a:rPr lang="en"/>
            </a:br>
            <a:endParaRPr/>
          </a:p>
          <a:p>
            <a:pPr indent="-342900" lvl="0" marL="457200" rtl="0" algn="l">
              <a:spcBef>
                <a:spcPts val="0"/>
              </a:spcBef>
              <a:spcAft>
                <a:spcPts val="0"/>
              </a:spcAft>
              <a:buSzPts val="1800"/>
              <a:buAutoNum type="arabicParenR"/>
            </a:pPr>
            <a:r>
              <a:rPr lang="en"/>
              <a:t>Calculate Distance to </a:t>
            </a:r>
            <a:r>
              <a:rPr lang="en"/>
              <a:t>Surface </a:t>
            </a:r>
            <a:r>
              <a:rPr lang="en"/>
              <a:t>(in any direction)</a:t>
            </a:r>
            <a:endParaRPr/>
          </a:p>
          <a:p>
            <a:pPr indent="-317500" lvl="1" marL="914400" rtl="0" algn="l">
              <a:spcBef>
                <a:spcPts val="0"/>
              </a:spcBef>
              <a:spcAft>
                <a:spcPts val="0"/>
              </a:spcAft>
              <a:buSzPts val="1400"/>
              <a:buAutoNum type="alphaLcParenR"/>
            </a:pPr>
            <a:r>
              <a:rPr lang="en"/>
              <a:t>Guarantees</a:t>
            </a:r>
            <a:r>
              <a:rPr lang="en"/>
              <a:t> we will not choose point inside surface</a:t>
            </a:r>
            <a:endParaRPr/>
          </a:p>
          <a:p>
            <a:pPr indent="-317500" lvl="1" marL="914400" rtl="0" algn="l">
              <a:spcBef>
                <a:spcPts val="0"/>
              </a:spcBef>
              <a:spcAft>
                <a:spcPts val="0"/>
              </a:spcAft>
              <a:buSzPts val="1400"/>
              <a:buAutoNum type="alphaLcParenR"/>
            </a:pPr>
            <a:r>
              <a:rPr lang="en"/>
              <a:t>We will use SDF to represent surfaces</a:t>
            </a:r>
            <a:br>
              <a:rPr lang="en"/>
            </a:br>
            <a:endParaRPr/>
          </a:p>
          <a:p>
            <a:pPr indent="-342900" lvl="0" marL="457200" rtl="0" algn="l">
              <a:spcBef>
                <a:spcPts val="0"/>
              </a:spcBef>
              <a:spcAft>
                <a:spcPts val="0"/>
              </a:spcAft>
              <a:buSzPts val="1800"/>
              <a:buAutoNum type="arabicParenR"/>
            </a:pPr>
            <a:r>
              <a:rPr lang="en"/>
              <a:t>Move </a:t>
            </a:r>
            <a:r>
              <a:rPr lang="en"/>
              <a:t>Marching_Point</a:t>
            </a:r>
            <a:r>
              <a:rPr lang="en"/>
              <a:t> to </a:t>
            </a:r>
            <a:r>
              <a:rPr lang="en"/>
              <a:t>calculated</a:t>
            </a:r>
            <a:r>
              <a:rPr lang="en"/>
              <a:t> distance in direction </a:t>
            </a:r>
            <a:r>
              <a:rPr lang="en"/>
              <a:t>opposite</a:t>
            </a:r>
            <a:r>
              <a:rPr lang="en"/>
              <a:t> of camera</a:t>
            </a:r>
            <a:br>
              <a:rPr lang="en"/>
            </a:br>
            <a:endParaRPr/>
          </a:p>
          <a:p>
            <a:pPr indent="-342900" lvl="0" marL="457200" rtl="0" algn="l">
              <a:spcBef>
                <a:spcPts val="0"/>
              </a:spcBef>
              <a:spcAft>
                <a:spcPts val="0"/>
              </a:spcAft>
              <a:buSzPts val="1800"/>
              <a:buAutoNum type="arabicParenR"/>
            </a:pPr>
            <a:r>
              <a:rPr lang="en"/>
              <a:t>Repeat until the distance to surface is very small, we consider this a hit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976113" y="661263"/>
            <a:ext cx="7191763" cy="3820976"/>
          </a:xfrm>
          <a:prstGeom prst="rect">
            <a:avLst/>
          </a:prstGeom>
          <a:noFill/>
          <a:ln>
            <a:noFill/>
          </a:ln>
        </p:spPr>
      </p:pic>
      <p:sp>
        <p:nvSpPr>
          <p:cNvPr id="107" name="Google Shape;107;p20"/>
          <p:cNvSpPr txBox="1"/>
          <p:nvPr/>
        </p:nvSpPr>
        <p:spPr>
          <a:xfrm>
            <a:off x="5568475" y="4081100"/>
            <a:ext cx="23154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D9D9D9"/>
                </a:solidFill>
                <a:latin typeface="Roboto"/>
                <a:ea typeface="Roboto"/>
                <a:cs typeface="Roboto"/>
                <a:sym typeface="Roboto"/>
              </a:rPr>
              <a:t>Youtube.com/Sebastian Lague</a:t>
            </a:r>
            <a:endParaRPr sz="1100">
              <a:solidFill>
                <a:srgbClr val="D9D9D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SDF (sphere)</a:t>
            </a:r>
            <a:endParaRPr/>
          </a:p>
        </p:txBody>
      </p:sp>
      <p:pic>
        <p:nvPicPr>
          <p:cNvPr id="113" name="Google Shape;113;p21"/>
          <p:cNvPicPr preferRelativeResize="0"/>
          <p:nvPr/>
        </p:nvPicPr>
        <p:blipFill>
          <a:blip r:embed="rId3">
            <a:alphaModFix/>
          </a:blip>
          <a:stretch>
            <a:fillRect/>
          </a:stretch>
        </p:blipFill>
        <p:spPr>
          <a:xfrm>
            <a:off x="1742475" y="1247400"/>
            <a:ext cx="4848225" cy="590550"/>
          </a:xfrm>
          <a:prstGeom prst="rect">
            <a:avLst/>
          </a:prstGeom>
          <a:noFill/>
          <a:ln>
            <a:noFill/>
          </a:ln>
        </p:spPr>
      </p:pic>
      <p:grpSp>
        <p:nvGrpSpPr>
          <p:cNvPr id="114" name="Google Shape;114;p21"/>
          <p:cNvGrpSpPr/>
          <p:nvPr/>
        </p:nvGrpSpPr>
        <p:grpSpPr>
          <a:xfrm>
            <a:off x="4118275" y="2106550"/>
            <a:ext cx="2182200" cy="2182200"/>
            <a:chOff x="4126600" y="2118475"/>
            <a:chExt cx="2182200" cy="2182200"/>
          </a:xfrm>
        </p:grpSpPr>
        <p:sp>
          <p:nvSpPr>
            <p:cNvPr id="115" name="Google Shape;115;p21"/>
            <p:cNvSpPr/>
            <p:nvPr/>
          </p:nvSpPr>
          <p:spPr>
            <a:xfrm>
              <a:off x="4126600" y="2118475"/>
              <a:ext cx="2182200" cy="21822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5168350" y="3160225"/>
              <a:ext cx="98700" cy="98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7" name="Google Shape;117;p21"/>
          <p:cNvCxnSpPr/>
          <p:nvPr/>
        </p:nvCxnSpPr>
        <p:spPr>
          <a:xfrm>
            <a:off x="693571" y="2138854"/>
            <a:ext cx="4515600" cy="1059000"/>
          </a:xfrm>
          <a:prstGeom prst="straightConnector1">
            <a:avLst/>
          </a:prstGeom>
          <a:noFill/>
          <a:ln cap="flat" cmpd="sng" w="9525">
            <a:solidFill>
              <a:schemeClr val="accent6"/>
            </a:solidFill>
            <a:prstDash val="solid"/>
            <a:round/>
            <a:headEnd len="med" w="med" type="none"/>
            <a:tailEnd len="med" w="med" type="triangle"/>
          </a:ln>
        </p:spPr>
      </p:cxnSp>
      <p:cxnSp>
        <p:nvCxnSpPr>
          <p:cNvPr id="118" name="Google Shape;118;p21"/>
          <p:cNvCxnSpPr>
            <a:endCxn id="116" idx="0"/>
          </p:cNvCxnSpPr>
          <p:nvPr/>
        </p:nvCxnSpPr>
        <p:spPr>
          <a:xfrm>
            <a:off x="4174075" y="2871400"/>
            <a:ext cx="1035300" cy="276900"/>
          </a:xfrm>
          <a:prstGeom prst="straightConnector1">
            <a:avLst/>
          </a:prstGeom>
          <a:noFill/>
          <a:ln cap="flat" cmpd="sng" w="76200">
            <a:solidFill>
              <a:srgbClr val="4A86E8"/>
            </a:solidFill>
            <a:prstDash val="solid"/>
            <a:round/>
            <a:headEnd len="med" w="med" type="none"/>
            <a:tailEnd len="med" w="med" type="none"/>
          </a:ln>
        </p:spPr>
      </p:cxnSp>
      <p:sp>
        <p:nvSpPr>
          <p:cNvPr id="119" name="Google Shape;119;p21"/>
          <p:cNvSpPr txBox="1"/>
          <p:nvPr/>
        </p:nvSpPr>
        <p:spPr>
          <a:xfrm>
            <a:off x="5700350" y="4359525"/>
            <a:ext cx="23154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D9D9D9"/>
                </a:solidFill>
                <a:latin typeface="Roboto"/>
                <a:ea typeface="Roboto"/>
                <a:cs typeface="Roboto"/>
                <a:sym typeface="Roboto"/>
              </a:rPr>
              <a:t>Youtube.com/TheArtOfCode</a:t>
            </a:r>
            <a:endParaRPr sz="1100">
              <a:solidFill>
                <a:srgbClr val="D9D9D9"/>
              </a:solidFill>
              <a:latin typeface="Roboto"/>
              <a:ea typeface="Roboto"/>
              <a:cs typeface="Roboto"/>
              <a:sym typeface="Roboto"/>
            </a:endParaRPr>
          </a:p>
        </p:txBody>
      </p:sp>
      <p:sp>
        <p:nvSpPr>
          <p:cNvPr id="120" name="Google Shape;120;p21"/>
          <p:cNvSpPr/>
          <p:nvPr/>
        </p:nvSpPr>
        <p:spPr>
          <a:xfrm>
            <a:off x="366350" y="1970950"/>
            <a:ext cx="276900" cy="276900"/>
          </a:xfrm>
          <a:prstGeom prst="donut">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