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39.png" ContentType="image/png"/>
  <Override PartName="/ppt/media/image38.png" ContentType="image/png"/>
  <Override PartName="/ppt/media/image42.jpeg" ContentType="image/jpe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44.png" ContentType="image/png"/>
  <Override PartName="/ppt/media/image19.png" ContentType="image/png"/>
  <Override PartName="/ppt/media/image20.png" ContentType="image/png"/>
  <Override PartName="/ppt/media/image43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3.png" ContentType="image/png"/>
  <Override PartName="/ppt/media/image53.png" ContentType="image/png"/>
  <Override PartName="/ppt/media/image28.png" ContentType="image/png"/>
  <Override PartName="/ppt/media/image49.png" ContentType="image/png"/>
  <Override PartName="/ppt/media/image55.png" ContentType="image/png"/>
  <Override PartName="/ppt/media/image5.png" ContentType="image/png"/>
  <Override PartName="/ppt/media/image2.png" ContentType="image/png"/>
  <Override PartName="/ppt/media/image52.png" ContentType="image/png"/>
  <Override PartName="/ppt/media/image27.png" ContentType="image/png"/>
  <Override PartName="/ppt/media/image48.png" ContentType="image/png"/>
  <Override PartName="/ppt/media/image54.png" ContentType="image/png"/>
  <Override PartName="/ppt/media/image4.png" ContentType="image/png"/>
  <Override PartName="/ppt/media/image40.jpeg" ContentType="image/jpeg"/>
  <Override PartName="/ppt/media/image17.png" ContentType="image/png"/>
  <Override PartName="/ppt/media/image1.png" ContentType="image/png"/>
  <Override PartName="/ppt/media/image51.png" ContentType="image/png"/>
  <Override PartName="/ppt/media/image26.png" ContentType="image/png"/>
  <Override PartName="/ppt/media/image47.png" ContentType="image/png"/>
  <Override PartName="/ppt/media/image41.png" ContentType="image/png"/>
  <Override PartName="/ppt/media/image16.png" ContentType="image/png"/>
  <Override PartName="/ppt/media/image50.png" ContentType="image/png"/>
  <Override PartName="/ppt/media/image25.png" ContentType="image/png"/>
  <Override PartName="/ppt/media/image46.png" ContentType="image/png"/>
  <Override PartName="/ppt/media/image15.png" ContentType="image/png"/>
  <Override PartName="/ppt/media/image24.png" ContentType="image/png"/>
  <Override PartName="/ppt/media/image45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28200" y="27360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05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28200" y="1369080"/>
            <a:ext cx="7886520" cy="3263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628200" y="4767480"/>
            <a:ext cx="2057040" cy="27360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3028680" y="4767480"/>
            <a:ext cx="3085920" cy="27360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6457680" y="4767480"/>
            <a:ext cx="2057040" cy="2736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23" descr=""/>
          <p:cNvPicPr/>
          <p:nvPr/>
        </p:nvPicPr>
        <p:blipFill>
          <a:blip r:embed="rId1"/>
          <a:srcRect l="232689" t="449312" r="364478" b="573084"/>
          <a:stretch>
            <a:fillRect/>
          </a:stretch>
        </p:blipFill>
        <p:spPr>
          <a:xfrm>
            <a:off x="3127320" y="1818720"/>
            <a:ext cx="3400200" cy="15998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8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6600" y="1267920"/>
            <a:ext cx="7029000" cy="202536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628200" y="273600"/>
            <a:ext cx="7886520" cy="9939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</a:rPr>
              <a:t>USO DE DISPOSITIVOS MOVILES</a:t>
            </a:r>
            <a:endParaRPr/>
          </a:p>
        </p:txBody>
      </p:sp>
      <p:pic>
        <p:nvPicPr>
          <p:cNvPr id="130" name="Shape 9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8200" y="3293640"/>
            <a:ext cx="7043400" cy="14284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9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1554480"/>
            <a:ext cx="8961120" cy="1790280"/>
          </a:xfrm>
          <a:prstGeom prst="rect">
            <a:avLst/>
          </a:prstGeom>
          <a:ln>
            <a:noFill/>
          </a:ln>
        </p:spPr>
      </p:pic>
      <p:sp>
        <p:nvSpPr>
          <p:cNvPr id="13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</a:rPr>
              <a:t>USO DE DISPOSITIVOS MOVILES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0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26040" y="1280160"/>
            <a:ext cx="4157640" cy="284976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3203280" y="2103120"/>
            <a:ext cx="637200" cy="200340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</p:sp>
      <p:sp>
        <p:nvSpPr>
          <p:cNvPr id="135" name="TextShape 2"/>
          <p:cNvSpPr txBox="1"/>
          <p:nvPr/>
        </p:nvSpPr>
        <p:spPr>
          <a:xfrm>
            <a:off x="628920" y="274320"/>
            <a:ext cx="7886520" cy="9939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</a:rPr>
              <a:t>USO DE DISPOSITIVOS MOVILES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005840" y="216036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                             </a:t>
            </a: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APLICACION.</a:t>
            </a:r>
            <a:endParaRPr/>
          </a:p>
        </p:txBody>
      </p:sp>
      <p:pic>
        <p:nvPicPr>
          <p:cNvPr id="137" name="Shape 59" descr=""/>
          <p:cNvPicPr/>
          <p:nvPr/>
        </p:nvPicPr>
        <p:blipFill>
          <a:blip r:embed="rId1"/>
          <a:srcRect l="232689" t="449312" r="364478" b="573084"/>
          <a:stretch>
            <a:fillRect/>
          </a:stretch>
        </p:blipFill>
        <p:spPr>
          <a:xfrm>
            <a:off x="1218960" y="1863360"/>
            <a:ext cx="3400200" cy="15998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91840" y="1003320"/>
            <a:ext cx="2561760" cy="2654280"/>
          </a:xfrm>
          <a:prstGeom prst="rect">
            <a:avLst/>
          </a:prstGeom>
          <a:ln>
            <a:noFill/>
          </a:ln>
        </p:spPr>
      </p:pic>
      <p:sp>
        <p:nvSpPr>
          <p:cNvPr id="139" name="TextShape 1"/>
          <p:cNvSpPr txBox="1"/>
          <p:nvPr/>
        </p:nvSpPr>
        <p:spPr>
          <a:xfrm>
            <a:off x="0" y="3749400"/>
            <a:ext cx="9144000" cy="99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</a:rPr>
              <a:t>Android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83280" y="914400"/>
            <a:ext cx="2194560" cy="2562840"/>
          </a:xfrm>
          <a:prstGeom prst="rect">
            <a:avLst/>
          </a:prstGeom>
          <a:ln>
            <a:noFill/>
          </a:ln>
        </p:spPr>
      </p:pic>
      <p:sp>
        <p:nvSpPr>
          <p:cNvPr id="141" name="TextShape 1"/>
          <p:cNvSpPr txBox="1"/>
          <p:nvPr/>
        </p:nvSpPr>
        <p:spPr>
          <a:xfrm>
            <a:off x="0" y="3749040"/>
            <a:ext cx="9144000" cy="99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</a:rPr>
              <a:t>iOS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91840" y="1188720"/>
            <a:ext cx="2651760" cy="2560320"/>
          </a:xfrm>
          <a:prstGeom prst="rect">
            <a:avLst/>
          </a:prstGeom>
          <a:ln>
            <a:noFill/>
          </a:ln>
        </p:spPr>
      </p:pic>
      <p:sp>
        <p:nvSpPr>
          <p:cNvPr id="143" name="TextShape 1"/>
          <p:cNvSpPr txBox="1"/>
          <p:nvPr/>
        </p:nvSpPr>
        <p:spPr>
          <a:xfrm>
            <a:off x="0" y="3749400"/>
            <a:ext cx="9144000" cy="99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</a:rPr>
              <a:t>Windows 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2143080"/>
            <a:ext cx="91436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INVENTARIOS</a:t>
            </a:r>
            <a:endParaRPr/>
          </a:p>
        </p:txBody>
      </p:sp>
      <p:pic>
        <p:nvPicPr>
          <p:cNvPr id="145" name="Shape 8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73760" y="1454040"/>
            <a:ext cx="996480" cy="85716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0" y="2143080"/>
            <a:ext cx="91436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FACTURACION ELECTRONICA</a:t>
            </a:r>
            <a:endParaRPr/>
          </a:p>
        </p:txBody>
      </p:sp>
      <p:pic>
        <p:nvPicPr>
          <p:cNvPr id="147" name="Shape 9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12760" y="1432800"/>
            <a:ext cx="1518480" cy="102456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0" y="2143080"/>
            <a:ext cx="91436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PAGO DE NOMINA</a:t>
            </a:r>
            <a:endParaRPr/>
          </a:p>
        </p:txBody>
      </p:sp>
      <p:pic>
        <p:nvPicPr>
          <p:cNvPr id="149" name="Shape 9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23440" y="1387080"/>
            <a:ext cx="896760" cy="10764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188640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3600">
                <a:latin typeface="Arial"/>
              </a:rPr>
              <a:t>CONSTITUCION LEGAL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0" y="2143080"/>
            <a:ext cx="91436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REGISTRO DE VENTAS</a:t>
            </a:r>
            <a:endParaRPr/>
          </a:p>
        </p:txBody>
      </p:sp>
      <p:pic>
        <p:nvPicPr>
          <p:cNvPr id="151" name="Shape 10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80960" y="1432800"/>
            <a:ext cx="981720" cy="9817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548640"/>
            <a:ext cx="3838680" cy="312912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29200" y="274320"/>
            <a:ext cx="3383280" cy="3566160"/>
          </a:xfrm>
          <a:prstGeom prst="rect">
            <a:avLst/>
          </a:prstGeom>
          <a:ln>
            <a:noFill/>
          </a:ln>
        </p:spPr>
      </p:pic>
      <p:sp>
        <p:nvSpPr>
          <p:cNvPr id="154" name="TextShape 1"/>
          <p:cNvSpPr txBox="1"/>
          <p:nvPr/>
        </p:nvSpPr>
        <p:spPr>
          <a:xfrm>
            <a:off x="360" y="3840480"/>
            <a:ext cx="91436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CONECTIVIDAD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2011680"/>
            <a:ext cx="9144000" cy="99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</a:rPr>
              <a:t>DEMOSTRACION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3240" y="365508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PRIVACIDAD DE USUARIOS</a:t>
            </a:r>
            <a:endParaRPr/>
          </a:p>
        </p:txBody>
      </p:sp>
      <p:pic>
        <p:nvPicPr>
          <p:cNvPr id="157" name="Shape 2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32680" y="0"/>
            <a:ext cx="4009320" cy="40093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14720" y="37825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Pasos para configurar A-Team</a:t>
            </a:r>
            <a:endParaRPr/>
          </a:p>
        </p:txBody>
      </p:sp>
      <p:pic>
        <p:nvPicPr>
          <p:cNvPr id="159" name="Shape 3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71320" y="929520"/>
            <a:ext cx="2857320" cy="261900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797760" y="405936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Tipos de Cliente</a:t>
            </a:r>
            <a:endParaRPr/>
          </a:p>
        </p:txBody>
      </p:sp>
      <p:pic>
        <p:nvPicPr>
          <p:cNvPr id="161" name="Shape 4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6800" y="837360"/>
            <a:ext cx="2774520" cy="3468240"/>
          </a:xfrm>
          <a:prstGeom prst="rect">
            <a:avLst/>
          </a:prstGeom>
          <a:ln>
            <a:noFill/>
          </a:ln>
        </p:spPr>
      </p:pic>
      <p:pic>
        <p:nvPicPr>
          <p:cNvPr id="162" name="Shape 4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05680" y="943920"/>
            <a:ext cx="2515320" cy="251532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4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69200" y="85320"/>
            <a:ext cx="1605240" cy="2006640"/>
          </a:xfrm>
          <a:prstGeom prst="rect">
            <a:avLst/>
          </a:prstGeom>
          <a:ln>
            <a:noFill/>
          </a:ln>
        </p:spPr>
      </p:pic>
      <p:pic>
        <p:nvPicPr>
          <p:cNvPr id="164" name="Shape 4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65160" y="2209320"/>
            <a:ext cx="1497240" cy="1497240"/>
          </a:xfrm>
          <a:prstGeom prst="rect">
            <a:avLst/>
          </a:prstGeom>
          <a:ln>
            <a:noFill/>
          </a:ln>
        </p:spPr>
      </p:pic>
      <p:pic>
        <p:nvPicPr>
          <p:cNvPr id="165" name="Shape 4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81240" y="2028240"/>
            <a:ext cx="1731240" cy="173124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2501640" y="2671920"/>
            <a:ext cx="1085400" cy="50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</p:sp>
      <p:sp>
        <p:nvSpPr>
          <p:cNvPr id="167" name="CustomShape 2"/>
          <p:cNvSpPr/>
          <p:nvPr/>
        </p:nvSpPr>
        <p:spPr>
          <a:xfrm>
            <a:off x="5427360" y="2671920"/>
            <a:ext cx="1085400" cy="50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</p:sp>
      <p:pic>
        <p:nvPicPr>
          <p:cNvPr id="168" name="Shape 5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41400" y="2028240"/>
            <a:ext cx="1731240" cy="173124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659880" y="3821400"/>
            <a:ext cx="2043360" cy="500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Back-Up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3549960" y="3821400"/>
            <a:ext cx="2043360" cy="500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Cargar back-up en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A-Team</a:t>
            </a:r>
            <a:endParaRPr/>
          </a:p>
        </p:txBody>
      </p:sp>
      <p:sp>
        <p:nvSpPr>
          <p:cNvPr id="171" name="CustomShape 5"/>
          <p:cNvSpPr/>
          <p:nvPr/>
        </p:nvSpPr>
        <p:spPr>
          <a:xfrm>
            <a:off x="6525360" y="3902760"/>
            <a:ext cx="2043360" cy="500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Método de almacenamiento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6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68480" y="383400"/>
            <a:ext cx="1883880" cy="1883880"/>
          </a:xfrm>
          <a:prstGeom prst="rect">
            <a:avLst/>
          </a:prstGeom>
          <a:ln>
            <a:noFill/>
          </a:ln>
        </p:spPr>
      </p:pic>
      <p:pic>
        <p:nvPicPr>
          <p:cNvPr id="173" name="Shape 6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08320" y="2267280"/>
            <a:ext cx="2100960" cy="2100960"/>
          </a:xfrm>
          <a:prstGeom prst="rect">
            <a:avLst/>
          </a:prstGeom>
          <a:ln>
            <a:noFill/>
          </a:ln>
        </p:spPr>
      </p:pic>
      <p:pic>
        <p:nvPicPr>
          <p:cNvPr id="174" name="Shape 6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02440" y="2332800"/>
            <a:ext cx="2035440" cy="203544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3629880" y="3331800"/>
            <a:ext cx="2407320" cy="50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</p:sp>
      <p:sp>
        <p:nvSpPr>
          <p:cNvPr id="176" name="CustomShape 2"/>
          <p:cNvSpPr/>
          <p:nvPr/>
        </p:nvSpPr>
        <p:spPr>
          <a:xfrm>
            <a:off x="1224000" y="4438800"/>
            <a:ext cx="2043360" cy="500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Insertar datos manualmente.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6134400" y="4438800"/>
            <a:ext cx="2043360" cy="500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Método de Almacenamiento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47080" y="440640"/>
            <a:ext cx="5676480" cy="4257360"/>
          </a:xfrm>
          <a:prstGeom prst="rect">
            <a:avLst/>
          </a:prstGeom>
          <a:ln>
            <a:noFill/>
          </a:ln>
        </p:spPr>
      </p:pic>
      <p:sp>
        <p:nvSpPr>
          <p:cNvPr id="179" name="TextShape 1"/>
          <p:cNvSpPr txBox="1"/>
          <p:nvPr/>
        </p:nvSpPr>
        <p:spPr>
          <a:xfrm>
            <a:off x="0" y="3383280"/>
            <a:ext cx="9144000" cy="99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</a:rPr>
              <a:t>DATOS DE USUARIOS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0" y="1828800"/>
            <a:ext cx="9144000" cy="99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</a:rPr>
              <a:t>CERTIFICACIONES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1959840"/>
            <a:ext cx="91436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666666"/>
                </a:solidFill>
                <a:latin typeface="Arial"/>
                <a:ea typeface="Arial"/>
              </a:rPr>
              <a:t>                       </a:t>
            </a:r>
            <a:r>
              <a:rPr b="1" lang="en-US" sz="3600">
                <a:solidFill>
                  <a:srgbClr val="666666"/>
                </a:solidFill>
                <a:latin typeface="Arial"/>
                <a:ea typeface="Arial"/>
              </a:rPr>
              <a:t>S.R.L</a:t>
            </a:r>
            <a:endParaRPr/>
          </a:p>
        </p:txBody>
      </p:sp>
      <p:pic>
        <p:nvPicPr>
          <p:cNvPr id="114" name="Shape 41" descr=""/>
          <p:cNvPicPr/>
          <p:nvPr/>
        </p:nvPicPr>
        <p:blipFill>
          <a:blip r:embed="rId1"/>
          <a:srcRect l="232689" t="449312" r="364478" b="573084"/>
          <a:stretch>
            <a:fillRect/>
          </a:stretch>
        </p:blipFill>
        <p:spPr>
          <a:xfrm>
            <a:off x="2011680" y="1645920"/>
            <a:ext cx="3400200" cy="159984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0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83280" y="1463040"/>
            <a:ext cx="2011680" cy="2011680"/>
          </a:xfrm>
          <a:prstGeom prst="rect">
            <a:avLst/>
          </a:prstGeom>
          <a:ln>
            <a:noFill/>
          </a:ln>
        </p:spPr>
      </p:pic>
      <p:sp>
        <p:nvSpPr>
          <p:cNvPr id="182" name="TextShape 1"/>
          <p:cNvSpPr txBox="1"/>
          <p:nvPr/>
        </p:nvSpPr>
        <p:spPr>
          <a:xfrm>
            <a:off x="0" y="3657600"/>
            <a:ext cx="9144000" cy="99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</a:rPr>
              <a:t>ISO 9001:2008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3657600"/>
            <a:ext cx="9144000" cy="99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</a:rPr>
              <a:t>ISO 9001:2015</a:t>
            </a:r>
            <a:endParaRPr/>
          </a:p>
        </p:txBody>
      </p:sp>
      <p:pic>
        <p:nvPicPr>
          <p:cNvPr id="184" name="Shape 103" descr=""/>
          <p:cNvPicPr/>
          <p:nvPr/>
        </p:nvPicPr>
        <p:blipFill>
          <a:blip r:embed="rId1"/>
          <a:stretch>
            <a:fillRect/>
          </a:stretch>
        </p:blipFill>
        <p:spPr>
          <a:xfrm rot="19990800">
            <a:off x="3439080" y="1443240"/>
            <a:ext cx="2160720" cy="163188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0" y="3657600"/>
            <a:ext cx="9144000" cy="99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</a:rPr>
              <a:t>ISO 9126</a:t>
            </a:r>
            <a:endParaRPr/>
          </a:p>
        </p:txBody>
      </p:sp>
      <p:pic>
        <p:nvPicPr>
          <p:cNvPr id="186" name="Shape 116" descr=""/>
          <p:cNvPicPr/>
          <p:nvPr/>
        </p:nvPicPr>
        <p:blipFill>
          <a:blip r:embed="rId1"/>
          <a:srcRect l="235757" t="0" r="191515" b="0"/>
          <a:stretch>
            <a:fillRect/>
          </a:stretch>
        </p:blipFill>
        <p:spPr>
          <a:xfrm rot="19602600">
            <a:off x="3651480" y="1389960"/>
            <a:ext cx="1840320" cy="186192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83280" y="71280"/>
            <a:ext cx="2468880" cy="3129120"/>
          </a:xfrm>
          <a:prstGeom prst="rect">
            <a:avLst/>
          </a:prstGeom>
          <a:ln>
            <a:noFill/>
          </a:ln>
        </p:spPr>
      </p:pic>
      <p:sp>
        <p:nvSpPr>
          <p:cNvPr id="188" name="TextShape 1"/>
          <p:cNvSpPr txBox="1"/>
          <p:nvPr/>
        </p:nvSpPr>
        <p:spPr>
          <a:xfrm>
            <a:off x="0" y="3657960"/>
            <a:ext cx="9144000" cy="99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</a:rPr>
              <a:t>COMPROMISO AMBIENTAL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0" y="3657960"/>
            <a:ext cx="9144000" cy="99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</a:rPr>
              <a:t>Precio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0" y="1932120"/>
            <a:ext cx="9144000" cy="99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9600">
                <a:solidFill>
                  <a:srgbClr val="000000"/>
                </a:solidFill>
                <a:latin typeface="Calibri"/>
                <a:ea typeface="Calibri"/>
              </a:rPr>
              <a:t>$$$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7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91840" y="1188720"/>
            <a:ext cx="2377440" cy="2560320"/>
          </a:xfrm>
          <a:prstGeom prst="rect">
            <a:avLst/>
          </a:prstGeom>
          <a:ln>
            <a:noFill/>
          </a:ln>
        </p:spPr>
      </p:pic>
      <p:sp>
        <p:nvSpPr>
          <p:cNvPr id="192" name="TextShape 1"/>
          <p:cNvSpPr txBox="1"/>
          <p:nvPr/>
        </p:nvSpPr>
        <p:spPr>
          <a:xfrm>
            <a:off x="0" y="3658320"/>
            <a:ext cx="9144000" cy="99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</a:rPr>
              <a:t>IN-APP-PURCHASES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7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25360" y="2605320"/>
            <a:ext cx="1451160" cy="1451160"/>
          </a:xfrm>
          <a:prstGeom prst="rect">
            <a:avLst/>
          </a:prstGeom>
          <a:ln>
            <a:noFill/>
          </a:ln>
        </p:spPr>
      </p:pic>
      <p:pic>
        <p:nvPicPr>
          <p:cNvPr id="194" name="Shape 7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33680" y="2477520"/>
            <a:ext cx="2275920" cy="1706760"/>
          </a:xfrm>
          <a:prstGeom prst="rect">
            <a:avLst/>
          </a:prstGeom>
          <a:ln>
            <a:noFill/>
          </a:ln>
        </p:spPr>
      </p:pic>
      <p:pic>
        <p:nvPicPr>
          <p:cNvPr id="195" name="Shape 7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853240" y="2300760"/>
            <a:ext cx="2576880" cy="1932480"/>
          </a:xfrm>
          <a:prstGeom prst="rect">
            <a:avLst/>
          </a:prstGeom>
          <a:ln>
            <a:noFill/>
          </a:ln>
        </p:spPr>
      </p:pic>
      <p:pic>
        <p:nvPicPr>
          <p:cNvPr id="196" name="Shape 7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726720" y="288720"/>
            <a:ext cx="1689840" cy="168984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 flipH="1" rot="10800000">
            <a:off x="7140600" y="2010240"/>
            <a:ext cx="1080" cy="29052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</a:ln>
        </p:spPr>
      </p:sp>
      <p:sp>
        <p:nvSpPr>
          <p:cNvPr id="198" name="CustomShape 2"/>
          <p:cNvSpPr/>
          <p:nvPr/>
        </p:nvSpPr>
        <p:spPr>
          <a:xfrm rot="10800000">
            <a:off x="1861200" y="1978560"/>
            <a:ext cx="5292720" cy="2088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</a:ln>
        </p:spPr>
      </p:sp>
      <p:sp>
        <p:nvSpPr>
          <p:cNvPr id="199" name="CustomShape 3"/>
          <p:cNvSpPr/>
          <p:nvPr/>
        </p:nvSpPr>
        <p:spPr>
          <a:xfrm rot="10800000">
            <a:off x="1860120" y="1989720"/>
            <a:ext cx="360" cy="6195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</a:ln>
        </p:spPr>
      </p:sp>
      <p:sp>
        <p:nvSpPr>
          <p:cNvPr id="200" name="CustomShape 4"/>
          <p:cNvSpPr/>
          <p:nvPr/>
        </p:nvSpPr>
        <p:spPr>
          <a:xfrm rot="10800000">
            <a:off x="4571640" y="1979640"/>
            <a:ext cx="360" cy="49788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</a:ln>
        </p:spPr>
      </p:sp>
      <p:pic>
        <p:nvPicPr>
          <p:cNvPr id="201" name="Shape 75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726720" y="288720"/>
            <a:ext cx="1689840" cy="168984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0" y="2389320"/>
            <a:ext cx="9144000" cy="99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</a:rPr>
              <a:t>INFORMACION PARA CAPITALISTAS DE RIEZGO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59" descr=""/>
          <p:cNvPicPr/>
          <p:nvPr/>
        </p:nvPicPr>
        <p:blipFill>
          <a:blip r:embed="rId1"/>
          <a:srcRect l="232689" t="449312" r="364478" b="573084"/>
          <a:stretch>
            <a:fillRect/>
          </a:stretch>
        </p:blipFill>
        <p:spPr>
          <a:xfrm>
            <a:off x="3000600" y="320400"/>
            <a:ext cx="3400200" cy="1599840"/>
          </a:xfrm>
          <a:prstGeom prst="rect">
            <a:avLst/>
          </a:prstGeom>
          <a:ln>
            <a:noFill/>
          </a:ln>
        </p:spPr>
      </p:pic>
      <p:pic>
        <p:nvPicPr>
          <p:cNvPr id="204" name="Shape 9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57720" y="2468880"/>
            <a:ext cx="896760" cy="1076400"/>
          </a:xfrm>
          <a:prstGeom prst="rect">
            <a:avLst/>
          </a:prstGeom>
          <a:ln>
            <a:noFill/>
          </a:ln>
        </p:spPr>
      </p:pic>
      <p:pic>
        <p:nvPicPr>
          <p:cNvPr id="205" name="Shape 9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13440" y="2633040"/>
            <a:ext cx="1518480" cy="1024560"/>
          </a:xfrm>
          <a:prstGeom prst="rect">
            <a:avLst/>
          </a:prstGeom>
          <a:ln>
            <a:noFill/>
          </a:ln>
        </p:spPr>
      </p:pic>
      <p:pic>
        <p:nvPicPr>
          <p:cNvPr id="206" name="Shape 8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754880" y="2560320"/>
            <a:ext cx="1087920" cy="948600"/>
          </a:xfrm>
          <a:prstGeom prst="rect">
            <a:avLst/>
          </a:prstGeom>
          <a:ln>
            <a:noFill/>
          </a:ln>
        </p:spPr>
      </p:pic>
      <p:pic>
        <p:nvPicPr>
          <p:cNvPr id="207" name="Shape 10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882120" y="2468880"/>
            <a:ext cx="981720" cy="98172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7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46840"/>
            <a:ext cx="9143640" cy="4049280"/>
          </a:xfrm>
          <a:prstGeom prst="rect">
            <a:avLst/>
          </a:prstGeom>
          <a:ln>
            <a:noFill/>
          </a:ln>
        </p:spPr>
      </p:pic>
      <p:sp>
        <p:nvSpPr>
          <p:cNvPr id="209" name="TextShape 1"/>
          <p:cNvSpPr txBox="1"/>
          <p:nvPr/>
        </p:nvSpPr>
        <p:spPr>
          <a:xfrm>
            <a:off x="198000" y="1127880"/>
            <a:ext cx="1265040" cy="77004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400">
                <a:solidFill>
                  <a:srgbClr val="ffffff"/>
                </a:solidFill>
                <a:latin typeface="Arial"/>
              </a:rPr>
              <a:t>Thank</a:t>
            </a:r>
            <a:endParaRPr/>
          </a:p>
          <a:p>
            <a:r>
              <a:rPr b="1" lang="en-US" sz="2400">
                <a:solidFill>
                  <a:srgbClr val="ffffff"/>
                </a:solidFill>
                <a:latin typeface="Arial"/>
              </a:rPr>
              <a:t>YOU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1478160" y="1554480"/>
            <a:ext cx="1265040" cy="4593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600">
                <a:solidFill>
                  <a:srgbClr val="ffffff"/>
                </a:solidFill>
                <a:latin typeface="Arial"/>
              </a:rPr>
              <a:t>MERCI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4176360" y="1043640"/>
            <a:ext cx="185868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3600">
                <a:solidFill>
                  <a:srgbClr val="ffffff"/>
                </a:solidFill>
                <a:latin typeface="Arial"/>
              </a:rPr>
              <a:t>Gracias</a:t>
            </a:r>
            <a:endParaRPr/>
          </a:p>
        </p:txBody>
      </p:sp>
      <p:sp>
        <p:nvSpPr>
          <p:cNvPr id="212" name="TextShape 4"/>
          <p:cNvSpPr txBox="1"/>
          <p:nvPr/>
        </p:nvSpPr>
        <p:spPr>
          <a:xfrm>
            <a:off x="5801040" y="1645920"/>
            <a:ext cx="1704600" cy="49284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400">
                <a:solidFill>
                  <a:srgbClr val="ffffff"/>
                </a:solidFill>
                <a:latin typeface="Arial"/>
              </a:rPr>
              <a:t>ありがとう</a:t>
            </a:r>
            <a:endParaRPr/>
          </a:p>
        </p:txBody>
      </p:sp>
      <p:sp>
        <p:nvSpPr>
          <p:cNvPr id="213" name="TextShape 5"/>
          <p:cNvSpPr txBox="1"/>
          <p:nvPr/>
        </p:nvSpPr>
        <p:spPr>
          <a:xfrm>
            <a:off x="3017520" y="1151640"/>
            <a:ext cx="1097280" cy="40284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200">
                <a:solidFill>
                  <a:srgbClr val="ffffff"/>
                </a:solidFill>
                <a:latin typeface="Arial"/>
              </a:rPr>
              <a:t>Danke</a:t>
            </a:r>
            <a:endParaRPr/>
          </a:p>
        </p:txBody>
      </p:sp>
      <p:sp>
        <p:nvSpPr>
          <p:cNvPr id="214" name="TextShape 6"/>
          <p:cNvSpPr txBox="1"/>
          <p:nvPr/>
        </p:nvSpPr>
        <p:spPr>
          <a:xfrm>
            <a:off x="7406640" y="1482120"/>
            <a:ext cx="1817640" cy="3466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>
                <a:solidFill>
                  <a:srgbClr val="ffffff"/>
                </a:solidFill>
                <a:latin typeface="Arial"/>
              </a:rPr>
              <a:t>σας ευχαριστώ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560" y="100584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2800">
                <a:latin typeface="Arial"/>
              </a:rPr>
              <a:t>NUESTRA MISION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210312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i="1" lang="en-US" sz="2000">
                <a:solidFill>
                  <a:srgbClr val="3f3f3f"/>
                </a:solidFill>
                <a:latin typeface="Calibri-Italic"/>
                <a:ea typeface="Calibri-Italic"/>
              </a:rPr>
              <a:t>“</a:t>
            </a:r>
            <a:r>
              <a:rPr i="1" lang="en-US" sz="2000">
                <a:solidFill>
                  <a:srgbClr val="3f3f3f"/>
                </a:solidFill>
                <a:latin typeface="Calibri-Italic"/>
                <a:ea typeface="Calibri-Italic"/>
              </a:rPr>
              <a:t>Promover la actualización y las nuevas tecnologías a las pequeñas y</a:t>
            </a:r>
            <a:endParaRPr/>
          </a:p>
          <a:p>
            <a:pPr algn="ctr"/>
            <a:r>
              <a:rPr i="1" lang="en-US" sz="2000">
                <a:solidFill>
                  <a:srgbClr val="3f3f3f"/>
                </a:solidFill>
                <a:latin typeface="Calibri-Italic"/>
                <a:ea typeface="Calibri-Italic"/>
              </a:rPr>
              <a:t>medianas empresas”</a:t>
            </a:r>
            <a:endParaRPr/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560" y="100584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2800">
                <a:latin typeface="Arial"/>
              </a:rPr>
              <a:t>NUESTRA VISION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210312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i="1" lang="en-US" sz="2000">
                <a:solidFill>
                  <a:srgbClr val="3f3f3f"/>
                </a:solidFill>
                <a:latin typeface="Calibri-Italic"/>
                <a:ea typeface="Calibri-Italic"/>
              </a:rPr>
              <a:t>“</a:t>
            </a:r>
            <a:r>
              <a:rPr i="1" lang="en-US" sz="2000">
                <a:solidFill>
                  <a:srgbClr val="3f3f3f"/>
                </a:solidFill>
                <a:latin typeface="Calibri-Italic"/>
                <a:ea typeface="Calibri-Italic"/>
              </a:rPr>
              <a:t>Ser conocida como una empresa de excelencia e innovación en la ayuda a</a:t>
            </a:r>
            <a:endParaRPr/>
          </a:p>
          <a:p>
            <a:pPr algn="ctr"/>
            <a:r>
              <a:rPr i="1" lang="en-US" sz="2000">
                <a:solidFill>
                  <a:srgbClr val="3f3f3f"/>
                </a:solidFill>
                <a:latin typeface="Calibri-Italic"/>
                <a:ea typeface="Calibri-Italic"/>
              </a:rPr>
              <a:t>la administración financiera a las empresas dando siempre un servicio de</a:t>
            </a:r>
            <a:endParaRPr/>
          </a:p>
          <a:p>
            <a:pPr algn="ctr"/>
            <a:r>
              <a:rPr i="1" lang="en-US" sz="2000">
                <a:solidFill>
                  <a:srgbClr val="3f3f3f"/>
                </a:solidFill>
                <a:latin typeface="Calibri-Italic"/>
                <a:ea typeface="Calibri-Italic"/>
              </a:rPr>
              <a:t>calidad extendiéndonos nacionalmente”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0" y="2440800"/>
            <a:ext cx="9143640" cy="8571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TIPO DE CULTURA.</a:t>
            </a:r>
            <a:endParaRPr/>
          </a:p>
        </p:txBody>
      </p:sp>
      <p:pic>
        <p:nvPicPr>
          <p:cNvPr id="120" name="Shape 3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16560" y="1467720"/>
            <a:ext cx="1633680" cy="12312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94560" y="274320"/>
            <a:ext cx="4943160" cy="45716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6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92560" y="1390320"/>
            <a:ext cx="2723760" cy="2506320"/>
          </a:xfrm>
          <a:prstGeom prst="rect">
            <a:avLst/>
          </a:prstGeom>
          <a:ln>
            <a:noFill/>
          </a:ln>
        </p:spPr>
      </p:pic>
      <p:pic>
        <p:nvPicPr>
          <p:cNvPr id="123" name="Shape 6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17480" y="1280160"/>
            <a:ext cx="1536840" cy="271368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1186920" y="4042080"/>
            <a:ext cx="2277360" cy="59832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CustomShape 2"/>
          <p:cNvSpPr/>
          <p:nvPr/>
        </p:nvSpPr>
        <p:spPr>
          <a:xfrm>
            <a:off x="1828800" y="241920"/>
            <a:ext cx="8595360" cy="85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Arial"/>
              </a:rPr>
              <a:t>TENDENCIA MOVIL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3200">
                <a:latin typeface="Arial"/>
              </a:rPr>
              <a:t>INVESTIGACION DE MERCADO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371600"/>
            <a:ext cx="9144000" cy="32918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