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5" r:id="rId3"/>
    <p:sldId id="340" r:id="rId4"/>
    <p:sldId id="341" r:id="rId5"/>
    <p:sldId id="318" r:id="rId6"/>
    <p:sldId id="476" r:id="rId7"/>
    <p:sldId id="323" r:id="rId8"/>
    <p:sldId id="484" r:id="rId9"/>
    <p:sldId id="482" r:id="rId10"/>
    <p:sldId id="483" r:id="rId11"/>
    <p:sldId id="478" r:id="rId12"/>
    <p:sldId id="485" r:id="rId13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15"/>
    </p:embeddedFont>
    <p:embeddedFont>
      <p:font typeface="Nixie One" panose="020B0604020202020204" charset="0"/>
      <p:regular r:id="rId16"/>
    </p:embeddedFont>
    <p:embeddedFont>
      <p:font typeface="Varela Round" panose="020B0604020202020204" charset="0"/>
      <p:regular r:id="rId17"/>
    </p:embeddedFon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23A21-9613-4B3C-8BFB-7A5D624C5C8B}">
  <a:tblStyle styleId="{8E923A21-9613-4B3C-8BFB-7A5D624C5C8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544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1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Analyse des besoins</a:t>
            </a:r>
            <a:endParaRPr lang="en" b="1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10045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40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3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88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7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1" r:id="rId5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7861" y="2205547"/>
            <a:ext cx="6409402" cy="916392"/>
          </a:xfrm>
        </p:spPr>
        <p:txBody>
          <a:bodyPr/>
          <a:lstStyle/>
          <a:p>
            <a:pPr algn="ctr"/>
            <a:r>
              <a:rPr lang="fr-FR" sz="2200" u="sng" dirty="0">
                <a:latin typeface="Book Antiqua" panose="02040602050305030304" pitchFamily="18" charset="0"/>
              </a:rPr>
              <a:t>Développement d’une application web d’aide pour la </a:t>
            </a:r>
            <a:r>
              <a:rPr lang="fr-FR" sz="2200" u="sng" dirty="0" smtClean="0">
                <a:latin typeface="Book Antiqua" panose="02040602050305030304" pitchFamily="18" charset="0"/>
              </a:rPr>
              <a:t>recherche d’emploi des informaticiens</a:t>
            </a:r>
            <a:endParaRPr lang="fr-FR" sz="2200" u="sng" dirty="0">
              <a:latin typeface="Book Antiqua" panose="02040602050305030304" pitchFamily="18" charset="0"/>
            </a:endParaRPr>
          </a:p>
        </p:txBody>
      </p:sp>
      <p:cxnSp>
        <p:nvCxnSpPr>
          <p:cNvPr id="14" name="Shape 203"/>
          <p:cNvCxnSpPr/>
          <p:nvPr/>
        </p:nvCxnSpPr>
        <p:spPr>
          <a:xfrm flipH="1" flipV="1">
            <a:off x="294968" y="3716594"/>
            <a:ext cx="6581" cy="94408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ZoneTexte 4"/>
          <p:cNvSpPr txBox="1"/>
          <p:nvPr/>
        </p:nvSpPr>
        <p:spPr>
          <a:xfrm>
            <a:off x="2950843" y="52374"/>
            <a:ext cx="271860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i="1" dirty="0">
                <a:solidFill>
                  <a:schemeClr val="bg1"/>
                </a:solidFill>
                <a:latin typeface="Book Antiqua" panose="02040602050305030304" pitchFamily="18" charset="0"/>
              </a:rPr>
              <a:t>République Islamique de Mauritanie</a:t>
            </a:r>
          </a:p>
          <a:p>
            <a:pPr algn="ctr"/>
            <a:r>
              <a:rPr lang="fr-FR" sz="1350" i="1" dirty="0">
                <a:solidFill>
                  <a:schemeClr val="bg1"/>
                </a:solidFill>
                <a:latin typeface="Book Antiqua" panose="02040602050305030304" pitchFamily="18" charset="0"/>
              </a:rPr>
              <a:t>    </a:t>
            </a:r>
            <a:r>
              <a:rPr lang="fr-FR" sz="135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Honneur-Fraternité-Justice</a:t>
            </a:r>
          </a:p>
          <a:p>
            <a:pPr algn="ctr"/>
            <a:endParaRPr lang="fr-FR" sz="1350" i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fr-FR" sz="1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20620" y="3591064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Présenté par </a:t>
            </a:r>
            <a:r>
              <a:rPr lang="fr-FR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Docteur</a:t>
            </a:r>
            <a:r>
              <a:rPr lang="en-US" dirty="0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fr-FR" dirty="0">
              <a:solidFill>
                <a:srgbClr val="00B05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73195" y="3596615"/>
            <a:ext cx="4982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 Wedoud Mohamed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Beirouk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IE19283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Dr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Mouhamedou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Cheikh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Tourad</a:t>
            </a:r>
            <a:endParaRPr lang="en-US" dirty="0">
              <a:solidFill>
                <a:schemeClr val="bg1"/>
              </a:solidFill>
            </a:endParaRPr>
          </a:p>
          <a:p>
            <a:pPr lvl="3"/>
            <a:endParaRPr lang="fr-FR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20" name="Shape 203"/>
          <p:cNvCxnSpPr/>
          <p:nvPr/>
        </p:nvCxnSpPr>
        <p:spPr>
          <a:xfrm flipV="1">
            <a:off x="8323539" y="3726367"/>
            <a:ext cx="3887" cy="73596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15" name="Picture 2" descr="Logos Propositi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773" y="609844"/>
            <a:ext cx="14401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3559183" y="1810523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Projet </a:t>
            </a:r>
            <a:r>
              <a:rPr lang="fr-FR" sz="1600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Django </a:t>
            </a:r>
            <a:r>
              <a:rPr lang="fr-FR" sz="1600" b="1" u="sng" dirty="0" smtClean="0">
                <a:solidFill>
                  <a:schemeClr val="bg1"/>
                </a:solidFill>
              </a:rPr>
              <a:t>:</a:t>
            </a:r>
            <a:endParaRPr lang="fr-FR" sz="1600" b="1" u="sng" dirty="0">
              <a:solidFill>
                <a:schemeClr val="bg1"/>
              </a:solidFill>
            </a:endParaRPr>
          </a:p>
        </p:txBody>
      </p:sp>
      <p:sp>
        <p:nvSpPr>
          <p:cNvPr id="22" name="ZoneTexte 10"/>
          <p:cNvSpPr txBox="1"/>
          <p:nvPr/>
        </p:nvSpPr>
        <p:spPr>
          <a:xfrm flipH="1">
            <a:off x="450810" y="4797519"/>
            <a:ext cx="78766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  <a:latin typeface="Book Antiqua" panose="02040602050305030304" pitchFamily="18" charset="0"/>
              </a:rPr>
              <a:t>Année universitaire : </a:t>
            </a:r>
            <a:r>
              <a:rPr lang="fr-FR" sz="135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2021-2022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4" y="-1676"/>
            <a:ext cx="2694086" cy="51451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8" y="1676"/>
            <a:ext cx="4601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solidFill>
                  <a:srgbClr val="071DE9"/>
                </a:solidFill>
              </a:rPr>
              <a:t> 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Démonstration de l’application</a:t>
            </a:r>
            <a:r>
              <a:rPr lang="fr-FR" sz="4000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9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02362"/>
              </p:ext>
            </p:extLst>
          </p:nvPr>
        </p:nvGraphicFramePr>
        <p:xfrm>
          <a:off x="678095" y="252069"/>
          <a:ext cx="6089150" cy="3192342"/>
        </p:xfrm>
        <a:graphic>
          <a:graphicData uri="http://schemas.openxmlformats.org/drawingml/2006/table">
            <a:tbl>
              <a:tblPr firstRow="1" bandRow="1">
                <a:tableStyleId>{8E923A21-9613-4B3C-8BFB-7A5D624C5C8B}</a:tableStyleId>
              </a:tblPr>
              <a:tblGrid>
                <a:gridCol w="3044575"/>
                <a:gridCol w="3044575"/>
              </a:tblGrid>
              <a:tr h="3820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Langues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:</a:t>
                      </a:r>
                    </a:p>
                    <a:p>
                      <a:r>
                        <a:rPr lang="en-US" dirty="0" err="1" smtClean="0"/>
                        <a:t>Restant</a:t>
                      </a:r>
                      <a:r>
                        <a:rPr lang="en-US" dirty="0" smtClean="0"/>
                        <a:t> ?!</a:t>
                      </a:r>
                      <a:endParaRPr lang="fr-FR" dirty="0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smtClean="0"/>
                        <a:t>Langue </a:t>
                      </a:r>
                      <a:r>
                        <a:rPr lang="en-US" dirty="0" err="1" smtClean="0"/>
                        <a:t>maitris</a:t>
                      </a:r>
                      <a:r>
                        <a:rPr lang="fr-FR" dirty="0" smtClean="0"/>
                        <a:t>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Methode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secrum</a:t>
                      </a:r>
                      <a:endParaRPr lang="fr-FR" dirty="0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Posibilite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d’ajouter</a:t>
                      </a:r>
                      <a:r>
                        <a:rPr lang="en-US" dirty="0" smtClean="0"/>
                        <a:t> lm</a:t>
                      </a:r>
                      <a:r>
                        <a:rPr lang="en-US" baseline="0" dirty="0" smtClean="0"/>
                        <a:t> a un </a:t>
                      </a:r>
                      <a:r>
                        <a:rPr lang="en-US" baseline="0" dirty="0" err="1" smtClean="0"/>
                        <a:t>profil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Rechercher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filtrer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avance</a:t>
                      </a:r>
                      <a:r>
                        <a:rPr lang="en-US" dirty="0" smtClean="0"/>
                        <a:t> freelancer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Rechercher</a:t>
                      </a:r>
                      <a:r>
                        <a:rPr lang="en-US" dirty="0" smtClean="0"/>
                        <a:t> job list (</a:t>
                      </a:r>
                      <a:r>
                        <a:rPr lang="en-US" dirty="0" err="1" smtClean="0"/>
                        <a:t>restant</a:t>
                      </a:r>
                      <a:r>
                        <a:rPr lang="en-US" dirty="0" smtClean="0"/>
                        <a:t>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free lancer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Noter</a:t>
                      </a:r>
                      <a:r>
                        <a:rPr lang="en-US" dirty="0" smtClean="0"/>
                        <a:t> free lancer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2026"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 </a:t>
                      </a:r>
                      <a:r>
                        <a:rPr lang="en-US" dirty="0" err="1" smtClean="0"/>
                        <a:t>navbar</a:t>
                      </a:r>
                      <a:r>
                        <a:rPr lang="en-US" dirty="0" smtClean="0"/>
                        <a:t> (secure)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3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Shape 339"/>
          <p:cNvCxnSpPr/>
          <p:nvPr/>
        </p:nvCxnSpPr>
        <p:spPr>
          <a:xfrm>
            <a:off x="-9599" y="2565547"/>
            <a:ext cx="9153599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41" name="Shape 341"/>
          <p:cNvSpPr/>
          <p:nvPr/>
        </p:nvSpPr>
        <p:spPr>
          <a:xfrm>
            <a:off x="537969" y="2367590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>
            <a:off x="747518" y="1689249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7" name="Shape 347"/>
          <p:cNvSpPr txBox="1"/>
          <p:nvPr/>
        </p:nvSpPr>
        <p:spPr>
          <a:xfrm>
            <a:off x="173247" y="1123230"/>
            <a:ext cx="1148539" cy="439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343"/>
          <p:cNvSpPr/>
          <p:nvPr/>
        </p:nvSpPr>
        <p:spPr>
          <a:xfrm>
            <a:off x="2345488" y="2273328"/>
            <a:ext cx="419099" cy="419399"/>
          </a:xfrm>
          <a:prstGeom prst="donut">
            <a:avLst>
              <a:gd name="adj" fmla="val 24108"/>
            </a:avLst>
          </a:prstGeom>
          <a:solidFill>
            <a:srgbClr val="0070C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345"/>
          <p:cNvCxnSpPr/>
          <p:nvPr/>
        </p:nvCxnSpPr>
        <p:spPr>
          <a:xfrm>
            <a:off x="2564467" y="248302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5" name="Shape 348"/>
          <p:cNvSpPr txBox="1"/>
          <p:nvPr/>
        </p:nvSpPr>
        <p:spPr>
          <a:xfrm>
            <a:off x="1915416" y="3441847"/>
            <a:ext cx="1298101" cy="546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341"/>
          <p:cNvSpPr/>
          <p:nvPr/>
        </p:nvSpPr>
        <p:spPr>
          <a:xfrm>
            <a:off x="4582542" y="2355847"/>
            <a:ext cx="419099" cy="419399"/>
          </a:xfrm>
          <a:prstGeom prst="donut">
            <a:avLst>
              <a:gd name="adj" fmla="val 24108"/>
            </a:avLst>
          </a:prstGeom>
          <a:solidFill>
            <a:schemeClr val="accent6">
              <a:lumMod val="50000"/>
              <a:alpha val="8667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342"/>
          <p:cNvCxnSpPr/>
          <p:nvPr/>
        </p:nvCxnSpPr>
        <p:spPr>
          <a:xfrm rot="10800000">
            <a:off x="4792091" y="1689246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8" name="Shape 347"/>
          <p:cNvSpPr txBox="1"/>
          <p:nvPr/>
        </p:nvSpPr>
        <p:spPr>
          <a:xfrm>
            <a:off x="4224679" y="1140301"/>
            <a:ext cx="1341272" cy="5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d’analyse et de développement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780020" y="149011"/>
            <a:ext cx="1583957" cy="567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  <a:endParaRPr lang="fr-FR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hape 342"/>
          <p:cNvCxnSpPr/>
          <p:nvPr/>
        </p:nvCxnSpPr>
        <p:spPr>
          <a:xfrm rot="10800000">
            <a:off x="6460061" y="256554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1" name="Shape 343"/>
          <p:cNvSpPr/>
          <p:nvPr/>
        </p:nvSpPr>
        <p:spPr>
          <a:xfrm>
            <a:off x="6250512" y="2355846"/>
            <a:ext cx="419099" cy="419399"/>
          </a:xfrm>
          <a:prstGeom prst="donut">
            <a:avLst>
              <a:gd name="adj" fmla="val 24108"/>
            </a:avLst>
          </a:prstGeom>
          <a:solidFill>
            <a:srgbClr val="FF00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348"/>
          <p:cNvSpPr txBox="1"/>
          <p:nvPr/>
        </p:nvSpPr>
        <p:spPr>
          <a:xfrm>
            <a:off x="5950610" y="3470072"/>
            <a:ext cx="1203341" cy="527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341"/>
          <p:cNvSpPr/>
          <p:nvPr/>
        </p:nvSpPr>
        <p:spPr>
          <a:xfrm>
            <a:off x="7638584" y="2368488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1" name="Shape 342"/>
          <p:cNvCxnSpPr/>
          <p:nvPr/>
        </p:nvCxnSpPr>
        <p:spPr>
          <a:xfrm rot="10800000">
            <a:off x="7848133" y="169014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3" name="Shape 133"/>
          <p:cNvSpPr txBox="1">
            <a:spLocks/>
          </p:cNvSpPr>
          <p:nvPr/>
        </p:nvSpPr>
        <p:spPr>
          <a:xfrm>
            <a:off x="5476126" y="391181"/>
            <a:ext cx="1145094" cy="5267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endParaRPr lang="en" sz="4000" b="1" dirty="0">
              <a:solidFill>
                <a:schemeClr val="accent1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34" name="Shape 347"/>
          <p:cNvSpPr txBox="1"/>
          <p:nvPr/>
        </p:nvSpPr>
        <p:spPr>
          <a:xfrm>
            <a:off x="7320305" y="1104060"/>
            <a:ext cx="1148539" cy="439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339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7" grpId="0"/>
      <p:bldP spid="13" grpId="0" animBg="1"/>
      <p:bldP spid="15" grpId="0"/>
      <p:bldP spid="16" grpId="0" animBg="1"/>
      <p:bldP spid="18" grpId="0"/>
      <p:bldP spid="2" grpId="0" animBg="1"/>
      <p:bldP spid="21" grpId="0" animBg="1"/>
      <p:bldP spid="24" grpId="0"/>
      <p:bldP spid="30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667125" y="3162250"/>
            <a:ext cx="52768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résentation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projet</a:t>
            </a:r>
            <a:endParaRPr lang="en" sz="40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8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603429" y="210066"/>
            <a:ext cx="8239328" cy="4807994"/>
          </a:xfrm>
          <a:prstGeom prst="rect">
            <a:avLst/>
          </a:prstGeom>
        </p:spPr>
        <p:txBody>
          <a:bodyPr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fr-FR" sz="2500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</a:t>
            </a:r>
            <a:r>
              <a:rPr lang="fr-F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+mj-cs"/>
              </a:rPr>
              <a:t>Introduction</a:t>
            </a:r>
            <a:endParaRPr lang="en" sz="2000" dirty="0">
              <a:solidFill>
                <a:schemeClr val="tx1"/>
              </a:solidFill>
              <a:latin typeface="+mj-lt"/>
              <a:cs typeface="+mj-cs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+mj-cs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</a:t>
            </a:r>
            <a:r>
              <a:rPr lang="fr-FR" sz="2000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fr-FR" sz="2000" dirty="0">
                <a:latin typeface="+mj-lt"/>
                <a:cs typeface="+mj-cs"/>
              </a:rPr>
              <a:t>L</a:t>
            </a:r>
            <a:r>
              <a:rPr lang="fr-FR" sz="2000" dirty="0" smtClean="0">
                <a:latin typeface="+mj-lt"/>
                <a:cs typeface="+mj-cs"/>
              </a:rPr>
              <a:t>a relation entres les différents acteurs</a:t>
            </a:r>
            <a:r>
              <a:rPr lang="fr-FR" sz="2000" dirty="0" smtClean="0">
                <a:latin typeface="Times New Roman" panose="02020603050405020304" pitchFamily="18" charset="0"/>
                <a:cs typeface="+mj-cs"/>
              </a:rPr>
              <a:t>.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fr-FR" sz="2000" dirty="0" smtClean="0"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+mj-cs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+mj-cs"/>
              </a:rPr>
              <a:t>ulgarization des </a:t>
            </a:r>
            <a:r>
              <a:rPr lang="en-US" sz="2000" dirty="0" err="1" smtClean="0">
                <a:latin typeface="Times New Roman" panose="02020603050405020304" pitchFamily="18" charset="0"/>
                <a:cs typeface="+mj-cs"/>
              </a:rPr>
              <a:t>annonces</a:t>
            </a:r>
            <a:r>
              <a:rPr lang="en-US" sz="2000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+mj-cs"/>
              </a:rPr>
              <a:t>d’emplois</a:t>
            </a:r>
            <a:r>
              <a:rPr lang="en-US" sz="2000" dirty="0" smtClean="0">
                <a:latin typeface="Times New Roman" panose="02020603050405020304" pitchFamily="18" charset="0"/>
                <a:cs typeface="+mj-cs"/>
              </a:rPr>
              <a:t>.</a:t>
            </a:r>
          </a:p>
          <a:p>
            <a:pPr marL="393192" lvl="1">
              <a:buClr>
                <a:schemeClr val="bg1">
                  <a:lumMod val="65000"/>
                </a:schemeClr>
              </a:buClr>
            </a:pPr>
            <a:endParaRPr lang="en-US" sz="2000" dirty="0" smtClean="0">
              <a:latin typeface="Times New Roman" panose="02020603050405020304" pitchFamily="18" charset="0"/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 </a:t>
            </a:r>
            <a:r>
              <a:rPr lang="fr-FR" sz="2000" dirty="0" smtClean="0">
                <a:latin typeface="+mj-lt"/>
                <a:cs typeface="+mj-cs"/>
              </a:rPr>
              <a:t>Diversité des annonces d’emplois.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endParaRPr lang="fr-FR" sz="2000" dirty="0" smtClean="0">
              <a:latin typeface="+mj-lt"/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► </a:t>
            </a:r>
            <a:r>
              <a:rPr lang="fr-FR" sz="2000" dirty="0" smtClean="0"/>
              <a:t>Assistance et é</a:t>
            </a:r>
            <a:r>
              <a:rPr lang="en-US" sz="2000" dirty="0" smtClean="0"/>
              <a:t>valuation</a:t>
            </a:r>
            <a:r>
              <a:rPr lang="fr-FR" sz="2000" dirty="0" smtClean="0"/>
              <a:t>.</a:t>
            </a:r>
            <a:endParaRPr lang="fr-FR" sz="2000" dirty="0"/>
          </a:p>
          <a:p>
            <a:pPr lvl="1">
              <a:buClr>
                <a:schemeClr val="bg1">
                  <a:lumMod val="65000"/>
                </a:schemeClr>
              </a:buClr>
            </a:pPr>
            <a:endParaRPr lang="fr-FR" sz="2000" dirty="0" smtClean="0">
              <a:latin typeface="+mj-lt"/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endParaRPr lang="fr-FR" sz="2000" dirty="0" smtClean="0">
              <a:latin typeface="+mj-lt"/>
              <a:cs typeface="+mj-cs"/>
            </a:endParaRPr>
          </a:p>
          <a:p>
            <a:pPr marL="393192" lvl="1">
              <a:buClr>
                <a:schemeClr val="bg1">
                  <a:lumMod val="65000"/>
                </a:schemeClr>
              </a:buClr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471299" y="2412699"/>
            <a:ext cx="5246300" cy="10127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ClrTx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29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" y="0"/>
            <a:ext cx="8537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noProof="1">
                <a:solidFill>
                  <a:schemeClr val="accent1">
                    <a:lumMod val="75000"/>
                  </a:schemeClr>
                </a:solidFill>
              </a:rPr>
              <a:t>Outils d’analyse et de developpement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59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13D15437-58EB-47CC-ACE9-A11D9A755476}"/>
              </a:ext>
            </a:extLst>
          </p:cNvPr>
          <p:cNvSpPr/>
          <p:nvPr/>
        </p:nvSpPr>
        <p:spPr>
          <a:xfrm>
            <a:off x="1580614" y="1109344"/>
            <a:ext cx="6299720" cy="35502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isometricTopUp"/>
              <a:lightRig rig="threePt" dir="t"/>
            </a:scene3d>
          </a:bodyPr>
          <a:lstStyle/>
          <a:p>
            <a:pPr algn="ctr"/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843CF37D-7B71-4204-95D9-A866AC249E17}"/>
              </a:ext>
            </a:extLst>
          </p:cNvPr>
          <p:cNvCxnSpPr>
            <a:cxnSpLocks/>
          </p:cNvCxnSpPr>
          <p:nvPr/>
        </p:nvCxnSpPr>
        <p:spPr>
          <a:xfrm flipH="1">
            <a:off x="4955546" y="1167771"/>
            <a:ext cx="240066" cy="11326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6DE068A6-A112-4402-BDB2-DB18E065D7A3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322145" y="3225880"/>
            <a:ext cx="1431736" cy="10263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="" xmlns:a16="http://schemas.microsoft.com/office/drawing/2014/main" id="{43F484AA-487E-41CC-8850-0AB28EE245B4}"/>
              </a:ext>
            </a:extLst>
          </p:cNvPr>
          <p:cNvCxnSpPr>
            <a:cxnSpLocks/>
          </p:cNvCxnSpPr>
          <p:nvPr/>
        </p:nvCxnSpPr>
        <p:spPr>
          <a:xfrm flipH="1">
            <a:off x="4307038" y="3370521"/>
            <a:ext cx="243697" cy="12659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FCFD139A-8A65-4597-A776-00D2BEFDE787}"/>
              </a:ext>
            </a:extLst>
          </p:cNvPr>
          <p:cNvCxnSpPr>
            <a:cxnSpLocks/>
          </p:cNvCxnSpPr>
          <p:nvPr/>
        </p:nvCxnSpPr>
        <p:spPr>
          <a:xfrm flipV="1">
            <a:off x="5490580" y="2540825"/>
            <a:ext cx="2345782" cy="2240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Image 13" descr="RÃ©sultat de recherche d'images pour &quot;visual studio code definition&quot;">
            <a:extLst>
              <a:ext uri="{FF2B5EF4-FFF2-40B4-BE49-F238E27FC236}">
                <a16:creationId xmlns="" xmlns:a16="http://schemas.microsoft.com/office/drawing/2014/main" id="{2B3717FD-083B-4B8C-B93A-0054E6A99B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221683" y="1325784"/>
            <a:ext cx="907127" cy="64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Image 25" descr="C:\Users\Cheikh Baye\Desktop\injs.png">
            <a:extLst>
              <a:ext uri="{FF2B5EF4-FFF2-40B4-BE49-F238E27FC236}">
                <a16:creationId xmlns="" xmlns:a16="http://schemas.microsoft.com/office/drawing/2014/main" id="{B2BE2CE8-08F4-40B3-9E9E-574DFFC6CF5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43566">
            <a:off x="2520308" y="3485602"/>
            <a:ext cx="567081" cy="647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366F9B34-B13A-4BCB-AD1A-D5EA6E3DD2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929">
            <a:off x="3565945" y="3842651"/>
            <a:ext cx="647470" cy="621168"/>
          </a:xfrm>
          <a:prstGeom prst="rect">
            <a:avLst/>
          </a:prstGeom>
        </p:spPr>
      </p:pic>
      <p:pic>
        <p:nvPicPr>
          <p:cNvPr id="28" name="Image 71" descr="C:\Users\TOSHIBA\AppData\Local\Microsoft\Windows\INetCache\Content.MSO\8AA390F2.tmp">
            <a:extLst>
              <a:ext uri="{FF2B5EF4-FFF2-40B4-BE49-F238E27FC236}">
                <a16:creationId xmlns="" xmlns:a16="http://schemas.microsoft.com/office/drawing/2014/main" id="{33A5230C-F174-41F2-B805-D0E989F14D5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01" y="4052024"/>
            <a:ext cx="735255" cy="50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72" descr="C:\Users\TOSHIBA\AppData\Local\Microsoft\Windows\INetCache\Content.MSO\C11B0DD0.tmp">
            <a:extLst>
              <a:ext uri="{FF2B5EF4-FFF2-40B4-BE49-F238E27FC236}">
                <a16:creationId xmlns="" xmlns:a16="http://schemas.microsoft.com/office/drawing/2014/main" id="{CDB52DE3-5905-4041-8090-31128A52F0F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9714">
            <a:off x="5440418" y="3872536"/>
            <a:ext cx="722482" cy="57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9">
            <a:extLst>
              <a:ext uri="{FF2B5EF4-FFF2-40B4-BE49-F238E27FC236}">
                <a16:creationId xmlns="" xmlns:a16="http://schemas.microsoft.com/office/drawing/2014/main" id="{A13214CF-1BF2-4E9F-A49E-EFC3D743F293}"/>
              </a:ext>
            </a:extLst>
          </p:cNvPr>
          <p:cNvPicPr/>
          <p:nvPr/>
        </p:nvPicPr>
        <p:blipFill>
          <a:blip r:embed="rId7"/>
          <a:srcRect l="7416" r="7416"/>
          <a:stretch/>
        </p:blipFill>
        <p:spPr bwMode="auto">
          <a:xfrm rot="18750986">
            <a:off x="6447245" y="3422334"/>
            <a:ext cx="609742" cy="725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Image 30">
            <a:extLst>
              <a:ext uri="{FF2B5EF4-FFF2-40B4-BE49-F238E27FC236}">
                <a16:creationId xmlns="" xmlns:a16="http://schemas.microsoft.com/office/drawing/2014/main" id="{B727AD6F-18FE-462E-81B0-9A98031F38EB}"/>
              </a:ext>
            </a:extLst>
          </p:cNvPr>
          <p:cNvPicPr/>
          <p:nvPr/>
        </p:nvPicPr>
        <p:blipFill>
          <a:blip r:embed="rId8"/>
          <a:srcRect l="7416" r="7416"/>
          <a:stretch/>
        </p:blipFill>
        <p:spPr bwMode="auto">
          <a:xfrm>
            <a:off x="6957830" y="2628563"/>
            <a:ext cx="661749" cy="7769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10D9FF00-BCE3-4A73-8999-7FFDE442B41E}"/>
              </a:ext>
            </a:extLst>
          </p:cNvPr>
          <p:cNvSpPr/>
          <p:nvPr/>
        </p:nvSpPr>
        <p:spPr>
          <a:xfrm>
            <a:off x="3961910" y="2300379"/>
            <a:ext cx="1593614" cy="1084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4" name="Connecteur droit 33">
            <a:extLst>
              <a:ext uri="{FF2B5EF4-FFF2-40B4-BE49-F238E27FC236}">
                <a16:creationId xmlns="" xmlns:a16="http://schemas.microsoft.com/office/drawing/2014/main" id="{663899A5-49FC-4571-9258-6A4F4B68C516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5322145" y="1607447"/>
            <a:ext cx="1454747" cy="8517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="" xmlns:a16="http://schemas.microsoft.com/office/drawing/2014/main" id="{A34B639B-8669-408D-BA3D-6195CF0FF00D}"/>
              </a:ext>
            </a:extLst>
          </p:cNvPr>
          <p:cNvCxnSpPr>
            <a:cxnSpLocks/>
          </p:cNvCxnSpPr>
          <p:nvPr/>
        </p:nvCxnSpPr>
        <p:spPr>
          <a:xfrm>
            <a:off x="4079191" y="1167771"/>
            <a:ext cx="326359" cy="12132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="" xmlns:a16="http://schemas.microsoft.com/office/drawing/2014/main" id="{75634582-CDA6-4F5F-B801-0E9A1706E4C3}"/>
              </a:ext>
            </a:extLst>
          </p:cNvPr>
          <p:cNvCxnSpPr>
            <a:cxnSpLocks/>
          </p:cNvCxnSpPr>
          <p:nvPr/>
        </p:nvCxnSpPr>
        <p:spPr>
          <a:xfrm>
            <a:off x="5100116" y="3344296"/>
            <a:ext cx="380382" cy="12922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="" xmlns:a16="http://schemas.microsoft.com/office/drawing/2014/main" id="{46877FD7-3EB5-413A-87D5-D407CEDB7A83}"/>
              </a:ext>
            </a:extLst>
          </p:cNvPr>
          <p:cNvCxnSpPr>
            <a:cxnSpLocks/>
          </p:cNvCxnSpPr>
          <p:nvPr/>
        </p:nvCxnSpPr>
        <p:spPr>
          <a:xfrm>
            <a:off x="5490580" y="3090541"/>
            <a:ext cx="2128999" cy="5012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="" xmlns:a16="http://schemas.microsoft.com/office/drawing/2014/main" id="{468207C2-5AA4-4E2D-8E39-19923EA45CD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2960329" y="3225880"/>
            <a:ext cx="1234960" cy="116240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8" name="Espace réservé du contenu 3">
            <a:extLst>
              <a:ext uri="{FF2B5EF4-FFF2-40B4-BE49-F238E27FC236}">
                <a16:creationId xmlns="" xmlns:a16="http://schemas.microsoft.com/office/drawing/2014/main" id="{FBD48580-63C3-48C9-ADA1-A09295AF83B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47" y="1894844"/>
            <a:ext cx="661749" cy="675137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="" xmlns:a16="http://schemas.microsoft.com/office/drawing/2014/main" id="{D900407F-886A-44A3-8DD1-7EFB8C3BE2EC}"/>
              </a:ext>
            </a:extLst>
          </p:cNvPr>
          <p:cNvPicPr/>
          <p:nvPr/>
        </p:nvPicPr>
        <p:blipFill>
          <a:blip r:embed="rId10"/>
          <a:srcRect l="6190" r="6190"/>
          <a:stretch/>
        </p:blipFill>
        <p:spPr bwMode="auto">
          <a:xfrm rot="21184445">
            <a:off x="2443328" y="1847777"/>
            <a:ext cx="477756" cy="493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3" name="Image 132">
            <a:extLst>
              <a:ext uri="{FF2B5EF4-FFF2-40B4-BE49-F238E27FC236}">
                <a16:creationId xmlns="" xmlns:a16="http://schemas.microsoft.com/office/drawing/2014/main" id="{D6C8EF7D-CE5D-423F-B083-EC796AF92851}"/>
              </a:ext>
            </a:extLst>
          </p:cNvPr>
          <p:cNvPicPr/>
          <p:nvPr/>
        </p:nvPicPr>
        <p:blipFill>
          <a:blip r:embed="rId11"/>
          <a:srcRect l="6190" r="6190"/>
          <a:stretch/>
        </p:blipFill>
        <p:spPr bwMode="auto">
          <a:xfrm rot="5232743">
            <a:off x="1892275" y="2615383"/>
            <a:ext cx="476148" cy="5786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5" name="Connecteur droit 134">
            <a:extLst>
              <a:ext uri="{FF2B5EF4-FFF2-40B4-BE49-F238E27FC236}">
                <a16:creationId xmlns="" xmlns:a16="http://schemas.microsoft.com/office/drawing/2014/main" id="{38A74137-C22A-4DF6-BE9F-64DF445CC042}"/>
              </a:ext>
            </a:extLst>
          </p:cNvPr>
          <p:cNvCxnSpPr>
            <a:cxnSpLocks/>
          </p:cNvCxnSpPr>
          <p:nvPr/>
        </p:nvCxnSpPr>
        <p:spPr>
          <a:xfrm flipH="1">
            <a:off x="1849348" y="2917460"/>
            <a:ext cx="2156726" cy="6637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="" xmlns:a16="http://schemas.microsoft.com/office/drawing/2014/main" id="{806DA1CE-04F4-426B-90AB-849EB91E0367}"/>
              </a:ext>
            </a:extLst>
          </p:cNvPr>
          <p:cNvCxnSpPr>
            <a:cxnSpLocks/>
          </p:cNvCxnSpPr>
          <p:nvPr/>
        </p:nvCxnSpPr>
        <p:spPr>
          <a:xfrm flipH="1" flipV="1">
            <a:off x="1785315" y="2340173"/>
            <a:ext cx="2270489" cy="2840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="" xmlns:a16="http://schemas.microsoft.com/office/drawing/2014/main" id="{5D309F89-85B8-4397-8D3F-BA832AB44CA6}"/>
              </a:ext>
            </a:extLst>
          </p:cNvPr>
          <p:cNvCxnSpPr>
            <a:cxnSpLocks/>
          </p:cNvCxnSpPr>
          <p:nvPr/>
        </p:nvCxnSpPr>
        <p:spPr>
          <a:xfrm flipH="1" flipV="1">
            <a:off x="2755345" y="1535874"/>
            <a:ext cx="1310171" cy="10604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="" xmlns:a16="http://schemas.microsoft.com/office/drawing/2014/main" id="{BE3A3CD2-92F3-4FD5-8E3B-7B6E5C3AF598}"/>
              </a:ext>
            </a:extLst>
          </p:cNvPr>
          <p:cNvPicPr/>
          <p:nvPr/>
        </p:nvPicPr>
        <p:blipFill>
          <a:blip r:embed="rId12"/>
          <a:srcRect l="1604" r="1604"/>
          <a:stretch/>
        </p:blipFill>
        <p:spPr bwMode="auto">
          <a:xfrm rot="21438147">
            <a:off x="3453933" y="1334485"/>
            <a:ext cx="477756" cy="493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22" y="1321064"/>
            <a:ext cx="641549" cy="7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solidFill>
                  <a:srgbClr val="071DE9"/>
                </a:solidFill>
              </a:rPr>
              <a:t> 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Structure 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de l’application</a:t>
            </a:r>
            <a:r>
              <a:rPr lang="fr-FR" sz="4000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42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152</Words>
  <Application>Microsoft Office PowerPoint</Application>
  <PresentationFormat>Affichage à l'écran (16:9)</PresentationFormat>
  <Paragraphs>50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MV Boli</vt:lpstr>
      <vt:lpstr>Nixie One</vt:lpstr>
      <vt:lpstr>Varela Round</vt:lpstr>
      <vt:lpstr>Times New Roman</vt:lpstr>
      <vt:lpstr>Wingdings</vt:lpstr>
      <vt:lpstr>Book Antiqua</vt:lpstr>
      <vt:lpstr>Arial</vt:lpstr>
      <vt:lpstr>Roboto Slab</vt:lpstr>
      <vt:lpstr>Warwick template</vt:lpstr>
      <vt:lpstr>Développement d’une application web d’aide pour la recherche d’emploi des informaticiens</vt:lpstr>
      <vt:lpstr>Présentation PowerPoint</vt:lpstr>
      <vt:lpstr>Présentation du projet</vt:lpstr>
      <vt:lpstr>Présentation PowerPoint</vt:lpstr>
      <vt:lpstr>Diagramme de classe</vt:lpstr>
      <vt:lpstr>Présentation PowerPoint</vt:lpstr>
      <vt:lpstr>Outils d’analyse et de developpement</vt:lpstr>
      <vt:lpstr>Technologie</vt:lpstr>
      <vt:lpstr> Structure de l’application </vt:lpstr>
      <vt:lpstr>Présentation PowerPoint</vt:lpstr>
      <vt:lpstr> Démonstration de l’application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D’UNE APPLICATION  ONLINE DE GESTION DES DONS</dc:title>
  <dc:creator>Mohamed moustapha</dc:creator>
  <cp:lastModifiedBy>Dell</cp:lastModifiedBy>
  <cp:revision>251</cp:revision>
  <dcterms:modified xsi:type="dcterms:W3CDTF">2022-02-02T09:12:28Z</dcterms:modified>
</cp:coreProperties>
</file>