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1" r:id="rId2"/>
    <p:sldId id="398" r:id="rId3"/>
    <p:sldId id="387" r:id="rId4"/>
    <p:sldId id="394" r:id="rId5"/>
    <p:sldId id="395" r:id="rId6"/>
    <p:sldId id="396" r:id="rId7"/>
    <p:sldId id="397" r:id="rId8"/>
    <p:sldId id="408" r:id="rId9"/>
  </p:sldIdLst>
  <p:sldSz cx="10080625" cy="7559675"/>
  <p:notesSz cx="7772400" cy="100584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roid Sans"/>
        <a:cs typeface="Droid San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roid Sans"/>
        <a:cs typeface="Droid San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roid Sans"/>
        <a:cs typeface="Droid San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roid Sans"/>
        <a:cs typeface="Droid San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Droid Sans"/>
        <a:cs typeface="Droid San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roid Sans"/>
        <a:cs typeface="Droid San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roid Sans"/>
        <a:cs typeface="Droid San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roid Sans"/>
        <a:cs typeface="Droid San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Droid Sans"/>
        <a:cs typeface="Droid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5600"/>
    <a:srgbClr val="2A959F"/>
    <a:srgbClr val="FF0000"/>
    <a:srgbClr val="114C93"/>
    <a:srgbClr val="1BB561"/>
    <a:srgbClr val="0E3C74"/>
    <a:srgbClr val="36456E"/>
    <a:srgbClr val="1AE475"/>
    <a:srgbClr val="7272DC"/>
    <a:srgbClr val="07B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1" autoAdjust="0"/>
    <p:restoredTop sz="78508" autoAdjust="0"/>
  </p:normalViewPr>
  <p:slideViewPr>
    <p:cSldViewPr>
      <p:cViewPr>
        <p:scale>
          <a:sx n="60" d="100"/>
          <a:sy n="60" d="100"/>
        </p:scale>
        <p:origin x="-1488" y="-246"/>
      </p:cViewPr>
      <p:guideLst>
        <p:guide orient="horz" pos="893"/>
        <p:guide pos="6007"/>
      </p:guideLst>
    </p:cSldViewPr>
  </p:slideViewPr>
  <p:outlineViewPr>
    <p:cViewPr varScale="1">
      <p:scale>
        <a:sx n="170" d="200"/>
        <a:sy n="170" d="200"/>
      </p:scale>
      <p:origin x="0" y="1209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F420C-3CBA-4940-BA9A-CF01947A1B1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0C63D-8FD1-49EB-A9F8-6645867E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87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63588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E05BDA49-F79B-4294-8FFD-982B0B6B70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7627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8CB32-B3D9-4DBC-A02F-7F9F507915D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2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05BDA49-F79B-4294-8FFD-982B0B6B70A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60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69863"/>
            <a:ext cx="9324975" cy="4873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279525"/>
            <a:ext cx="9324975" cy="4383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 bwMode="auto">
          <a:xfrm>
            <a:off x="182563" y="7265988"/>
            <a:ext cx="7405687" cy="250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1200" b="1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GB" dirty="0" smtClean="0"/>
              <a:t>Rima Al Ali, 05.06.2013  Formal Specification and Time Analysis for EBCS</a:t>
            </a:r>
            <a:endParaRPr lang="en-GB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 bwMode="auto">
          <a:xfrm>
            <a:off x="8012113" y="7272338"/>
            <a:ext cx="1752600" cy="258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200" b="1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2C5114C6-2DEF-4A13-9CAC-C53E1A0EA410}" type="slidenum">
              <a:rPr lang="en-GB" smtClean="0"/>
              <a:pPr>
                <a:defRPr/>
              </a:pPr>
              <a:t>‹#›</a:t>
            </a:fld>
            <a:r>
              <a:rPr lang="en-GB" dirty="0" smtClean="0"/>
              <a:t> / 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238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bg>
      <p:bg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4819" y="3347178"/>
            <a:ext cx="8732220" cy="1945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 lIns="100794" tIns="50397" rIns="100794" bIns="50397">
            <a:noAutofit/>
          </a:bodyPr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3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253" y="960437"/>
            <a:ext cx="8663098" cy="2301889"/>
          </a:xfrm>
          <a:prstGeom prst="rect">
            <a:avLst/>
          </a:prstGeom>
        </p:spPr>
        <p:txBody>
          <a:bodyPr lIns="100794" tIns="50397" rIns="100794" bIns="50397" anchor="ctr" anchorCtr="0">
            <a:noAutofit/>
          </a:bodyPr>
          <a:lstStyle>
            <a:lvl1pPr algn="ctr">
              <a:defRPr sz="49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9555" y="3626741"/>
            <a:ext cx="5477484" cy="1899357"/>
          </a:xfrm>
          <a:prstGeom prst="rect">
            <a:avLst/>
          </a:prstGeom>
        </p:spPr>
        <p:txBody>
          <a:bodyPr lIns="100794" tIns="50397" rIns="100794" bIns="50397">
            <a:normAutofit/>
          </a:bodyPr>
          <a:lstStyle>
            <a:lvl1pPr marL="0" indent="0" algn="r">
              <a:buNone/>
              <a:defRPr sz="3100" b="1" i="0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 smtClean="0"/>
              <a:t>Author</a:t>
            </a:r>
            <a:r>
              <a:rPr lang="en-US" dirty="0" smtClean="0"/>
              <a:t>(s)</a:t>
            </a:r>
          </a:p>
        </p:txBody>
      </p:sp>
      <p:pic>
        <p:nvPicPr>
          <p:cNvPr id="3074" name="Picture 2" descr="C:\Repositories\MFF\organisation\MFF\DDDS\Logo\D3S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608" y="3705489"/>
            <a:ext cx="3058123" cy="944966"/>
          </a:xfrm>
          <a:prstGeom prst="rect">
            <a:avLst/>
          </a:prstGeom>
          <a:noFill/>
        </p:spPr>
      </p:pic>
      <p:pic>
        <p:nvPicPr>
          <p:cNvPr id="3076" name="Picture 4" descr="C:\Repositories\MFF\organisation\MFF\DDDS\Logo\karelI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0"/>
          </a:blip>
          <a:srcRect/>
          <a:stretch>
            <a:fillRect/>
          </a:stretch>
        </p:blipFill>
        <p:spPr bwMode="auto">
          <a:xfrm>
            <a:off x="1227616" y="4846637"/>
            <a:ext cx="1649977" cy="160104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49659" y="6473563"/>
            <a:ext cx="3021829" cy="301833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pPr algn="ctr"/>
            <a:r>
              <a:rPr lang="en-US" sz="13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CHARLES UNIVERSITY </a:t>
            </a:r>
            <a:r>
              <a:rPr lang="cs-CZ" sz="13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sz="1300" b="1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PRAGUE</a:t>
            </a:r>
            <a:endParaRPr lang="cs-CZ" sz="1300" b="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9516" y="3295230"/>
            <a:ext cx="2264135" cy="305340"/>
          </a:xfrm>
          <a:prstGeom prst="rect">
            <a:avLst/>
          </a:prstGeom>
          <a:noFill/>
        </p:spPr>
        <p:txBody>
          <a:bodyPr wrap="none" lIns="100794" tIns="50397" rIns="100794" bIns="50397" rtlCol="0">
            <a:spAutoFit/>
          </a:bodyPr>
          <a:lstStyle/>
          <a:p>
            <a:r>
              <a:rPr lang="en-US" sz="1300" b="0" u="non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http://d3s.mff.cuni.cz</a:t>
            </a:r>
            <a:endParaRPr lang="cs-CZ" sz="1300" b="0" u="none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819" y="6738653"/>
            <a:ext cx="2926245" cy="3053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88900" dist="38100" dir="2700000" algn="tl" rotWithShape="0">
              <a:prstClr val="black">
                <a:alpha val="33000"/>
              </a:prstClr>
            </a:outerShdw>
          </a:effectLst>
        </p:spPr>
        <p:txBody>
          <a:bodyPr wrap="square" lIns="100794" tIns="50397" rIns="100794" bIns="50397">
            <a:spAutoFit/>
          </a:bodyPr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faculty of mathematics and physics</a:t>
            </a:r>
            <a:endParaRPr kumimoji="0" lang="cs-CZ" sz="13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900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7102475"/>
            <a:ext cx="10080625" cy="120650"/>
          </a:xfrm>
          <a:prstGeom prst="rect">
            <a:avLst/>
          </a:prstGeom>
          <a:solidFill>
            <a:srgbClr val="91B8DF"/>
          </a:solidFill>
          <a:ln w="9525">
            <a:solidFill>
              <a:srgbClr val="91B8D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7223125"/>
            <a:ext cx="10080625" cy="336550"/>
          </a:xfrm>
          <a:prstGeom prst="rect">
            <a:avLst/>
          </a:prstGeom>
          <a:solidFill>
            <a:srgbClr val="437AB1"/>
          </a:solidFill>
          <a:ln w="9525">
            <a:solidFill>
              <a:srgbClr val="437AB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822325"/>
            <a:ext cx="10080625" cy="120650"/>
          </a:xfrm>
          <a:prstGeom prst="rect">
            <a:avLst/>
          </a:prstGeom>
          <a:solidFill>
            <a:srgbClr val="91B8DF"/>
          </a:solidFill>
          <a:ln w="9525">
            <a:solidFill>
              <a:srgbClr val="91B8D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0080625" cy="822325"/>
          </a:xfrm>
          <a:prstGeom prst="rect">
            <a:avLst/>
          </a:prstGeom>
          <a:solidFill>
            <a:srgbClr val="437AB1"/>
          </a:solidFill>
          <a:ln w="9525">
            <a:solidFill>
              <a:srgbClr val="437AB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FFFFFF"/>
          </a:solidFill>
          <a:latin typeface="Arial" charset="0"/>
          <a:ea typeface="Droid Sans" charset="0"/>
          <a:cs typeface="Droid Sans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FFFFFF"/>
          </a:solidFill>
          <a:latin typeface="Arial" charset="0"/>
          <a:ea typeface="Droid Sans" charset="0"/>
          <a:cs typeface="Droid Sans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FFFFFF"/>
          </a:solidFill>
          <a:latin typeface="Arial" charset="0"/>
          <a:ea typeface="Droid Sans" charset="0"/>
          <a:cs typeface="Droid Sans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FFFFFF"/>
          </a:solidFill>
          <a:latin typeface="Arial" charset="0"/>
          <a:ea typeface="Droid Sans" charset="0"/>
          <a:cs typeface="Droid Sans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FFFF"/>
          </a:solidFill>
          <a:latin typeface="Arial" charset="0"/>
          <a:ea typeface="Droid Sans" charset="0"/>
          <a:cs typeface="Droid Sans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FFFF"/>
          </a:solidFill>
          <a:latin typeface="Arial" charset="0"/>
          <a:ea typeface="Droid Sans" charset="0"/>
          <a:cs typeface="Droid Sans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FFFF"/>
          </a:solidFill>
          <a:latin typeface="Arial" charset="0"/>
          <a:ea typeface="Droid Sans" charset="0"/>
          <a:cs typeface="Droid Sans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FFFF"/>
          </a:solidFill>
          <a:latin typeface="Arial" charset="0"/>
          <a:ea typeface="Droid Sans" charset="0"/>
          <a:cs typeface="Droid San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Rima Al Ali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362" y="960437"/>
            <a:ext cx="957263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Suggested Use </a:t>
            </a:r>
            <a:r>
              <a:rPr lang="en-US" dirty="0" smtClean="0">
                <a:solidFill>
                  <a:schemeClr val="bg1"/>
                </a:solidFill>
              </a:rPr>
              <a:t>Case</a:t>
            </a:r>
            <a:endParaRPr lang="cs-CZ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1"/>
          </p:nvPr>
        </p:nvSpPr>
        <p:spPr bwMode="auto">
          <a:xfrm>
            <a:off x="8012113" y="7272338"/>
            <a:ext cx="1752600" cy="258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200" b="1">
                <a:solidFill>
                  <a:srgbClr val="FFFFFF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2C5114C6-2DEF-4A13-9CAC-C53E1A0EA410}" type="slidenum">
              <a:rPr lang="en-GB" smtClean="0"/>
              <a:pPr>
                <a:defRPr/>
              </a:pPr>
              <a:t>2</a:t>
            </a:fld>
            <a:r>
              <a:rPr lang="en-GB" dirty="0" smtClean="0"/>
              <a:t> /49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53367" y="1341437"/>
            <a:ext cx="93827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/>
              <a:t>Assumptions :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We have only the x dimension in the use case.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movement in one direction (to front).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leader, </a:t>
            </a:r>
            <a:r>
              <a:rPr lang="en-US" sz="2400" dirty="0" err="1" smtClean="0"/>
              <a:t>OffloadHelicopter</a:t>
            </a:r>
            <a:r>
              <a:rPr lang="en-US" sz="2400" dirty="0" smtClean="0"/>
              <a:t> and </a:t>
            </a:r>
            <a:r>
              <a:rPr lang="en-US" sz="2400" dirty="0" err="1" smtClean="0"/>
              <a:t>RescueHelicopter</a:t>
            </a:r>
            <a:r>
              <a:rPr lang="en-US" sz="2400" dirty="0" smtClean="0"/>
              <a:t> are fixed. (</a:t>
            </a:r>
            <a:r>
              <a:rPr lang="en-US" sz="2400" dirty="0" err="1"/>
              <a:t>RescueHelicopter</a:t>
            </a:r>
            <a:r>
              <a:rPr lang="en-US" sz="2400" dirty="0"/>
              <a:t> </a:t>
            </a:r>
            <a:r>
              <a:rPr lang="en-US" sz="2400" dirty="0" smtClean="0"/>
              <a:t> can go very slow to have a range for the outdated belief ).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physical equation of the helicopter is the same as the car in this example.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1028700" lvl="1">
              <a:buFont typeface="Arial" panose="020B0604020202020204" pitchFamily="34" charset="0"/>
              <a:buChar char="•"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8048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ima\Desktop\index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4672397" y="2375470"/>
            <a:ext cx="977515" cy="97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rima\Desktop\index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7631112" y="2332037"/>
            <a:ext cx="1022214" cy="10221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9"/>
          <p:cNvCxnSpPr/>
          <p:nvPr/>
        </p:nvCxnSpPr>
        <p:spPr>
          <a:xfrm>
            <a:off x="-217488" y="6232254"/>
            <a:ext cx="10503131" cy="0"/>
          </a:xfrm>
          <a:prstGeom prst="straightConnector1">
            <a:avLst/>
          </a:prstGeom>
          <a:noFill/>
          <a:ln w="38103">
            <a:solidFill>
              <a:srgbClr val="4F81BD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7" name="Rounded Rectangle 29"/>
          <p:cNvSpPr/>
          <p:nvPr/>
        </p:nvSpPr>
        <p:spPr>
          <a:xfrm>
            <a:off x="-446088" y="5761037"/>
            <a:ext cx="994961" cy="505594"/>
          </a:xfrm>
          <a:custGeom>
            <a:avLst>
              <a:gd name="f0" fmla="val 901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-65088" y="6484244"/>
            <a:ext cx="728126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Leader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73112" y="5761037"/>
            <a:ext cx="1157930" cy="1009651"/>
            <a:chOff x="773112" y="5761037"/>
            <a:chExt cx="1157930" cy="1009651"/>
          </a:xfrm>
        </p:grpSpPr>
        <p:sp>
          <p:nvSpPr>
            <p:cNvPr id="3" name="Rounded Rectangle 29"/>
            <p:cNvSpPr/>
            <p:nvPr/>
          </p:nvSpPr>
          <p:spPr>
            <a:xfrm>
              <a:off x="773112" y="5761037"/>
              <a:ext cx="1082017" cy="505594"/>
            </a:xfrm>
            <a:custGeom>
              <a:avLst>
                <a:gd name="f0" fmla="val 9015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blipFill>
              <a:blip r:embed="rId3">
                <a:alphaModFix/>
              </a:blip>
              <a:stretch>
                <a:fillRect/>
              </a:stretch>
            </a:blipFill>
            <a:ln>
              <a:noFill/>
              <a:prstDash val="solid"/>
            </a:ln>
          </p:spPr>
          <p:txBody>
            <a:bodyPr vert="horz" wrap="square" lIns="100794" tIns="50397" rIns="100794" bIns="50397" anchor="ctr" anchorCtr="1" compatLnSpc="1"/>
            <a:lstStyle/>
            <a:p>
              <a:pPr algn="ctr"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849312" y="6484244"/>
              <a:ext cx="1081730" cy="2864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100794" tIns="50397" rIns="100794" bIns="50397" anchor="t" anchorCtr="0" compatLnSpc="1">
              <a:spAutoFit/>
            </a:bodyPr>
            <a:lstStyle/>
            <a:p>
              <a:pPr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dirty="0" err="1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FireFighter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 </a:t>
              </a:r>
            </a:p>
          </p:txBody>
        </p:sp>
      </p:grpSp>
      <p:sp>
        <p:nvSpPr>
          <p:cNvPr id="10" name="TextBox 14"/>
          <p:cNvSpPr txBox="1"/>
          <p:nvPr/>
        </p:nvSpPr>
        <p:spPr>
          <a:xfrm>
            <a:off x="4498881" y="2368074"/>
            <a:ext cx="1488285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Helicopter1 - 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"/>
                <a:cs typeface=""/>
              </a:rPr>
              <a:t>700</a:t>
            </a:r>
            <a:endParaRPr lang="en-US" sz="12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7523069" y="2350393"/>
            <a:ext cx="1488285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Helicopter2 - 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"/>
                <a:cs typeface=""/>
              </a:rPr>
              <a:t>1400</a:t>
            </a:r>
            <a:endParaRPr lang="en-US" sz="12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2" name="Oval 12"/>
          <p:cNvSpPr/>
          <p:nvPr/>
        </p:nvSpPr>
        <p:spPr>
          <a:xfrm>
            <a:off x="-3113089" y="4618037"/>
            <a:ext cx="6858001" cy="19812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3744912" y="6117840"/>
            <a:ext cx="0" cy="2527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516312" y="647357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500</a:t>
            </a:r>
            <a:endParaRPr lang="en-US" sz="14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 bwMode="auto">
          <a:xfrm>
            <a:off x="365125" y="169863"/>
            <a:ext cx="9324975" cy="487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Suggested Use Case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20" name="Oval 12"/>
          <p:cNvSpPr/>
          <p:nvPr/>
        </p:nvSpPr>
        <p:spPr>
          <a:xfrm>
            <a:off x="3592512" y="960437"/>
            <a:ext cx="2971800" cy="56670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21" name="Oval 12"/>
          <p:cNvSpPr/>
          <p:nvPr/>
        </p:nvSpPr>
        <p:spPr>
          <a:xfrm>
            <a:off x="6640512" y="960437"/>
            <a:ext cx="2971800" cy="574322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1855129" y="6013834"/>
            <a:ext cx="1889783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3760129" y="5989637"/>
            <a:ext cx="518183" cy="24197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309518" y="1341437"/>
            <a:ext cx="688997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312715" y="1599617"/>
            <a:ext cx="688997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54112" y="103663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54112" y="135310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disconnected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4986E-7 -4.05706E-6 L 0.29231 -0.006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8" y="-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ima\Desktop\index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4672397" y="2375470"/>
            <a:ext cx="977515" cy="97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rima\Desktop\index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7631112" y="2332037"/>
            <a:ext cx="1022214" cy="10221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9"/>
          <p:cNvCxnSpPr/>
          <p:nvPr/>
        </p:nvCxnSpPr>
        <p:spPr>
          <a:xfrm>
            <a:off x="-217488" y="6232254"/>
            <a:ext cx="10503131" cy="0"/>
          </a:xfrm>
          <a:prstGeom prst="straightConnector1">
            <a:avLst/>
          </a:prstGeom>
          <a:noFill/>
          <a:ln w="38103">
            <a:solidFill>
              <a:srgbClr val="4F81BD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7" name="Rounded Rectangle 29"/>
          <p:cNvSpPr/>
          <p:nvPr/>
        </p:nvSpPr>
        <p:spPr>
          <a:xfrm>
            <a:off x="-446088" y="5761037"/>
            <a:ext cx="994961" cy="505594"/>
          </a:xfrm>
          <a:custGeom>
            <a:avLst>
              <a:gd name="f0" fmla="val 901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-65088" y="6484244"/>
            <a:ext cx="728126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Leader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668712" y="5761037"/>
            <a:ext cx="1082017" cy="972244"/>
            <a:chOff x="3668712" y="5761037"/>
            <a:chExt cx="1082017" cy="972244"/>
          </a:xfrm>
        </p:grpSpPr>
        <p:sp>
          <p:nvSpPr>
            <p:cNvPr id="3" name="Rounded Rectangle 29"/>
            <p:cNvSpPr/>
            <p:nvPr/>
          </p:nvSpPr>
          <p:spPr>
            <a:xfrm>
              <a:off x="3668712" y="5761037"/>
              <a:ext cx="1082017" cy="505594"/>
            </a:xfrm>
            <a:custGeom>
              <a:avLst>
                <a:gd name="f0" fmla="val 9015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blipFill>
              <a:blip r:embed="rId3">
                <a:alphaModFix/>
              </a:blip>
              <a:stretch>
                <a:fillRect/>
              </a:stretch>
            </a:blipFill>
            <a:ln>
              <a:noFill/>
              <a:prstDash val="solid"/>
            </a:ln>
          </p:spPr>
          <p:txBody>
            <a:bodyPr vert="horz" wrap="square" lIns="100794" tIns="50397" rIns="100794" bIns="50397" anchor="ctr" anchorCtr="1" compatLnSpc="1"/>
            <a:lstStyle/>
            <a:p>
              <a:pPr algn="ctr"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3744912" y="6446837"/>
              <a:ext cx="914400" cy="2864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100794" tIns="50397" rIns="100794" bIns="50397" anchor="t" anchorCtr="0" compatLnSpc="1">
              <a:spAutoFit/>
            </a:bodyPr>
            <a:lstStyle/>
            <a:p>
              <a:pPr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dirty="0" err="1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FireFighter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 </a:t>
              </a:r>
            </a:p>
          </p:txBody>
        </p:sp>
      </p:grpSp>
      <p:sp>
        <p:nvSpPr>
          <p:cNvPr id="10" name="TextBox 14"/>
          <p:cNvSpPr txBox="1"/>
          <p:nvPr/>
        </p:nvSpPr>
        <p:spPr>
          <a:xfrm>
            <a:off x="4498881" y="2368074"/>
            <a:ext cx="1488285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Helicopter1 - 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"/>
                <a:cs typeface=""/>
              </a:rPr>
              <a:t>700</a:t>
            </a:r>
            <a:endParaRPr lang="en-US" sz="12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7523069" y="2350393"/>
            <a:ext cx="1488285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Helicopter2 - 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"/>
                <a:cs typeface=""/>
              </a:rPr>
              <a:t>1400</a:t>
            </a:r>
            <a:endParaRPr lang="en-US" sz="12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2" name="Oval 12"/>
          <p:cNvSpPr/>
          <p:nvPr/>
        </p:nvSpPr>
        <p:spPr>
          <a:xfrm>
            <a:off x="-3113088" y="4618037"/>
            <a:ext cx="6858001" cy="19812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3744912" y="6117840"/>
            <a:ext cx="0" cy="2527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516312" y="647357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500</a:t>
            </a:r>
            <a:endParaRPr lang="en-US" sz="14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 bwMode="auto">
          <a:xfrm>
            <a:off x="365125" y="169863"/>
            <a:ext cx="9324975" cy="487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Suggested Use Case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20" name="Oval 12"/>
          <p:cNvSpPr/>
          <p:nvPr/>
        </p:nvSpPr>
        <p:spPr>
          <a:xfrm>
            <a:off x="3592512" y="960437"/>
            <a:ext cx="2971800" cy="56670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21" name="Oval 12"/>
          <p:cNvSpPr/>
          <p:nvPr/>
        </p:nvSpPr>
        <p:spPr>
          <a:xfrm>
            <a:off x="6640512" y="960437"/>
            <a:ext cx="2971800" cy="574322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1855129" y="6013834"/>
            <a:ext cx="1889783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3760129" y="5989637"/>
            <a:ext cx="365783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309518" y="1341437"/>
            <a:ext cx="688997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312715" y="1599617"/>
            <a:ext cx="688997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54112" y="103663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54112" y="135310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disconnected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4209720" y="3094037"/>
            <a:ext cx="678192" cy="266699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H="1">
            <a:off x="51392" y="3094037"/>
            <a:ext cx="4621005" cy="25146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4122715" y="5989637"/>
            <a:ext cx="1864451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5987166" y="5989637"/>
            <a:ext cx="1186746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2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003E-6 3.24942E-6 L 0.30933 -0.003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9" y="-1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ima\Desktop\index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4672397" y="2375470"/>
            <a:ext cx="977515" cy="97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rima\Desktop\index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7631112" y="2332037"/>
            <a:ext cx="1022214" cy="10221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9"/>
          <p:cNvCxnSpPr/>
          <p:nvPr/>
        </p:nvCxnSpPr>
        <p:spPr>
          <a:xfrm>
            <a:off x="-217488" y="6232254"/>
            <a:ext cx="10503131" cy="0"/>
          </a:xfrm>
          <a:prstGeom prst="straightConnector1">
            <a:avLst/>
          </a:prstGeom>
          <a:noFill/>
          <a:ln w="38103">
            <a:solidFill>
              <a:srgbClr val="4F81BD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7" name="Rounded Rectangle 29"/>
          <p:cNvSpPr/>
          <p:nvPr/>
        </p:nvSpPr>
        <p:spPr>
          <a:xfrm>
            <a:off x="-446088" y="5761037"/>
            <a:ext cx="994961" cy="505594"/>
          </a:xfrm>
          <a:custGeom>
            <a:avLst>
              <a:gd name="f0" fmla="val 901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-65088" y="6484244"/>
            <a:ext cx="728126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Leader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716712" y="5761037"/>
            <a:ext cx="1082017" cy="972244"/>
            <a:chOff x="3668712" y="5761037"/>
            <a:chExt cx="1082017" cy="972244"/>
          </a:xfrm>
        </p:grpSpPr>
        <p:sp>
          <p:nvSpPr>
            <p:cNvPr id="3" name="Rounded Rectangle 29"/>
            <p:cNvSpPr/>
            <p:nvPr/>
          </p:nvSpPr>
          <p:spPr>
            <a:xfrm>
              <a:off x="3668712" y="5761037"/>
              <a:ext cx="1082017" cy="505594"/>
            </a:xfrm>
            <a:custGeom>
              <a:avLst>
                <a:gd name="f0" fmla="val 9015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blipFill>
              <a:blip r:embed="rId3">
                <a:alphaModFix/>
              </a:blip>
              <a:stretch>
                <a:fillRect/>
              </a:stretch>
            </a:blipFill>
            <a:ln>
              <a:noFill/>
              <a:prstDash val="solid"/>
            </a:ln>
          </p:spPr>
          <p:txBody>
            <a:bodyPr vert="horz" wrap="square" lIns="100794" tIns="50397" rIns="100794" bIns="50397" anchor="ctr" anchorCtr="1" compatLnSpc="1"/>
            <a:lstStyle/>
            <a:p>
              <a:pPr algn="ctr"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3744912" y="6446837"/>
              <a:ext cx="914400" cy="2864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100794" tIns="50397" rIns="100794" bIns="50397" anchor="t" anchorCtr="0" compatLnSpc="1">
              <a:spAutoFit/>
            </a:bodyPr>
            <a:lstStyle/>
            <a:p>
              <a:pPr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dirty="0" err="1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FireFighter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 </a:t>
              </a:r>
            </a:p>
          </p:txBody>
        </p:sp>
      </p:grpSp>
      <p:sp>
        <p:nvSpPr>
          <p:cNvPr id="10" name="TextBox 14"/>
          <p:cNvSpPr txBox="1"/>
          <p:nvPr/>
        </p:nvSpPr>
        <p:spPr>
          <a:xfrm>
            <a:off x="4498881" y="2368074"/>
            <a:ext cx="1488285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Helicopter1 - 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"/>
                <a:cs typeface=""/>
              </a:rPr>
              <a:t>700</a:t>
            </a:r>
            <a:endParaRPr lang="en-US" sz="12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7523069" y="2350393"/>
            <a:ext cx="1488285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Helicopter2 - 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"/>
                <a:cs typeface=""/>
              </a:rPr>
              <a:t>1400</a:t>
            </a:r>
            <a:endParaRPr lang="en-US" sz="12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2" name="Oval 12"/>
          <p:cNvSpPr/>
          <p:nvPr/>
        </p:nvSpPr>
        <p:spPr>
          <a:xfrm>
            <a:off x="-3113088" y="4618037"/>
            <a:ext cx="6858001" cy="19812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3744912" y="6117840"/>
            <a:ext cx="0" cy="2527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516312" y="647357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500</a:t>
            </a:r>
            <a:endParaRPr lang="en-US" sz="14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 bwMode="auto">
          <a:xfrm>
            <a:off x="365125" y="169863"/>
            <a:ext cx="9324975" cy="487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Suggested Use </a:t>
            </a:r>
            <a:r>
              <a:rPr lang="en-US" dirty="0" smtClean="0">
                <a:solidFill>
                  <a:schemeClr val="bg1"/>
                </a:solidFill>
              </a:rPr>
              <a:t>Case</a:t>
            </a:r>
            <a:endParaRPr lang="cs-CZ" dirty="0"/>
          </a:p>
        </p:txBody>
      </p:sp>
      <p:sp>
        <p:nvSpPr>
          <p:cNvPr id="20" name="Oval 12"/>
          <p:cNvSpPr/>
          <p:nvPr/>
        </p:nvSpPr>
        <p:spPr>
          <a:xfrm>
            <a:off x="3592512" y="960437"/>
            <a:ext cx="2971800" cy="56670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21" name="Oval 12"/>
          <p:cNvSpPr/>
          <p:nvPr/>
        </p:nvSpPr>
        <p:spPr>
          <a:xfrm>
            <a:off x="6640512" y="960437"/>
            <a:ext cx="2971800" cy="574322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1855129" y="6013834"/>
            <a:ext cx="1889783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3760129" y="5989637"/>
            <a:ext cx="365783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309518" y="1341437"/>
            <a:ext cx="688997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312715" y="1599617"/>
            <a:ext cx="688997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54112" y="103663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54112" y="135310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disconnected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122715" y="5989637"/>
            <a:ext cx="1864451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5987166" y="5989637"/>
            <a:ext cx="1186746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90274" y="193192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649912" y="3088889"/>
            <a:ext cx="1873157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630095" y="2027227"/>
            <a:ext cx="1873157" cy="815863"/>
            <a:chOff x="5630095" y="2027227"/>
            <a:chExt cx="1873157" cy="815863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>
              <a:off x="5630095" y="2843090"/>
              <a:ext cx="1873157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842857" y="2027227"/>
              <a:ext cx="1595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2"/>
                  </a:solidFill>
                </a:rPr>
                <a:t>Yes</a:t>
              </a:r>
            </a:p>
            <a:p>
              <a:pPr algn="ctr"/>
              <a:r>
                <a:rPr lang="en-US" b="1" dirty="0" smtClean="0">
                  <a:solidFill>
                    <a:schemeClr val="accent2"/>
                  </a:solidFill>
                </a:rPr>
                <a:t>(do nothing) 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 bwMode="auto">
          <a:xfrm flipV="1">
            <a:off x="7562520" y="3094037"/>
            <a:ext cx="678192" cy="266699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 flipH="1">
            <a:off x="51393" y="3094037"/>
            <a:ext cx="7850223" cy="25146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>
            <a:off x="7290661" y="5989637"/>
            <a:ext cx="1864451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36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ima\Desktop\index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4672397" y="2375470"/>
            <a:ext cx="977515" cy="97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rima\Desktop\index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7631112" y="2332037"/>
            <a:ext cx="1022214" cy="10221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9"/>
          <p:cNvCxnSpPr/>
          <p:nvPr/>
        </p:nvCxnSpPr>
        <p:spPr>
          <a:xfrm>
            <a:off x="-217488" y="6232254"/>
            <a:ext cx="10503131" cy="0"/>
          </a:xfrm>
          <a:prstGeom prst="straightConnector1">
            <a:avLst/>
          </a:prstGeom>
          <a:noFill/>
          <a:ln w="38103">
            <a:solidFill>
              <a:srgbClr val="4F81BD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7" name="Rounded Rectangle 29"/>
          <p:cNvSpPr/>
          <p:nvPr/>
        </p:nvSpPr>
        <p:spPr>
          <a:xfrm>
            <a:off x="-446088" y="5761037"/>
            <a:ext cx="994961" cy="505594"/>
          </a:xfrm>
          <a:custGeom>
            <a:avLst>
              <a:gd name="f0" fmla="val 901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-65088" y="6484244"/>
            <a:ext cx="728126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Leader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716712" y="5761037"/>
            <a:ext cx="1082017" cy="972244"/>
            <a:chOff x="3668712" y="5761037"/>
            <a:chExt cx="1082017" cy="972244"/>
          </a:xfrm>
        </p:grpSpPr>
        <p:sp>
          <p:nvSpPr>
            <p:cNvPr id="3" name="Rounded Rectangle 29"/>
            <p:cNvSpPr/>
            <p:nvPr/>
          </p:nvSpPr>
          <p:spPr>
            <a:xfrm>
              <a:off x="3668712" y="5761037"/>
              <a:ext cx="1082017" cy="505594"/>
            </a:xfrm>
            <a:custGeom>
              <a:avLst>
                <a:gd name="f0" fmla="val 9015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blipFill>
              <a:blip r:embed="rId3">
                <a:alphaModFix/>
              </a:blip>
              <a:stretch>
                <a:fillRect/>
              </a:stretch>
            </a:blipFill>
            <a:ln>
              <a:noFill/>
              <a:prstDash val="solid"/>
            </a:ln>
          </p:spPr>
          <p:txBody>
            <a:bodyPr vert="horz" wrap="square" lIns="100794" tIns="50397" rIns="100794" bIns="50397" anchor="ctr" anchorCtr="1" compatLnSpc="1"/>
            <a:lstStyle/>
            <a:p>
              <a:pPr algn="ctr"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3744912" y="6446837"/>
              <a:ext cx="914400" cy="2864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100794" tIns="50397" rIns="100794" bIns="50397" anchor="t" anchorCtr="0" compatLnSpc="1">
              <a:spAutoFit/>
            </a:bodyPr>
            <a:lstStyle/>
            <a:p>
              <a:pPr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dirty="0" err="1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FireFighter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 </a:t>
              </a:r>
            </a:p>
          </p:txBody>
        </p:sp>
      </p:grpSp>
      <p:sp>
        <p:nvSpPr>
          <p:cNvPr id="10" name="TextBox 14"/>
          <p:cNvSpPr txBox="1"/>
          <p:nvPr/>
        </p:nvSpPr>
        <p:spPr>
          <a:xfrm>
            <a:off x="4498881" y="2368074"/>
            <a:ext cx="1488285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Helicopter1 - 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"/>
                <a:cs typeface=""/>
              </a:rPr>
              <a:t>700</a:t>
            </a:r>
            <a:endParaRPr lang="en-US" sz="12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7523069" y="2350393"/>
            <a:ext cx="1488285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Helicopter2 - 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"/>
                <a:cs typeface=""/>
              </a:rPr>
              <a:t>1400</a:t>
            </a:r>
            <a:endParaRPr lang="en-US" sz="12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2" name="Oval 12"/>
          <p:cNvSpPr/>
          <p:nvPr/>
        </p:nvSpPr>
        <p:spPr>
          <a:xfrm>
            <a:off x="-3113088" y="4618037"/>
            <a:ext cx="6858001" cy="19812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3744912" y="6117840"/>
            <a:ext cx="0" cy="2527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516312" y="647357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500</a:t>
            </a:r>
            <a:endParaRPr lang="en-US" sz="14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 bwMode="auto">
          <a:xfrm>
            <a:off x="365125" y="169863"/>
            <a:ext cx="9324975" cy="487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Suggested Use </a:t>
            </a:r>
            <a:r>
              <a:rPr lang="en-US" dirty="0" smtClean="0">
                <a:solidFill>
                  <a:schemeClr val="bg1"/>
                </a:solidFill>
              </a:rPr>
              <a:t>Case</a:t>
            </a:r>
            <a:endParaRPr lang="cs-CZ" dirty="0"/>
          </a:p>
        </p:txBody>
      </p:sp>
      <p:sp>
        <p:nvSpPr>
          <p:cNvPr id="20" name="Oval 12"/>
          <p:cNvSpPr/>
          <p:nvPr/>
        </p:nvSpPr>
        <p:spPr>
          <a:xfrm>
            <a:off x="3592512" y="960437"/>
            <a:ext cx="2971800" cy="56670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21" name="Oval 12"/>
          <p:cNvSpPr/>
          <p:nvPr/>
        </p:nvSpPr>
        <p:spPr>
          <a:xfrm>
            <a:off x="6640512" y="960437"/>
            <a:ext cx="2971800" cy="574322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1855129" y="6013834"/>
            <a:ext cx="1889783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3760129" y="5989637"/>
            <a:ext cx="365783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309518" y="1341437"/>
            <a:ext cx="688997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312715" y="1599617"/>
            <a:ext cx="688997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54112" y="103663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54112" y="135310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disconnected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122715" y="5989637"/>
            <a:ext cx="1864451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5987166" y="5989637"/>
            <a:ext cx="1186746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90274" y="193192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649912" y="3088889"/>
            <a:ext cx="1873157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508409" y="999452"/>
            <a:ext cx="2633810" cy="1843638"/>
            <a:chOff x="5508409" y="999452"/>
            <a:chExt cx="2633810" cy="1843638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>
              <a:off x="5630095" y="2843090"/>
              <a:ext cx="1873157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08409" y="999452"/>
              <a:ext cx="26338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No</a:t>
              </a:r>
            </a:p>
            <a:p>
              <a:pPr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b="1" dirty="0" smtClean="0">
                  <a:solidFill>
                    <a:srgbClr val="C00000"/>
                  </a:solidFill>
                  <a:latin typeface="Calibri"/>
                  <a:ea typeface=""/>
                  <a:cs typeface=""/>
                </a:rPr>
                <a:t>If </a:t>
              </a:r>
              <a:r>
                <a:rPr lang="en-US" b="1" dirty="0">
                  <a:solidFill>
                    <a:srgbClr val="C00000"/>
                  </a:solidFill>
                  <a:latin typeface="Calibri"/>
                  <a:ea typeface=""/>
                  <a:cs typeface=""/>
                </a:rPr>
                <a:t>H1 nearest than H2</a:t>
              </a:r>
            </a:p>
            <a:p>
              <a:pPr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b="1" dirty="0">
                  <a:solidFill>
                    <a:srgbClr val="C00000"/>
                  </a:solidFill>
                  <a:latin typeface="Calibri"/>
                  <a:ea typeface=""/>
                  <a:cs typeface=""/>
                </a:rPr>
                <a:t>Then move H1</a:t>
              </a:r>
            </a:p>
            <a:p>
              <a:pPr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b="1" dirty="0">
                  <a:solidFill>
                    <a:srgbClr val="C00000"/>
                  </a:solidFill>
                  <a:latin typeface="Calibri"/>
                  <a:ea typeface=""/>
                  <a:cs typeface=""/>
                </a:rPr>
                <a:t>Else move </a:t>
              </a:r>
              <a:r>
                <a:rPr lang="en-US" b="1" dirty="0" smtClean="0">
                  <a:solidFill>
                    <a:srgbClr val="C00000"/>
                  </a:solidFill>
                  <a:latin typeface="Calibri"/>
                  <a:ea typeface=""/>
                  <a:cs typeface=""/>
                </a:rPr>
                <a:t>H2</a:t>
              </a:r>
              <a:r>
                <a:rPr lang="en-US" b="1" dirty="0" smtClean="0">
                  <a:solidFill>
                    <a:srgbClr val="C00000"/>
                  </a:solidFill>
                </a:rPr>
                <a:t> 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 bwMode="auto">
          <a:xfrm>
            <a:off x="7290661" y="5989637"/>
            <a:ext cx="1864451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0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ima\Desktop\index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4672397" y="2375470"/>
            <a:ext cx="977515" cy="97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rima\Desktop\index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7402512" y="2332037"/>
            <a:ext cx="1022214" cy="10221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9"/>
          <p:cNvCxnSpPr/>
          <p:nvPr/>
        </p:nvCxnSpPr>
        <p:spPr>
          <a:xfrm>
            <a:off x="-217488" y="6232254"/>
            <a:ext cx="10503131" cy="0"/>
          </a:xfrm>
          <a:prstGeom prst="straightConnector1">
            <a:avLst/>
          </a:prstGeom>
          <a:noFill/>
          <a:ln w="38103">
            <a:solidFill>
              <a:srgbClr val="4F81BD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7" name="Rounded Rectangle 29"/>
          <p:cNvSpPr/>
          <p:nvPr/>
        </p:nvSpPr>
        <p:spPr>
          <a:xfrm>
            <a:off x="-446088" y="5761037"/>
            <a:ext cx="994961" cy="505594"/>
          </a:xfrm>
          <a:custGeom>
            <a:avLst>
              <a:gd name="f0" fmla="val 901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-65088" y="6484244"/>
            <a:ext cx="728126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Leader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564312" y="5761037"/>
            <a:ext cx="1082017" cy="972244"/>
            <a:chOff x="3668712" y="5761037"/>
            <a:chExt cx="1082017" cy="972244"/>
          </a:xfrm>
        </p:grpSpPr>
        <p:sp>
          <p:nvSpPr>
            <p:cNvPr id="3" name="Rounded Rectangle 29"/>
            <p:cNvSpPr/>
            <p:nvPr/>
          </p:nvSpPr>
          <p:spPr>
            <a:xfrm>
              <a:off x="3668712" y="5761037"/>
              <a:ext cx="1082017" cy="505594"/>
            </a:xfrm>
            <a:custGeom>
              <a:avLst>
                <a:gd name="f0" fmla="val 9015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blipFill>
              <a:blip r:embed="rId3">
                <a:alphaModFix/>
              </a:blip>
              <a:stretch>
                <a:fillRect/>
              </a:stretch>
            </a:blipFill>
            <a:ln>
              <a:noFill/>
              <a:prstDash val="solid"/>
            </a:ln>
          </p:spPr>
          <p:txBody>
            <a:bodyPr vert="horz" wrap="square" lIns="100794" tIns="50397" rIns="100794" bIns="50397" anchor="ctr" anchorCtr="1" compatLnSpc="1"/>
            <a:lstStyle/>
            <a:p>
              <a:pPr algn="ctr"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3744912" y="6446837"/>
              <a:ext cx="914400" cy="2864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100794" tIns="50397" rIns="100794" bIns="50397" anchor="t" anchorCtr="0" compatLnSpc="1">
              <a:spAutoFit/>
            </a:bodyPr>
            <a:lstStyle/>
            <a:p>
              <a:pPr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dirty="0" err="1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FireFighter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 </a:t>
              </a:r>
            </a:p>
          </p:txBody>
        </p:sp>
      </p:grpSp>
      <p:sp>
        <p:nvSpPr>
          <p:cNvPr id="10" name="TextBox 14"/>
          <p:cNvSpPr txBox="1"/>
          <p:nvPr/>
        </p:nvSpPr>
        <p:spPr>
          <a:xfrm>
            <a:off x="4498881" y="2368074"/>
            <a:ext cx="1488285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Helicopter1 - 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"/>
                <a:cs typeface=""/>
              </a:rPr>
              <a:t>700</a:t>
            </a:r>
            <a:endParaRPr lang="en-US" sz="12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7523069" y="2350393"/>
            <a:ext cx="1488285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Helicopter2 - 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"/>
                <a:cs typeface=""/>
              </a:rPr>
              <a:t>1000</a:t>
            </a:r>
            <a:endParaRPr lang="en-US" sz="12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2" name="Oval 12"/>
          <p:cNvSpPr/>
          <p:nvPr/>
        </p:nvSpPr>
        <p:spPr>
          <a:xfrm>
            <a:off x="-3113088" y="4618037"/>
            <a:ext cx="6858001" cy="19812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3744912" y="6117840"/>
            <a:ext cx="0" cy="2527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516312" y="647357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500</a:t>
            </a:r>
            <a:endParaRPr lang="en-US" sz="14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 bwMode="auto">
          <a:xfrm>
            <a:off x="365125" y="169863"/>
            <a:ext cx="9324975" cy="487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Suggested Use </a:t>
            </a:r>
            <a:r>
              <a:rPr lang="en-US" dirty="0" smtClean="0">
                <a:solidFill>
                  <a:schemeClr val="bg1"/>
                </a:solidFill>
              </a:rPr>
              <a:t>Case</a:t>
            </a:r>
            <a:endParaRPr lang="cs-CZ" dirty="0"/>
          </a:p>
        </p:txBody>
      </p:sp>
      <p:sp>
        <p:nvSpPr>
          <p:cNvPr id="20" name="Oval 12"/>
          <p:cNvSpPr/>
          <p:nvPr/>
        </p:nvSpPr>
        <p:spPr>
          <a:xfrm>
            <a:off x="3592512" y="960437"/>
            <a:ext cx="2971800" cy="56670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1855129" y="6013834"/>
            <a:ext cx="1889783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3760129" y="5989637"/>
            <a:ext cx="365783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309518" y="1341437"/>
            <a:ext cx="688997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312715" y="1599617"/>
            <a:ext cx="688997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54112" y="103663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54112" y="135310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disconnected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122715" y="5989637"/>
            <a:ext cx="1864451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5987166" y="5989637"/>
            <a:ext cx="1186746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90274" y="193192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649912" y="3088889"/>
            <a:ext cx="1873157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508409" y="999452"/>
            <a:ext cx="2633810" cy="1843638"/>
            <a:chOff x="5508409" y="999452"/>
            <a:chExt cx="2633810" cy="1843638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>
              <a:off x="5630095" y="2843090"/>
              <a:ext cx="1873157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08409" y="999452"/>
              <a:ext cx="26338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No</a:t>
              </a:r>
            </a:p>
            <a:p>
              <a:pPr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b="1" dirty="0" smtClean="0">
                  <a:solidFill>
                    <a:srgbClr val="C00000"/>
                  </a:solidFill>
                  <a:latin typeface="Calibri"/>
                  <a:ea typeface=""/>
                  <a:cs typeface=""/>
                </a:rPr>
                <a:t>If </a:t>
              </a:r>
              <a:r>
                <a:rPr lang="en-US" b="1" dirty="0">
                  <a:solidFill>
                    <a:srgbClr val="C00000"/>
                  </a:solidFill>
                  <a:latin typeface="Calibri"/>
                  <a:ea typeface=""/>
                  <a:cs typeface=""/>
                </a:rPr>
                <a:t>H1 nearest than H2</a:t>
              </a:r>
            </a:p>
            <a:p>
              <a:pPr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b="1" dirty="0">
                  <a:solidFill>
                    <a:srgbClr val="C00000"/>
                  </a:solidFill>
                  <a:latin typeface="Calibri"/>
                  <a:ea typeface=""/>
                  <a:cs typeface=""/>
                </a:rPr>
                <a:t>Then move H1</a:t>
              </a:r>
            </a:p>
            <a:p>
              <a:pPr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b="1" dirty="0">
                  <a:solidFill>
                    <a:srgbClr val="C00000"/>
                  </a:solidFill>
                  <a:latin typeface="Calibri"/>
                  <a:ea typeface=""/>
                  <a:cs typeface=""/>
                </a:rPr>
                <a:t>Else move </a:t>
              </a:r>
              <a:r>
                <a:rPr lang="en-US" b="1" dirty="0" smtClean="0">
                  <a:solidFill>
                    <a:srgbClr val="C00000"/>
                  </a:solidFill>
                  <a:latin typeface="Calibri"/>
                  <a:ea typeface=""/>
                  <a:cs typeface=""/>
                </a:rPr>
                <a:t>H2</a:t>
              </a:r>
              <a:r>
                <a:rPr lang="en-US" b="1" dirty="0" smtClean="0">
                  <a:solidFill>
                    <a:srgbClr val="C00000"/>
                  </a:solidFill>
                </a:rPr>
                <a:t> 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 bwMode="auto">
          <a:xfrm>
            <a:off x="7290661" y="5989637"/>
            <a:ext cx="1864451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Picture 2" descr="C:\Users\rima\Desktop\index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8545512" y="2332037"/>
            <a:ext cx="1022214" cy="102210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ounded Rectangle 29"/>
          <p:cNvSpPr/>
          <p:nvPr/>
        </p:nvSpPr>
        <p:spPr>
          <a:xfrm>
            <a:off x="8012112" y="5788843"/>
            <a:ext cx="1082017" cy="505594"/>
          </a:xfrm>
          <a:custGeom>
            <a:avLst>
              <a:gd name="f0" fmla="val 901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03252" y="2199781"/>
            <a:ext cx="2064474" cy="127525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488112" y="5247781"/>
            <a:ext cx="2667000" cy="127525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val 12"/>
          <p:cNvSpPr/>
          <p:nvPr/>
        </p:nvSpPr>
        <p:spPr>
          <a:xfrm>
            <a:off x="6640512" y="960437"/>
            <a:ext cx="2971800" cy="574322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8176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ima\Desktop\index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4672397" y="2375470"/>
            <a:ext cx="977515" cy="97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C:\Users\rima\Desktop\index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7402512" y="2332037"/>
            <a:ext cx="1022214" cy="10221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9"/>
          <p:cNvCxnSpPr/>
          <p:nvPr/>
        </p:nvCxnSpPr>
        <p:spPr>
          <a:xfrm>
            <a:off x="-217488" y="6232254"/>
            <a:ext cx="10503131" cy="0"/>
          </a:xfrm>
          <a:prstGeom prst="straightConnector1">
            <a:avLst/>
          </a:prstGeom>
          <a:noFill/>
          <a:ln w="38103">
            <a:solidFill>
              <a:srgbClr val="4F81BD"/>
            </a:solidFill>
            <a:prstDash val="solid"/>
          </a:ln>
          <a:effectLst>
            <a:outerShdw dist="22997" dir="5400000" algn="tl">
              <a:srgbClr val="000000">
                <a:alpha val="35000"/>
              </a:srgbClr>
            </a:outerShdw>
          </a:effectLst>
        </p:spPr>
      </p:cxnSp>
      <p:sp>
        <p:nvSpPr>
          <p:cNvPr id="7" name="Rounded Rectangle 29"/>
          <p:cNvSpPr/>
          <p:nvPr/>
        </p:nvSpPr>
        <p:spPr>
          <a:xfrm>
            <a:off x="-446088" y="5761037"/>
            <a:ext cx="994961" cy="505594"/>
          </a:xfrm>
          <a:custGeom>
            <a:avLst>
              <a:gd name="f0" fmla="val 901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-65088" y="6484244"/>
            <a:ext cx="728126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Leader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564312" y="5761037"/>
            <a:ext cx="1082017" cy="972244"/>
            <a:chOff x="3668712" y="5761037"/>
            <a:chExt cx="1082017" cy="972244"/>
          </a:xfrm>
        </p:grpSpPr>
        <p:sp>
          <p:nvSpPr>
            <p:cNvPr id="3" name="Rounded Rectangle 29"/>
            <p:cNvSpPr/>
            <p:nvPr/>
          </p:nvSpPr>
          <p:spPr>
            <a:xfrm>
              <a:off x="3668712" y="5761037"/>
              <a:ext cx="1082017" cy="505594"/>
            </a:xfrm>
            <a:custGeom>
              <a:avLst>
                <a:gd name="f0" fmla="val 9015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blipFill>
              <a:blip r:embed="rId3">
                <a:alphaModFix/>
              </a:blip>
              <a:stretch>
                <a:fillRect/>
              </a:stretch>
            </a:blipFill>
            <a:ln>
              <a:noFill/>
              <a:prstDash val="solid"/>
            </a:ln>
          </p:spPr>
          <p:txBody>
            <a:bodyPr vert="horz" wrap="square" lIns="100794" tIns="50397" rIns="100794" bIns="50397" anchor="ctr" anchorCtr="1" compatLnSpc="1"/>
            <a:lstStyle/>
            <a:p>
              <a:pPr algn="ctr"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000">
                <a:solidFill>
                  <a:srgbClr val="FFFFFF"/>
                </a:solidFill>
                <a:latin typeface="Calibri"/>
                <a:ea typeface=""/>
                <a:cs typeface=""/>
              </a:endParaRP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3744912" y="6446837"/>
              <a:ext cx="914400" cy="2864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100794" tIns="50397" rIns="100794" bIns="50397" anchor="t" anchorCtr="0" compatLnSpc="1">
              <a:spAutoFit/>
            </a:bodyPr>
            <a:lstStyle/>
            <a:p>
              <a:pPr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dirty="0" err="1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FireFighter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ea typeface=""/>
                  <a:cs typeface=""/>
                </a:rPr>
                <a:t> </a:t>
              </a:r>
            </a:p>
          </p:txBody>
        </p:sp>
      </p:grpSp>
      <p:sp>
        <p:nvSpPr>
          <p:cNvPr id="10" name="TextBox 14"/>
          <p:cNvSpPr txBox="1"/>
          <p:nvPr/>
        </p:nvSpPr>
        <p:spPr>
          <a:xfrm>
            <a:off x="4498881" y="2368074"/>
            <a:ext cx="1488285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Helicopter1 - 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"/>
                <a:cs typeface=""/>
              </a:rPr>
              <a:t>700</a:t>
            </a:r>
            <a:endParaRPr lang="en-US" sz="12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7523069" y="2350393"/>
            <a:ext cx="1488285" cy="28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100794" tIns="50397" rIns="100794" bIns="50397" anchor="t" anchorCtr="0" compatLnSpc="1">
            <a:spAutoFit/>
          </a:bodyPr>
          <a:lstStyle/>
          <a:p>
            <a:pPr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Calibri"/>
                <a:ea typeface=""/>
                <a:cs typeface=""/>
              </a:rPr>
              <a:t>Helicopter2 - 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"/>
                <a:cs typeface=""/>
              </a:rPr>
              <a:t>1000</a:t>
            </a:r>
            <a:endParaRPr lang="en-US" sz="12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2" name="Oval 12"/>
          <p:cNvSpPr/>
          <p:nvPr/>
        </p:nvSpPr>
        <p:spPr>
          <a:xfrm>
            <a:off x="-3113088" y="4618037"/>
            <a:ext cx="6858001" cy="19812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3744912" y="6117840"/>
            <a:ext cx="0" cy="2527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516312" y="647357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500</a:t>
            </a:r>
            <a:endParaRPr lang="en-US" sz="14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 bwMode="auto">
          <a:xfrm>
            <a:off x="365125" y="169863"/>
            <a:ext cx="9324975" cy="487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Suggested Use </a:t>
            </a:r>
            <a:r>
              <a:rPr lang="en-US" dirty="0" smtClean="0">
                <a:solidFill>
                  <a:schemeClr val="bg1"/>
                </a:solidFill>
              </a:rPr>
              <a:t>Case</a:t>
            </a:r>
            <a:endParaRPr lang="cs-CZ" dirty="0"/>
          </a:p>
        </p:txBody>
      </p:sp>
      <p:sp>
        <p:nvSpPr>
          <p:cNvPr id="20" name="Oval 12"/>
          <p:cNvSpPr/>
          <p:nvPr/>
        </p:nvSpPr>
        <p:spPr>
          <a:xfrm>
            <a:off x="3592512" y="960437"/>
            <a:ext cx="2971800" cy="566702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1855129" y="6013834"/>
            <a:ext cx="1889783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3760129" y="5989637"/>
            <a:ext cx="365783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309518" y="1341437"/>
            <a:ext cx="688997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312715" y="1599617"/>
            <a:ext cx="688997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54112" y="103663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54112" y="135310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disconnected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4122715" y="5989637"/>
            <a:ext cx="1864451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5987166" y="5989637"/>
            <a:ext cx="1186746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90274" y="193192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5649912" y="3088889"/>
            <a:ext cx="1873157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508409" y="999452"/>
            <a:ext cx="2633810" cy="1843638"/>
            <a:chOff x="5508409" y="999452"/>
            <a:chExt cx="2633810" cy="1843638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>
              <a:off x="5630095" y="2843090"/>
              <a:ext cx="1873157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08409" y="999452"/>
              <a:ext cx="26338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No</a:t>
              </a:r>
            </a:p>
            <a:p>
              <a:pPr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b="1" dirty="0" smtClean="0">
                  <a:solidFill>
                    <a:srgbClr val="C00000"/>
                  </a:solidFill>
                  <a:latin typeface="Calibri"/>
                  <a:ea typeface=""/>
                  <a:cs typeface=""/>
                </a:rPr>
                <a:t>If </a:t>
              </a:r>
              <a:r>
                <a:rPr lang="en-US" b="1" dirty="0">
                  <a:solidFill>
                    <a:srgbClr val="C00000"/>
                  </a:solidFill>
                  <a:latin typeface="Calibri"/>
                  <a:ea typeface=""/>
                  <a:cs typeface=""/>
                </a:rPr>
                <a:t>H1 nearest than H2</a:t>
              </a:r>
            </a:p>
            <a:p>
              <a:pPr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b="1" dirty="0">
                  <a:solidFill>
                    <a:srgbClr val="C00000"/>
                  </a:solidFill>
                  <a:latin typeface="Calibri"/>
                  <a:ea typeface=""/>
                  <a:cs typeface=""/>
                </a:rPr>
                <a:t>Then move H1</a:t>
              </a:r>
            </a:p>
            <a:p>
              <a:pPr defTabSz="1007943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b="1" dirty="0">
                  <a:solidFill>
                    <a:srgbClr val="C00000"/>
                  </a:solidFill>
                  <a:latin typeface="Calibri"/>
                  <a:ea typeface=""/>
                  <a:cs typeface=""/>
                </a:rPr>
                <a:t>Else move </a:t>
              </a:r>
              <a:r>
                <a:rPr lang="en-US" b="1" dirty="0" smtClean="0">
                  <a:solidFill>
                    <a:srgbClr val="C00000"/>
                  </a:solidFill>
                  <a:latin typeface="Calibri"/>
                  <a:ea typeface=""/>
                  <a:cs typeface=""/>
                </a:rPr>
                <a:t>H2</a:t>
              </a:r>
              <a:r>
                <a:rPr lang="en-US" b="1" dirty="0" smtClean="0">
                  <a:solidFill>
                    <a:srgbClr val="C00000"/>
                  </a:solidFill>
                </a:rPr>
                <a:t> 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 bwMode="auto">
          <a:xfrm>
            <a:off x="7290661" y="5989637"/>
            <a:ext cx="1864451" cy="0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Picture 2" descr="C:\Users\rima\Desktop\index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8545512" y="2332037"/>
            <a:ext cx="1022214" cy="102210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ounded Rectangle 29"/>
          <p:cNvSpPr/>
          <p:nvPr/>
        </p:nvSpPr>
        <p:spPr>
          <a:xfrm>
            <a:off x="8012112" y="5788843"/>
            <a:ext cx="1082017" cy="505594"/>
          </a:xfrm>
          <a:custGeom>
            <a:avLst>
              <a:gd name="f0" fmla="val 901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FFFFFF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03252" y="2199781"/>
            <a:ext cx="2064474" cy="127525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488112" y="5247781"/>
            <a:ext cx="2667000" cy="127525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Oval 12"/>
          <p:cNvSpPr/>
          <p:nvPr/>
        </p:nvSpPr>
        <p:spPr>
          <a:xfrm>
            <a:off x="6640512" y="960437"/>
            <a:ext cx="2971800" cy="574322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9CDE5">
              <a:alpha val="36000"/>
            </a:srgbClr>
          </a:solidFill>
          <a:ln>
            <a:noFill/>
            <a:prstDash val="solid"/>
          </a:ln>
        </p:spPr>
        <p:txBody>
          <a:bodyPr vert="horz" wrap="square" lIns="100794" tIns="50397" rIns="100794" bIns="50397" anchor="ctr" anchorCtr="1" compatLnSpc="1"/>
          <a:lstStyle/>
          <a:p>
            <a:pPr algn="ctr" defTabSz="1007943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rgbClr val="000000"/>
              </a:solidFill>
              <a:latin typeface="Calibri"/>
              <a:ea typeface=""/>
              <a:cs typeface=""/>
            </a:endParaRPr>
          </a:p>
        </p:txBody>
      </p:sp>
      <p:sp>
        <p:nvSpPr>
          <p:cNvPr id="14" name="Right Brace 13"/>
          <p:cNvSpPr/>
          <p:nvPr/>
        </p:nvSpPr>
        <p:spPr bwMode="auto">
          <a:xfrm rot="5400000" flipV="1">
            <a:off x="7806335" y="5076569"/>
            <a:ext cx="465347" cy="3101793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Right Brace 38"/>
          <p:cNvSpPr/>
          <p:nvPr/>
        </p:nvSpPr>
        <p:spPr bwMode="auto">
          <a:xfrm rot="5400000" flipV="1">
            <a:off x="6753243" y="4791750"/>
            <a:ext cx="399355" cy="4282417"/>
          </a:xfrm>
          <a:prstGeom prst="rightBrac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06003" y="2392908"/>
                <a:ext cx="14678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 ?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03" y="2392908"/>
                <a:ext cx="146783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393387" y="6671349"/>
                <a:ext cx="5245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7" y="6671349"/>
                <a:ext cx="524503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607050" y="6185227"/>
                <a:ext cx="5245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050" y="6185227"/>
                <a:ext cx="52450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17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9" grpId="0" animBg="1"/>
      <p:bldP spid="22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18206</TotalTime>
  <Words>209</Words>
  <Application>Microsoft Office PowerPoint</Application>
  <PresentationFormat>Custom</PresentationFormat>
  <Paragraphs>80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Example</vt:lpstr>
      <vt:lpstr>Suggested Use Case</vt:lpstr>
      <vt:lpstr>Suggested Use Case  </vt:lpstr>
      <vt:lpstr>Suggested Use Case    </vt:lpstr>
      <vt:lpstr>Suggested Use Case</vt:lpstr>
      <vt:lpstr>Suggested Use Case</vt:lpstr>
      <vt:lpstr>Suggested Use Case</vt:lpstr>
      <vt:lpstr>Suggested Use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 (multiple lines are allowed)</dc:title>
  <dc:creator>Viliam Simko</dc:creator>
  <cp:lastModifiedBy>rima</cp:lastModifiedBy>
  <cp:revision>1268</cp:revision>
  <cp:lastPrinted>1601-01-01T00:00:00Z</cp:lastPrinted>
  <dcterms:created xsi:type="dcterms:W3CDTF">2012-10-26T11:52:04Z</dcterms:created>
  <dcterms:modified xsi:type="dcterms:W3CDTF">2013-12-05T20:42:24Z</dcterms:modified>
</cp:coreProperties>
</file>