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87"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62"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DEAA-5478-4177-B44B-5EB757E60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80EB2B-43DF-4BBF-A0C0-F110FA6847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0E385D-D5C2-4B25-A42F-A2A700F603EC}"/>
              </a:ext>
            </a:extLst>
          </p:cNvPr>
          <p:cNvSpPr>
            <a:spLocks noGrp="1"/>
          </p:cNvSpPr>
          <p:nvPr>
            <p:ph type="dt" sz="half" idx="10"/>
          </p:nvPr>
        </p:nvSpPr>
        <p:spPr/>
        <p:txBody>
          <a:bodyPr/>
          <a:lstStyle/>
          <a:p>
            <a:fld id="{78ABE3C1-DBE1-495D-B57B-2849774B866A}" type="datetimeFigureOut">
              <a:rPr lang="en-US" smtClean="0"/>
              <a:t>10/3/2018</a:t>
            </a:fld>
            <a:endParaRPr lang="en-US" dirty="0"/>
          </a:p>
        </p:txBody>
      </p:sp>
      <p:sp>
        <p:nvSpPr>
          <p:cNvPr id="5" name="Footer Placeholder 4">
            <a:extLst>
              <a:ext uri="{FF2B5EF4-FFF2-40B4-BE49-F238E27FC236}">
                <a16:creationId xmlns:a16="http://schemas.microsoft.com/office/drawing/2014/main" id="{DCFBB223-15F7-42C7-A7FB-2E7B2B08CF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CAB10E-B8E1-4D55-9055-50E744B901E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257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8C50-49C8-400A-A69A-C13D865438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2C230-A056-4794-BE68-ABE83FA581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C2881A-9FEC-40CA-AC76-0DEE5DD0AB39}"/>
              </a:ext>
            </a:extLst>
          </p:cNvPr>
          <p:cNvSpPr>
            <a:spLocks noGrp="1"/>
          </p:cNvSpPr>
          <p:nvPr>
            <p:ph type="dt" sz="half" idx="10"/>
          </p:nvPr>
        </p:nvSpPr>
        <p:spPr/>
        <p:txBody>
          <a:bodyPr/>
          <a:lstStyle/>
          <a:p>
            <a:fld id="{1FA3F48C-C7C6-4055-9F49-3777875E72AE}" type="datetimeFigureOut">
              <a:rPr lang="en-US" smtClean="0"/>
              <a:t>10/3/2018</a:t>
            </a:fld>
            <a:endParaRPr lang="en-US" dirty="0"/>
          </a:p>
        </p:txBody>
      </p:sp>
      <p:sp>
        <p:nvSpPr>
          <p:cNvPr id="5" name="Footer Placeholder 4">
            <a:extLst>
              <a:ext uri="{FF2B5EF4-FFF2-40B4-BE49-F238E27FC236}">
                <a16:creationId xmlns:a16="http://schemas.microsoft.com/office/drawing/2014/main" id="{B201E2CF-C7A0-490E-B74F-53EF5BA6F9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2CF929-1E57-43A2-BCE5-4D621B3836D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257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2BDFCD-172C-4C09-A875-F89EF417D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840C70-4C85-433E-AE5E-B9CDB50E78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67123-36F2-4CDE-856B-C1DCC9D1A6E7}"/>
              </a:ext>
            </a:extLst>
          </p:cNvPr>
          <p:cNvSpPr>
            <a:spLocks noGrp="1"/>
          </p:cNvSpPr>
          <p:nvPr>
            <p:ph type="dt" sz="half" idx="10"/>
          </p:nvPr>
        </p:nvSpPr>
        <p:spPr/>
        <p:txBody>
          <a:bodyPr/>
          <a:lstStyle/>
          <a:p>
            <a:fld id="{6178E61D-D431-422C-9764-11DAFE33AB63}" type="datetimeFigureOut">
              <a:rPr lang="en-US" smtClean="0"/>
              <a:t>10/3/2018</a:t>
            </a:fld>
            <a:endParaRPr lang="en-US" dirty="0"/>
          </a:p>
        </p:txBody>
      </p:sp>
      <p:sp>
        <p:nvSpPr>
          <p:cNvPr id="5" name="Footer Placeholder 4">
            <a:extLst>
              <a:ext uri="{FF2B5EF4-FFF2-40B4-BE49-F238E27FC236}">
                <a16:creationId xmlns:a16="http://schemas.microsoft.com/office/drawing/2014/main" id="{0AB30119-47C7-4F33-888A-A144EF55C9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B12EC9-E5F6-4F10-86A3-271D7CA3807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082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4F7E-0CA4-4E30-B3D1-4166F639C9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70C8A1-AE99-446F-982F-A730C77AAB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7E5B3-C012-4B29-A783-BE164492B070}"/>
              </a:ext>
            </a:extLst>
          </p:cNvPr>
          <p:cNvSpPr>
            <a:spLocks noGrp="1"/>
          </p:cNvSpPr>
          <p:nvPr>
            <p:ph type="dt" sz="half" idx="10"/>
          </p:nvPr>
        </p:nvSpPr>
        <p:spPr/>
        <p:txBody>
          <a:bodyPr/>
          <a:lstStyle/>
          <a:p>
            <a:fld id="{12DE42F4-6EEF-4EF7-8ED4-2208F0F89A08}" type="datetimeFigureOut">
              <a:rPr lang="en-US" smtClean="0"/>
              <a:t>10/3/2018</a:t>
            </a:fld>
            <a:endParaRPr lang="en-US" dirty="0"/>
          </a:p>
        </p:txBody>
      </p:sp>
      <p:sp>
        <p:nvSpPr>
          <p:cNvPr id="5" name="Footer Placeholder 4">
            <a:extLst>
              <a:ext uri="{FF2B5EF4-FFF2-40B4-BE49-F238E27FC236}">
                <a16:creationId xmlns:a16="http://schemas.microsoft.com/office/drawing/2014/main" id="{A42BBF0E-428A-47B5-8833-B622F57130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6C7E49-23E6-41C3-9B35-87DF388684B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87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6B13-B693-424C-9449-3B60D36494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F3AB2D-B803-4CFC-BFA1-C45AAE80D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F30CF4-D5B3-4F06-8A9E-789B97025B59}"/>
              </a:ext>
            </a:extLst>
          </p:cNvPr>
          <p:cNvSpPr>
            <a:spLocks noGrp="1"/>
          </p:cNvSpPr>
          <p:nvPr>
            <p:ph type="dt" sz="half" idx="10"/>
          </p:nvPr>
        </p:nvSpPr>
        <p:spPr/>
        <p:txBody>
          <a:bodyPr/>
          <a:lstStyle/>
          <a:p>
            <a:fld id="{30578ACC-22D6-47C1-A373-4FD133E34F3C}" type="datetimeFigureOut">
              <a:rPr lang="en-US" smtClean="0"/>
              <a:t>10/3/2018</a:t>
            </a:fld>
            <a:endParaRPr lang="en-US" dirty="0"/>
          </a:p>
        </p:txBody>
      </p:sp>
      <p:sp>
        <p:nvSpPr>
          <p:cNvPr id="5" name="Footer Placeholder 4">
            <a:extLst>
              <a:ext uri="{FF2B5EF4-FFF2-40B4-BE49-F238E27FC236}">
                <a16:creationId xmlns:a16="http://schemas.microsoft.com/office/drawing/2014/main" id="{10AC7E09-9ED0-4AA8-A1CE-F857F7B3D0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012BFE-4E74-4A83-A152-A9F9E7BA345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686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CB5C-945B-4853-B0BA-0B7A9EAD32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EA65C2-B2D2-4658-836A-95E72A82F1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356E96-61B2-46CF-B5FB-E80AE925CC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9116EB-67F1-4B8C-9745-CA4229079B9D}"/>
              </a:ext>
            </a:extLst>
          </p:cNvPr>
          <p:cNvSpPr>
            <a:spLocks noGrp="1"/>
          </p:cNvSpPr>
          <p:nvPr>
            <p:ph type="dt" sz="half" idx="10"/>
          </p:nvPr>
        </p:nvSpPr>
        <p:spPr/>
        <p:txBody>
          <a:bodyPr/>
          <a:lstStyle/>
          <a:p>
            <a:fld id="{4E5A6C69-6797-4E8A-BF37-F2C3751466E9}" type="datetimeFigureOut">
              <a:rPr lang="en-US" smtClean="0"/>
              <a:t>10/3/2018</a:t>
            </a:fld>
            <a:endParaRPr lang="en-US" dirty="0"/>
          </a:p>
        </p:txBody>
      </p:sp>
      <p:sp>
        <p:nvSpPr>
          <p:cNvPr id="6" name="Footer Placeholder 5">
            <a:extLst>
              <a:ext uri="{FF2B5EF4-FFF2-40B4-BE49-F238E27FC236}">
                <a16:creationId xmlns:a16="http://schemas.microsoft.com/office/drawing/2014/main" id="{5710E0EE-1D06-4198-A632-502E62AB4C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9DA2AF-2CDF-46D7-A570-8AB3C76E539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909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273E-70B9-40FF-AD25-04E893C352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E36033-1F96-4F07-8D75-610D4AB8A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CD207C-86C9-44F1-9ED6-5EAD968233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A1AB8-2BB2-4D70-ABCB-28AA2F5EA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32B70D-0961-49B1-9BFC-29D24793D2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808F7C-A0D9-4612-8068-962586A49CE5}"/>
              </a:ext>
            </a:extLst>
          </p:cNvPr>
          <p:cNvSpPr>
            <a:spLocks noGrp="1"/>
          </p:cNvSpPr>
          <p:nvPr>
            <p:ph type="dt" sz="half" idx="10"/>
          </p:nvPr>
        </p:nvSpPr>
        <p:spPr/>
        <p:txBody>
          <a:bodyPr/>
          <a:lstStyle/>
          <a:p>
            <a:fld id="{D82014A1-A632-4878-A0D3-F52BA7563730}" type="datetimeFigureOut">
              <a:rPr lang="en-US" smtClean="0"/>
              <a:t>10/3/2018</a:t>
            </a:fld>
            <a:endParaRPr lang="en-US" dirty="0"/>
          </a:p>
        </p:txBody>
      </p:sp>
      <p:sp>
        <p:nvSpPr>
          <p:cNvPr id="8" name="Footer Placeholder 7">
            <a:extLst>
              <a:ext uri="{FF2B5EF4-FFF2-40B4-BE49-F238E27FC236}">
                <a16:creationId xmlns:a16="http://schemas.microsoft.com/office/drawing/2014/main" id="{0ECF411A-E1C9-4BAA-9A6D-D293B133129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A296F9E-0CD4-4B72-8010-6F01B3440A0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95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6082-64C1-40DC-92F6-D2AA90D1CF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3B5161-6F96-4BAB-B589-04E6B8ED2CED}"/>
              </a:ext>
            </a:extLst>
          </p:cNvPr>
          <p:cNvSpPr>
            <a:spLocks noGrp="1"/>
          </p:cNvSpPr>
          <p:nvPr>
            <p:ph type="dt" sz="half" idx="10"/>
          </p:nvPr>
        </p:nvSpPr>
        <p:spPr/>
        <p:txBody>
          <a:bodyPr/>
          <a:lstStyle/>
          <a:p>
            <a:fld id="{CE99F462-093F-4566-844B-4C71F2739DA5}" type="datetimeFigureOut">
              <a:rPr lang="en-US" smtClean="0"/>
              <a:t>10/3/2018</a:t>
            </a:fld>
            <a:endParaRPr lang="en-US" dirty="0"/>
          </a:p>
        </p:txBody>
      </p:sp>
      <p:sp>
        <p:nvSpPr>
          <p:cNvPr id="4" name="Footer Placeholder 3">
            <a:extLst>
              <a:ext uri="{FF2B5EF4-FFF2-40B4-BE49-F238E27FC236}">
                <a16:creationId xmlns:a16="http://schemas.microsoft.com/office/drawing/2014/main" id="{A88F9BF8-7085-4B9B-B343-E3063085CB5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464CA92-C6DE-48B4-940D-1283B6222E0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160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6E7EC-FBEF-4966-BC15-2CCE03FC1756}"/>
              </a:ext>
            </a:extLst>
          </p:cNvPr>
          <p:cNvSpPr>
            <a:spLocks noGrp="1"/>
          </p:cNvSpPr>
          <p:nvPr>
            <p:ph type="dt" sz="half" idx="10"/>
          </p:nvPr>
        </p:nvSpPr>
        <p:spPr/>
        <p:txBody>
          <a:bodyPr/>
          <a:lstStyle/>
          <a:p>
            <a:fld id="{3D24A7AC-904D-4781-85BA-7D10C17ED021}" type="datetimeFigureOut">
              <a:rPr lang="en-US" smtClean="0"/>
              <a:t>10/3/2018</a:t>
            </a:fld>
            <a:endParaRPr lang="en-US" dirty="0"/>
          </a:p>
        </p:txBody>
      </p:sp>
      <p:sp>
        <p:nvSpPr>
          <p:cNvPr id="3" name="Footer Placeholder 2">
            <a:extLst>
              <a:ext uri="{FF2B5EF4-FFF2-40B4-BE49-F238E27FC236}">
                <a16:creationId xmlns:a16="http://schemas.microsoft.com/office/drawing/2014/main" id="{11D93696-0B78-4BB6-9791-932FB9420D0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B4DCB2F-F606-4980-BB18-4F020418F1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984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DCA7-0997-405F-83AA-47A89C00A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EA7BF2-79E1-4FFC-8EE2-D7E72D477D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50B2BB-608A-480F-8703-DD0BB4A42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806468-FD67-46A7-97DA-CDC5312D6268}"/>
              </a:ext>
            </a:extLst>
          </p:cNvPr>
          <p:cNvSpPr>
            <a:spLocks noGrp="1"/>
          </p:cNvSpPr>
          <p:nvPr>
            <p:ph type="dt" sz="half" idx="10"/>
          </p:nvPr>
        </p:nvSpPr>
        <p:spPr/>
        <p:txBody>
          <a:bodyPr/>
          <a:lstStyle/>
          <a:p>
            <a:fld id="{E331444B-B92B-4E27-8C94-BB93EAF5CB18}" type="datetimeFigureOut">
              <a:rPr lang="en-US" smtClean="0"/>
              <a:t>10/3/2018</a:t>
            </a:fld>
            <a:endParaRPr lang="en-US" dirty="0"/>
          </a:p>
        </p:txBody>
      </p:sp>
      <p:sp>
        <p:nvSpPr>
          <p:cNvPr id="6" name="Footer Placeholder 5">
            <a:extLst>
              <a:ext uri="{FF2B5EF4-FFF2-40B4-BE49-F238E27FC236}">
                <a16:creationId xmlns:a16="http://schemas.microsoft.com/office/drawing/2014/main" id="{BAC0BEDD-D9AA-487D-87C0-801C192A0F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EEB543-7744-4DCD-9583-B0E9ECDCF93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57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ABD9-4C1B-406E-8987-7753F3153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4494A9-6570-4F18-A3A6-95FFB9E8F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121B77-2D35-4981-BB3E-2CAABB267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76C64F-E39E-498F-98CC-E17ADD903855}"/>
              </a:ext>
            </a:extLst>
          </p:cNvPr>
          <p:cNvSpPr>
            <a:spLocks noGrp="1"/>
          </p:cNvSpPr>
          <p:nvPr>
            <p:ph type="dt" sz="half" idx="10"/>
          </p:nvPr>
        </p:nvSpPr>
        <p:spPr/>
        <p:txBody>
          <a:bodyPr/>
          <a:lstStyle/>
          <a:p>
            <a:fld id="{363EFA5E-FA76-400D-B3DC-F0BA90E6D107}" type="datetimeFigureOut">
              <a:rPr lang="en-US" smtClean="0"/>
              <a:t>10/3/2018</a:t>
            </a:fld>
            <a:endParaRPr lang="en-US" dirty="0"/>
          </a:p>
        </p:txBody>
      </p:sp>
      <p:sp>
        <p:nvSpPr>
          <p:cNvPr id="6" name="Footer Placeholder 5">
            <a:extLst>
              <a:ext uri="{FF2B5EF4-FFF2-40B4-BE49-F238E27FC236}">
                <a16:creationId xmlns:a16="http://schemas.microsoft.com/office/drawing/2014/main" id="{EC6CB402-93AF-4B8D-BC37-0FED76A17F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993BEF2-8ABD-473F-B42C-71E330C6597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685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A5EEC-C9E9-4A14-8CA1-EEA0C57495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990D04-6A9A-445F-9BB6-EB2484E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BFD93-46E3-4810-9D2D-DEA31F9F6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t>10/3/2018</a:t>
            </a:fld>
            <a:endParaRPr lang="en-US" dirty="0"/>
          </a:p>
        </p:txBody>
      </p:sp>
      <p:sp>
        <p:nvSpPr>
          <p:cNvPr id="5" name="Footer Placeholder 4">
            <a:extLst>
              <a:ext uri="{FF2B5EF4-FFF2-40B4-BE49-F238E27FC236}">
                <a16:creationId xmlns:a16="http://schemas.microsoft.com/office/drawing/2014/main" id="{0761D33F-86BC-4180-9C5D-68567F035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4FF8471-B936-4D25-8A4F-F3CFA185B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15915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rogramiz.com/python-programming/tuple" TargetMode="External"/><Relationship Id="rId2" Type="http://schemas.openxmlformats.org/officeDocument/2006/relationships/hyperlink" Target="https://www.programiz.com/python-programming/list" TargetMode="External"/><Relationship Id="rId1" Type="http://schemas.openxmlformats.org/officeDocument/2006/relationships/slideLayout" Target="../slideLayouts/slideLayout2.xml"/><Relationship Id="rId4" Type="http://schemas.openxmlformats.org/officeDocument/2006/relationships/hyperlink" Target="https://www.programiz.com/python-programming/st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programiz.com/python-programming/break-continue" TargetMode="External"/><Relationship Id="rId2" Type="http://schemas.openxmlformats.org/officeDocument/2006/relationships/hyperlink" Target="https://www.programiz.com/python-programming/for-loo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statement-indentation-comments" TargetMode="External"/><Relationship Id="rId1" Type="http://schemas.openxmlformats.org/officeDocument/2006/relationships/slideLayout" Target="../slideLayouts/slideLayout2.xml"/><Relationship Id="rId4" Type="http://schemas.openxmlformats.org/officeDocument/2006/relationships/hyperlink" Target="https://www.programiz.com/python-programming/function"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www.programiz.com/python-programming/clas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programiz.com/python-programming/while-loop" TargetMode="External"/><Relationship Id="rId2" Type="http://schemas.openxmlformats.org/officeDocument/2006/relationships/hyperlink" Target="https://www.programiz.com/python-programming/for-loo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4E8B7A0-3D58-4EF7-AD15-4F159D65D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29025" y="2700337"/>
            <a:ext cx="4933950" cy="1457325"/>
          </a:xfrm>
          <a:prstGeom prst="rect">
            <a:avLst/>
          </a:prstGeom>
        </p:spPr>
      </p:pic>
    </p:spTree>
    <p:extLst>
      <p:ext uri="{BB962C8B-B14F-4D97-AF65-F5344CB8AC3E}">
        <p14:creationId xmlns:p14="http://schemas.microsoft.com/office/powerpoint/2010/main" val="356536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D8B2-0CDD-4540-BDA5-AF2A9A9C4A06}"/>
              </a:ext>
            </a:extLst>
          </p:cNvPr>
          <p:cNvSpPr>
            <a:spLocks noGrp="1"/>
          </p:cNvSpPr>
          <p:nvPr>
            <p:ph type="title"/>
          </p:nvPr>
        </p:nvSpPr>
        <p:spPr/>
        <p:txBody>
          <a:bodyPr/>
          <a:lstStyle/>
          <a:p>
            <a:r>
              <a:rPr lang="en-US" dirty="0">
                <a:latin typeface="+mn-lt"/>
              </a:rPr>
              <a:t>T</a:t>
            </a:r>
            <a:r>
              <a:rPr lang="en-IN" dirty="0">
                <a:latin typeface="+mn-lt"/>
              </a:rPr>
              <a:t>he output will be:</a:t>
            </a:r>
          </a:p>
        </p:txBody>
      </p:sp>
      <p:sp>
        <p:nvSpPr>
          <p:cNvPr id="3" name="Content Placeholder 2">
            <a:extLst>
              <a:ext uri="{FF2B5EF4-FFF2-40B4-BE49-F238E27FC236}">
                <a16:creationId xmlns:a16="http://schemas.microsoft.com/office/drawing/2014/main" id="{94802738-D622-4111-A462-5EF12680E654}"/>
              </a:ext>
            </a:extLst>
          </p:cNvPr>
          <p:cNvSpPr>
            <a:spLocks noGrp="1"/>
          </p:cNvSpPr>
          <p:nvPr>
            <p:ph idx="1"/>
          </p:nvPr>
        </p:nvSpPr>
        <p:spPr/>
        <p:txBody>
          <a:bodyPr/>
          <a:lstStyle/>
          <a:p>
            <a:pPr marL="0" indent="0">
              <a:buNone/>
            </a:pPr>
            <a:r>
              <a:rPr lang="en-US" dirty="0">
                <a:solidFill>
                  <a:srgbClr val="FF0000"/>
                </a:solidFill>
                <a:latin typeface="Aleo" panose="020F0302020204030203" pitchFamily="34" charset="0"/>
              </a:rPr>
              <a:t>Positive or Zero</a:t>
            </a:r>
          </a:p>
          <a:p>
            <a:pPr marL="0" indent="0">
              <a:buNone/>
            </a:pPr>
            <a:endParaRPr lang="en-US" dirty="0">
              <a:solidFill>
                <a:srgbClr val="FF0000"/>
              </a:solidFill>
              <a:latin typeface="Aleo" panose="020F0302020204030203" pitchFamily="34" charset="0"/>
            </a:endParaRPr>
          </a:p>
          <a:p>
            <a:pPr eaLnBrk="0" fontAlgn="base" hangingPunct="0">
              <a:lnSpc>
                <a:spcPct val="100000"/>
              </a:lnSpc>
              <a:spcBef>
                <a:spcPct val="0"/>
              </a:spcBef>
              <a:spcAft>
                <a:spcPct val="0"/>
              </a:spcAft>
            </a:pPr>
            <a:r>
              <a:rPr lang="en-US" altLang="en-US" dirty="0">
                <a:solidFill>
                  <a:srgbClr val="252830"/>
                </a:solidFill>
                <a:latin typeface="Open Sans"/>
              </a:rPr>
              <a:t>In the above example, when </a:t>
            </a:r>
            <a:r>
              <a:rPr lang="en-US" altLang="en-US" dirty="0">
                <a:solidFill>
                  <a:srgbClr val="252830"/>
                </a:solidFill>
                <a:latin typeface="Menlo"/>
              </a:rPr>
              <a:t>num</a:t>
            </a:r>
            <a:r>
              <a:rPr lang="en-US" altLang="en-US" dirty="0">
                <a:solidFill>
                  <a:srgbClr val="252830"/>
                </a:solidFill>
                <a:latin typeface="Open Sans"/>
              </a:rPr>
              <a:t> is equal to 3, the test expression is true and body of </a:t>
            </a:r>
            <a:r>
              <a:rPr lang="en-US" altLang="en-US" dirty="0">
                <a:solidFill>
                  <a:srgbClr val="252830"/>
                </a:solidFill>
                <a:latin typeface="Menlo"/>
              </a:rPr>
              <a:t>if</a:t>
            </a:r>
            <a:r>
              <a:rPr lang="en-US" altLang="en-US" dirty="0">
                <a:solidFill>
                  <a:srgbClr val="252830"/>
                </a:solidFill>
                <a:latin typeface="Open Sans"/>
              </a:rPr>
              <a:t> is executed and </a:t>
            </a:r>
            <a:r>
              <a:rPr lang="en-US" altLang="en-US" dirty="0">
                <a:solidFill>
                  <a:srgbClr val="252830"/>
                </a:solidFill>
                <a:latin typeface="Menlo"/>
              </a:rPr>
              <a:t>body</a:t>
            </a:r>
            <a:r>
              <a:rPr lang="en-US" altLang="en-US" dirty="0">
                <a:solidFill>
                  <a:srgbClr val="252830"/>
                </a:solidFill>
                <a:latin typeface="Open Sans"/>
              </a:rPr>
              <a:t> of else is skipped.</a:t>
            </a:r>
            <a:endParaRPr lang="en-US" altLang="en-US" dirty="0"/>
          </a:p>
          <a:p>
            <a:pPr eaLnBrk="0" fontAlgn="base" hangingPunct="0">
              <a:lnSpc>
                <a:spcPct val="100000"/>
              </a:lnSpc>
              <a:spcBef>
                <a:spcPct val="0"/>
              </a:spcBef>
              <a:spcAft>
                <a:spcPct val="0"/>
              </a:spcAft>
            </a:pPr>
            <a:r>
              <a:rPr lang="en-US" altLang="en-US" dirty="0">
                <a:solidFill>
                  <a:srgbClr val="252830"/>
                </a:solidFill>
                <a:latin typeface="Open Sans"/>
              </a:rPr>
              <a:t>If </a:t>
            </a:r>
            <a:r>
              <a:rPr lang="en-US" altLang="en-US" dirty="0">
                <a:solidFill>
                  <a:srgbClr val="252830"/>
                </a:solidFill>
                <a:latin typeface="Menlo"/>
              </a:rPr>
              <a:t>num</a:t>
            </a:r>
            <a:r>
              <a:rPr lang="en-US" altLang="en-US" dirty="0">
                <a:solidFill>
                  <a:srgbClr val="252830"/>
                </a:solidFill>
                <a:latin typeface="Open Sans"/>
              </a:rPr>
              <a:t> is equal to -5, the test expression is false and body of </a:t>
            </a:r>
            <a:r>
              <a:rPr lang="en-US" altLang="en-US" dirty="0">
                <a:solidFill>
                  <a:srgbClr val="252830"/>
                </a:solidFill>
                <a:latin typeface="Menlo"/>
              </a:rPr>
              <a:t>else</a:t>
            </a:r>
            <a:r>
              <a:rPr lang="en-US" altLang="en-US" dirty="0">
                <a:solidFill>
                  <a:srgbClr val="252830"/>
                </a:solidFill>
                <a:latin typeface="Open Sans"/>
              </a:rPr>
              <a:t> is executed and body of </a:t>
            </a:r>
            <a:r>
              <a:rPr lang="en-US" altLang="en-US" dirty="0">
                <a:solidFill>
                  <a:srgbClr val="252830"/>
                </a:solidFill>
                <a:latin typeface="Menlo"/>
              </a:rPr>
              <a:t>if</a:t>
            </a:r>
            <a:r>
              <a:rPr lang="en-US" altLang="en-US" dirty="0">
                <a:solidFill>
                  <a:srgbClr val="252830"/>
                </a:solidFill>
                <a:latin typeface="Open Sans"/>
              </a:rPr>
              <a:t> is skipped.</a:t>
            </a:r>
            <a:endParaRPr lang="en-US" altLang="en-US" dirty="0"/>
          </a:p>
          <a:p>
            <a:pPr eaLnBrk="0" fontAlgn="base" hangingPunct="0">
              <a:lnSpc>
                <a:spcPct val="100000"/>
              </a:lnSpc>
              <a:spcBef>
                <a:spcPct val="0"/>
              </a:spcBef>
              <a:spcAft>
                <a:spcPct val="0"/>
              </a:spcAft>
            </a:pPr>
            <a:r>
              <a:rPr lang="en-US" altLang="en-US" dirty="0">
                <a:solidFill>
                  <a:srgbClr val="252830"/>
                </a:solidFill>
                <a:latin typeface="Open Sans"/>
              </a:rPr>
              <a:t>If </a:t>
            </a:r>
            <a:r>
              <a:rPr lang="en-US" altLang="en-US" dirty="0">
                <a:solidFill>
                  <a:srgbClr val="252830"/>
                </a:solidFill>
                <a:latin typeface="Menlo"/>
              </a:rPr>
              <a:t>num</a:t>
            </a:r>
            <a:r>
              <a:rPr lang="en-US" altLang="en-US" dirty="0">
                <a:solidFill>
                  <a:srgbClr val="252830"/>
                </a:solidFill>
                <a:latin typeface="Open Sans"/>
              </a:rPr>
              <a:t> is equal to 0, the test expression is true and body of </a:t>
            </a:r>
            <a:r>
              <a:rPr lang="en-US" altLang="en-US" dirty="0">
                <a:solidFill>
                  <a:srgbClr val="252830"/>
                </a:solidFill>
                <a:latin typeface="Menlo"/>
              </a:rPr>
              <a:t>if</a:t>
            </a:r>
            <a:r>
              <a:rPr lang="en-US" altLang="en-US" dirty="0">
                <a:solidFill>
                  <a:srgbClr val="252830"/>
                </a:solidFill>
                <a:latin typeface="Open Sans"/>
              </a:rPr>
              <a:t> is executed and </a:t>
            </a:r>
            <a:r>
              <a:rPr lang="en-US" altLang="en-US" dirty="0">
                <a:solidFill>
                  <a:srgbClr val="252830"/>
                </a:solidFill>
                <a:latin typeface="Menlo"/>
              </a:rPr>
              <a:t>body</a:t>
            </a:r>
            <a:r>
              <a:rPr lang="en-US" altLang="en-US" dirty="0">
                <a:solidFill>
                  <a:srgbClr val="252830"/>
                </a:solidFill>
                <a:latin typeface="Open Sans"/>
              </a:rPr>
              <a:t> of else is skipped.</a:t>
            </a:r>
            <a:endParaRPr lang="en-US" altLang="en-US" dirty="0">
              <a:latin typeface="Arial" panose="020B0604020202020204" pitchFamily="34" charset="0"/>
            </a:endParaRPr>
          </a:p>
        </p:txBody>
      </p:sp>
    </p:spTree>
    <p:extLst>
      <p:ext uri="{BB962C8B-B14F-4D97-AF65-F5344CB8AC3E}">
        <p14:creationId xmlns:p14="http://schemas.microsoft.com/office/powerpoint/2010/main" val="241994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6949-40F8-46C6-A72B-55F5CF76C0B5}"/>
              </a:ext>
            </a:extLst>
          </p:cNvPr>
          <p:cNvSpPr>
            <a:spLocks noGrp="1"/>
          </p:cNvSpPr>
          <p:nvPr>
            <p:ph type="title"/>
          </p:nvPr>
        </p:nvSpPr>
        <p:spPr/>
        <p:txBody>
          <a:bodyPr/>
          <a:lstStyle/>
          <a:p>
            <a:r>
              <a:rPr lang="en-IN" dirty="0">
                <a:latin typeface="+mn-lt"/>
              </a:rPr>
              <a:t>Python if...</a:t>
            </a:r>
            <a:r>
              <a:rPr lang="en-IN" dirty="0" err="1">
                <a:latin typeface="+mn-lt"/>
              </a:rPr>
              <a:t>elif</a:t>
            </a:r>
            <a:r>
              <a:rPr lang="en-IN" dirty="0">
                <a:latin typeface="+mn-lt"/>
              </a:rPr>
              <a:t>...else Statement</a:t>
            </a:r>
          </a:p>
        </p:txBody>
      </p:sp>
      <p:sp>
        <p:nvSpPr>
          <p:cNvPr id="5" name="Content Placeholder 4">
            <a:extLst>
              <a:ext uri="{FF2B5EF4-FFF2-40B4-BE49-F238E27FC236}">
                <a16:creationId xmlns:a16="http://schemas.microsoft.com/office/drawing/2014/main" id="{85CE1007-D00A-466D-AB40-7410473E52D1}"/>
              </a:ext>
            </a:extLst>
          </p:cNvPr>
          <p:cNvSpPr>
            <a:spLocks noGrp="1"/>
          </p:cNvSpPr>
          <p:nvPr>
            <p:ph idx="1"/>
          </p:nvPr>
        </p:nvSpPr>
        <p:spPr>
          <a:xfrm>
            <a:off x="838200" y="2086495"/>
            <a:ext cx="10515600" cy="4090468"/>
          </a:xfrm>
        </p:spPr>
        <p:txBody>
          <a:bodyPr>
            <a:normAutofit/>
          </a:bodyPr>
          <a:lstStyle/>
          <a:p>
            <a:pPr marL="2743200" lvl="6" indent="0">
              <a:buNone/>
            </a:pPr>
            <a:r>
              <a:rPr lang="en-US" altLang="en-US" sz="3600" dirty="0">
                <a:solidFill>
                  <a:srgbClr val="FF0000"/>
                </a:solidFill>
                <a:latin typeface="Aleo" panose="020F0302020204030203" pitchFamily="34" charset="0"/>
              </a:rPr>
              <a:t>if test expression:</a:t>
            </a:r>
          </a:p>
          <a:p>
            <a:pPr marL="2743200" lvl="6" indent="0">
              <a:buNone/>
            </a:pPr>
            <a:r>
              <a:rPr lang="en-US" altLang="en-US" sz="3600" dirty="0">
                <a:solidFill>
                  <a:srgbClr val="FF0000"/>
                </a:solidFill>
                <a:latin typeface="Aleo" panose="020F0302020204030203" pitchFamily="34" charset="0"/>
              </a:rPr>
              <a:t>	Body of if</a:t>
            </a:r>
          </a:p>
          <a:p>
            <a:pPr marL="2743200" lvl="6" indent="0">
              <a:buNone/>
            </a:pPr>
            <a:r>
              <a:rPr lang="en-US" altLang="en-US" sz="3600" dirty="0" err="1">
                <a:solidFill>
                  <a:srgbClr val="FF0000"/>
                </a:solidFill>
                <a:latin typeface="Aleo" panose="020F0302020204030203" pitchFamily="34" charset="0"/>
              </a:rPr>
              <a:t>elif</a:t>
            </a:r>
            <a:r>
              <a:rPr lang="en-US" altLang="en-US" sz="3600" dirty="0">
                <a:solidFill>
                  <a:srgbClr val="FF0000"/>
                </a:solidFill>
                <a:latin typeface="Aleo" panose="020F0302020204030203" pitchFamily="34" charset="0"/>
              </a:rPr>
              <a:t> test expression:</a:t>
            </a:r>
          </a:p>
          <a:p>
            <a:pPr marL="2743200" lvl="6" indent="0">
              <a:buNone/>
            </a:pPr>
            <a:r>
              <a:rPr lang="en-US" altLang="en-US" sz="3600" dirty="0">
                <a:solidFill>
                  <a:srgbClr val="FF0000"/>
                </a:solidFill>
                <a:latin typeface="Aleo" panose="020F0302020204030203" pitchFamily="34" charset="0"/>
              </a:rPr>
              <a:t>	Body of </a:t>
            </a:r>
            <a:r>
              <a:rPr lang="en-US" altLang="en-US" sz="3600" dirty="0" err="1">
                <a:solidFill>
                  <a:srgbClr val="FF0000"/>
                </a:solidFill>
                <a:latin typeface="Aleo" panose="020F0302020204030203" pitchFamily="34" charset="0"/>
              </a:rPr>
              <a:t>elif</a:t>
            </a:r>
            <a:endParaRPr lang="en-US" altLang="en-US" sz="3600" dirty="0">
              <a:solidFill>
                <a:srgbClr val="FF0000"/>
              </a:solidFill>
              <a:latin typeface="Aleo" panose="020F0302020204030203" pitchFamily="34" charset="0"/>
            </a:endParaRPr>
          </a:p>
          <a:p>
            <a:pPr marL="2743200" lvl="6" indent="0">
              <a:buNone/>
            </a:pPr>
            <a:r>
              <a:rPr lang="en-US" altLang="en-US" sz="3600" dirty="0">
                <a:solidFill>
                  <a:srgbClr val="FF0000"/>
                </a:solidFill>
                <a:latin typeface="Aleo" panose="020F0302020204030203" pitchFamily="34" charset="0"/>
              </a:rPr>
              <a:t>else: </a:t>
            </a:r>
          </a:p>
          <a:p>
            <a:pPr marL="2743200" lvl="6" indent="0">
              <a:buNone/>
            </a:pPr>
            <a:r>
              <a:rPr lang="en-US" altLang="en-US" sz="3600" dirty="0">
                <a:solidFill>
                  <a:srgbClr val="FF0000"/>
                </a:solidFill>
                <a:latin typeface="Aleo" panose="020F0302020204030203" pitchFamily="34" charset="0"/>
              </a:rPr>
              <a:t>	Body of else </a:t>
            </a:r>
          </a:p>
          <a:p>
            <a:pPr marL="2743200" lvl="6" indent="0">
              <a:buNone/>
            </a:pPr>
            <a:endParaRPr lang="en-IN" sz="3600" dirty="0">
              <a:solidFill>
                <a:srgbClr val="FF0000"/>
              </a:solidFill>
              <a:latin typeface="Aleo" panose="020F0302020204030203" pitchFamily="34" charset="0"/>
            </a:endParaRPr>
          </a:p>
        </p:txBody>
      </p:sp>
    </p:spTree>
    <p:extLst>
      <p:ext uri="{BB962C8B-B14F-4D97-AF65-F5344CB8AC3E}">
        <p14:creationId xmlns:p14="http://schemas.microsoft.com/office/powerpoint/2010/main" val="419377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319FD5-8325-4F7D-B6D7-7A2CE50403AB}"/>
              </a:ext>
            </a:extLst>
          </p:cNvPr>
          <p:cNvSpPr>
            <a:spLocks noGrp="1"/>
          </p:cNvSpPr>
          <p:nvPr>
            <p:ph idx="1"/>
          </p:nvPr>
        </p:nvSpPr>
        <p:spPr>
          <a:xfrm>
            <a:off x="838200" y="897775"/>
            <a:ext cx="10515600" cy="5279188"/>
          </a:xfrm>
        </p:spPr>
        <p:txBody>
          <a:bodyPr>
            <a:normAutofit fontScale="92500" lnSpcReduction="10000"/>
          </a:bodyPr>
          <a:lstStyle/>
          <a:p>
            <a:pPr eaLnBrk="0" fontAlgn="base" hangingPunct="0">
              <a:lnSpc>
                <a:spcPct val="150000"/>
              </a:lnSpc>
              <a:spcBef>
                <a:spcPct val="0"/>
              </a:spcBef>
              <a:spcAft>
                <a:spcPct val="0"/>
              </a:spcAft>
            </a:pPr>
            <a:r>
              <a:rPr lang="en-US" altLang="en-US" dirty="0">
                <a:solidFill>
                  <a:srgbClr val="252830"/>
                </a:solidFill>
                <a:latin typeface="Open Sans"/>
              </a:rPr>
              <a:t>The </a:t>
            </a:r>
            <a:r>
              <a:rPr lang="en-US" altLang="en-US" dirty="0" err="1">
                <a:solidFill>
                  <a:srgbClr val="FF0000"/>
                </a:solidFill>
                <a:latin typeface="Menlo"/>
              </a:rPr>
              <a:t>elif</a:t>
            </a:r>
            <a:r>
              <a:rPr lang="en-US" altLang="en-US" dirty="0">
                <a:solidFill>
                  <a:srgbClr val="FF0000"/>
                </a:solidFill>
                <a:latin typeface="Open Sans"/>
              </a:rPr>
              <a:t> is short for else if</a:t>
            </a:r>
            <a:r>
              <a:rPr lang="en-US" altLang="en-US" dirty="0">
                <a:solidFill>
                  <a:srgbClr val="252830"/>
                </a:solidFill>
                <a:latin typeface="Open Sans"/>
              </a:rPr>
              <a:t>. It allows us to check for multiple expressions.</a:t>
            </a:r>
            <a:endParaRPr lang="en-US" altLang="en-US" dirty="0"/>
          </a:p>
          <a:p>
            <a:pPr eaLnBrk="0" fontAlgn="base" hangingPunct="0">
              <a:lnSpc>
                <a:spcPct val="150000"/>
              </a:lnSpc>
              <a:spcBef>
                <a:spcPct val="0"/>
              </a:spcBef>
              <a:spcAft>
                <a:spcPct val="0"/>
              </a:spcAft>
            </a:pPr>
            <a:r>
              <a:rPr lang="en-US" altLang="en-US" dirty="0">
                <a:solidFill>
                  <a:srgbClr val="252830"/>
                </a:solidFill>
                <a:latin typeface="Open Sans"/>
              </a:rPr>
              <a:t>If the condition for </a:t>
            </a:r>
            <a:r>
              <a:rPr lang="en-US" altLang="en-US" dirty="0">
                <a:solidFill>
                  <a:srgbClr val="252830"/>
                </a:solidFill>
                <a:latin typeface="Menlo"/>
              </a:rPr>
              <a:t>if</a:t>
            </a:r>
            <a:r>
              <a:rPr lang="en-US" altLang="en-US" dirty="0">
                <a:solidFill>
                  <a:srgbClr val="252830"/>
                </a:solidFill>
                <a:latin typeface="Open Sans"/>
              </a:rPr>
              <a:t> is </a:t>
            </a:r>
            <a:r>
              <a:rPr lang="en-US" altLang="en-US" dirty="0">
                <a:solidFill>
                  <a:srgbClr val="252830"/>
                </a:solidFill>
                <a:latin typeface="Menlo"/>
              </a:rPr>
              <a:t>False</a:t>
            </a:r>
            <a:r>
              <a:rPr lang="en-US" altLang="en-US" dirty="0">
                <a:solidFill>
                  <a:srgbClr val="252830"/>
                </a:solidFill>
                <a:latin typeface="Open Sans"/>
              </a:rPr>
              <a:t>, it checks the condition of the next </a:t>
            </a:r>
            <a:r>
              <a:rPr lang="en-US" altLang="en-US" dirty="0" err="1">
                <a:solidFill>
                  <a:srgbClr val="252830"/>
                </a:solidFill>
                <a:latin typeface="Menlo"/>
              </a:rPr>
              <a:t>elif</a:t>
            </a:r>
            <a:r>
              <a:rPr lang="en-US" altLang="en-US" dirty="0">
                <a:solidFill>
                  <a:srgbClr val="252830"/>
                </a:solidFill>
                <a:latin typeface="Open Sans"/>
              </a:rPr>
              <a:t> block and so on.</a:t>
            </a:r>
            <a:endParaRPr lang="en-US" altLang="en-US" dirty="0"/>
          </a:p>
          <a:p>
            <a:pPr eaLnBrk="0" fontAlgn="base" hangingPunct="0">
              <a:lnSpc>
                <a:spcPct val="150000"/>
              </a:lnSpc>
              <a:spcBef>
                <a:spcPct val="0"/>
              </a:spcBef>
              <a:spcAft>
                <a:spcPct val="0"/>
              </a:spcAft>
            </a:pPr>
            <a:r>
              <a:rPr lang="en-US" altLang="en-US" dirty="0">
                <a:solidFill>
                  <a:srgbClr val="252830"/>
                </a:solidFill>
                <a:latin typeface="Open Sans"/>
              </a:rPr>
              <a:t>If all the conditions are </a:t>
            </a:r>
            <a:r>
              <a:rPr lang="en-US" altLang="en-US" dirty="0">
                <a:solidFill>
                  <a:srgbClr val="252830"/>
                </a:solidFill>
                <a:latin typeface="Menlo"/>
              </a:rPr>
              <a:t>False</a:t>
            </a:r>
            <a:r>
              <a:rPr lang="en-US" altLang="en-US" dirty="0">
                <a:solidFill>
                  <a:srgbClr val="252830"/>
                </a:solidFill>
                <a:latin typeface="Open Sans"/>
              </a:rPr>
              <a:t>, body of else is executed.</a:t>
            </a:r>
            <a:endParaRPr lang="en-US" altLang="en-US" dirty="0"/>
          </a:p>
          <a:p>
            <a:pPr eaLnBrk="0" fontAlgn="base" hangingPunct="0">
              <a:lnSpc>
                <a:spcPct val="150000"/>
              </a:lnSpc>
              <a:spcBef>
                <a:spcPct val="0"/>
              </a:spcBef>
              <a:spcAft>
                <a:spcPct val="0"/>
              </a:spcAft>
            </a:pPr>
            <a:r>
              <a:rPr lang="en-US" altLang="en-US" dirty="0">
                <a:solidFill>
                  <a:srgbClr val="252830"/>
                </a:solidFill>
                <a:latin typeface="Open Sans"/>
              </a:rPr>
              <a:t>Only one block among the several </a:t>
            </a:r>
            <a:r>
              <a:rPr lang="en-US" altLang="en-US" dirty="0">
                <a:solidFill>
                  <a:srgbClr val="252830"/>
                </a:solidFill>
                <a:latin typeface="Menlo"/>
              </a:rPr>
              <a:t>if...</a:t>
            </a:r>
            <a:r>
              <a:rPr lang="en-US" altLang="en-US" dirty="0" err="1">
                <a:solidFill>
                  <a:srgbClr val="252830"/>
                </a:solidFill>
                <a:latin typeface="Menlo"/>
              </a:rPr>
              <a:t>elif</a:t>
            </a:r>
            <a:r>
              <a:rPr lang="en-US" altLang="en-US" dirty="0">
                <a:solidFill>
                  <a:srgbClr val="252830"/>
                </a:solidFill>
                <a:latin typeface="Menlo"/>
              </a:rPr>
              <a:t>...else</a:t>
            </a:r>
            <a:r>
              <a:rPr lang="en-US" altLang="en-US" dirty="0">
                <a:solidFill>
                  <a:srgbClr val="252830"/>
                </a:solidFill>
                <a:latin typeface="Open Sans"/>
              </a:rPr>
              <a:t> blocks is executed according to the condition.</a:t>
            </a:r>
            <a:endParaRPr lang="en-US" altLang="en-US" dirty="0"/>
          </a:p>
          <a:p>
            <a:pPr eaLnBrk="0" fontAlgn="base" hangingPunct="0">
              <a:lnSpc>
                <a:spcPct val="150000"/>
              </a:lnSpc>
              <a:spcBef>
                <a:spcPct val="0"/>
              </a:spcBef>
              <a:spcAft>
                <a:spcPct val="0"/>
              </a:spcAft>
            </a:pPr>
            <a:r>
              <a:rPr lang="en-US" altLang="en-US" dirty="0">
                <a:solidFill>
                  <a:srgbClr val="252830"/>
                </a:solidFill>
                <a:latin typeface="Open Sans"/>
              </a:rPr>
              <a:t>The </a:t>
            </a:r>
            <a:r>
              <a:rPr lang="en-US" altLang="en-US" dirty="0">
                <a:solidFill>
                  <a:srgbClr val="FF0000"/>
                </a:solidFill>
                <a:latin typeface="Menlo"/>
              </a:rPr>
              <a:t>if</a:t>
            </a:r>
            <a:r>
              <a:rPr lang="en-US" altLang="en-US" dirty="0">
                <a:solidFill>
                  <a:srgbClr val="FF0000"/>
                </a:solidFill>
                <a:latin typeface="Open Sans"/>
              </a:rPr>
              <a:t> block can have only one </a:t>
            </a:r>
            <a:r>
              <a:rPr lang="en-US" altLang="en-US" dirty="0">
                <a:solidFill>
                  <a:srgbClr val="FF0000"/>
                </a:solidFill>
                <a:latin typeface="Menlo"/>
              </a:rPr>
              <a:t>else</a:t>
            </a:r>
            <a:r>
              <a:rPr lang="en-US" altLang="en-US" dirty="0">
                <a:solidFill>
                  <a:srgbClr val="FF0000"/>
                </a:solidFill>
                <a:latin typeface="Open Sans"/>
              </a:rPr>
              <a:t> block. But it can have multiple </a:t>
            </a:r>
            <a:r>
              <a:rPr lang="en-US" altLang="en-US" dirty="0" err="1">
                <a:solidFill>
                  <a:srgbClr val="FF0000"/>
                </a:solidFill>
                <a:latin typeface="Menlo"/>
              </a:rPr>
              <a:t>elif</a:t>
            </a:r>
            <a:r>
              <a:rPr lang="en-US" altLang="en-US" dirty="0">
                <a:solidFill>
                  <a:srgbClr val="FF0000"/>
                </a:solidFill>
                <a:latin typeface="Open Sans"/>
              </a:rPr>
              <a:t> blocks</a:t>
            </a:r>
            <a:r>
              <a:rPr lang="en-US" altLang="en-US" dirty="0">
                <a:solidFill>
                  <a:srgbClr val="252830"/>
                </a:solidFill>
                <a:latin typeface="Open Sans"/>
              </a:rPr>
              <a:t>.</a:t>
            </a:r>
            <a:endParaRPr lang="en-US" altLang="en-US" dirty="0">
              <a:latin typeface="Arial" panose="020B0604020202020204" pitchFamily="34" charset="0"/>
            </a:endParaRPr>
          </a:p>
          <a:p>
            <a:pPr>
              <a:lnSpc>
                <a:spcPct val="150000"/>
              </a:lnSpc>
            </a:pPr>
            <a:endParaRPr lang="en-IN" dirty="0"/>
          </a:p>
        </p:txBody>
      </p:sp>
    </p:spTree>
    <p:extLst>
      <p:ext uri="{BB962C8B-B14F-4D97-AF65-F5344CB8AC3E}">
        <p14:creationId xmlns:p14="http://schemas.microsoft.com/office/powerpoint/2010/main" val="234831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F066-1BC8-4F66-BFBE-F5DD3B34E39F}"/>
              </a:ext>
            </a:extLst>
          </p:cNvPr>
          <p:cNvSpPr>
            <a:spLocks noGrp="1"/>
          </p:cNvSpPr>
          <p:nvPr>
            <p:ph type="title"/>
          </p:nvPr>
        </p:nvSpPr>
        <p:spPr/>
        <p:txBody>
          <a:bodyPr/>
          <a:lstStyle/>
          <a:p>
            <a:r>
              <a:rPr lang="en-US" dirty="0">
                <a:latin typeface="+mn-lt"/>
              </a:rPr>
              <a:t>Python if...</a:t>
            </a:r>
            <a:r>
              <a:rPr lang="en-US" dirty="0" err="1">
                <a:latin typeface="+mn-lt"/>
              </a:rPr>
              <a:t>elif</a:t>
            </a:r>
            <a:r>
              <a:rPr lang="en-US" dirty="0">
                <a:latin typeface="+mn-lt"/>
              </a:rPr>
              <a:t>...else Flowchart</a:t>
            </a:r>
            <a:endParaRPr lang="en-IN" dirty="0">
              <a:latin typeface="+mn-lt"/>
            </a:endParaRPr>
          </a:p>
        </p:txBody>
      </p:sp>
      <p:pic>
        <p:nvPicPr>
          <p:cNvPr id="4" name="Picture 3">
            <a:extLst>
              <a:ext uri="{FF2B5EF4-FFF2-40B4-BE49-F238E27FC236}">
                <a16:creationId xmlns:a16="http://schemas.microsoft.com/office/drawing/2014/main" id="{F938826B-16E2-45BC-B2B8-BE46C2C8EBDA}"/>
              </a:ext>
            </a:extLst>
          </p:cNvPr>
          <p:cNvPicPr>
            <a:picLocks noChangeAspect="1"/>
          </p:cNvPicPr>
          <p:nvPr/>
        </p:nvPicPr>
        <p:blipFill>
          <a:blip r:embed="rId2"/>
          <a:stretch>
            <a:fillRect/>
          </a:stretch>
        </p:blipFill>
        <p:spPr>
          <a:xfrm>
            <a:off x="3237218" y="1490662"/>
            <a:ext cx="4978874" cy="4918451"/>
          </a:xfrm>
          <a:prstGeom prst="rect">
            <a:avLst/>
          </a:prstGeom>
        </p:spPr>
      </p:pic>
    </p:spTree>
    <p:extLst>
      <p:ext uri="{BB962C8B-B14F-4D97-AF65-F5344CB8AC3E}">
        <p14:creationId xmlns:p14="http://schemas.microsoft.com/office/powerpoint/2010/main" val="235415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4A93-A101-4B20-AF47-6ECE0F26660D}"/>
              </a:ext>
            </a:extLst>
          </p:cNvPr>
          <p:cNvSpPr>
            <a:spLocks noGrp="1"/>
          </p:cNvSpPr>
          <p:nvPr>
            <p:ph type="title"/>
          </p:nvPr>
        </p:nvSpPr>
        <p:spPr/>
        <p:txBody>
          <a:bodyPr/>
          <a:lstStyle/>
          <a:p>
            <a:r>
              <a:rPr lang="en-US" dirty="0">
                <a:latin typeface="+mn-lt"/>
              </a:rPr>
              <a:t>Example: if...</a:t>
            </a:r>
            <a:r>
              <a:rPr lang="en-US" dirty="0" err="1">
                <a:latin typeface="+mn-lt"/>
              </a:rPr>
              <a:t>elif</a:t>
            </a:r>
            <a:r>
              <a:rPr lang="en-US" dirty="0">
                <a:latin typeface="+mn-lt"/>
              </a:rPr>
              <a:t>...else</a:t>
            </a:r>
            <a:endParaRPr lang="en-IN" dirty="0">
              <a:latin typeface="+mn-lt"/>
            </a:endParaRPr>
          </a:p>
        </p:txBody>
      </p:sp>
      <p:sp>
        <p:nvSpPr>
          <p:cNvPr id="3" name="Content Placeholder 2">
            <a:extLst>
              <a:ext uri="{FF2B5EF4-FFF2-40B4-BE49-F238E27FC236}">
                <a16:creationId xmlns:a16="http://schemas.microsoft.com/office/drawing/2014/main" id="{61DA240C-BBDD-45BC-9681-277009E488EE}"/>
              </a:ext>
            </a:extLst>
          </p:cNvPr>
          <p:cNvSpPr>
            <a:spLocks noGrp="1"/>
          </p:cNvSpPr>
          <p:nvPr>
            <p:ph idx="1"/>
          </p:nvPr>
        </p:nvSpPr>
        <p:spPr/>
        <p:txBody>
          <a:bodyPr>
            <a:normAutofit fontScale="77500" lnSpcReduction="20000"/>
          </a:bodyPr>
          <a:lstStyle/>
          <a:p>
            <a:pPr marL="0" indent="0">
              <a:buNone/>
            </a:pPr>
            <a:r>
              <a:rPr lang="en-US" dirty="0">
                <a:solidFill>
                  <a:srgbClr val="00B050"/>
                </a:solidFill>
                <a:latin typeface="Aleo" panose="020F0302020204030203" pitchFamily="34" charset="0"/>
              </a:rPr>
              <a:t># In this program, we check if the number is positive or</a:t>
            </a:r>
          </a:p>
          <a:p>
            <a:pPr marL="0" indent="0">
              <a:buNone/>
            </a:pPr>
            <a:r>
              <a:rPr lang="en-US" dirty="0">
                <a:solidFill>
                  <a:srgbClr val="00B050"/>
                </a:solidFill>
                <a:latin typeface="Aleo" panose="020F0302020204030203" pitchFamily="34" charset="0"/>
              </a:rPr>
              <a:t># negative or zero and display an appropriate message</a:t>
            </a:r>
          </a:p>
          <a:p>
            <a:pPr marL="0" indent="0">
              <a:buNone/>
            </a:pPr>
            <a:r>
              <a:rPr lang="en-US" dirty="0">
                <a:solidFill>
                  <a:srgbClr val="FF0000"/>
                </a:solidFill>
                <a:latin typeface="Aleo" panose="020F0302020204030203" pitchFamily="34" charset="0"/>
              </a:rPr>
              <a:t>num = 3.4</a:t>
            </a:r>
          </a:p>
          <a:p>
            <a:pPr marL="0" indent="0">
              <a:buNone/>
            </a:pPr>
            <a:r>
              <a:rPr lang="en-US" dirty="0">
                <a:solidFill>
                  <a:srgbClr val="00B050"/>
                </a:solidFill>
                <a:latin typeface="Aleo" panose="020F0302020204030203" pitchFamily="34" charset="0"/>
              </a:rPr>
              <a:t># Try these two variations as well:</a:t>
            </a:r>
          </a:p>
          <a:p>
            <a:pPr marL="0" indent="0">
              <a:buNone/>
            </a:pPr>
            <a:r>
              <a:rPr lang="en-US" dirty="0">
                <a:solidFill>
                  <a:srgbClr val="00B050"/>
                </a:solidFill>
                <a:latin typeface="Aleo" panose="020F0302020204030203" pitchFamily="34" charset="0"/>
              </a:rPr>
              <a:t># num = 0</a:t>
            </a:r>
          </a:p>
          <a:p>
            <a:pPr marL="0" indent="0">
              <a:buNone/>
            </a:pPr>
            <a:r>
              <a:rPr lang="en-US" dirty="0">
                <a:solidFill>
                  <a:srgbClr val="00B050"/>
                </a:solidFill>
                <a:latin typeface="Aleo" panose="020F0302020204030203" pitchFamily="34" charset="0"/>
              </a:rPr>
              <a:t># num = -4.5</a:t>
            </a:r>
          </a:p>
          <a:p>
            <a:pPr marL="0" indent="0">
              <a:buNone/>
            </a:pPr>
            <a:r>
              <a:rPr lang="en-US" dirty="0">
                <a:solidFill>
                  <a:srgbClr val="FF0000"/>
                </a:solidFill>
                <a:latin typeface="Aleo" panose="020F0302020204030203" pitchFamily="34" charset="0"/>
              </a:rPr>
              <a:t>if num &gt; 0:</a:t>
            </a:r>
          </a:p>
          <a:p>
            <a:pPr marL="0" indent="0">
              <a:buNone/>
            </a:pPr>
            <a:r>
              <a:rPr lang="en-US" dirty="0">
                <a:solidFill>
                  <a:srgbClr val="FF0000"/>
                </a:solidFill>
                <a:latin typeface="Aleo" panose="020F0302020204030203" pitchFamily="34" charset="0"/>
              </a:rPr>
              <a:t>	print("Positive number")</a:t>
            </a:r>
          </a:p>
          <a:p>
            <a:pPr marL="0" indent="0">
              <a:buNone/>
            </a:pPr>
            <a:r>
              <a:rPr lang="en-US" dirty="0" err="1">
                <a:solidFill>
                  <a:srgbClr val="FF0000"/>
                </a:solidFill>
                <a:latin typeface="Aleo" panose="020F0302020204030203" pitchFamily="34" charset="0"/>
              </a:rPr>
              <a:t>elif</a:t>
            </a:r>
            <a:r>
              <a:rPr lang="en-US" dirty="0">
                <a:solidFill>
                  <a:srgbClr val="FF0000"/>
                </a:solidFill>
                <a:latin typeface="Aleo" panose="020F0302020204030203" pitchFamily="34" charset="0"/>
              </a:rPr>
              <a:t> num == 0:</a:t>
            </a:r>
          </a:p>
          <a:p>
            <a:pPr marL="0" indent="0">
              <a:buNone/>
            </a:pPr>
            <a:r>
              <a:rPr lang="en-US" dirty="0">
                <a:solidFill>
                  <a:srgbClr val="FF0000"/>
                </a:solidFill>
                <a:latin typeface="Aleo" panose="020F0302020204030203" pitchFamily="34" charset="0"/>
              </a:rPr>
              <a:t>	print("Zero")</a:t>
            </a:r>
          </a:p>
          <a:p>
            <a:pPr marL="0" indent="0">
              <a:buNone/>
            </a:pPr>
            <a:r>
              <a:rPr lang="en-US" dirty="0">
                <a:solidFill>
                  <a:srgbClr val="FF0000"/>
                </a:solidFill>
                <a:latin typeface="Aleo" panose="020F0302020204030203" pitchFamily="34" charset="0"/>
              </a:rPr>
              <a:t>else:</a:t>
            </a:r>
          </a:p>
          <a:p>
            <a:pPr marL="0" indent="0">
              <a:buNone/>
            </a:pPr>
            <a:r>
              <a:rPr lang="en-US" dirty="0">
                <a:solidFill>
                  <a:srgbClr val="FF0000"/>
                </a:solidFill>
                <a:latin typeface="Aleo" panose="020F0302020204030203" pitchFamily="34" charset="0"/>
              </a:rPr>
              <a:t>	print("Negative number")</a:t>
            </a:r>
            <a:endParaRPr lang="en-IN" dirty="0">
              <a:solidFill>
                <a:srgbClr val="FF0000"/>
              </a:solidFill>
              <a:latin typeface="Aleo" panose="020F0302020204030203" pitchFamily="34" charset="0"/>
            </a:endParaRPr>
          </a:p>
        </p:txBody>
      </p:sp>
    </p:spTree>
    <p:extLst>
      <p:ext uri="{BB962C8B-B14F-4D97-AF65-F5344CB8AC3E}">
        <p14:creationId xmlns:p14="http://schemas.microsoft.com/office/powerpoint/2010/main" val="204356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133F-F258-4834-8736-8F94EA241C4A}"/>
              </a:ext>
            </a:extLst>
          </p:cNvPr>
          <p:cNvSpPr>
            <a:spLocks noGrp="1"/>
          </p:cNvSpPr>
          <p:nvPr>
            <p:ph type="title"/>
          </p:nvPr>
        </p:nvSpPr>
        <p:spPr/>
        <p:txBody>
          <a:bodyPr/>
          <a:lstStyle/>
          <a:p>
            <a:r>
              <a:rPr lang="en-US" dirty="0">
                <a:latin typeface="+mn-lt"/>
              </a:rPr>
              <a:t>T</a:t>
            </a:r>
            <a:r>
              <a:rPr lang="en-IN" dirty="0">
                <a:latin typeface="+mn-lt"/>
              </a:rPr>
              <a:t>he output will be:</a:t>
            </a:r>
          </a:p>
        </p:txBody>
      </p:sp>
      <p:sp>
        <p:nvSpPr>
          <p:cNvPr id="5" name="Content Placeholder 4">
            <a:extLst>
              <a:ext uri="{FF2B5EF4-FFF2-40B4-BE49-F238E27FC236}">
                <a16:creationId xmlns:a16="http://schemas.microsoft.com/office/drawing/2014/main" id="{C93ECE00-7794-4756-A73F-7B90B733DD93}"/>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sz="3600" dirty="0">
                <a:solidFill>
                  <a:srgbClr val="252830"/>
                </a:solidFill>
                <a:latin typeface="+mj-lt"/>
              </a:rPr>
              <a:t>When variable num is positive, </a:t>
            </a:r>
            <a:r>
              <a:rPr lang="en-US" altLang="en-US" sz="3600" dirty="0">
                <a:solidFill>
                  <a:srgbClr val="252830"/>
                </a:solidFill>
                <a:latin typeface="+mj-lt"/>
                <a:cs typeface="Courier New" panose="02070309020205020404" pitchFamily="49" charset="0"/>
              </a:rPr>
              <a:t>Positive number</a:t>
            </a:r>
            <a:r>
              <a:rPr lang="en-US" altLang="en-US" sz="3600" dirty="0">
                <a:solidFill>
                  <a:srgbClr val="252830"/>
                </a:solidFill>
                <a:latin typeface="+mj-lt"/>
              </a:rPr>
              <a:t> is printed.</a:t>
            </a:r>
            <a:endParaRPr lang="en-US" altLang="en-US" sz="3600" dirty="0">
              <a:latin typeface="+mj-lt"/>
            </a:endParaRPr>
          </a:p>
          <a:p>
            <a:pPr eaLnBrk="0" fontAlgn="base" hangingPunct="0">
              <a:lnSpc>
                <a:spcPct val="100000"/>
              </a:lnSpc>
              <a:spcBef>
                <a:spcPct val="0"/>
              </a:spcBef>
              <a:spcAft>
                <a:spcPct val="0"/>
              </a:spcAft>
            </a:pPr>
            <a:r>
              <a:rPr lang="en-US" altLang="en-US" sz="3600" dirty="0">
                <a:solidFill>
                  <a:srgbClr val="252830"/>
                </a:solidFill>
                <a:latin typeface="+mj-lt"/>
              </a:rPr>
              <a:t>If num is equal to 0, </a:t>
            </a:r>
            <a:r>
              <a:rPr lang="en-US" altLang="en-US" sz="3600" dirty="0">
                <a:solidFill>
                  <a:srgbClr val="252830"/>
                </a:solidFill>
                <a:latin typeface="+mj-lt"/>
                <a:cs typeface="Courier New" panose="02070309020205020404" pitchFamily="49" charset="0"/>
              </a:rPr>
              <a:t>Zero</a:t>
            </a:r>
            <a:r>
              <a:rPr lang="en-US" altLang="en-US" sz="3600" dirty="0">
                <a:solidFill>
                  <a:srgbClr val="252830"/>
                </a:solidFill>
                <a:latin typeface="+mj-lt"/>
              </a:rPr>
              <a:t> is printed.</a:t>
            </a:r>
            <a:endParaRPr lang="en-US" altLang="en-US" sz="3600" dirty="0">
              <a:latin typeface="+mj-lt"/>
            </a:endParaRPr>
          </a:p>
          <a:p>
            <a:pPr eaLnBrk="0" fontAlgn="base" hangingPunct="0">
              <a:lnSpc>
                <a:spcPct val="100000"/>
              </a:lnSpc>
              <a:spcBef>
                <a:spcPct val="0"/>
              </a:spcBef>
              <a:spcAft>
                <a:spcPct val="0"/>
              </a:spcAft>
            </a:pPr>
            <a:r>
              <a:rPr lang="en-US" altLang="en-US" sz="3600" dirty="0">
                <a:solidFill>
                  <a:srgbClr val="252830"/>
                </a:solidFill>
                <a:latin typeface="+mj-lt"/>
              </a:rPr>
              <a:t>If num is negative, </a:t>
            </a:r>
            <a:r>
              <a:rPr lang="en-US" altLang="en-US" sz="3600" dirty="0">
                <a:solidFill>
                  <a:srgbClr val="252830"/>
                </a:solidFill>
                <a:latin typeface="+mj-lt"/>
                <a:cs typeface="Courier New" panose="02070309020205020404" pitchFamily="49" charset="0"/>
              </a:rPr>
              <a:t>Negative number</a:t>
            </a:r>
            <a:r>
              <a:rPr lang="en-US" altLang="en-US" sz="3600" dirty="0">
                <a:solidFill>
                  <a:srgbClr val="252830"/>
                </a:solidFill>
                <a:latin typeface="+mj-lt"/>
              </a:rPr>
              <a:t> is printed</a:t>
            </a:r>
            <a:endParaRPr lang="en-US" altLang="en-US" sz="3600" dirty="0">
              <a:latin typeface="+mj-lt"/>
            </a:endParaRPr>
          </a:p>
          <a:p>
            <a:endParaRPr lang="en-IN" sz="3600" dirty="0">
              <a:latin typeface="+mj-lt"/>
            </a:endParaRPr>
          </a:p>
        </p:txBody>
      </p:sp>
    </p:spTree>
    <p:extLst>
      <p:ext uri="{BB962C8B-B14F-4D97-AF65-F5344CB8AC3E}">
        <p14:creationId xmlns:p14="http://schemas.microsoft.com/office/powerpoint/2010/main" val="60953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BAF7-8802-4072-87CF-01535F921C82}"/>
              </a:ext>
            </a:extLst>
          </p:cNvPr>
          <p:cNvSpPr>
            <a:spLocks noGrp="1"/>
          </p:cNvSpPr>
          <p:nvPr>
            <p:ph type="title"/>
          </p:nvPr>
        </p:nvSpPr>
        <p:spPr/>
        <p:txBody>
          <a:bodyPr/>
          <a:lstStyle/>
          <a:p>
            <a:r>
              <a:rPr lang="en-IN" dirty="0">
                <a:latin typeface="+mn-lt"/>
              </a:rPr>
              <a:t>Python Nested if statements</a:t>
            </a:r>
          </a:p>
        </p:txBody>
      </p:sp>
      <p:sp>
        <p:nvSpPr>
          <p:cNvPr id="5" name="Content Placeholder 4">
            <a:extLst>
              <a:ext uri="{FF2B5EF4-FFF2-40B4-BE49-F238E27FC236}">
                <a16:creationId xmlns:a16="http://schemas.microsoft.com/office/drawing/2014/main" id="{67525F8E-871F-4A4F-A0B2-6095C73C1D65}"/>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sz="3600" dirty="0">
                <a:solidFill>
                  <a:srgbClr val="252830"/>
                </a:solidFill>
              </a:rPr>
              <a:t>We can have a </a:t>
            </a:r>
            <a:r>
              <a:rPr lang="en-US" altLang="en-US" sz="3600" dirty="0">
                <a:solidFill>
                  <a:srgbClr val="FF0000"/>
                </a:solidFill>
              </a:rPr>
              <a:t>if...</a:t>
            </a:r>
            <a:r>
              <a:rPr lang="en-US" altLang="en-US" sz="3600" dirty="0" err="1">
                <a:solidFill>
                  <a:srgbClr val="FF0000"/>
                </a:solidFill>
              </a:rPr>
              <a:t>elif</a:t>
            </a:r>
            <a:r>
              <a:rPr lang="en-US" altLang="en-US" sz="3600" dirty="0">
                <a:solidFill>
                  <a:srgbClr val="FF0000"/>
                </a:solidFill>
              </a:rPr>
              <a:t>...else statement inside another if...</a:t>
            </a:r>
            <a:r>
              <a:rPr lang="en-US" altLang="en-US" sz="3600" dirty="0" err="1">
                <a:solidFill>
                  <a:srgbClr val="FF0000"/>
                </a:solidFill>
              </a:rPr>
              <a:t>elif</a:t>
            </a:r>
            <a:r>
              <a:rPr lang="en-US" altLang="en-US" sz="3600" dirty="0">
                <a:solidFill>
                  <a:srgbClr val="FF0000"/>
                </a:solidFill>
              </a:rPr>
              <a:t>...else statement</a:t>
            </a:r>
            <a:r>
              <a:rPr lang="en-US" altLang="en-US" sz="3600" dirty="0">
                <a:solidFill>
                  <a:srgbClr val="252830"/>
                </a:solidFill>
              </a:rPr>
              <a:t>. This </a:t>
            </a:r>
            <a:r>
              <a:rPr lang="en-US" altLang="en-US" sz="3600" dirty="0">
                <a:solidFill>
                  <a:srgbClr val="FF0000"/>
                </a:solidFill>
              </a:rPr>
              <a:t>is called nesting </a:t>
            </a:r>
            <a:r>
              <a:rPr lang="en-US" altLang="en-US" sz="3600" dirty="0">
                <a:solidFill>
                  <a:srgbClr val="252830"/>
                </a:solidFill>
              </a:rPr>
              <a:t>in computer programming.</a:t>
            </a:r>
            <a:endParaRPr lang="en-US" altLang="en-US" sz="3600" dirty="0"/>
          </a:p>
          <a:p>
            <a:pPr eaLnBrk="0" fontAlgn="base" hangingPunct="0">
              <a:lnSpc>
                <a:spcPct val="100000"/>
              </a:lnSpc>
              <a:spcBef>
                <a:spcPct val="0"/>
              </a:spcBef>
              <a:spcAft>
                <a:spcPct val="0"/>
              </a:spcAft>
            </a:pPr>
            <a:r>
              <a:rPr lang="en-US" altLang="en-US" sz="3600" dirty="0">
                <a:solidFill>
                  <a:srgbClr val="252830"/>
                </a:solidFill>
              </a:rPr>
              <a:t>Any number of these statements can be nested inside one another. Indentation is the only way to figure out the level of nesting. This can get confusing, so must be avoided if we can.</a:t>
            </a:r>
            <a:endParaRPr lang="en-US" altLang="en-US" sz="3600" dirty="0"/>
          </a:p>
          <a:p>
            <a:endParaRPr lang="en-IN" sz="3600" dirty="0"/>
          </a:p>
        </p:txBody>
      </p:sp>
    </p:spTree>
    <p:extLst>
      <p:ext uri="{BB962C8B-B14F-4D97-AF65-F5344CB8AC3E}">
        <p14:creationId xmlns:p14="http://schemas.microsoft.com/office/powerpoint/2010/main" val="93647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33D0-77A5-41C0-9B66-471C3452706B}"/>
              </a:ext>
            </a:extLst>
          </p:cNvPr>
          <p:cNvSpPr>
            <a:spLocks noGrp="1"/>
          </p:cNvSpPr>
          <p:nvPr>
            <p:ph type="title"/>
          </p:nvPr>
        </p:nvSpPr>
        <p:spPr/>
        <p:txBody>
          <a:bodyPr/>
          <a:lstStyle/>
          <a:p>
            <a:r>
              <a:rPr lang="en-IN" dirty="0">
                <a:latin typeface="+mn-lt"/>
              </a:rPr>
              <a:t>Example: Nested if</a:t>
            </a:r>
          </a:p>
        </p:txBody>
      </p:sp>
      <p:sp>
        <p:nvSpPr>
          <p:cNvPr id="5" name="Content Placeholder 4">
            <a:extLst>
              <a:ext uri="{FF2B5EF4-FFF2-40B4-BE49-F238E27FC236}">
                <a16:creationId xmlns:a16="http://schemas.microsoft.com/office/drawing/2014/main" id="{5EE8D356-2D3C-45B7-AD9C-AF420ED20629}"/>
              </a:ext>
            </a:extLst>
          </p:cNvPr>
          <p:cNvSpPr>
            <a:spLocks noGrp="1"/>
          </p:cNvSpPr>
          <p:nvPr>
            <p:ph idx="1"/>
          </p:nvPr>
        </p:nvSpPr>
        <p:spPr>
          <a:xfrm>
            <a:off x="838200" y="1825625"/>
            <a:ext cx="10515600" cy="4492048"/>
          </a:xfrm>
        </p:spPr>
        <p:txBody>
          <a:bodyPr>
            <a:normAutofit fontScale="85000" lnSpcReduction="20000"/>
          </a:bodyPr>
          <a:lstStyle/>
          <a:p>
            <a:pPr marL="0" indent="0">
              <a:buNone/>
            </a:pPr>
            <a:r>
              <a:rPr lang="en-US" altLang="en-US" dirty="0">
                <a:solidFill>
                  <a:srgbClr val="00B050"/>
                </a:solidFill>
                <a:latin typeface="Aleo" panose="020F0302020204030203" pitchFamily="34" charset="0"/>
              </a:rPr>
              <a:t># In this program, we input a number check if the number is positive or</a:t>
            </a:r>
          </a:p>
          <a:p>
            <a:pPr marL="0" indent="0">
              <a:buNone/>
            </a:pPr>
            <a:r>
              <a:rPr lang="en-US" altLang="en-US" dirty="0">
                <a:solidFill>
                  <a:srgbClr val="00B050"/>
                </a:solidFill>
                <a:latin typeface="Aleo" panose="020F0302020204030203" pitchFamily="34" charset="0"/>
              </a:rPr>
              <a:t># negative or zero and display an appropriate message</a:t>
            </a:r>
          </a:p>
          <a:p>
            <a:pPr marL="0" indent="0">
              <a:buNone/>
            </a:pPr>
            <a:r>
              <a:rPr lang="en-US" altLang="en-US" dirty="0">
                <a:solidFill>
                  <a:srgbClr val="00B050"/>
                </a:solidFill>
                <a:latin typeface="Aleo" panose="020F0302020204030203" pitchFamily="34" charset="0"/>
              </a:rPr>
              <a:t># This time we use nested if</a:t>
            </a:r>
          </a:p>
          <a:p>
            <a:pPr marL="0" indent="0">
              <a:buNone/>
            </a:pPr>
            <a:r>
              <a:rPr lang="en-US" altLang="en-US" dirty="0">
                <a:solidFill>
                  <a:srgbClr val="FF0000"/>
                </a:solidFill>
                <a:latin typeface="Aleo" panose="020F0302020204030203" pitchFamily="34" charset="0"/>
              </a:rPr>
              <a:t>num = float(input("Enter a number: "))</a:t>
            </a:r>
          </a:p>
          <a:p>
            <a:pPr marL="0" indent="0">
              <a:buNone/>
            </a:pPr>
            <a:r>
              <a:rPr lang="en-US" altLang="en-US" dirty="0">
                <a:solidFill>
                  <a:srgbClr val="FF0000"/>
                </a:solidFill>
                <a:latin typeface="Aleo" panose="020F0302020204030203" pitchFamily="34" charset="0"/>
              </a:rPr>
              <a:t>if num &gt;= 0:</a:t>
            </a:r>
          </a:p>
          <a:p>
            <a:pPr marL="0" indent="0">
              <a:buNone/>
            </a:pPr>
            <a:r>
              <a:rPr lang="en-US" altLang="en-US" dirty="0">
                <a:solidFill>
                  <a:srgbClr val="FF0000"/>
                </a:solidFill>
                <a:latin typeface="Aleo" panose="020F0302020204030203" pitchFamily="34" charset="0"/>
              </a:rPr>
              <a:t>	if num == 0:</a:t>
            </a:r>
          </a:p>
          <a:p>
            <a:pPr marL="0" indent="0">
              <a:buNone/>
            </a:pPr>
            <a:r>
              <a:rPr lang="en-US" altLang="en-US" dirty="0">
                <a:solidFill>
                  <a:srgbClr val="FF0000"/>
                </a:solidFill>
                <a:latin typeface="Aleo" panose="020F0302020204030203" pitchFamily="34" charset="0"/>
              </a:rPr>
              <a:t>		print("Zero")</a:t>
            </a:r>
          </a:p>
          <a:p>
            <a:pPr marL="0" indent="0">
              <a:buNone/>
            </a:pPr>
            <a:r>
              <a:rPr lang="en-US" altLang="en-US" dirty="0">
                <a:solidFill>
                  <a:srgbClr val="FF0000"/>
                </a:solidFill>
                <a:latin typeface="Aleo" panose="020F0302020204030203" pitchFamily="34" charset="0"/>
              </a:rPr>
              <a:t>	else:</a:t>
            </a:r>
          </a:p>
          <a:p>
            <a:pPr marL="0" indent="0">
              <a:buNone/>
            </a:pPr>
            <a:r>
              <a:rPr lang="en-US" altLang="en-US" dirty="0">
                <a:solidFill>
                  <a:srgbClr val="FF0000"/>
                </a:solidFill>
                <a:latin typeface="Aleo" panose="020F0302020204030203" pitchFamily="34" charset="0"/>
              </a:rPr>
              <a:t>		print("Positive number")</a:t>
            </a:r>
          </a:p>
          <a:p>
            <a:pPr marL="0" indent="0">
              <a:buNone/>
            </a:pPr>
            <a:r>
              <a:rPr lang="en-US" altLang="en-US" dirty="0">
                <a:solidFill>
                  <a:srgbClr val="FF0000"/>
                </a:solidFill>
                <a:latin typeface="Aleo" panose="020F0302020204030203" pitchFamily="34" charset="0"/>
              </a:rPr>
              <a:t>else:</a:t>
            </a:r>
          </a:p>
          <a:p>
            <a:pPr marL="0" indent="0">
              <a:buNone/>
            </a:pPr>
            <a:r>
              <a:rPr lang="en-US" altLang="en-US" dirty="0">
                <a:solidFill>
                  <a:srgbClr val="FF0000"/>
                </a:solidFill>
                <a:latin typeface="Aleo" panose="020F0302020204030203" pitchFamily="34" charset="0"/>
              </a:rPr>
              <a:t>	print("Negative number")</a:t>
            </a:r>
            <a:r>
              <a:rPr lang="en-US" altLang="en-US" sz="1600" dirty="0">
                <a:solidFill>
                  <a:srgbClr val="FF0000"/>
                </a:solidFill>
                <a:latin typeface="Aleo" panose="020F0302020204030203" pitchFamily="34" charset="0"/>
              </a:rPr>
              <a:t> </a:t>
            </a:r>
            <a:endParaRPr lang="en-US" altLang="en-US" sz="4400" dirty="0">
              <a:solidFill>
                <a:srgbClr val="FF0000"/>
              </a:solidFill>
              <a:latin typeface="Aleo" panose="020F0302020204030203" pitchFamily="34" charset="0"/>
            </a:endParaRPr>
          </a:p>
        </p:txBody>
      </p:sp>
    </p:spTree>
    <p:extLst>
      <p:ext uri="{BB962C8B-B14F-4D97-AF65-F5344CB8AC3E}">
        <p14:creationId xmlns:p14="http://schemas.microsoft.com/office/powerpoint/2010/main" val="1895247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9028B8A-460A-40FA-8C16-1AEE6B1372FF}"/>
              </a:ext>
            </a:extLst>
          </p:cNvPr>
          <p:cNvSpPr>
            <a:spLocks noGrp="1"/>
          </p:cNvSpPr>
          <p:nvPr>
            <p:ph idx="1"/>
          </p:nvPr>
        </p:nvSpPr>
        <p:spPr>
          <a:xfrm>
            <a:off x="838200" y="822960"/>
            <a:ext cx="10515600" cy="5354003"/>
          </a:xfrm>
        </p:spPr>
        <p:txBody>
          <a:bodyPr>
            <a:normAutofit fontScale="92500" lnSpcReduction="10000"/>
          </a:bodyPr>
          <a:lstStyle/>
          <a:p>
            <a:pPr marL="0" indent="0">
              <a:buNone/>
            </a:pPr>
            <a:r>
              <a:rPr lang="en-IN" sz="3600" dirty="0"/>
              <a:t>Output 1</a:t>
            </a:r>
          </a:p>
          <a:p>
            <a:pPr marL="0" indent="0">
              <a:buNone/>
            </a:pPr>
            <a:r>
              <a:rPr lang="en-US" altLang="en-US" sz="3600" dirty="0">
                <a:latin typeface="+mj-lt"/>
              </a:rPr>
              <a:t>Enter a number: 5</a:t>
            </a:r>
          </a:p>
          <a:p>
            <a:pPr marL="0" indent="0">
              <a:buNone/>
            </a:pPr>
            <a:r>
              <a:rPr lang="en-US" altLang="en-US" sz="3600" dirty="0">
                <a:latin typeface="+mj-lt"/>
              </a:rPr>
              <a:t>Positive number</a:t>
            </a:r>
          </a:p>
          <a:p>
            <a:pPr marL="0" indent="0">
              <a:buNone/>
            </a:pPr>
            <a:endParaRPr lang="en-US" altLang="en-US" sz="3600" dirty="0">
              <a:latin typeface="+mj-lt"/>
            </a:endParaRPr>
          </a:p>
          <a:p>
            <a:pPr marL="0" indent="0" eaLnBrk="0" fontAlgn="base" hangingPunct="0">
              <a:lnSpc>
                <a:spcPct val="100000"/>
              </a:lnSpc>
              <a:spcBef>
                <a:spcPct val="0"/>
              </a:spcBef>
              <a:spcAft>
                <a:spcPct val="0"/>
              </a:spcAft>
              <a:buNone/>
            </a:pPr>
            <a:r>
              <a:rPr lang="en-US" altLang="en-US" sz="3600" dirty="0"/>
              <a:t>Output 2</a:t>
            </a:r>
          </a:p>
          <a:p>
            <a:pPr marL="0" indent="0" eaLnBrk="0" fontAlgn="base" hangingPunct="0">
              <a:lnSpc>
                <a:spcPct val="100000"/>
              </a:lnSpc>
              <a:spcBef>
                <a:spcPct val="0"/>
              </a:spcBef>
              <a:spcAft>
                <a:spcPct val="0"/>
              </a:spcAft>
              <a:buNone/>
            </a:pPr>
            <a:r>
              <a:rPr lang="en-US" altLang="en-US" sz="3600" dirty="0">
                <a:latin typeface="+mj-lt"/>
              </a:rPr>
              <a:t>Enter a number: -1</a:t>
            </a:r>
          </a:p>
          <a:p>
            <a:pPr marL="0" indent="0" eaLnBrk="0" fontAlgn="base" hangingPunct="0">
              <a:lnSpc>
                <a:spcPct val="100000"/>
              </a:lnSpc>
              <a:spcBef>
                <a:spcPct val="0"/>
              </a:spcBef>
              <a:spcAft>
                <a:spcPct val="0"/>
              </a:spcAft>
              <a:buNone/>
            </a:pPr>
            <a:r>
              <a:rPr lang="en-US" altLang="en-US" sz="3600" dirty="0">
                <a:latin typeface="+mj-lt"/>
              </a:rPr>
              <a:t>Negative number</a:t>
            </a:r>
          </a:p>
          <a:p>
            <a:pPr marL="0" indent="0" eaLnBrk="0" fontAlgn="base" hangingPunct="0">
              <a:lnSpc>
                <a:spcPct val="100000"/>
              </a:lnSpc>
              <a:spcBef>
                <a:spcPct val="0"/>
              </a:spcBef>
              <a:spcAft>
                <a:spcPct val="0"/>
              </a:spcAft>
              <a:buNone/>
            </a:pPr>
            <a:r>
              <a:rPr lang="en-US" altLang="en-US" sz="3600" dirty="0">
                <a:latin typeface="+mj-lt"/>
              </a:rPr>
              <a:t> </a:t>
            </a:r>
          </a:p>
          <a:p>
            <a:pPr marL="0" indent="0" eaLnBrk="0" fontAlgn="base" hangingPunct="0">
              <a:lnSpc>
                <a:spcPct val="100000"/>
              </a:lnSpc>
              <a:spcBef>
                <a:spcPct val="0"/>
              </a:spcBef>
              <a:spcAft>
                <a:spcPct val="0"/>
              </a:spcAft>
              <a:buNone/>
            </a:pPr>
            <a:r>
              <a:rPr lang="en-US" altLang="en-US" sz="3600" dirty="0"/>
              <a:t>Output 3</a:t>
            </a:r>
          </a:p>
          <a:p>
            <a:pPr marL="0" indent="0" eaLnBrk="0" fontAlgn="base" hangingPunct="0">
              <a:lnSpc>
                <a:spcPct val="100000"/>
              </a:lnSpc>
              <a:spcBef>
                <a:spcPct val="0"/>
              </a:spcBef>
              <a:spcAft>
                <a:spcPct val="0"/>
              </a:spcAft>
              <a:buNone/>
            </a:pPr>
            <a:r>
              <a:rPr lang="en-US" altLang="en-US" sz="3600" dirty="0">
                <a:latin typeface="+mj-lt"/>
              </a:rPr>
              <a:t>Enter a number: 0</a:t>
            </a:r>
          </a:p>
          <a:p>
            <a:pPr marL="0" indent="0" eaLnBrk="0" fontAlgn="base" hangingPunct="0">
              <a:lnSpc>
                <a:spcPct val="100000"/>
              </a:lnSpc>
              <a:spcBef>
                <a:spcPct val="0"/>
              </a:spcBef>
              <a:spcAft>
                <a:spcPct val="0"/>
              </a:spcAft>
              <a:buNone/>
            </a:pPr>
            <a:r>
              <a:rPr lang="en-US" altLang="en-US" sz="3600" dirty="0">
                <a:latin typeface="+mj-lt"/>
              </a:rPr>
              <a:t>Zero </a:t>
            </a:r>
            <a:endParaRPr lang="en-IN" sz="3600" b="0" dirty="0">
              <a:latin typeface="+mj-lt"/>
            </a:endParaRPr>
          </a:p>
        </p:txBody>
      </p:sp>
    </p:spTree>
    <p:extLst>
      <p:ext uri="{BB962C8B-B14F-4D97-AF65-F5344CB8AC3E}">
        <p14:creationId xmlns:p14="http://schemas.microsoft.com/office/powerpoint/2010/main" val="81596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8FC1-4BB1-4D76-86B5-135F59E9B3C6}"/>
              </a:ext>
            </a:extLst>
          </p:cNvPr>
          <p:cNvSpPr>
            <a:spLocks noGrp="1"/>
          </p:cNvSpPr>
          <p:nvPr>
            <p:ph type="title"/>
          </p:nvPr>
        </p:nvSpPr>
        <p:spPr/>
        <p:txBody>
          <a:bodyPr/>
          <a:lstStyle/>
          <a:p>
            <a:r>
              <a:rPr lang="en-IN" dirty="0">
                <a:latin typeface="+mn-lt"/>
              </a:rPr>
              <a:t>Python for Loop</a:t>
            </a:r>
          </a:p>
        </p:txBody>
      </p:sp>
      <p:sp>
        <p:nvSpPr>
          <p:cNvPr id="5" name="Content Placeholder 4">
            <a:extLst>
              <a:ext uri="{FF2B5EF4-FFF2-40B4-BE49-F238E27FC236}">
                <a16:creationId xmlns:a16="http://schemas.microsoft.com/office/drawing/2014/main" id="{54BB1A44-3E4C-46CB-891D-B1C0B94ECC15}"/>
              </a:ext>
            </a:extLst>
          </p:cNvPr>
          <p:cNvSpPr>
            <a:spLocks noGrp="1"/>
          </p:cNvSpPr>
          <p:nvPr>
            <p:ph idx="1"/>
          </p:nvPr>
        </p:nvSpPr>
        <p:spPr>
          <a:xfrm>
            <a:off x="838200" y="1537855"/>
            <a:ext cx="10515600" cy="4639108"/>
          </a:xfrm>
        </p:spPr>
        <p:txBody>
          <a:bodyPr>
            <a:noAutofit/>
          </a:bodyPr>
          <a:lstStyle/>
          <a:p>
            <a:pPr eaLnBrk="0" fontAlgn="base" hangingPunct="0">
              <a:lnSpc>
                <a:spcPct val="100000"/>
              </a:lnSpc>
              <a:spcBef>
                <a:spcPct val="0"/>
              </a:spcBef>
              <a:spcAft>
                <a:spcPct val="0"/>
              </a:spcAft>
            </a:pPr>
            <a:r>
              <a:rPr lang="en-US" altLang="en-US" sz="3000" dirty="0">
                <a:solidFill>
                  <a:srgbClr val="252830"/>
                </a:solidFill>
                <a:latin typeface="+mj-lt"/>
              </a:rPr>
              <a:t>The for loop in Python is used to iterate over a sequence (</a:t>
            </a:r>
            <a:r>
              <a:rPr lang="en-US" altLang="en-US" sz="3000" dirty="0">
                <a:solidFill>
                  <a:srgbClr val="2B6DAD"/>
                </a:solidFill>
                <a:latin typeface="+mj-lt"/>
                <a:hlinkClick r:id="rId2" tooltip="Python list"/>
              </a:rPr>
              <a:t>list</a:t>
            </a:r>
            <a:r>
              <a:rPr lang="en-US" altLang="en-US" sz="3000" dirty="0">
                <a:solidFill>
                  <a:srgbClr val="252830"/>
                </a:solidFill>
                <a:latin typeface="+mj-lt"/>
              </a:rPr>
              <a:t>, </a:t>
            </a:r>
            <a:r>
              <a:rPr lang="en-US" altLang="en-US" sz="3000" dirty="0">
                <a:solidFill>
                  <a:srgbClr val="2B6DAD"/>
                </a:solidFill>
                <a:latin typeface="+mj-lt"/>
                <a:hlinkClick r:id="rId3" tooltip="Python tuple"/>
              </a:rPr>
              <a:t>tuple</a:t>
            </a:r>
            <a:r>
              <a:rPr lang="en-US" altLang="en-US" sz="3000" dirty="0">
                <a:solidFill>
                  <a:srgbClr val="252830"/>
                </a:solidFill>
                <a:latin typeface="+mj-lt"/>
              </a:rPr>
              <a:t>, </a:t>
            </a:r>
            <a:r>
              <a:rPr lang="en-US" altLang="en-US" sz="3000" dirty="0">
                <a:solidFill>
                  <a:srgbClr val="2B6DAD"/>
                </a:solidFill>
                <a:latin typeface="+mj-lt"/>
                <a:hlinkClick r:id="rId4" tooltip="Python string"/>
              </a:rPr>
              <a:t>string</a:t>
            </a:r>
            <a:r>
              <a:rPr lang="en-US" altLang="en-US" sz="3000" dirty="0">
                <a:solidFill>
                  <a:srgbClr val="252830"/>
                </a:solidFill>
                <a:latin typeface="+mj-lt"/>
              </a:rPr>
              <a:t>) or other </a:t>
            </a:r>
            <a:r>
              <a:rPr lang="en-US" altLang="en-US" sz="3000" dirty="0" err="1">
                <a:solidFill>
                  <a:srgbClr val="252830"/>
                </a:solidFill>
                <a:latin typeface="+mj-lt"/>
              </a:rPr>
              <a:t>iterable</a:t>
            </a:r>
            <a:r>
              <a:rPr lang="en-US" altLang="en-US" sz="3000" dirty="0">
                <a:solidFill>
                  <a:srgbClr val="252830"/>
                </a:solidFill>
                <a:latin typeface="+mj-lt"/>
              </a:rPr>
              <a:t> objects. </a:t>
            </a:r>
            <a:r>
              <a:rPr lang="en-US" altLang="en-US" sz="3000" dirty="0">
                <a:solidFill>
                  <a:srgbClr val="00B050"/>
                </a:solidFill>
                <a:latin typeface="+mj-lt"/>
              </a:rPr>
              <a:t>Iterating over a sequence is called traversal</a:t>
            </a:r>
            <a:r>
              <a:rPr lang="en-US" altLang="en-US" sz="3000" dirty="0">
                <a:solidFill>
                  <a:srgbClr val="252830"/>
                </a:solidFill>
                <a:latin typeface="+mj-lt"/>
              </a:rPr>
              <a:t>.</a:t>
            </a:r>
            <a:endParaRPr lang="en-US" altLang="en-US" sz="3000" b="1" dirty="0">
              <a:solidFill>
                <a:srgbClr val="252830"/>
              </a:solidFill>
              <a:latin typeface="+mj-lt"/>
            </a:endParaRPr>
          </a:p>
          <a:p>
            <a:pPr marL="2743200" lvl="6" indent="0" eaLnBrk="0" fontAlgn="base" hangingPunct="0">
              <a:lnSpc>
                <a:spcPct val="100000"/>
              </a:lnSpc>
              <a:spcBef>
                <a:spcPct val="0"/>
              </a:spcBef>
              <a:spcAft>
                <a:spcPct val="0"/>
              </a:spcAft>
              <a:buNone/>
            </a:pPr>
            <a:r>
              <a:rPr lang="en-US" altLang="en-US" sz="3000" dirty="0">
                <a:solidFill>
                  <a:srgbClr val="FF0000"/>
                </a:solidFill>
                <a:latin typeface="Aleo" panose="020F0302020204030203" pitchFamily="34" charset="0"/>
              </a:rPr>
              <a:t>for </a:t>
            </a:r>
            <a:r>
              <a:rPr lang="en-US" altLang="en-US" sz="3000" dirty="0" err="1">
                <a:solidFill>
                  <a:srgbClr val="FF0000"/>
                </a:solidFill>
                <a:latin typeface="Aleo" panose="020F0302020204030203" pitchFamily="34" charset="0"/>
              </a:rPr>
              <a:t>val</a:t>
            </a:r>
            <a:r>
              <a:rPr lang="en-US" altLang="en-US" sz="3000" dirty="0">
                <a:solidFill>
                  <a:srgbClr val="FF0000"/>
                </a:solidFill>
                <a:latin typeface="Aleo" panose="020F0302020204030203" pitchFamily="34" charset="0"/>
              </a:rPr>
              <a:t> in sequence:</a:t>
            </a:r>
          </a:p>
          <a:p>
            <a:pPr marL="2743200" lvl="6" indent="0" eaLnBrk="0" fontAlgn="base" hangingPunct="0">
              <a:lnSpc>
                <a:spcPct val="100000"/>
              </a:lnSpc>
              <a:spcBef>
                <a:spcPct val="0"/>
              </a:spcBef>
              <a:spcAft>
                <a:spcPct val="0"/>
              </a:spcAft>
              <a:buNone/>
            </a:pPr>
            <a:r>
              <a:rPr lang="en-US" altLang="en-US" sz="3000" dirty="0">
                <a:solidFill>
                  <a:srgbClr val="FF0000"/>
                </a:solidFill>
                <a:latin typeface="Aleo" panose="020F0302020204030203" pitchFamily="34" charset="0"/>
              </a:rPr>
              <a:t>	Body of for </a:t>
            </a:r>
          </a:p>
          <a:p>
            <a:pPr eaLnBrk="0" fontAlgn="base" hangingPunct="0">
              <a:lnSpc>
                <a:spcPct val="100000"/>
              </a:lnSpc>
              <a:spcBef>
                <a:spcPct val="0"/>
              </a:spcBef>
              <a:spcAft>
                <a:spcPct val="0"/>
              </a:spcAft>
            </a:pPr>
            <a:r>
              <a:rPr lang="en-US" altLang="en-US" sz="3000" dirty="0">
                <a:solidFill>
                  <a:srgbClr val="252830"/>
                </a:solidFill>
                <a:latin typeface="+mj-lt"/>
              </a:rPr>
              <a:t>Here, </a:t>
            </a:r>
            <a:r>
              <a:rPr lang="en-US" altLang="en-US" sz="3000" dirty="0" err="1">
                <a:solidFill>
                  <a:srgbClr val="252830"/>
                </a:solidFill>
                <a:latin typeface="+mj-lt"/>
              </a:rPr>
              <a:t>val</a:t>
            </a:r>
            <a:r>
              <a:rPr lang="en-US" altLang="en-US" sz="3000" dirty="0">
                <a:solidFill>
                  <a:srgbClr val="252830"/>
                </a:solidFill>
                <a:latin typeface="+mj-lt"/>
              </a:rPr>
              <a:t> is the variable that takes the value of the item inside the sequence on each iteration.</a:t>
            </a:r>
            <a:endParaRPr lang="en-US" altLang="en-US" sz="3000" dirty="0">
              <a:latin typeface="+mj-lt"/>
            </a:endParaRPr>
          </a:p>
          <a:p>
            <a:pPr eaLnBrk="0" fontAlgn="base" hangingPunct="0">
              <a:lnSpc>
                <a:spcPct val="100000"/>
              </a:lnSpc>
              <a:spcBef>
                <a:spcPct val="0"/>
              </a:spcBef>
              <a:spcAft>
                <a:spcPct val="0"/>
              </a:spcAft>
            </a:pPr>
            <a:r>
              <a:rPr lang="en-US" altLang="en-US" sz="3000" dirty="0">
                <a:solidFill>
                  <a:srgbClr val="252830"/>
                </a:solidFill>
                <a:latin typeface="+mj-lt"/>
              </a:rPr>
              <a:t>Loop continues until we reach the last item in the sequence. The body of for loop is separated from the rest of the code using indentation.</a:t>
            </a:r>
            <a:endParaRPr lang="en-US" altLang="en-US" sz="3000" dirty="0">
              <a:latin typeface="+mj-lt"/>
            </a:endParaRPr>
          </a:p>
          <a:p>
            <a:endParaRPr lang="en-IN" sz="3000" dirty="0">
              <a:latin typeface="+mj-lt"/>
            </a:endParaRPr>
          </a:p>
        </p:txBody>
      </p:sp>
    </p:spTree>
    <p:extLst>
      <p:ext uri="{BB962C8B-B14F-4D97-AF65-F5344CB8AC3E}">
        <p14:creationId xmlns:p14="http://schemas.microsoft.com/office/powerpoint/2010/main" val="177494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D72B-56AC-41B1-8300-EDB1336524FB}"/>
              </a:ext>
            </a:extLst>
          </p:cNvPr>
          <p:cNvSpPr>
            <a:spLocks noGrp="1"/>
          </p:cNvSpPr>
          <p:nvPr>
            <p:ph type="title"/>
          </p:nvPr>
        </p:nvSpPr>
        <p:spPr/>
        <p:txBody>
          <a:bodyPr/>
          <a:lstStyle/>
          <a:p>
            <a:r>
              <a:rPr lang="en-IN" dirty="0">
                <a:latin typeface="+mn-lt"/>
              </a:rPr>
              <a:t>Python if...else Statement</a:t>
            </a:r>
            <a:endParaRPr lang="en-US" dirty="0">
              <a:latin typeface="+mn-lt"/>
            </a:endParaRPr>
          </a:p>
        </p:txBody>
      </p:sp>
      <p:sp>
        <p:nvSpPr>
          <p:cNvPr id="3" name="Content Placeholder 2">
            <a:extLst>
              <a:ext uri="{FF2B5EF4-FFF2-40B4-BE49-F238E27FC236}">
                <a16:creationId xmlns:a16="http://schemas.microsoft.com/office/drawing/2014/main" id="{B84EACE3-708F-4205-93D1-0911724779E1}"/>
              </a:ext>
            </a:extLst>
          </p:cNvPr>
          <p:cNvSpPr>
            <a:spLocks noGrp="1"/>
          </p:cNvSpPr>
          <p:nvPr>
            <p:ph idx="1"/>
          </p:nvPr>
        </p:nvSpPr>
        <p:spPr>
          <a:xfrm>
            <a:off x="838200" y="1690688"/>
            <a:ext cx="10515600" cy="4676861"/>
          </a:xfrm>
        </p:spPr>
        <p:txBody>
          <a:bodyPr>
            <a:normAutofit/>
          </a:bodyPr>
          <a:lstStyle/>
          <a:p>
            <a:pPr eaLnBrk="0" fontAlgn="base" hangingPunct="0">
              <a:lnSpc>
                <a:spcPct val="100000"/>
              </a:lnSpc>
              <a:spcBef>
                <a:spcPct val="0"/>
              </a:spcBef>
              <a:spcAft>
                <a:spcPct val="0"/>
              </a:spcAft>
            </a:pPr>
            <a:r>
              <a:rPr lang="en-US" altLang="en-US" sz="3600" dirty="0">
                <a:solidFill>
                  <a:srgbClr val="252830"/>
                </a:solidFill>
                <a:latin typeface="Open Sans"/>
              </a:rPr>
              <a:t>Decision making is required when we want to execute a code only if a certain condition is satisfied.</a:t>
            </a:r>
            <a:endParaRPr lang="en-US" altLang="en-US" sz="3600" dirty="0"/>
          </a:p>
          <a:p>
            <a:pPr eaLnBrk="0" fontAlgn="base" hangingPunct="0">
              <a:lnSpc>
                <a:spcPct val="100000"/>
              </a:lnSpc>
              <a:spcBef>
                <a:spcPct val="0"/>
              </a:spcBef>
              <a:spcAft>
                <a:spcPct val="0"/>
              </a:spcAft>
            </a:pPr>
            <a:r>
              <a:rPr lang="en-US" altLang="en-US" sz="3600" dirty="0">
                <a:solidFill>
                  <a:srgbClr val="252830"/>
                </a:solidFill>
                <a:latin typeface="Open Sans"/>
              </a:rPr>
              <a:t>The </a:t>
            </a:r>
            <a:r>
              <a:rPr lang="en-US" altLang="en-US" sz="3600" dirty="0">
                <a:solidFill>
                  <a:srgbClr val="252830"/>
                </a:solidFill>
                <a:latin typeface="Menlo"/>
              </a:rPr>
              <a:t>if…</a:t>
            </a:r>
            <a:r>
              <a:rPr lang="en-US" altLang="en-US" sz="3600" dirty="0" err="1">
                <a:solidFill>
                  <a:srgbClr val="252830"/>
                </a:solidFill>
                <a:latin typeface="Menlo"/>
              </a:rPr>
              <a:t>elif</a:t>
            </a:r>
            <a:r>
              <a:rPr lang="en-US" altLang="en-US" sz="3600" dirty="0">
                <a:solidFill>
                  <a:srgbClr val="252830"/>
                </a:solidFill>
                <a:latin typeface="Menlo"/>
              </a:rPr>
              <a:t>…else</a:t>
            </a:r>
            <a:r>
              <a:rPr lang="en-US" altLang="en-US" sz="3600" dirty="0">
                <a:solidFill>
                  <a:srgbClr val="252830"/>
                </a:solidFill>
                <a:latin typeface="Open Sans"/>
              </a:rPr>
              <a:t> statement is used in Python for decision making.</a:t>
            </a:r>
            <a:endParaRPr lang="en-US" altLang="en-US" sz="3600" dirty="0">
              <a:latin typeface="Arial" panose="020B0604020202020204" pitchFamily="34" charset="0"/>
            </a:endParaRPr>
          </a:p>
          <a:p>
            <a:pPr marL="0" indent="0">
              <a:buNone/>
            </a:pPr>
            <a:endParaRPr lang="en-US" sz="3600" dirty="0">
              <a:latin typeface="+mj-lt"/>
            </a:endParaRPr>
          </a:p>
        </p:txBody>
      </p:sp>
    </p:spTree>
    <p:extLst>
      <p:ext uri="{BB962C8B-B14F-4D97-AF65-F5344CB8AC3E}">
        <p14:creationId xmlns:p14="http://schemas.microsoft.com/office/powerpoint/2010/main" val="416331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56CB-4C42-4CC8-ACDB-534304DB3CE2}"/>
              </a:ext>
            </a:extLst>
          </p:cNvPr>
          <p:cNvSpPr>
            <a:spLocks noGrp="1"/>
          </p:cNvSpPr>
          <p:nvPr>
            <p:ph type="title"/>
          </p:nvPr>
        </p:nvSpPr>
        <p:spPr/>
        <p:txBody>
          <a:bodyPr/>
          <a:lstStyle/>
          <a:p>
            <a:r>
              <a:rPr lang="en-IN" dirty="0">
                <a:latin typeface="+mn-lt"/>
              </a:rPr>
              <a:t>For Loop Flowchart</a:t>
            </a:r>
          </a:p>
        </p:txBody>
      </p:sp>
      <p:pic>
        <p:nvPicPr>
          <p:cNvPr id="4" name="Content Placeholder 3">
            <a:extLst>
              <a:ext uri="{FF2B5EF4-FFF2-40B4-BE49-F238E27FC236}">
                <a16:creationId xmlns:a16="http://schemas.microsoft.com/office/drawing/2014/main" id="{A46B6ABF-008E-4902-981E-ED9303C584B3}"/>
              </a:ext>
            </a:extLst>
          </p:cNvPr>
          <p:cNvPicPr>
            <a:picLocks noGrp="1" noChangeAspect="1"/>
          </p:cNvPicPr>
          <p:nvPr>
            <p:ph idx="1"/>
          </p:nvPr>
        </p:nvPicPr>
        <p:blipFill>
          <a:blip r:embed="rId2"/>
          <a:stretch>
            <a:fillRect/>
          </a:stretch>
        </p:blipFill>
        <p:spPr>
          <a:xfrm>
            <a:off x="4505497" y="1549372"/>
            <a:ext cx="2726576" cy="4780845"/>
          </a:xfrm>
          <a:prstGeom prst="rect">
            <a:avLst/>
          </a:prstGeom>
        </p:spPr>
      </p:pic>
    </p:spTree>
    <p:extLst>
      <p:ext uri="{BB962C8B-B14F-4D97-AF65-F5344CB8AC3E}">
        <p14:creationId xmlns:p14="http://schemas.microsoft.com/office/powerpoint/2010/main" val="420076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4974-FBD5-4207-8ABF-E0F1DA8AA655}"/>
              </a:ext>
            </a:extLst>
          </p:cNvPr>
          <p:cNvSpPr>
            <a:spLocks noGrp="1"/>
          </p:cNvSpPr>
          <p:nvPr>
            <p:ph type="title"/>
          </p:nvPr>
        </p:nvSpPr>
        <p:spPr/>
        <p:txBody>
          <a:bodyPr/>
          <a:lstStyle/>
          <a:p>
            <a:r>
              <a:rPr lang="en-IN" dirty="0">
                <a:latin typeface="+mn-lt"/>
              </a:rPr>
              <a:t>Example: Python for Loop</a:t>
            </a:r>
          </a:p>
        </p:txBody>
      </p:sp>
      <p:sp>
        <p:nvSpPr>
          <p:cNvPr id="3" name="Content Placeholder 2">
            <a:extLst>
              <a:ext uri="{FF2B5EF4-FFF2-40B4-BE49-F238E27FC236}">
                <a16:creationId xmlns:a16="http://schemas.microsoft.com/office/drawing/2014/main" id="{CA806471-A2C8-4752-BDAD-6D2BB75732D0}"/>
              </a:ext>
            </a:extLst>
          </p:cNvPr>
          <p:cNvSpPr>
            <a:spLocks noGrp="1"/>
          </p:cNvSpPr>
          <p:nvPr>
            <p:ph idx="1"/>
          </p:nvPr>
        </p:nvSpPr>
        <p:spPr>
          <a:xfrm>
            <a:off x="838200" y="1587730"/>
            <a:ext cx="10515600" cy="4721629"/>
          </a:xfrm>
        </p:spPr>
        <p:txBody>
          <a:bodyPr>
            <a:noAutofit/>
          </a:bodyPr>
          <a:lstStyle/>
          <a:p>
            <a:pPr marL="0" indent="0">
              <a:lnSpc>
                <a:spcPct val="100000"/>
              </a:lnSpc>
              <a:buNone/>
            </a:pPr>
            <a:r>
              <a:rPr lang="en-US" sz="2300" dirty="0">
                <a:solidFill>
                  <a:srgbClr val="00B050"/>
                </a:solidFill>
                <a:latin typeface="Aleo" panose="020F0302020204030203" pitchFamily="34" charset="0"/>
              </a:rPr>
              <a:t># Program to find the sum of all numbers stored in a list</a:t>
            </a:r>
          </a:p>
          <a:p>
            <a:pPr marL="0" indent="0">
              <a:lnSpc>
                <a:spcPct val="100000"/>
              </a:lnSpc>
              <a:buNone/>
            </a:pPr>
            <a:r>
              <a:rPr lang="en-US" sz="2300" dirty="0">
                <a:solidFill>
                  <a:srgbClr val="00B050"/>
                </a:solidFill>
                <a:latin typeface="Aleo" panose="020F0302020204030203" pitchFamily="34" charset="0"/>
              </a:rPr>
              <a:t># List of numbers</a:t>
            </a:r>
          </a:p>
          <a:p>
            <a:pPr marL="0" indent="0">
              <a:lnSpc>
                <a:spcPct val="100000"/>
              </a:lnSpc>
              <a:buNone/>
            </a:pPr>
            <a:r>
              <a:rPr lang="en-US" sz="2300" dirty="0">
                <a:solidFill>
                  <a:srgbClr val="FF0000"/>
                </a:solidFill>
                <a:latin typeface="Aleo" panose="020F0302020204030203" pitchFamily="34" charset="0"/>
              </a:rPr>
              <a:t>numbers = [6, 5, 3, 8, 4, 2, 5, 4, 11]</a:t>
            </a:r>
          </a:p>
          <a:p>
            <a:pPr marL="0" indent="0">
              <a:lnSpc>
                <a:spcPct val="100000"/>
              </a:lnSpc>
              <a:buNone/>
            </a:pPr>
            <a:r>
              <a:rPr lang="en-US" sz="2300" dirty="0">
                <a:solidFill>
                  <a:srgbClr val="00B050"/>
                </a:solidFill>
                <a:latin typeface="Aleo" panose="020F0302020204030203" pitchFamily="34" charset="0"/>
              </a:rPr>
              <a:t># variable to store the sum</a:t>
            </a:r>
          </a:p>
          <a:p>
            <a:pPr marL="0" indent="0">
              <a:lnSpc>
                <a:spcPct val="100000"/>
              </a:lnSpc>
              <a:buNone/>
            </a:pPr>
            <a:r>
              <a:rPr lang="en-US" sz="2300" dirty="0">
                <a:solidFill>
                  <a:srgbClr val="FF0000"/>
                </a:solidFill>
                <a:latin typeface="Aleo" panose="020F0302020204030203" pitchFamily="34" charset="0"/>
              </a:rPr>
              <a:t>sum = 0</a:t>
            </a:r>
          </a:p>
          <a:p>
            <a:pPr marL="0" indent="0">
              <a:lnSpc>
                <a:spcPct val="100000"/>
              </a:lnSpc>
              <a:buNone/>
            </a:pPr>
            <a:r>
              <a:rPr lang="en-US" sz="2300" dirty="0">
                <a:solidFill>
                  <a:srgbClr val="00B050"/>
                </a:solidFill>
                <a:latin typeface="Aleo" panose="020F0302020204030203" pitchFamily="34" charset="0"/>
              </a:rPr>
              <a:t># iterate over the list</a:t>
            </a:r>
          </a:p>
          <a:p>
            <a:pPr marL="0" indent="0">
              <a:lnSpc>
                <a:spcPct val="100000"/>
              </a:lnSpc>
              <a:buNone/>
            </a:pPr>
            <a:r>
              <a:rPr lang="en-US" sz="2300" dirty="0">
                <a:solidFill>
                  <a:srgbClr val="FF0000"/>
                </a:solidFill>
                <a:latin typeface="Aleo" panose="020F0302020204030203" pitchFamily="34" charset="0"/>
              </a:rPr>
              <a:t>for </a:t>
            </a:r>
            <a:r>
              <a:rPr lang="en-US" sz="2300" dirty="0" err="1">
                <a:solidFill>
                  <a:srgbClr val="FF0000"/>
                </a:solidFill>
                <a:latin typeface="Aleo" panose="020F0302020204030203" pitchFamily="34" charset="0"/>
              </a:rPr>
              <a:t>val</a:t>
            </a:r>
            <a:r>
              <a:rPr lang="en-US" sz="2300" dirty="0">
                <a:solidFill>
                  <a:srgbClr val="FF0000"/>
                </a:solidFill>
                <a:latin typeface="Aleo" panose="020F0302020204030203" pitchFamily="34" charset="0"/>
              </a:rPr>
              <a:t> in numbers:</a:t>
            </a:r>
          </a:p>
          <a:p>
            <a:pPr marL="0" indent="0">
              <a:lnSpc>
                <a:spcPct val="100000"/>
              </a:lnSpc>
              <a:buNone/>
            </a:pPr>
            <a:r>
              <a:rPr lang="en-US" sz="2300" dirty="0">
                <a:solidFill>
                  <a:srgbClr val="FF0000"/>
                </a:solidFill>
                <a:latin typeface="Aleo" panose="020F0302020204030203" pitchFamily="34" charset="0"/>
              </a:rPr>
              <a:t>	sum = sum + </a:t>
            </a:r>
            <a:r>
              <a:rPr lang="en-US" sz="2300" dirty="0" err="1">
                <a:solidFill>
                  <a:srgbClr val="FF0000"/>
                </a:solidFill>
                <a:latin typeface="Aleo" panose="020F0302020204030203" pitchFamily="34" charset="0"/>
              </a:rPr>
              <a:t>val</a:t>
            </a:r>
            <a:endParaRPr lang="en-US" sz="2300" dirty="0">
              <a:solidFill>
                <a:srgbClr val="FF0000"/>
              </a:solidFill>
              <a:latin typeface="Aleo" panose="020F0302020204030203" pitchFamily="34" charset="0"/>
            </a:endParaRPr>
          </a:p>
          <a:p>
            <a:pPr marL="0" indent="0">
              <a:lnSpc>
                <a:spcPct val="100000"/>
              </a:lnSpc>
              <a:buNone/>
            </a:pPr>
            <a:r>
              <a:rPr lang="en-US" sz="2300" dirty="0">
                <a:solidFill>
                  <a:srgbClr val="00B050"/>
                </a:solidFill>
                <a:latin typeface="Aleo" panose="020F0302020204030203" pitchFamily="34" charset="0"/>
              </a:rPr>
              <a:t># Output: The sum is 48</a:t>
            </a:r>
          </a:p>
          <a:p>
            <a:pPr marL="0" indent="0">
              <a:lnSpc>
                <a:spcPct val="100000"/>
              </a:lnSpc>
              <a:buNone/>
            </a:pPr>
            <a:r>
              <a:rPr lang="en-US" sz="2300" dirty="0">
                <a:solidFill>
                  <a:srgbClr val="FF0000"/>
                </a:solidFill>
                <a:latin typeface="Aleo" panose="020F0302020204030203" pitchFamily="34" charset="0"/>
              </a:rPr>
              <a:t>print("The sum is", sum)</a:t>
            </a:r>
            <a:endParaRPr lang="en-IN" sz="2300" dirty="0">
              <a:solidFill>
                <a:srgbClr val="FF0000"/>
              </a:solidFill>
              <a:latin typeface="Aleo" panose="020F0302020204030203" pitchFamily="34" charset="0"/>
            </a:endParaRPr>
          </a:p>
        </p:txBody>
      </p:sp>
    </p:spTree>
    <p:extLst>
      <p:ext uri="{BB962C8B-B14F-4D97-AF65-F5344CB8AC3E}">
        <p14:creationId xmlns:p14="http://schemas.microsoft.com/office/powerpoint/2010/main" val="2266473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500C-FBC4-4B19-85DF-61F3C08A5833}"/>
              </a:ext>
            </a:extLst>
          </p:cNvPr>
          <p:cNvSpPr>
            <a:spLocks noGrp="1"/>
          </p:cNvSpPr>
          <p:nvPr>
            <p:ph type="title"/>
          </p:nvPr>
        </p:nvSpPr>
        <p:spPr/>
        <p:txBody>
          <a:bodyPr/>
          <a:lstStyle/>
          <a:p>
            <a:r>
              <a:rPr lang="en-IN" dirty="0">
                <a:latin typeface="+mn-lt"/>
              </a:rPr>
              <a:t>The range() function</a:t>
            </a:r>
          </a:p>
        </p:txBody>
      </p:sp>
      <p:sp>
        <p:nvSpPr>
          <p:cNvPr id="5" name="Content Placeholder 4">
            <a:extLst>
              <a:ext uri="{FF2B5EF4-FFF2-40B4-BE49-F238E27FC236}">
                <a16:creationId xmlns:a16="http://schemas.microsoft.com/office/drawing/2014/main" id="{9250CD18-2BA0-4792-A1F8-DE8EF97AA0F1}"/>
              </a:ext>
            </a:extLst>
          </p:cNvPr>
          <p:cNvSpPr>
            <a:spLocks noGrp="1"/>
          </p:cNvSpPr>
          <p:nvPr>
            <p:ph idx="1"/>
          </p:nvPr>
        </p:nvSpPr>
        <p:spPr/>
        <p:txBody>
          <a:bodyPr>
            <a:normAutofit/>
          </a:bodyPr>
          <a:lstStyle/>
          <a:p>
            <a:pPr eaLnBrk="0" fontAlgn="base" hangingPunct="0">
              <a:lnSpc>
                <a:spcPct val="110000"/>
              </a:lnSpc>
              <a:spcBef>
                <a:spcPct val="0"/>
              </a:spcBef>
              <a:spcAft>
                <a:spcPct val="0"/>
              </a:spcAft>
            </a:pPr>
            <a:r>
              <a:rPr lang="en-US" dirty="0">
                <a:latin typeface="+mj-lt"/>
              </a:rPr>
              <a:t>We can generate a sequence of numbers using range() function. range(10) will generate numbers from 0 to 9 (10 numbers).</a:t>
            </a:r>
            <a:endParaRPr lang="en-US" altLang="en-US" dirty="0">
              <a:solidFill>
                <a:srgbClr val="252830"/>
              </a:solidFill>
              <a:latin typeface="+mj-lt"/>
            </a:endParaRPr>
          </a:p>
          <a:p>
            <a:pPr eaLnBrk="0" fontAlgn="base" hangingPunct="0">
              <a:lnSpc>
                <a:spcPct val="110000"/>
              </a:lnSpc>
              <a:spcBef>
                <a:spcPct val="0"/>
              </a:spcBef>
              <a:spcAft>
                <a:spcPct val="0"/>
              </a:spcAft>
            </a:pPr>
            <a:r>
              <a:rPr lang="en-US" altLang="en-US" dirty="0">
                <a:solidFill>
                  <a:srgbClr val="252830"/>
                </a:solidFill>
                <a:latin typeface="+mj-lt"/>
              </a:rPr>
              <a:t>We can also define the start, stop and step size as range(start, stop, step size). step size defaults to 1 if not provided.</a:t>
            </a:r>
            <a:endParaRPr lang="en-US" altLang="en-US" dirty="0">
              <a:latin typeface="+mj-lt"/>
            </a:endParaRPr>
          </a:p>
          <a:p>
            <a:pPr eaLnBrk="0" fontAlgn="base" hangingPunct="0">
              <a:lnSpc>
                <a:spcPct val="110000"/>
              </a:lnSpc>
              <a:spcBef>
                <a:spcPct val="0"/>
              </a:spcBef>
              <a:spcAft>
                <a:spcPct val="0"/>
              </a:spcAft>
            </a:pPr>
            <a:r>
              <a:rPr lang="en-US" altLang="en-US" dirty="0">
                <a:solidFill>
                  <a:srgbClr val="252830"/>
                </a:solidFill>
                <a:latin typeface="+mj-lt"/>
              </a:rPr>
              <a:t>This function does not store all the values in memory, it would be inefficient. So it remembers the start, stop, step size and generates the next number on the go.</a:t>
            </a:r>
            <a:endParaRPr lang="en-US" altLang="en-US" dirty="0">
              <a:latin typeface="+mj-lt"/>
            </a:endParaRPr>
          </a:p>
          <a:p>
            <a:pPr eaLnBrk="0" fontAlgn="base" hangingPunct="0">
              <a:lnSpc>
                <a:spcPct val="110000"/>
              </a:lnSpc>
              <a:spcBef>
                <a:spcPct val="0"/>
              </a:spcBef>
              <a:spcAft>
                <a:spcPct val="0"/>
              </a:spcAft>
            </a:pPr>
            <a:r>
              <a:rPr lang="en-US" altLang="en-US" dirty="0">
                <a:solidFill>
                  <a:srgbClr val="252830"/>
                </a:solidFill>
                <a:latin typeface="+mj-lt"/>
              </a:rPr>
              <a:t>To force this function to output all the items, we can use the function list().</a:t>
            </a:r>
          </a:p>
          <a:p>
            <a:pPr eaLnBrk="0" fontAlgn="base" hangingPunct="0">
              <a:lnSpc>
                <a:spcPct val="110000"/>
              </a:lnSpc>
              <a:spcBef>
                <a:spcPct val="0"/>
              </a:spcBef>
              <a:spcAft>
                <a:spcPct val="0"/>
              </a:spcAft>
            </a:pPr>
            <a:endParaRPr lang="en-US" altLang="en-US" dirty="0">
              <a:latin typeface="+mj-lt"/>
            </a:endParaRPr>
          </a:p>
        </p:txBody>
      </p:sp>
    </p:spTree>
    <p:extLst>
      <p:ext uri="{BB962C8B-B14F-4D97-AF65-F5344CB8AC3E}">
        <p14:creationId xmlns:p14="http://schemas.microsoft.com/office/powerpoint/2010/main" val="22679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4A7B32F-60DC-4208-9A75-AFA082DCA7AC}"/>
              </a:ext>
            </a:extLst>
          </p:cNvPr>
          <p:cNvSpPr>
            <a:spLocks noGrp="1"/>
          </p:cNvSpPr>
          <p:nvPr>
            <p:ph idx="1"/>
          </p:nvPr>
        </p:nvSpPr>
        <p:spPr>
          <a:xfrm>
            <a:off x="838200" y="856211"/>
            <a:ext cx="10515600" cy="5320752"/>
          </a:xfrm>
        </p:spPr>
        <p:txBody>
          <a:bodyPr>
            <a:normAutofit lnSpcReduction="10000"/>
          </a:bodyPr>
          <a:lstStyle/>
          <a:p>
            <a:pPr marL="0" lvl="0" indent="0" eaLnBrk="0" fontAlgn="base" hangingPunct="0">
              <a:lnSpc>
                <a:spcPct val="100000"/>
              </a:lnSpc>
              <a:spcBef>
                <a:spcPct val="0"/>
              </a:spcBef>
              <a:spcAft>
                <a:spcPct val="0"/>
              </a:spcAft>
              <a:buNone/>
            </a:pPr>
            <a:r>
              <a:rPr lang="en-US" altLang="en-US" sz="4000" dirty="0">
                <a:solidFill>
                  <a:srgbClr val="252830"/>
                </a:solidFill>
                <a:latin typeface="+mj-lt"/>
              </a:rPr>
              <a:t>The following example will clarify this.</a:t>
            </a:r>
          </a:p>
          <a:p>
            <a:pPr marL="0" lvl="0" indent="0" eaLnBrk="0" fontAlgn="base" hangingPunct="0">
              <a:lnSpc>
                <a:spcPct val="100000"/>
              </a:lnSpc>
              <a:spcBef>
                <a:spcPct val="0"/>
              </a:spcBef>
              <a:spcAft>
                <a:spcPct val="0"/>
              </a:spcAft>
              <a:buNone/>
            </a:pPr>
            <a:endParaRPr lang="en-US" altLang="en-US" sz="2000" dirty="0">
              <a:latin typeface="+mj-lt"/>
            </a:endParaRPr>
          </a:p>
          <a:p>
            <a:pPr marL="0" lvl="0" indent="0" eaLnBrk="0" fontAlgn="base" hangingPunct="0">
              <a:lnSpc>
                <a:spcPct val="100000"/>
              </a:lnSpc>
              <a:spcBef>
                <a:spcPct val="0"/>
              </a:spcBef>
              <a:spcAft>
                <a:spcPct val="0"/>
              </a:spcAft>
              <a:buNone/>
            </a:pPr>
            <a:r>
              <a:rPr lang="en-US" altLang="en-US" dirty="0">
                <a:solidFill>
                  <a:srgbClr val="00B050"/>
                </a:solidFill>
                <a:latin typeface="Aleo" panose="020F0302020204030203" pitchFamily="34" charset="0"/>
              </a:rPr>
              <a:t># Output: range(0, 10) </a:t>
            </a: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print(range(10))</a:t>
            </a:r>
          </a:p>
          <a:p>
            <a:pPr marL="0" lvl="0" indent="0" eaLnBrk="0" fontAlgn="base" hangingPunct="0">
              <a:lnSpc>
                <a:spcPct val="100000"/>
              </a:lnSpc>
              <a:spcBef>
                <a:spcPct val="0"/>
              </a:spcBef>
              <a:spcAft>
                <a:spcPct val="0"/>
              </a:spcAft>
              <a:buNone/>
            </a:pPr>
            <a:endParaRPr lang="en-US" altLang="en-US" dirty="0">
              <a:solidFill>
                <a:srgbClr val="FF0000"/>
              </a:solidFill>
              <a:latin typeface="Aleo" panose="020F0302020204030203" pitchFamily="34" charset="0"/>
            </a:endParaRPr>
          </a:p>
          <a:p>
            <a:pPr marL="0" lvl="0" indent="0" eaLnBrk="0" fontAlgn="base" hangingPunct="0">
              <a:lnSpc>
                <a:spcPct val="100000"/>
              </a:lnSpc>
              <a:spcBef>
                <a:spcPct val="0"/>
              </a:spcBef>
              <a:spcAft>
                <a:spcPct val="0"/>
              </a:spcAft>
              <a:buNone/>
            </a:pPr>
            <a:r>
              <a:rPr lang="en-US" altLang="en-US" dirty="0">
                <a:solidFill>
                  <a:srgbClr val="00B050"/>
                </a:solidFill>
                <a:latin typeface="Aleo" panose="020F0302020204030203" pitchFamily="34" charset="0"/>
              </a:rPr>
              <a:t># Output: [0, 1, 2, 3, 4, 5, 6, 7, 8, 9]</a:t>
            </a: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print(list(range(10)))</a:t>
            </a:r>
          </a:p>
          <a:p>
            <a:pPr marL="0" lvl="0" indent="0" eaLnBrk="0" fontAlgn="base" hangingPunct="0">
              <a:lnSpc>
                <a:spcPct val="100000"/>
              </a:lnSpc>
              <a:spcBef>
                <a:spcPct val="0"/>
              </a:spcBef>
              <a:spcAft>
                <a:spcPct val="0"/>
              </a:spcAft>
              <a:buNone/>
            </a:pPr>
            <a:endParaRPr lang="en-US" altLang="en-US" dirty="0">
              <a:solidFill>
                <a:srgbClr val="FF0000"/>
              </a:solidFill>
              <a:latin typeface="Aleo" panose="020F0302020204030203" pitchFamily="34" charset="0"/>
            </a:endParaRPr>
          </a:p>
          <a:p>
            <a:pPr marL="0" lvl="0" indent="0" eaLnBrk="0" fontAlgn="base" hangingPunct="0">
              <a:lnSpc>
                <a:spcPct val="100000"/>
              </a:lnSpc>
              <a:spcBef>
                <a:spcPct val="0"/>
              </a:spcBef>
              <a:spcAft>
                <a:spcPct val="0"/>
              </a:spcAft>
              <a:buNone/>
            </a:pPr>
            <a:r>
              <a:rPr lang="en-US" altLang="en-US" dirty="0">
                <a:solidFill>
                  <a:srgbClr val="00B050"/>
                </a:solidFill>
                <a:latin typeface="Aleo" panose="020F0302020204030203" pitchFamily="34" charset="0"/>
              </a:rPr>
              <a:t># Output: [2, 3, 4, 5, 6, 7]</a:t>
            </a: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print(list(range(2, 8)))</a:t>
            </a:r>
          </a:p>
          <a:p>
            <a:pPr marL="0" lvl="0" indent="0" eaLnBrk="0" fontAlgn="base" hangingPunct="0">
              <a:lnSpc>
                <a:spcPct val="100000"/>
              </a:lnSpc>
              <a:spcBef>
                <a:spcPct val="0"/>
              </a:spcBef>
              <a:spcAft>
                <a:spcPct val="0"/>
              </a:spcAft>
              <a:buNone/>
            </a:pPr>
            <a:endParaRPr lang="en-US" altLang="en-US" dirty="0">
              <a:solidFill>
                <a:srgbClr val="FF0000"/>
              </a:solidFill>
              <a:latin typeface="Aleo" panose="020F0302020204030203" pitchFamily="34" charset="0"/>
            </a:endParaRPr>
          </a:p>
          <a:p>
            <a:pPr marL="0" lvl="0" indent="0" eaLnBrk="0" fontAlgn="base" hangingPunct="0">
              <a:lnSpc>
                <a:spcPct val="100000"/>
              </a:lnSpc>
              <a:spcBef>
                <a:spcPct val="0"/>
              </a:spcBef>
              <a:spcAft>
                <a:spcPct val="0"/>
              </a:spcAft>
              <a:buNone/>
            </a:pPr>
            <a:r>
              <a:rPr lang="en-US" altLang="en-US" dirty="0">
                <a:solidFill>
                  <a:srgbClr val="00B050"/>
                </a:solidFill>
                <a:latin typeface="Aleo" panose="020F0302020204030203" pitchFamily="34" charset="0"/>
              </a:rPr>
              <a:t># Output: [2, 5, 8, 11, 14, 17]</a:t>
            </a: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print(list(range(2, 20, 3)))</a:t>
            </a:r>
            <a:endParaRPr lang="en-US" altLang="en-US" sz="4400" dirty="0">
              <a:solidFill>
                <a:srgbClr val="FF0000"/>
              </a:solidFill>
              <a:latin typeface="Aleo" panose="020F0302020204030203" pitchFamily="34" charset="0"/>
            </a:endParaRPr>
          </a:p>
          <a:p>
            <a:endParaRPr lang="en-IN" dirty="0">
              <a:latin typeface="Aleo" panose="020F0302020204030203" pitchFamily="34" charset="0"/>
            </a:endParaRPr>
          </a:p>
        </p:txBody>
      </p:sp>
    </p:spTree>
    <p:extLst>
      <p:ext uri="{BB962C8B-B14F-4D97-AF65-F5344CB8AC3E}">
        <p14:creationId xmlns:p14="http://schemas.microsoft.com/office/powerpoint/2010/main" val="2576162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16F9FB-10C8-44E1-878F-D23F4834A409}"/>
              </a:ext>
            </a:extLst>
          </p:cNvPr>
          <p:cNvSpPr>
            <a:spLocks noGrp="1"/>
          </p:cNvSpPr>
          <p:nvPr>
            <p:ph idx="1"/>
          </p:nvPr>
        </p:nvSpPr>
        <p:spPr>
          <a:xfrm>
            <a:off x="838200" y="723206"/>
            <a:ext cx="10515600" cy="5719157"/>
          </a:xfrm>
        </p:spPr>
        <p:txBody>
          <a:bodyPr>
            <a:normAutofit fontScale="92500" lnSpcReduction="10000"/>
          </a:bodyPr>
          <a:lstStyle/>
          <a:p>
            <a:r>
              <a:rPr lang="en-US" altLang="en-US" dirty="0">
                <a:solidFill>
                  <a:srgbClr val="252830"/>
                </a:solidFill>
                <a:latin typeface="+mj-lt"/>
              </a:rPr>
              <a:t>We can use the range() function in for loops to iterate through a sequence of numbers. It can be combined with the </a:t>
            </a:r>
            <a:r>
              <a:rPr lang="en-US" altLang="en-US" dirty="0" err="1">
                <a:solidFill>
                  <a:srgbClr val="252830"/>
                </a:solidFill>
                <a:latin typeface="+mj-lt"/>
              </a:rPr>
              <a:t>len</a:t>
            </a:r>
            <a:r>
              <a:rPr lang="en-US" altLang="en-US" dirty="0">
                <a:solidFill>
                  <a:srgbClr val="252830"/>
                </a:solidFill>
                <a:latin typeface="+mj-lt"/>
              </a:rPr>
              <a:t>() function to iterate though a sequence using indexing. Here is an example.</a:t>
            </a:r>
          </a:p>
          <a:p>
            <a:endParaRPr lang="en-US" altLang="en-US" dirty="0">
              <a:latin typeface="+mj-lt"/>
            </a:endParaRPr>
          </a:p>
          <a:p>
            <a:pPr marL="0" indent="0">
              <a:buNone/>
            </a:pPr>
            <a:r>
              <a:rPr lang="en-US" altLang="en-US" sz="2000" dirty="0">
                <a:solidFill>
                  <a:srgbClr val="00B050"/>
                </a:solidFill>
                <a:latin typeface="Aleo" panose="020F0302020204030203" pitchFamily="34" charset="0"/>
              </a:rPr>
              <a:t># Program to iterate through a list using indexing</a:t>
            </a:r>
          </a:p>
          <a:p>
            <a:pPr marL="0" indent="0">
              <a:buNone/>
            </a:pPr>
            <a:r>
              <a:rPr lang="en-US" altLang="en-US" sz="2000" dirty="0">
                <a:solidFill>
                  <a:srgbClr val="FF0000"/>
                </a:solidFill>
                <a:latin typeface="Aleo" panose="020F0302020204030203" pitchFamily="34" charset="0"/>
              </a:rPr>
              <a:t>genre = ['pop', 'rock', 'jazz’]</a:t>
            </a:r>
          </a:p>
          <a:p>
            <a:pPr marL="0" indent="0">
              <a:buNone/>
            </a:pPr>
            <a:r>
              <a:rPr lang="en-US" altLang="en-US" sz="2000" dirty="0">
                <a:solidFill>
                  <a:srgbClr val="00B050"/>
                </a:solidFill>
                <a:latin typeface="Aleo" panose="020F0302020204030203" pitchFamily="34" charset="0"/>
              </a:rPr>
              <a:t># iterate over the list using index</a:t>
            </a:r>
          </a:p>
          <a:p>
            <a:pPr marL="0" indent="0">
              <a:buNone/>
            </a:pPr>
            <a:r>
              <a:rPr lang="en-US" altLang="en-US" sz="2000" dirty="0">
                <a:solidFill>
                  <a:srgbClr val="FF0000"/>
                </a:solidFill>
                <a:latin typeface="Aleo" panose="020F0302020204030203" pitchFamily="34" charset="0"/>
              </a:rPr>
              <a:t>for </a:t>
            </a:r>
            <a:r>
              <a:rPr lang="en-US" altLang="en-US" sz="2000" dirty="0" err="1">
                <a:solidFill>
                  <a:srgbClr val="FF0000"/>
                </a:solidFill>
                <a:latin typeface="Aleo" panose="020F0302020204030203" pitchFamily="34" charset="0"/>
              </a:rPr>
              <a:t>i</a:t>
            </a:r>
            <a:r>
              <a:rPr lang="en-US" altLang="en-US" sz="2000" dirty="0">
                <a:solidFill>
                  <a:srgbClr val="FF0000"/>
                </a:solidFill>
                <a:latin typeface="Aleo" panose="020F0302020204030203" pitchFamily="34" charset="0"/>
              </a:rPr>
              <a:t> in range(</a:t>
            </a:r>
            <a:r>
              <a:rPr lang="en-US" altLang="en-US" sz="2000" dirty="0" err="1">
                <a:solidFill>
                  <a:srgbClr val="FF0000"/>
                </a:solidFill>
                <a:latin typeface="Aleo" panose="020F0302020204030203" pitchFamily="34" charset="0"/>
              </a:rPr>
              <a:t>len</a:t>
            </a:r>
            <a:r>
              <a:rPr lang="en-US" altLang="en-US" sz="2000" dirty="0">
                <a:solidFill>
                  <a:srgbClr val="FF0000"/>
                </a:solidFill>
                <a:latin typeface="Aleo" panose="020F0302020204030203" pitchFamily="34" charset="0"/>
              </a:rPr>
              <a:t>(genre)):</a:t>
            </a:r>
          </a:p>
          <a:p>
            <a:pPr marL="0" indent="0">
              <a:buNone/>
            </a:pPr>
            <a:r>
              <a:rPr lang="en-US" altLang="en-US" sz="2000" dirty="0">
                <a:solidFill>
                  <a:srgbClr val="FF0000"/>
                </a:solidFill>
                <a:latin typeface="Aleo" panose="020F0302020204030203" pitchFamily="34" charset="0"/>
              </a:rPr>
              <a:t>	print("I like", genre[</a:t>
            </a:r>
            <a:r>
              <a:rPr lang="en-US" altLang="en-US" sz="2000" dirty="0" err="1">
                <a:solidFill>
                  <a:srgbClr val="FF0000"/>
                </a:solidFill>
                <a:latin typeface="Aleo" panose="020F0302020204030203" pitchFamily="34" charset="0"/>
              </a:rPr>
              <a:t>i</a:t>
            </a:r>
            <a:r>
              <a:rPr lang="en-US" altLang="en-US" sz="2000" dirty="0">
                <a:solidFill>
                  <a:srgbClr val="FF0000"/>
                </a:solidFill>
                <a:latin typeface="Aleo" panose="020F0302020204030203" pitchFamily="34" charset="0"/>
              </a:rPr>
              <a:t>])</a:t>
            </a:r>
          </a:p>
          <a:p>
            <a:pPr marL="0" indent="0">
              <a:buNone/>
            </a:pPr>
            <a:endParaRPr lang="en-US" altLang="en-US" dirty="0">
              <a:solidFill>
                <a:srgbClr val="FF0000"/>
              </a:solidFill>
              <a:latin typeface="Aleo" panose="020F0302020204030203" pitchFamily="34" charset="0"/>
            </a:endParaRPr>
          </a:p>
          <a:p>
            <a:pPr marL="0" lvl="0" indent="0" eaLnBrk="0" fontAlgn="base" hangingPunct="0">
              <a:lnSpc>
                <a:spcPct val="100000"/>
              </a:lnSpc>
              <a:spcBef>
                <a:spcPct val="0"/>
              </a:spcBef>
              <a:spcAft>
                <a:spcPct val="0"/>
              </a:spcAft>
              <a:buNone/>
            </a:pPr>
            <a:r>
              <a:rPr lang="en-US" altLang="en-US" b="1" dirty="0">
                <a:solidFill>
                  <a:srgbClr val="252830"/>
                </a:solidFill>
                <a:latin typeface="+mj-lt"/>
              </a:rPr>
              <a:t>The output will be:</a:t>
            </a:r>
          </a:p>
          <a:p>
            <a:pPr marL="0" lvl="0" indent="0" eaLnBrk="0" fontAlgn="base" hangingPunct="0">
              <a:lnSpc>
                <a:spcPct val="100000"/>
              </a:lnSpc>
              <a:spcBef>
                <a:spcPct val="0"/>
              </a:spcBef>
              <a:spcAft>
                <a:spcPct val="0"/>
              </a:spcAft>
              <a:buNone/>
            </a:pPr>
            <a:endParaRPr lang="en-US" altLang="en-US" b="1" dirty="0">
              <a:solidFill>
                <a:srgbClr val="252830"/>
              </a:solidFill>
              <a:latin typeface="+mj-lt"/>
            </a:endParaRP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I like pop</a:t>
            </a: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I like rock</a:t>
            </a: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​I like jazz </a:t>
            </a:r>
          </a:p>
          <a:p>
            <a:endParaRPr lang="en-IN" dirty="0"/>
          </a:p>
        </p:txBody>
      </p:sp>
    </p:spTree>
    <p:extLst>
      <p:ext uri="{BB962C8B-B14F-4D97-AF65-F5344CB8AC3E}">
        <p14:creationId xmlns:p14="http://schemas.microsoft.com/office/powerpoint/2010/main" val="221296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CF1081-78A6-444F-BB08-E5DBFEBF2CFD}"/>
              </a:ext>
            </a:extLst>
          </p:cNvPr>
          <p:cNvSpPr>
            <a:spLocks noGrp="1"/>
          </p:cNvSpPr>
          <p:nvPr>
            <p:ph type="title"/>
          </p:nvPr>
        </p:nvSpPr>
        <p:spPr/>
        <p:txBody>
          <a:bodyPr/>
          <a:lstStyle/>
          <a:p>
            <a:r>
              <a:rPr lang="en-IN" dirty="0">
                <a:latin typeface="+mn-lt"/>
              </a:rPr>
              <a:t>for loop with else</a:t>
            </a:r>
          </a:p>
        </p:txBody>
      </p:sp>
      <p:sp>
        <p:nvSpPr>
          <p:cNvPr id="8" name="Content Placeholder 7">
            <a:extLst>
              <a:ext uri="{FF2B5EF4-FFF2-40B4-BE49-F238E27FC236}">
                <a16:creationId xmlns:a16="http://schemas.microsoft.com/office/drawing/2014/main" id="{2FC95436-552A-4BC4-A635-563BEA8AE65D}"/>
              </a:ext>
            </a:extLst>
          </p:cNvPr>
          <p:cNvSpPr>
            <a:spLocks noGrp="1"/>
          </p:cNvSpPr>
          <p:nvPr>
            <p:ph idx="1"/>
          </p:nvPr>
        </p:nvSpPr>
        <p:spPr>
          <a:xfrm>
            <a:off x="838200" y="1579418"/>
            <a:ext cx="10515600" cy="4597545"/>
          </a:xfrm>
        </p:spPr>
        <p:txBody>
          <a:bodyPr>
            <a:noAutofit/>
          </a:bodyPr>
          <a:lstStyle/>
          <a:p>
            <a:pPr eaLnBrk="0" fontAlgn="base" hangingPunct="0">
              <a:lnSpc>
                <a:spcPct val="100000"/>
              </a:lnSpc>
              <a:spcBef>
                <a:spcPct val="0"/>
              </a:spcBef>
              <a:spcAft>
                <a:spcPct val="0"/>
              </a:spcAft>
            </a:pPr>
            <a:r>
              <a:rPr lang="en-US" altLang="en-US" sz="2200" dirty="0">
                <a:solidFill>
                  <a:srgbClr val="252830"/>
                </a:solidFill>
                <a:latin typeface="+mj-lt"/>
              </a:rPr>
              <a:t>A for loop can have an optional else block as well. The else part is executed if the items in the sequence used in for loop exhausts.</a:t>
            </a:r>
            <a:endParaRPr lang="en-US" altLang="en-US" sz="2200" dirty="0">
              <a:latin typeface="+mj-lt"/>
            </a:endParaRPr>
          </a:p>
          <a:p>
            <a:pPr eaLnBrk="0" fontAlgn="base" hangingPunct="0">
              <a:lnSpc>
                <a:spcPct val="100000"/>
              </a:lnSpc>
              <a:spcBef>
                <a:spcPct val="0"/>
              </a:spcBef>
              <a:spcAft>
                <a:spcPct val="0"/>
              </a:spcAft>
            </a:pPr>
            <a:r>
              <a:rPr lang="en-US" altLang="en-US" sz="2200" dirty="0">
                <a:solidFill>
                  <a:srgbClr val="252830"/>
                </a:solidFill>
                <a:latin typeface="+mj-lt"/>
              </a:rPr>
              <a:t>break statement can be used to stop a for loop. In such case, the else part is ignored.</a:t>
            </a:r>
            <a:endParaRPr lang="en-US" altLang="en-US" sz="2200" dirty="0">
              <a:latin typeface="+mj-lt"/>
            </a:endParaRPr>
          </a:p>
          <a:p>
            <a:pPr eaLnBrk="0" fontAlgn="base" hangingPunct="0">
              <a:lnSpc>
                <a:spcPct val="100000"/>
              </a:lnSpc>
              <a:spcBef>
                <a:spcPct val="0"/>
              </a:spcBef>
              <a:spcAft>
                <a:spcPct val="0"/>
              </a:spcAft>
            </a:pPr>
            <a:r>
              <a:rPr lang="en-US" altLang="en-US" sz="2200" dirty="0">
                <a:solidFill>
                  <a:srgbClr val="252830"/>
                </a:solidFill>
                <a:latin typeface="+mj-lt"/>
              </a:rPr>
              <a:t>Hence, a for loop's else part runs if no break occurs.</a:t>
            </a:r>
            <a:endParaRPr lang="en-US" altLang="en-US" sz="2200" dirty="0">
              <a:latin typeface="+mj-lt"/>
            </a:endParaRPr>
          </a:p>
          <a:p>
            <a:pPr marL="0" indent="0" eaLnBrk="0" fontAlgn="base" hangingPunct="0">
              <a:lnSpc>
                <a:spcPct val="100000"/>
              </a:lnSpc>
              <a:spcBef>
                <a:spcPct val="0"/>
              </a:spcBef>
              <a:spcAft>
                <a:spcPct val="0"/>
              </a:spcAft>
              <a:buNone/>
            </a:pPr>
            <a:endParaRPr lang="en-US" altLang="en-US" sz="2200" dirty="0">
              <a:solidFill>
                <a:srgbClr val="252830"/>
              </a:solidFill>
              <a:latin typeface="+mj-lt"/>
            </a:endParaRPr>
          </a:p>
          <a:p>
            <a:pPr marL="0" indent="0" eaLnBrk="0" fontAlgn="base" hangingPunct="0">
              <a:lnSpc>
                <a:spcPct val="100000"/>
              </a:lnSpc>
              <a:spcBef>
                <a:spcPct val="0"/>
              </a:spcBef>
              <a:spcAft>
                <a:spcPct val="0"/>
              </a:spcAft>
              <a:buNone/>
            </a:pPr>
            <a:r>
              <a:rPr lang="en-US" altLang="en-US" sz="2200" dirty="0">
                <a:solidFill>
                  <a:srgbClr val="252830"/>
                </a:solidFill>
                <a:latin typeface="+mj-lt"/>
              </a:rPr>
              <a:t>Here is an example to illustrate this.</a:t>
            </a:r>
            <a:endParaRPr lang="en-US" altLang="en-US" sz="2200" dirty="0">
              <a:latin typeface="+mj-lt"/>
            </a:endParaRPr>
          </a:p>
          <a:p>
            <a:pPr marL="0" indent="0">
              <a:buNone/>
            </a:pPr>
            <a:endParaRPr lang="en-IN" sz="2400" dirty="0">
              <a:latin typeface="+mj-lt"/>
            </a:endParaRPr>
          </a:p>
          <a:p>
            <a:pPr marL="0" indent="0">
              <a:buNone/>
            </a:pPr>
            <a:r>
              <a:rPr lang="en-IN" sz="2000" dirty="0">
                <a:solidFill>
                  <a:srgbClr val="FF0000"/>
                </a:solidFill>
                <a:latin typeface="Aleo" panose="020F0302020204030203" pitchFamily="34" charset="0"/>
              </a:rPr>
              <a:t>digits = [0, 1, 5]</a:t>
            </a:r>
          </a:p>
          <a:p>
            <a:pPr marL="0" indent="0">
              <a:buNone/>
            </a:pPr>
            <a:r>
              <a:rPr lang="en-IN" sz="2000" dirty="0">
                <a:solidFill>
                  <a:srgbClr val="FF0000"/>
                </a:solidFill>
                <a:latin typeface="Aleo" panose="020F0302020204030203" pitchFamily="34" charset="0"/>
              </a:rPr>
              <a:t>for </a:t>
            </a:r>
            <a:r>
              <a:rPr lang="en-IN" sz="2000" dirty="0" err="1">
                <a:solidFill>
                  <a:srgbClr val="FF0000"/>
                </a:solidFill>
                <a:latin typeface="Aleo" panose="020F0302020204030203" pitchFamily="34" charset="0"/>
              </a:rPr>
              <a:t>i</a:t>
            </a:r>
            <a:r>
              <a:rPr lang="en-IN" sz="2000" dirty="0">
                <a:solidFill>
                  <a:srgbClr val="FF0000"/>
                </a:solidFill>
                <a:latin typeface="Aleo" panose="020F0302020204030203" pitchFamily="34" charset="0"/>
              </a:rPr>
              <a:t> in digits:</a:t>
            </a:r>
          </a:p>
          <a:p>
            <a:pPr marL="0" indent="0">
              <a:buNone/>
            </a:pPr>
            <a:r>
              <a:rPr lang="en-IN" sz="2000" dirty="0">
                <a:solidFill>
                  <a:srgbClr val="FF0000"/>
                </a:solidFill>
                <a:latin typeface="Aleo" panose="020F0302020204030203" pitchFamily="34" charset="0"/>
              </a:rPr>
              <a:t>	print(</a:t>
            </a:r>
            <a:r>
              <a:rPr lang="en-IN" sz="2000" dirty="0" err="1">
                <a:solidFill>
                  <a:srgbClr val="FF0000"/>
                </a:solidFill>
                <a:latin typeface="Aleo" panose="020F0302020204030203" pitchFamily="34" charset="0"/>
              </a:rPr>
              <a:t>i</a:t>
            </a:r>
            <a:r>
              <a:rPr lang="en-IN" sz="2000" dirty="0">
                <a:solidFill>
                  <a:srgbClr val="FF0000"/>
                </a:solidFill>
                <a:latin typeface="Aleo" panose="020F0302020204030203" pitchFamily="34" charset="0"/>
              </a:rPr>
              <a:t>)</a:t>
            </a:r>
          </a:p>
          <a:p>
            <a:pPr marL="0" indent="0">
              <a:buNone/>
            </a:pPr>
            <a:r>
              <a:rPr lang="en-IN" sz="2000" dirty="0">
                <a:solidFill>
                  <a:srgbClr val="FF0000"/>
                </a:solidFill>
                <a:latin typeface="Aleo" panose="020F0302020204030203" pitchFamily="34" charset="0"/>
              </a:rPr>
              <a:t>else:</a:t>
            </a:r>
          </a:p>
          <a:p>
            <a:pPr marL="0" indent="0">
              <a:buNone/>
            </a:pPr>
            <a:r>
              <a:rPr lang="en-IN" sz="2000" dirty="0">
                <a:solidFill>
                  <a:srgbClr val="FF0000"/>
                </a:solidFill>
                <a:latin typeface="Aleo" panose="020F0302020204030203" pitchFamily="34" charset="0"/>
              </a:rPr>
              <a:t>	print("No items left.")</a:t>
            </a:r>
          </a:p>
        </p:txBody>
      </p:sp>
    </p:spTree>
    <p:extLst>
      <p:ext uri="{BB962C8B-B14F-4D97-AF65-F5344CB8AC3E}">
        <p14:creationId xmlns:p14="http://schemas.microsoft.com/office/powerpoint/2010/main" val="1396301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460A-CAB6-4E3A-B665-6C27D817D9C6}"/>
              </a:ext>
            </a:extLst>
          </p:cNvPr>
          <p:cNvSpPr>
            <a:spLocks noGrp="1"/>
          </p:cNvSpPr>
          <p:nvPr>
            <p:ph type="title"/>
          </p:nvPr>
        </p:nvSpPr>
        <p:spPr/>
        <p:txBody>
          <a:bodyPr/>
          <a:lstStyle/>
          <a:p>
            <a:r>
              <a:rPr lang="en-US" dirty="0">
                <a:latin typeface="+mn-lt"/>
              </a:rPr>
              <a:t>T</a:t>
            </a:r>
            <a:r>
              <a:rPr lang="en-IN" dirty="0">
                <a:latin typeface="+mn-lt"/>
              </a:rPr>
              <a:t>he output will be:</a:t>
            </a:r>
          </a:p>
        </p:txBody>
      </p:sp>
      <p:sp>
        <p:nvSpPr>
          <p:cNvPr id="5" name="Content Placeholder 4">
            <a:extLst>
              <a:ext uri="{FF2B5EF4-FFF2-40B4-BE49-F238E27FC236}">
                <a16:creationId xmlns:a16="http://schemas.microsoft.com/office/drawing/2014/main" id="{5E15C1CC-7830-41B5-89C7-CFAD281A8620}"/>
              </a:ext>
            </a:extLst>
          </p:cNvPr>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0</a:t>
            </a: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1</a:t>
            </a: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5</a:t>
            </a: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No items left.</a:t>
            </a:r>
          </a:p>
          <a:p>
            <a:pPr marL="0" lvl="0" indent="0" eaLnBrk="0" fontAlgn="base" hangingPunct="0">
              <a:lnSpc>
                <a:spcPct val="100000"/>
              </a:lnSpc>
              <a:spcBef>
                <a:spcPct val="0"/>
              </a:spcBef>
              <a:spcAft>
                <a:spcPct val="0"/>
              </a:spcAft>
              <a:buNone/>
            </a:pPr>
            <a:endParaRPr lang="en-US" altLang="en-US" dirty="0">
              <a:solidFill>
                <a:srgbClr val="252830"/>
              </a:solidFill>
              <a:latin typeface="+mj-lt"/>
            </a:endParaRPr>
          </a:p>
          <a:p>
            <a:pPr marL="0" lvl="0" indent="0" eaLnBrk="0" fontAlgn="base" hangingPunct="0">
              <a:lnSpc>
                <a:spcPct val="100000"/>
              </a:lnSpc>
              <a:spcBef>
                <a:spcPct val="0"/>
              </a:spcBef>
              <a:spcAft>
                <a:spcPct val="0"/>
              </a:spcAft>
              <a:buNone/>
            </a:pPr>
            <a:r>
              <a:rPr lang="en-US" altLang="en-US" sz="3200" dirty="0">
                <a:solidFill>
                  <a:srgbClr val="252830"/>
                </a:solidFill>
                <a:latin typeface="+mj-lt"/>
              </a:rPr>
              <a:t>Here, the for loop prints items of the list until the loop exhausts. When the for loop exhausts, it executes the block of code in the else and prints</a:t>
            </a:r>
          </a:p>
          <a:p>
            <a:pPr marL="0" lvl="0" indent="0" eaLnBrk="0" fontAlgn="base" hangingPunct="0">
              <a:lnSpc>
                <a:spcPct val="100000"/>
              </a:lnSpc>
              <a:spcBef>
                <a:spcPct val="0"/>
              </a:spcBef>
              <a:spcAft>
                <a:spcPct val="0"/>
              </a:spcAft>
              <a:buNone/>
            </a:pPr>
            <a:endParaRPr lang="en-US" altLang="en-US" dirty="0">
              <a:solidFill>
                <a:srgbClr val="252830"/>
              </a:solidFill>
              <a:latin typeface="+mj-lt"/>
            </a:endParaRP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No items left. </a:t>
            </a:r>
          </a:p>
          <a:p>
            <a:endParaRPr lang="en-IN" dirty="0">
              <a:latin typeface="+mj-lt"/>
            </a:endParaRPr>
          </a:p>
        </p:txBody>
      </p:sp>
    </p:spTree>
    <p:extLst>
      <p:ext uri="{BB962C8B-B14F-4D97-AF65-F5344CB8AC3E}">
        <p14:creationId xmlns:p14="http://schemas.microsoft.com/office/powerpoint/2010/main" val="597622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0229-ED62-4C1A-AB3B-433CB3BEEBD6}"/>
              </a:ext>
            </a:extLst>
          </p:cNvPr>
          <p:cNvSpPr>
            <a:spLocks noGrp="1"/>
          </p:cNvSpPr>
          <p:nvPr>
            <p:ph type="title"/>
          </p:nvPr>
        </p:nvSpPr>
        <p:spPr/>
        <p:txBody>
          <a:bodyPr/>
          <a:lstStyle/>
          <a:p>
            <a:r>
              <a:rPr lang="en-IN" dirty="0">
                <a:latin typeface="+mn-lt"/>
              </a:rPr>
              <a:t>Python while Loop</a:t>
            </a:r>
          </a:p>
        </p:txBody>
      </p:sp>
      <p:sp>
        <p:nvSpPr>
          <p:cNvPr id="5" name="Content Placeholder 4">
            <a:extLst>
              <a:ext uri="{FF2B5EF4-FFF2-40B4-BE49-F238E27FC236}">
                <a16:creationId xmlns:a16="http://schemas.microsoft.com/office/drawing/2014/main" id="{12CB44D4-D028-47FA-9C38-F68EAB45AB6B}"/>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sz="3200" dirty="0">
                <a:solidFill>
                  <a:srgbClr val="252830"/>
                </a:solidFill>
                <a:latin typeface="+mj-lt"/>
              </a:rPr>
              <a:t>The while loop in Python is used to iterate over a block of code as long as the test expression (condition) is true.</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We generally use this loop when we don't know beforehand, the number of times to iterate.</a:t>
            </a:r>
            <a:endParaRPr lang="en-US" altLang="en-US" sz="3200" b="1" dirty="0">
              <a:solidFill>
                <a:srgbClr val="252830"/>
              </a:solidFill>
              <a:latin typeface="+mj-lt"/>
            </a:endParaRPr>
          </a:p>
          <a:p>
            <a:pPr marL="0" lvl="0" indent="0" eaLnBrk="0" fontAlgn="base" hangingPunct="0">
              <a:lnSpc>
                <a:spcPct val="100000"/>
              </a:lnSpc>
              <a:spcBef>
                <a:spcPct val="0"/>
              </a:spcBef>
              <a:spcAft>
                <a:spcPct val="0"/>
              </a:spcAft>
              <a:buNone/>
            </a:pPr>
            <a:endParaRPr lang="en-US" altLang="en-US" dirty="0">
              <a:solidFill>
                <a:srgbClr val="252830"/>
              </a:solidFill>
              <a:latin typeface="Aleo" panose="020F0302020204030203" pitchFamily="34" charset="0"/>
            </a:endParaRPr>
          </a:p>
          <a:p>
            <a:pPr marL="3200400" lvl="7"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while </a:t>
            </a:r>
            <a:r>
              <a:rPr lang="en-US" altLang="en-US" sz="3200" dirty="0" err="1">
                <a:solidFill>
                  <a:srgbClr val="FF0000"/>
                </a:solidFill>
                <a:latin typeface="Aleo" panose="020F0302020204030203" pitchFamily="34" charset="0"/>
              </a:rPr>
              <a:t>test_expression</a:t>
            </a:r>
            <a:r>
              <a:rPr lang="en-US" altLang="en-US" sz="3200" dirty="0">
                <a:solidFill>
                  <a:srgbClr val="FF0000"/>
                </a:solidFill>
                <a:latin typeface="Aleo" panose="020F0302020204030203" pitchFamily="34" charset="0"/>
              </a:rPr>
              <a:t>:</a:t>
            </a:r>
          </a:p>
          <a:p>
            <a:pPr marL="3200400" lvl="7"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	Body of while </a:t>
            </a:r>
          </a:p>
          <a:p>
            <a:endParaRPr lang="en-IN" dirty="0"/>
          </a:p>
        </p:txBody>
      </p:sp>
    </p:spTree>
    <p:extLst>
      <p:ext uri="{BB962C8B-B14F-4D97-AF65-F5344CB8AC3E}">
        <p14:creationId xmlns:p14="http://schemas.microsoft.com/office/powerpoint/2010/main" val="1319524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A23A-914F-4784-8707-60F67EE69566}"/>
              </a:ext>
            </a:extLst>
          </p:cNvPr>
          <p:cNvSpPr>
            <a:spLocks noGrp="1"/>
          </p:cNvSpPr>
          <p:nvPr>
            <p:ph idx="1"/>
          </p:nvPr>
        </p:nvSpPr>
        <p:spPr>
          <a:xfrm>
            <a:off x="838200" y="864524"/>
            <a:ext cx="10515600" cy="5312439"/>
          </a:xfrm>
        </p:spPr>
        <p:txBody>
          <a:bodyPr>
            <a:normAutofit lnSpcReduction="10000"/>
          </a:bodyPr>
          <a:lstStyle/>
          <a:p>
            <a:pPr eaLnBrk="0" fontAlgn="base" hangingPunct="0">
              <a:lnSpc>
                <a:spcPct val="100000"/>
              </a:lnSpc>
              <a:spcBef>
                <a:spcPct val="0"/>
              </a:spcBef>
              <a:spcAft>
                <a:spcPct val="0"/>
              </a:spcAft>
            </a:pPr>
            <a:r>
              <a:rPr lang="en-US" altLang="en-US" sz="3200" dirty="0">
                <a:solidFill>
                  <a:srgbClr val="252830"/>
                </a:solidFill>
                <a:latin typeface="+mj-lt"/>
              </a:rPr>
              <a:t>In while loop, test expression is checked first. The body of the loop is entered only if the </a:t>
            </a:r>
            <a:r>
              <a:rPr lang="en-US" altLang="en-US" sz="3200" dirty="0" err="1">
                <a:solidFill>
                  <a:srgbClr val="252830"/>
                </a:solidFill>
                <a:latin typeface="+mj-lt"/>
              </a:rPr>
              <a:t>test_expression</a:t>
            </a:r>
            <a:r>
              <a:rPr lang="en-US" altLang="en-US" sz="3200" dirty="0">
                <a:solidFill>
                  <a:srgbClr val="252830"/>
                </a:solidFill>
                <a:latin typeface="+mj-lt"/>
              </a:rPr>
              <a:t> evaluates to True. After one iteration, the test expression is checked again. This process continues until the </a:t>
            </a:r>
            <a:r>
              <a:rPr lang="en-US" altLang="en-US" sz="3200" dirty="0" err="1">
                <a:solidFill>
                  <a:srgbClr val="252830"/>
                </a:solidFill>
                <a:latin typeface="+mj-lt"/>
              </a:rPr>
              <a:t>test_expression</a:t>
            </a:r>
            <a:r>
              <a:rPr lang="en-US" altLang="en-US" sz="3200" dirty="0">
                <a:solidFill>
                  <a:srgbClr val="252830"/>
                </a:solidFill>
                <a:latin typeface="+mj-lt"/>
              </a:rPr>
              <a:t> evaluates to False.</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In Python, the body of the while loop is determined through indentation.</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Body starts with indentation and the first </a:t>
            </a:r>
            <a:r>
              <a:rPr lang="en-US" altLang="en-US" sz="3200" dirty="0" err="1">
                <a:solidFill>
                  <a:srgbClr val="252830"/>
                </a:solidFill>
                <a:latin typeface="+mj-lt"/>
              </a:rPr>
              <a:t>unindented</a:t>
            </a:r>
            <a:r>
              <a:rPr lang="en-US" altLang="en-US" sz="3200" dirty="0">
                <a:solidFill>
                  <a:srgbClr val="252830"/>
                </a:solidFill>
                <a:latin typeface="+mj-lt"/>
              </a:rPr>
              <a:t> line marks the end.</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Python interprets any non-zero value as True. None and 0 are interpreted as False.</a:t>
            </a:r>
            <a:endParaRPr lang="en-US" altLang="en-US" sz="3200" dirty="0">
              <a:latin typeface="+mj-lt"/>
            </a:endParaRPr>
          </a:p>
          <a:p>
            <a:endParaRPr lang="en-IN" dirty="0"/>
          </a:p>
        </p:txBody>
      </p:sp>
    </p:spTree>
    <p:extLst>
      <p:ext uri="{BB962C8B-B14F-4D97-AF65-F5344CB8AC3E}">
        <p14:creationId xmlns:p14="http://schemas.microsoft.com/office/powerpoint/2010/main" val="513594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2178-F639-4F48-A612-1FC4482078D9}"/>
              </a:ext>
            </a:extLst>
          </p:cNvPr>
          <p:cNvSpPr>
            <a:spLocks noGrp="1"/>
          </p:cNvSpPr>
          <p:nvPr>
            <p:ph type="title"/>
          </p:nvPr>
        </p:nvSpPr>
        <p:spPr/>
        <p:txBody>
          <a:bodyPr/>
          <a:lstStyle/>
          <a:p>
            <a:r>
              <a:rPr lang="en-IN" dirty="0">
                <a:latin typeface="+mn-lt"/>
              </a:rPr>
              <a:t>While Loop Flowchart</a:t>
            </a:r>
          </a:p>
        </p:txBody>
      </p:sp>
      <p:pic>
        <p:nvPicPr>
          <p:cNvPr id="4" name="Content Placeholder 3">
            <a:extLst>
              <a:ext uri="{FF2B5EF4-FFF2-40B4-BE49-F238E27FC236}">
                <a16:creationId xmlns:a16="http://schemas.microsoft.com/office/drawing/2014/main" id="{84811752-D7A8-4BA1-AA20-88667D380BCA}"/>
              </a:ext>
            </a:extLst>
          </p:cNvPr>
          <p:cNvPicPr>
            <a:picLocks noGrp="1" noChangeAspect="1"/>
          </p:cNvPicPr>
          <p:nvPr>
            <p:ph idx="1"/>
          </p:nvPr>
        </p:nvPicPr>
        <p:blipFill>
          <a:blip r:embed="rId2"/>
          <a:stretch>
            <a:fillRect/>
          </a:stretch>
        </p:blipFill>
        <p:spPr>
          <a:xfrm>
            <a:off x="4330932" y="1461328"/>
            <a:ext cx="2893608" cy="4827005"/>
          </a:xfrm>
          <a:prstGeom prst="rect">
            <a:avLst/>
          </a:prstGeom>
        </p:spPr>
      </p:pic>
    </p:spTree>
    <p:extLst>
      <p:ext uri="{BB962C8B-B14F-4D97-AF65-F5344CB8AC3E}">
        <p14:creationId xmlns:p14="http://schemas.microsoft.com/office/powerpoint/2010/main" val="330444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C0B1-4708-467D-BD69-B8C41330051E}"/>
              </a:ext>
            </a:extLst>
          </p:cNvPr>
          <p:cNvSpPr>
            <a:spLocks noGrp="1"/>
          </p:cNvSpPr>
          <p:nvPr>
            <p:ph type="title"/>
          </p:nvPr>
        </p:nvSpPr>
        <p:spPr/>
        <p:txBody>
          <a:bodyPr/>
          <a:lstStyle/>
          <a:p>
            <a:r>
              <a:rPr lang="en-IN" dirty="0">
                <a:latin typeface="+mn-lt"/>
              </a:rPr>
              <a:t>Python if Statement</a:t>
            </a:r>
          </a:p>
        </p:txBody>
      </p:sp>
      <p:sp>
        <p:nvSpPr>
          <p:cNvPr id="5" name="Content Placeholder 4">
            <a:extLst>
              <a:ext uri="{FF2B5EF4-FFF2-40B4-BE49-F238E27FC236}">
                <a16:creationId xmlns:a16="http://schemas.microsoft.com/office/drawing/2014/main" id="{E93CA143-9B6F-4018-8679-94512DFCC191}"/>
              </a:ext>
            </a:extLst>
          </p:cNvPr>
          <p:cNvSpPr>
            <a:spLocks noGrp="1"/>
          </p:cNvSpPr>
          <p:nvPr>
            <p:ph idx="1"/>
          </p:nvPr>
        </p:nvSpPr>
        <p:spPr>
          <a:xfrm>
            <a:off x="838200" y="1825625"/>
            <a:ext cx="10515600" cy="4408920"/>
          </a:xfrm>
        </p:spPr>
        <p:txBody>
          <a:bodyPr>
            <a:normAutofit fontScale="92500" lnSpcReduction="20000"/>
          </a:bodyPr>
          <a:lstStyle/>
          <a:p>
            <a:pPr marL="3200400" lvl="7" indent="0">
              <a:buNone/>
            </a:pPr>
            <a:r>
              <a:rPr lang="en-US" altLang="en-US" sz="3900" dirty="0">
                <a:solidFill>
                  <a:srgbClr val="FF0000"/>
                </a:solidFill>
                <a:latin typeface="Aleo" panose="020F0302020204030203" pitchFamily="34" charset="0"/>
              </a:rPr>
              <a:t>if test expression:</a:t>
            </a:r>
          </a:p>
          <a:p>
            <a:pPr marL="3200400" lvl="7" indent="0">
              <a:buNone/>
            </a:pPr>
            <a:r>
              <a:rPr lang="en-US" altLang="en-US" sz="3900" dirty="0">
                <a:solidFill>
                  <a:srgbClr val="FF0000"/>
                </a:solidFill>
                <a:latin typeface="Aleo" panose="020F0302020204030203" pitchFamily="34" charset="0"/>
              </a:rPr>
              <a:t>	statement(s) </a:t>
            </a:r>
          </a:p>
          <a:p>
            <a:pPr marL="0" indent="0">
              <a:buNone/>
            </a:pPr>
            <a:endParaRPr lang="en-US" altLang="en-US" sz="3200" dirty="0">
              <a:solidFill>
                <a:srgbClr val="FF0000"/>
              </a:solidFill>
              <a:latin typeface="+mj-lt"/>
            </a:endParaRPr>
          </a:p>
          <a:p>
            <a:pPr eaLnBrk="0" fontAlgn="base" hangingPunct="0">
              <a:lnSpc>
                <a:spcPct val="100000"/>
              </a:lnSpc>
              <a:spcBef>
                <a:spcPct val="0"/>
              </a:spcBef>
              <a:spcAft>
                <a:spcPct val="0"/>
              </a:spcAft>
            </a:pPr>
            <a:r>
              <a:rPr lang="en-US" altLang="en-US" sz="3000" dirty="0">
                <a:solidFill>
                  <a:srgbClr val="252830"/>
                </a:solidFill>
                <a:latin typeface="+mj-lt"/>
              </a:rPr>
              <a:t>Here, the program evaluates the test expression and will </a:t>
            </a:r>
            <a:r>
              <a:rPr lang="en-US" altLang="en-US" sz="3000" dirty="0">
                <a:solidFill>
                  <a:srgbClr val="FF0000"/>
                </a:solidFill>
                <a:latin typeface="+mj-lt"/>
              </a:rPr>
              <a:t>execute statement(s) only if the text expression is True</a:t>
            </a:r>
            <a:r>
              <a:rPr lang="en-US" altLang="en-US" sz="3000" dirty="0">
                <a:solidFill>
                  <a:srgbClr val="252830"/>
                </a:solidFill>
                <a:latin typeface="+mj-lt"/>
              </a:rPr>
              <a:t>.</a:t>
            </a:r>
            <a:endParaRPr lang="en-US" altLang="en-US" sz="3000" dirty="0">
              <a:latin typeface="+mj-lt"/>
            </a:endParaRPr>
          </a:p>
          <a:p>
            <a:pPr eaLnBrk="0" fontAlgn="base" hangingPunct="0">
              <a:lnSpc>
                <a:spcPct val="100000"/>
              </a:lnSpc>
              <a:spcBef>
                <a:spcPct val="0"/>
              </a:spcBef>
              <a:spcAft>
                <a:spcPct val="0"/>
              </a:spcAft>
            </a:pPr>
            <a:r>
              <a:rPr lang="en-US" altLang="en-US" sz="3000" dirty="0">
                <a:solidFill>
                  <a:srgbClr val="252830"/>
                </a:solidFill>
                <a:latin typeface="+mj-lt"/>
              </a:rPr>
              <a:t>If the text expression is False, the statement(s) is not executed.</a:t>
            </a:r>
            <a:endParaRPr lang="en-US" altLang="en-US" sz="3000" dirty="0">
              <a:latin typeface="+mj-lt"/>
            </a:endParaRPr>
          </a:p>
          <a:p>
            <a:pPr eaLnBrk="0" fontAlgn="base" hangingPunct="0">
              <a:lnSpc>
                <a:spcPct val="100000"/>
              </a:lnSpc>
              <a:spcBef>
                <a:spcPct val="0"/>
              </a:spcBef>
              <a:spcAft>
                <a:spcPct val="0"/>
              </a:spcAft>
            </a:pPr>
            <a:r>
              <a:rPr lang="en-US" altLang="en-US" sz="3000" dirty="0">
                <a:solidFill>
                  <a:srgbClr val="252830"/>
                </a:solidFill>
                <a:latin typeface="+mj-lt"/>
              </a:rPr>
              <a:t>In Python, </a:t>
            </a:r>
            <a:r>
              <a:rPr lang="en-US" altLang="en-US" sz="3000" dirty="0">
                <a:solidFill>
                  <a:srgbClr val="FF0000"/>
                </a:solidFill>
                <a:latin typeface="+mj-lt"/>
              </a:rPr>
              <a:t>the body of the if statement is indicated by the indentation</a:t>
            </a:r>
            <a:r>
              <a:rPr lang="en-US" altLang="en-US" sz="3000" dirty="0">
                <a:solidFill>
                  <a:srgbClr val="252830"/>
                </a:solidFill>
                <a:latin typeface="+mj-lt"/>
              </a:rPr>
              <a:t>. Body starts with an indentation and the first </a:t>
            </a:r>
            <a:r>
              <a:rPr lang="en-US" altLang="en-US" sz="3000" dirty="0" err="1">
                <a:solidFill>
                  <a:srgbClr val="252830"/>
                </a:solidFill>
                <a:latin typeface="+mj-lt"/>
              </a:rPr>
              <a:t>unindented</a:t>
            </a:r>
            <a:r>
              <a:rPr lang="en-US" altLang="en-US" sz="3000" dirty="0">
                <a:solidFill>
                  <a:srgbClr val="252830"/>
                </a:solidFill>
                <a:latin typeface="+mj-lt"/>
              </a:rPr>
              <a:t> line marks the end.</a:t>
            </a:r>
            <a:endParaRPr lang="en-US" altLang="en-US" sz="3000" dirty="0">
              <a:latin typeface="+mj-lt"/>
            </a:endParaRPr>
          </a:p>
          <a:p>
            <a:pPr eaLnBrk="0" fontAlgn="base" hangingPunct="0">
              <a:lnSpc>
                <a:spcPct val="100000"/>
              </a:lnSpc>
              <a:spcBef>
                <a:spcPct val="0"/>
              </a:spcBef>
              <a:spcAft>
                <a:spcPct val="0"/>
              </a:spcAft>
            </a:pPr>
            <a:r>
              <a:rPr lang="en-US" altLang="en-US" sz="3000" dirty="0">
                <a:solidFill>
                  <a:srgbClr val="FF0000"/>
                </a:solidFill>
                <a:latin typeface="+mj-lt"/>
              </a:rPr>
              <a:t>Python interprets non-zero values as </a:t>
            </a:r>
            <a:r>
              <a:rPr lang="en-US" altLang="en-US" sz="3000" dirty="0">
                <a:latin typeface="+mj-lt"/>
              </a:rPr>
              <a:t>True</a:t>
            </a:r>
            <a:r>
              <a:rPr lang="en-US" altLang="en-US" sz="3000" dirty="0">
                <a:solidFill>
                  <a:srgbClr val="FF0000"/>
                </a:solidFill>
                <a:latin typeface="+mj-lt"/>
              </a:rPr>
              <a:t>. None and 0 are interpreted as </a:t>
            </a:r>
            <a:r>
              <a:rPr lang="en-US" altLang="en-US" sz="3000" dirty="0">
                <a:latin typeface="+mj-lt"/>
              </a:rPr>
              <a:t>False</a:t>
            </a:r>
            <a:r>
              <a:rPr lang="en-US" altLang="en-US" sz="3000" dirty="0">
                <a:solidFill>
                  <a:srgbClr val="252830"/>
                </a:solidFill>
                <a:latin typeface="+mj-lt"/>
              </a:rPr>
              <a:t>.</a:t>
            </a:r>
            <a:endParaRPr lang="en-US" altLang="en-US" sz="3000" dirty="0">
              <a:latin typeface="+mj-lt"/>
            </a:endParaRPr>
          </a:p>
          <a:p>
            <a:pPr marL="0" indent="0">
              <a:buNone/>
            </a:pPr>
            <a:endParaRPr lang="en-IN" sz="3200" dirty="0">
              <a:solidFill>
                <a:srgbClr val="FF0000"/>
              </a:solidFill>
              <a:latin typeface="Aleo" panose="020F0302020204030203" pitchFamily="34" charset="0"/>
            </a:endParaRPr>
          </a:p>
        </p:txBody>
      </p:sp>
    </p:spTree>
    <p:extLst>
      <p:ext uri="{BB962C8B-B14F-4D97-AF65-F5344CB8AC3E}">
        <p14:creationId xmlns:p14="http://schemas.microsoft.com/office/powerpoint/2010/main" val="2476185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B33F-4481-4DD8-B19A-1765BF1C713F}"/>
              </a:ext>
            </a:extLst>
          </p:cNvPr>
          <p:cNvSpPr>
            <a:spLocks noGrp="1"/>
          </p:cNvSpPr>
          <p:nvPr>
            <p:ph type="title"/>
          </p:nvPr>
        </p:nvSpPr>
        <p:spPr/>
        <p:txBody>
          <a:bodyPr/>
          <a:lstStyle/>
          <a:p>
            <a:r>
              <a:rPr lang="en-IN" dirty="0">
                <a:latin typeface="+mn-lt"/>
              </a:rPr>
              <a:t>Example: while Loop</a:t>
            </a:r>
          </a:p>
        </p:txBody>
      </p:sp>
      <p:sp>
        <p:nvSpPr>
          <p:cNvPr id="3" name="Content Placeholder 2">
            <a:extLst>
              <a:ext uri="{FF2B5EF4-FFF2-40B4-BE49-F238E27FC236}">
                <a16:creationId xmlns:a16="http://schemas.microsoft.com/office/drawing/2014/main" id="{3A448F3A-FE49-4A40-86CF-43D0F7D4D075}"/>
              </a:ext>
            </a:extLst>
          </p:cNvPr>
          <p:cNvSpPr>
            <a:spLocks noGrp="1"/>
          </p:cNvSpPr>
          <p:nvPr>
            <p:ph idx="1"/>
          </p:nvPr>
        </p:nvSpPr>
        <p:spPr>
          <a:xfrm>
            <a:off x="838200" y="1620982"/>
            <a:ext cx="10515600" cy="4555981"/>
          </a:xfrm>
        </p:spPr>
        <p:txBody>
          <a:bodyPr>
            <a:normAutofit fontScale="70000" lnSpcReduction="20000"/>
          </a:bodyPr>
          <a:lstStyle/>
          <a:p>
            <a:pPr marL="0" indent="0">
              <a:buNone/>
            </a:pPr>
            <a:r>
              <a:rPr lang="en-US" dirty="0">
                <a:solidFill>
                  <a:srgbClr val="00B050"/>
                </a:solidFill>
              </a:rPr>
              <a:t># Program to add natural numbers </a:t>
            </a:r>
            <a:r>
              <a:rPr lang="en-US" dirty="0" err="1">
                <a:solidFill>
                  <a:srgbClr val="00B050"/>
                </a:solidFill>
              </a:rPr>
              <a:t>upto</a:t>
            </a:r>
            <a:r>
              <a:rPr lang="en-US" dirty="0">
                <a:solidFill>
                  <a:srgbClr val="00B050"/>
                </a:solidFill>
              </a:rPr>
              <a:t> sum = 1+2+3+...+n</a:t>
            </a:r>
          </a:p>
          <a:p>
            <a:pPr marL="0" indent="0">
              <a:buNone/>
            </a:pPr>
            <a:r>
              <a:rPr lang="en-US" dirty="0">
                <a:solidFill>
                  <a:srgbClr val="00B050"/>
                </a:solidFill>
              </a:rPr>
              <a:t># To take input from the user,</a:t>
            </a:r>
          </a:p>
          <a:p>
            <a:pPr marL="0" indent="0">
              <a:buNone/>
            </a:pPr>
            <a:r>
              <a:rPr lang="en-US" dirty="0">
                <a:solidFill>
                  <a:srgbClr val="00B050"/>
                </a:solidFill>
              </a:rPr>
              <a:t># n = int(input("Enter n: "))</a:t>
            </a:r>
          </a:p>
          <a:p>
            <a:pPr marL="0" indent="0">
              <a:buNone/>
            </a:pPr>
            <a:r>
              <a:rPr lang="en-US" dirty="0">
                <a:solidFill>
                  <a:srgbClr val="FF0000"/>
                </a:solidFill>
              </a:rPr>
              <a:t>n = 10</a:t>
            </a:r>
          </a:p>
          <a:p>
            <a:pPr marL="0" indent="0">
              <a:buNone/>
            </a:pPr>
            <a:r>
              <a:rPr lang="en-US" dirty="0">
                <a:solidFill>
                  <a:srgbClr val="00B050"/>
                </a:solidFill>
              </a:rPr>
              <a:t># initialize sum and counter</a:t>
            </a:r>
          </a:p>
          <a:p>
            <a:pPr marL="0" indent="0">
              <a:buNone/>
            </a:pPr>
            <a:r>
              <a:rPr lang="en-US" dirty="0">
                <a:solidFill>
                  <a:srgbClr val="FF0000"/>
                </a:solidFill>
              </a:rPr>
              <a:t>sum = 0</a:t>
            </a:r>
          </a:p>
          <a:p>
            <a:pPr marL="0" indent="0">
              <a:buNone/>
            </a:pPr>
            <a:r>
              <a:rPr lang="en-US" dirty="0" err="1">
                <a:solidFill>
                  <a:srgbClr val="FF0000"/>
                </a:solidFill>
              </a:rPr>
              <a:t>i</a:t>
            </a:r>
            <a:r>
              <a:rPr lang="en-US" dirty="0">
                <a:solidFill>
                  <a:srgbClr val="FF0000"/>
                </a:solidFill>
              </a:rPr>
              <a:t> = 1</a:t>
            </a:r>
          </a:p>
          <a:p>
            <a:pPr marL="0" indent="0">
              <a:buNone/>
            </a:pPr>
            <a:r>
              <a:rPr lang="en-US" dirty="0">
                <a:solidFill>
                  <a:srgbClr val="FF0000"/>
                </a:solidFill>
              </a:rPr>
              <a:t>while </a:t>
            </a:r>
            <a:r>
              <a:rPr lang="en-US" dirty="0" err="1">
                <a:solidFill>
                  <a:srgbClr val="FF0000"/>
                </a:solidFill>
              </a:rPr>
              <a:t>i</a:t>
            </a:r>
            <a:r>
              <a:rPr lang="en-US" dirty="0">
                <a:solidFill>
                  <a:srgbClr val="FF0000"/>
                </a:solidFill>
              </a:rPr>
              <a:t> &lt;= n:</a:t>
            </a:r>
          </a:p>
          <a:p>
            <a:pPr marL="0" indent="0">
              <a:buNone/>
            </a:pPr>
            <a:r>
              <a:rPr lang="en-US" dirty="0">
                <a:solidFill>
                  <a:srgbClr val="FF0000"/>
                </a:solidFill>
              </a:rPr>
              <a:t>	sum = sum + i</a:t>
            </a:r>
          </a:p>
          <a:p>
            <a:pPr marL="0" indent="0">
              <a:buNone/>
            </a:pPr>
            <a:r>
              <a:rPr lang="en-US" dirty="0">
                <a:solidFill>
                  <a:srgbClr val="FF0000"/>
                </a:solidFill>
              </a:rPr>
              <a:t>	</a:t>
            </a:r>
            <a:r>
              <a:rPr lang="en-US" dirty="0" err="1">
                <a:solidFill>
                  <a:srgbClr val="FF0000"/>
                </a:solidFill>
              </a:rPr>
              <a:t>i</a:t>
            </a:r>
            <a:r>
              <a:rPr lang="en-US" dirty="0">
                <a:solidFill>
                  <a:srgbClr val="FF0000"/>
                </a:solidFill>
              </a:rPr>
              <a:t> = i+1</a:t>
            </a:r>
          </a:p>
          <a:p>
            <a:pPr marL="0" indent="0">
              <a:buNone/>
            </a:pPr>
            <a:r>
              <a:rPr lang="en-US" dirty="0">
                <a:solidFill>
                  <a:srgbClr val="00B050"/>
                </a:solidFill>
              </a:rPr>
              <a:t># update counter</a:t>
            </a:r>
          </a:p>
          <a:p>
            <a:pPr marL="0" indent="0">
              <a:buNone/>
            </a:pPr>
            <a:r>
              <a:rPr lang="en-US" dirty="0">
                <a:solidFill>
                  <a:srgbClr val="00B050"/>
                </a:solidFill>
              </a:rPr>
              <a:t># print the sum</a:t>
            </a:r>
          </a:p>
          <a:p>
            <a:pPr marL="0" indent="0">
              <a:buNone/>
            </a:pPr>
            <a:r>
              <a:rPr lang="en-US" dirty="0">
                <a:solidFill>
                  <a:srgbClr val="FF0000"/>
                </a:solidFill>
              </a:rPr>
              <a:t>print("The sum is", sum)</a:t>
            </a:r>
            <a:endParaRPr lang="en-IN" dirty="0">
              <a:solidFill>
                <a:srgbClr val="FF0000"/>
              </a:solidFill>
            </a:endParaRPr>
          </a:p>
        </p:txBody>
      </p:sp>
    </p:spTree>
    <p:extLst>
      <p:ext uri="{BB962C8B-B14F-4D97-AF65-F5344CB8AC3E}">
        <p14:creationId xmlns:p14="http://schemas.microsoft.com/office/powerpoint/2010/main" val="3492316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C7BF-810E-4E55-9A42-209D7BA4C902}"/>
              </a:ext>
            </a:extLst>
          </p:cNvPr>
          <p:cNvSpPr>
            <a:spLocks noGrp="1"/>
          </p:cNvSpPr>
          <p:nvPr>
            <p:ph type="title"/>
          </p:nvPr>
        </p:nvSpPr>
        <p:spPr/>
        <p:txBody>
          <a:bodyPr/>
          <a:lstStyle/>
          <a:p>
            <a:r>
              <a:rPr lang="en-US" dirty="0">
                <a:latin typeface="+mn-lt"/>
              </a:rPr>
              <a:t>T</a:t>
            </a:r>
            <a:r>
              <a:rPr lang="en-IN" dirty="0">
                <a:latin typeface="+mn-lt"/>
              </a:rPr>
              <a:t>he output will be:</a:t>
            </a:r>
          </a:p>
        </p:txBody>
      </p:sp>
      <p:sp>
        <p:nvSpPr>
          <p:cNvPr id="5" name="Content Placeholder 4">
            <a:extLst>
              <a:ext uri="{FF2B5EF4-FFF2-40B4-BE49-F238E27FC236}">
                <a16:creationId xmlns:a16="http://schemas.microsoft.com/office/drawing/2014/main" id="{A5534E1F-FA53-4767-A304-6CBDFEA077ED}"/>
              </a:ext>
            </a:extLst>
          </p:cNvPr>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Enter n: 10</a:t>
            </a:r>
          </a:p>
          <a:p>
            <a:pPr marL="0" lvl="0" indent="0" eaLnBrk="0" fontAlgn="base" hangingPunct="0">
              <a:lnSpc>
                <a:spcPct val="100000"/>
              </a:lnSpc>
              <a:spcBef>
                <a:spcPct val="0"/>
              </a:spcBef>
              <a:spcAft>
                <a:spcPct val="0"/>
              </a:spcAft>
              <a:buNone/>
            </a:pPr>
            <a:r>
              <a:rPr lang="en-US" altLang="en-US" dirty="0">
                <a:solidFill>
                  <a:srgbClr val="FF0000"/>
                </a:solidFill>
                <a:latin typeface="Aleo" panose="020F0302020204030203" pitchFamily="34" charset="0"/>
              </a:rPr>
              <a:t>The sum is 55 </a:t>
            </a:r>
          </a:p>
          <a:p>
            <a:pPr marL="0" lvl="0" indent="0" eaLnBrk="0" fontAlgn="base" hangingPunct="0">
              <a:lnSpc>
                <a:spcPct val="100000"/>
              </a:lnSpc>
              <a:spcBef>
                <a:spcPct val="0"/>
              </a:spcBef>
              <a:spcAft>
                <a:spcPct val="0"/>
              </a:spcAft>
              <a:buNone/>
            </a:pPr>
            <a:endParaRPr lang="en-US" altLang="en-US" dirty="0">
              <a:solidFill>
                <a:srgbClr val="FF0000"/>
              </a:solidFill>
              <a:latin typeface="Aleo" panose="020F0302020204030203" pitchFamily="34" charset="0"/>
            </a:endParaRPr>
          </a:p>
          <a:p>
            <a:pPr eaLnBrk="0" fontAlgn="base" hangingPunct="0">
              <a:lnSpc>
                <a:spcPct val="100000"/>
              </a:lnSpc>
              <a:spcBef>
                <a:spcPct val="0"/>
              </a:spcBef>
              <a:spcAft>
                <a:spcPct val="0"/>
              </a:spcAft>
            </a:pPr>
            <a:r>
              <a:rPr lang="en-US" altLang="en-US" sz="3200" dirty="0">
                <a:solidFill>
                  <a:srgbClr val="252830"/>
                </a:solidFill>
                <a:latin typeface="+mj-lt"/>
              </a:rPr>
              <a:t>In the above program, the test expression will be True as long as our counter variable </a:t>
            </a:r>
            <a:r>
              <a:rPr lang="en-US" altLang="en-US" sz="3200" dirty="0" err="1">
                <a:solidFill>
                  <a:srgbClr val="252830"/>
                </a:solidFill>
                <a:latin typeface="+mj-lt"/>
              </a:rPr>
              <a:t>i</a:t>
            </a:r>
            <a:r>
              <a:rPr lang="en-US" altLang="en-US" sz="3200" dirty="0">
                <a:solidFill>
                  <a:srgbClr val="252830"/>
                </a:solidFill>
                <a:latin typeface="+mj-lt"/>
              </a:rPr>
              <a:t> is less than or equal to n (10 in our program).</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We need to increase the value of counter variable in the body of the loop. This is very important (and mostly forgotten). Failing to do so will result in an infinite loop (never ending loop).</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Finally the result is displayed.</a:t>
            </a:r>
            <a:endParaRPr lang="en-US" altLang="en-US" sz="3200" dirty="0">
              <a:latin typeface="+mj-lt"/>
            </a:endParaRPr>
          </a:p>
          <a:p>
            <a:endParaRPr lang="en-IN" dirty="0">
              <a:latin typeface="+mj-lt"/>
            </a:endParaRPr>
          </a:p>
        </p:txBody>
      </p:sp>
    </p:spTree>
    <p:extLst>
      <p:ext uri="{BB962C8B-B14F-4D97-AF65-F5344CB8AC3E}">
        <p14:creationId xmlns:p14="http://schemas.microsoft.com/office/powerpoint/2010/main" val="191716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03A4-E94E-458A-8834-702C721894C1}"/>
              </a:ext>
            </a:extLst>
          </p:cNvPr>
          <p:cNvSpPr>
            <a:spLocks noGrp="1"/>
          </p:cNvSpPr>
          <p:nvPr>
            <p:ph type="title"/>
          </p:nvPr>
        </p:nvSpPr>
        <p:spPr/>
        <p:txBody>
          <a:bodyPr/>
          <a:lstStyle/>
          <a:p>
            <a:r>
              <a:rPr lang="en-IN" dirty="0">
                <a:latin typeface="+mn-lt"/>
              </a:rPr>
              <a:t>while loop with else</a:t>
            </a:r>
          </a:p>
        </p:txBody>
      </p:sp>
      <p:sp>
        <p:nvSpPr>
          <p:cNvPr id="5" name="Content Placeholder 4">
            <a:extLst>
              <a:ext uri="{FF2B5EF4-FFF2-40B4-BE49-F238E27FC236}">
                <a16:creationId xmlns:a16="http://schemas.microsoft.com/office/drawing/2014/main" id="{83CAE50A-5F3F-4F24-8E34-796A59847D37}"/>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sz="3200" dirty="0">
                <a:solidFill>
                  <a:srgbClr val="252830"/>
                </a:solidFill>
                <a:latin typeface="+mj-lt"/>
              </a:rPr>
              <a:t>Same as that of </a:t>
            </a:r>
            <a:r>
              <a:rPr lang="en-US" altLang="en-US" sz="3200" dirty="0">
                <a:solidFill>
                  <a:srgbClr val="2B6DAD"/>
                </a:solidFill>
                <a:latin typeface="+mj-lt"/>
                <a:hlinkClick r:id="rId2" tooltip="Python for loop"/>
              </a:rPr>
              <a:t>for loop</a:t>
            </a:r>
            <a:r>
              <a:rPr lang="en-US" altLang="en-US" sz="3200" dirty="0">
                <a:solidFill>
                  <a:srgbClr val="252830"/>
                </a:solidFill>
                <a:latin typeface="+mj-lt"/>
              </a:rPr>
              <a:t>, we can have an optional else block with while loop as well.</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The else part is executed if the condition in the while loop evaluates to False.</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The while loop can be terminated with a </a:t>
            </a:r>
            <a:r>
              <a:rPr lang="en-US" altLang="en-US" sz="3200" dirty="0">
                <a:solidFill>
                  <a:srgbClr val="2B6DAD"/>
                </a:solidFill>
                <a:latin typeface="+mj-lt"/>
                <a:hlinkClick r:id="rId3" tooltip="Python break statement"/>
              </a:rPr>
              <a:t>break statement</a:t>
            </a:r>
            <a:r>
              <a:rPr lang="en-US" altLang="en-US" sz="3200" dirty="0">
                <a:solidFill>
                  <a:srgbClr val="252830"/>
                </a:solidFill>
                <a:latin typeface="+mj-lt"/>
              </a:rPr>
              <a:t>. In such case, the else part is ignored. Hence, a while loop's else part runs if no break occurs and the condition is false.</a:t>
            </a:r>
            <a:endParaRPr lang="en-US" altLang="en-US" sz="3200" dirty="0">
              <a:latin typeface="+mj-lt"/>
            </a:endParaRPr>
          </a:p>
          <a:p>
            <a:endParaRPr lang="en-IN" sz="3200" dirty="0">
              <a:latin typeface="+mj-lt"/>
            </a:endParaRPr>
          </a:p>
        </p:txBody>
      </p:sp>
    </p:spTree>
    <p:extLst>
      <p:ext uri="{BB962C8B-B14F-4D97-AF65-F5344CB8AC3E}">
        <p14:creationId xmlns:p14="http://schemas.microsoft.com/office/powerpoint/2010/main" val="1193030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5BE28-29A4-4897-8217-10FE63F1BF75}"/>
              </a:ext>
            </a:extLst>
          </p:cNvPr>
          <p:cNvSpPr>
            <a:spLocks noGrp="1"/>
          </p:cNvSpPr>
          <p:nvPr>
            <p:ph idx="1"/>
          </p:nvPr>
        </p:nvSpPr>
        <p:spPr>
          <a:xfrm>
            <a:off x="838200" y="573578"/>
            <a:ext cx="10515600" cy="5827221"/>
          </a:xfrm>
        </p:spPr>
        <p:txBody>
          <a:bodyPr>
            <a:normAutofit fontScale="77500" lnSpcReduction="20000"/>
          </a:bodyPr>
          <a:lstStyle/>
          <a:p>
            <a:pPr marL="0" indent="0">
              <a:buNone/>
            </a:pPr>
            <a:r>
              <a:rPr lang="en-US" dirty="0">
                <a:latin typeface="+mj-lt"/>
              </a:rPr>
              <a:t>Here is an example to illustrate this.</a:t>
            </a:r>
          </a:p>
          <a:p>
            <a:pPr marL="0" indent="0">
              <a:buNone/>
            </a:pPr>
            <a:endParaRPr lang="en-US" dirty="0">
              <a:latin typeface="+mj-lt"/>
            </a:endParaRPr>
          </a:p>
          <a:p>
            <a:pPr marL="0" indent="0">
              <a:buNone/>
            </a:pPr>
            <a:r>
              <a:rPr lang="en-US" dirty="0">
                <a:solidFill>
                  <a:srgbClr val="00B050"/>
                </a:solidFill>
                <a:latin typeface="+mj-lt"/>
              </a:rPr>
              <a:t># Example to illustrate the use of else statement with the while </a:t>
            </a:r>
          </a:p>
          <a:p>
            <a:pPr marL="0" indent="0">
              <a:buNone/>
            </a:pPr>
            <a:r>
              <a:rPr lang="en-US" dirty="0" err="1">
                <a:solidFill>
                  <a:srgbClr val="FF0000"/>
                </a:solidFill>
                <a:latin typeface="+mj-lt"/>
              </a:rPr>
              <a:t>loopcounter</a:t>
            </a:r>
            <a:r>
              <a:rPr lang="en-US" dirty="0">
                <a:solidFill>
                  <a:srgbClr val="FF0000"/>
                </a:solidFill>
                <a:latin typeface="+mj-lt"/>
              </a:rPr>
              <a:t> = 0</a:t>
            </a:r>
          </a:p>
          <a:p>
            <a:pPr marL="0" indent="0">
              <a:buNone/>
            </a:pPr>
            <a:r>
              <a:rPr lang="en-US" dirty="0">
                <a:solidFill>
                  <a:srgbClr val="FF0000"/>
                </a:solidFill>
                <a:latin typeface="+mj-lt"/>
              </a:rPr>
              <a:t>while counter &lt; 3:</a:t>
            </a:r>
          </a:p>
          <a:p>
            <a:pPr marL="0" indent="0">
              <a:buNone/>
            </a:pPr>
            <a:r>
              <a:rPr lang="en-US" dirty="0">
                <a:solidFill>
                  <a:srgbClr val="FF0000"/>
                </a:solidFill>
                <a:latin typeface="+mj-lt"/>
              </a:rPr>
              <a:t>	print("Inside loop")</a:t>
            </a:r>
          </a:p>
          <a:p>
            <a:pPr marL="0" indent="0">
              <a:buNone/>
            </a:pPr>
            <a:r>
              <a:rPr lang="en-US" dirty="0">
                <a:solidFill>
                  <a:srgbClr val="FF0000"/>
                </a:solidFill>
                <a:latin typeface="+mj-lt"/>
              </a:rPr>
              <a:t>	counter = counter + 1</a:t>
            </a:r>
          </a:p>
          <a:p>
            <a:pPr marL="0" indent="0">
              <a:buNone/>
            </a:pPr>
            <a:r>
              <a:rPr lang="en-US" dirty="0">
                <a:solidFill>
                  <a:srgbClr val="FF0000"/>
                </a:solidFill>
                <a:latin typeface="+mj-lt"/>
              </a:rPr>
              <a:t>else:</a:t>
            </a:r>
          </a:p>
          <a:p>
            <a:pPr marL="0" indent="0">
              <a:buNone/>
            </a:pPr>
            <a:r>
              <a:rPr lang="en-US" dirty="0">
                <a:solidFill>
                  <a:srgbClr val="FF0000"/>
                </a:solidFill>
                <a:latin typeface="+mj-lt"/>
              </a:rPr>
              <a:t>	print("Inside else")</a:t>
            </a:r>
          </a:p>
          <a:p>
            <a:pPr marL="0" indent="0">
              <a:buNone/>
            </a:pPr>
            <a:endParaRPr lang="en-US" dirty="0">
              <a:latin typeface="+mj-lt"/>
            </a:endParaRPr>
          </a:p>
          <a:p>
            <a:pPr marL="0" indent="0" eaLnBrk="0" fontAlgn="base" hangingPunct="0">
              <a:lnSpc>
                <a:spcPct val="100000"/>
              </a:lnSpc>
              <a:spcBef>
                <a:spcPct val="0"/>
              </a:spcBef>
              <a:spcAft>
                <a:spcPct val="0"/>
              </a:spcAft>
              <a:buNone/>
            </a:pPr>
            <a:r>
              <a:rPr lang="en-US" altLang="en-US" dirty="0">
                <a:solidFill>
                  <a:srgbClr val="0070C0"/>
                </a:solidFill>
                <a:latin typeface="+mj-lt"/>
              </a:rPr>
              <a:t>Inside loop</a:t>
            </a:r>
          </a:p>
          <a:p>
            <a:pPr marL="0" indent="0" eaLnBrk="0" fontAlgn="base" hangingPunct="0">
              <a:lnSpc>
                <a:spcPct val="100000"/>
              </a:lnSpc>
              <a:spcBef>
                <a:spcPct val="0"/>
              </a:spcBef>
              <a:spcAft>
                <a:spcPct val="0"/>
              </a:spcAft>
              <a:buNone/>
            </a:pPr>
            <a:r>
              <a:rPr lang="en-US" altLang="en-US" dirty="0">
                <a:solidFill>
                  <a:srgbClr val="0070C0"/>
                </a:solidFill>
                <a:latin typeface="+mj-lt"/>
              </a:rPr>
              <a:t>Inside loop</a:t>
            </a:r>
          </a:p>
          <a:p>
            <a:pPr marL="0" indent="0" eaLnBrk="0" fontAlgn="base" hangingPunct="0">
              <a:lnSpc>
                <a:spcPct val="100000"/>
              </a:lnSpc>
              <a:spcBef>
                <a:spcPct val="0"/>
              </a:spcBef>
              <a:spcAft>
                <a:spcPct val="0"/>
              </a:spcAft>
              <a:buNone/>
            </a:pPr>
            <a:r>
              <a:rPr lang="en-US" altLang="en-US" dirty="0">
                <a:solidFill>
                  <a:srgbClr val="0070C0"/>
                </a:solidFill>
                <a:latin typeface="+mj-lt"/>
              </a:rPr>
              <a:t>Inside loop</a:t>
            </a:r>
          </a:p>
          <a:p>
            <a:pPr marL="0" indent="0" eaLnBrk="0" fontAlgn="base" hangingPunct="0">
              <a:lnSpc>
                <a:spcPct val="100000"/>
              </a:lnSpc>
              <a:spcBef>
                <a:spcPct val="0"/>
              </a:spcBef>
              <a:spcAft>
                <a:spcPct val="0"/>
              </a:spcAft>
              <a:buNone/>
            </a:pPr>
            <a:r>
              <a:rPr lang="en-US" altLang="en-US" dirty="0">
                <a:solidFill>
                  <a:srgbClr val="0070C0"/>
                </a:solidFill>
                <a:latin typeface="+mj-lt"/>
              </a:rPr>
              <a:t>Inside else </a:t>
            </a:r>
          </a:p>
          <a:p>
            <a:pPr marL="0" indent="0" eaLnBrk="0" fontAlgn="base" hangingPunct="0">
              <a:lnSpc>
                <a:spcPct val="100000"/>
              </a:lnSpc>
              <a:spcBef>
                <a:spcPct val="0"/>
              </a:spcBef>
              <a:spcAft>
                <a:spcPct val="0"/>
              </a:spcAft>
              <a:buNone/>
            </a:pPr>
            <a:endParaRPr lang="en-US" altLang="en-US" dirty="0">
              <a:latin typeface="+mj-lt"/>
            </a:endParaRPr>
          </a:p>
          <a:p>
            <a:pPr marL="0" indent="0" eaLnBrk="0" fontAlgn="base" hangingPunct="0">
              <a:lnSpc>
                <a:spcPct val="100000"/>
              </a:lnSpc>
              <a:spcBef>
                <a:spcPct val="0"/>
              </a:spcBef>
              <a:spcAft>
                <a:spcPct val="0"/>
              </a:spcAft>
              <a:buNone/>
            </a:pPr>
            <a:r>
              <a:rPr lang="en-US" altLang="en-US" dirty="0">
                <a:solidFill>
                  <a:srgbClr val="252830"/>
                </a:solidFill>
                <a:latin typeface="+mj-lt"/>
              </a:rPr>
              <a:t>Here, we use a counter variable to print the string Inside loop three times.</a:t>
            </a:r>
            <a:endParaRPr lang="en-US" altLang="en-US" dirty="0">
              <a:latin typeface="+mj-lt"/>
            </a:endParaRPr>
          </a:p>
          <a:p>
            <a:pPr marL="0" indent="0" eaLnBrk="0" fontAlgn="base" hangingPunct="0">
              <a:lnSpc>
                <a:spcPct val="100000"/>
              </a:lnSpc>
              <a:spcBef>
                <a:spcPct val="0"/>
              </a:spcBef>
              <a:spcAft>
                <a:spcPct val="0"/>
              </a:spcAft>
              <a:buNone/>
            </a:pPr>
            <a:r>
              <a:rPr lang="en-US" altLang="en-US" dirty="0">
                <a:solidFill>
                  <a:srgbClr val="252830"/>
                </a:solidFill>
                <a:latin typeface="+mj-lt"/>
              </a:rPr>
              <a:t>On the forth iteration, the condition in while becomes False. Hence, the else part is executed.</a:t>
            </a:r>
            <a:endParaRPr lang="en-US" altLang="en-US" dirty="0">
              <a:latin typeface="+mj-lt"/>
            </a:endParaRPr>
          </a:p>
        </p:txBody>
      </p:sp>
    </p:spTree>
    <p:extLst>
      <p:ext uri="{BB962C8B-B14F-4D97-AF65-F5344CB8AC3E}">
        <p14:creationId xmlns:p14="http://schemas.microsoft.com/office/powerpoint/2010/main" val="3514831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1677-3806-4D67-9CDE-28B5B510266E}"/>
              </a:ext>
            </a:extLst>
          </p:cNvPr>
          <p:cNvSpPr>
            <a:spLocks noGrp="1"/>
          </p:cNvSpPr>
          <p:nvPr>
            <p:ph type="title"/>
          </p:nvPr>
        </p:nvSpPr>
        <p:spPr/>
        <p:txBody>
          <a:bodyPr/>
          <a:lstStyle/>
          <a:p>
            <a:r>
              <a:rPr lang="en-IN" dirty="0">
                <a:latin typeface="+mn-lt"/>
              </a:rPr>
              <a:t>Python break and continue</a:t>
            </a:r>
          </a:p>
        </p:txBody>
      </p:sp>
      <p:sp>
        <p:nvSpPr>
          <p:cNvPr id="3" name="Content Placeholder 2">
            <a:extLst>
              <a:ext uri="{FF2B5EF4-FFF2-40B4-BE49-F238E27FC236}">
                <a16:creationId xmlns:a16="http://schemas.microsoft.com/office/drawing/2014/main" id="{68FC7D7B-8E64-4BEC-833C-5AF463CCF192}"/>
              </a:ext>
            </a:extLst>
          </p:cNvPr>
          <p:cNvSpPr>
            <a:spLocks noGrp="1"/>
          </p:cNvSpPr>
          <p:nvPr>
            <p:ph idx="1"/>
          </p:nvPr>
        </p:nvSpPr>
        <p:spPr/>
        <p:txBody>
          <a:bodyPr>
            <a:normAutofit/>
          </a:bodyPr>
          <a:lstStyle/>
          <a:p>
            <a:r>
              <a:rPr lang="en-US" sz="3600" dirty="0">
                <a:latin typeface="+mj-lt"/>
              </a:rPr>
              <a:t>In Python, break and continue statements can alter the flow of a normal loop.</a:t>
            </a:r>
          </a:p>
          <a:p>
            <a:r>
              <a:rPr lang="en-US" sz="3600" dirty="0">
                <a:latin typeface="+mj-lt"/>
              </a:rPr>
              <a:t>Loops iterate over a block of code until test expression is false, but sometimes we wish to terminate the current iteration or even the whole loop without checking test expression.</a:t>
            </a:r>
          </a:p>
          <a:p>
            <a:r>
              <a:rPr lang="en-US" sz="3600" dirty="0">
                <a:latin typeface="+mj-lt"/>
              </a:rPr>
              <a:t>The break and continue statements are used in these cases.</a:t>
            </a:r>
            <a:endParaRPr lang="en-IN" sz="3600" dirty="0">
              <a:latin typeface="+mj-lt"/>
            </a:endParaRPr>
          </a:p>
        </p:txBody>
      </p:sp>
    </p:spTree>
    <p:extLst>
      <p:ext uri="{BB962C8B-B14F-4D97-AF65-F5344CB8AC3E}">
        <p14:creationId xmlns:p14="http://schemas.microsoft.com/office/powerpoint/2010/main" val="3878392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50F4-6ADC-4D70-851E-CD316C96DD7B}"/>
              </a:ext>
            </a:extLst>
          </p:cNvPr>
          <p:cNvSpPr>
            <a:spLocks noGrp="1"/>
          </p:cNvSpPr>
          <p:nvPr>
            <p:ph type="title"/>
          </p:nvPr>
        </p:nvSpPr>
        <p:spPr/>
        <p:txBody>
          <a:bodyPr>
            <a:normAutofit/>
          </a:bodyPr>
          <a:lstStyle/>
          <a:p>
            <a:r>
              <a:rPr lang="en-US" altLang="en-US" dirty="0">
                <a:solidFill>
                  <a:srgbClr val="252830"/>
                </a:solidFill>
                <a:latin typeface="+mn-lt"/>
              </a:rPr>
              <a:t>Python break statement</a:t>
            </a:r>
            <a:endParaRPr lang="en-IN" dirty="0">
              <a:latin typeface="+mn-lt"/>
            </a:endParaRPr>
          </a:p>
        </p:txBody>
      </p:sp>
      <p:sp>
        <p:nvSpPr>
          <p:cNvPr id="5" name="Content Placeholder 4">
            <a:extLst>
              <a:ext uri="{FF2B5EF4-FFF2-40B4-BE49-F238E27FC236}">
                <a16:creationId xmlns:a16="http://schemas.microsoft.com/office/drawing/2014/main" id="{BE284E6C-22B4-4A84-B49E-3D7DDCD46207}"/>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sz="3200" dirty="0">
                <a:solidFill>
                  <a:srgbClr val="252830"/>
                </a:solidFill>
                <a:latin typeface="+mj-lt"/>
              </a:rPr>
              <a:t>The break statement terminates the loop containing it. Control of the program flows to the statement immediately after the body of the loop.</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If break statement is inside a nested loop (loop inside another loop), break will terminate the innermost loop.</a:t>
            </a:r>
          </a:p>
          <a:p>
            <a:pPr marL="0" lvl="0" indent="0" eaLnBrk="0" fontAlgn="base" hangingPunct="0">
              <a:lnSpc>
                <a:spcPct val="100000"/>
              </a:lnSpc>
              <a:spcBef>
                <a:spcPct val="0"/>
              </a:spcBef>
              <a:spcAft>
                <a:spcPct val="0"/>
              </a:spcAft>
              <a:buNone/>
            </a:pPr>
            <a:endParaRPr lang="en-US" altLang="en-US" sz="3200" b="1" dirty="0">
              <a:solidFill>
                <a:srgbClr val="252830"/>
              </a:solidFill>
              <a:latin typeface="+mj-lt"/>
            </a:endParaRPr>
          </a:p>
          <a:p>
            <a:pPr marL="0" lvl="0" indent="0" eaLnBrk="0" fontAlgn="base" hangingPunct="0">
              <a:lnSpc>
                <a:spcPct val="100000"/>
              </a:lnSpc>
              <a:spcBef>
                <a:spcPct val="0"/>
              </a:spcBef>
              <a:spcAft>
                <a:spcPct val="0"/>
              </a:spcAft>
              <a:buNone/>
            </a:pPr>
            <a:r>
              <a:rPr lang="en-US" altLang="en-US" sz="3200" b="1" dirty="0">
                <a:solidFill>
                  <a:srgbClr val="252830"/>
                </a:solidFill>
              </a:rPr>
              <a:t>Syntax of break</a:t>
            </a:r>
          </a:p>
          <a:p>
            <a:pPr marL="0" lvl="0"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break</a:t>
            </a:r>
            <a:r>
              <a:rPr lang="en-US" altLang="en-US" sz="3200" dirty="0">
                <a:latin typeface="+mj-lt"/>
              </a:rPr>
              <a:t> </a:t>
            </a:r>
          </a:p>
          <a:p>
            <a:endParaRPr lang="en-IN" sz="3200" dirty="0">
              <a:latin typeface="+mj-lt"/>
            </a:endParaRPr>
          </a:p>
        </p:txBody>
      </p:sp>
    </p:spTree>
    <p:extLst>
      <p:ext uri="{BB962C8B-B14F-4D97-AF65-F5344CB8AC3E}">
        <p14:creationId xmlns:p14="http://schemas.microsoft.com/office/powerpoint/2010/main" val="402586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4A0A60-CB14-4396-985C-150BB7C16B50}"/>
              </a:ext>
            </a:extLst>
          </p:cNvPr>
          <p:cNvSpPr>
            <a:spLocks noGrp="1"/>
          </p:cNvSpPr>
          <p:nvPr>
            <p:ph type="body" idx="1"/>
          </p:nvPr>
        </p:nvSpPr>
        <p:spPr>
          <a:xfrm>
            <a:off x="839788" y="668337"/>
            <a:ext cx="5157787" cy="902768"/>
          </a:xfrm>
        </p:spPr>
        <p:txBody>
          <a:bodyPr>
            <a:normAutofit/>
          </a:bodyPr>
          <a:lstStyle/>
          <a:p>
            <a:r>
              <a:rPr lang="en-IN" sz="3600" dirty="0"/>
              <a:t>  Flowchart of break</a:t>
            </a:r>
          </a:p>
        </p:txBody>
      </p:sp>
      <p:pic>
        <p:nvPicPr>
          <p:cNvPr id="8" name="Content Placeholder 7">
            <a:extLst>
              <a:ext uri="{FF2B5EF4-FFF2-40B4-BE49-F238E27FC236}">
                <a16:creationId xmlns:a16="http://schemas.microsoft.com/office/drawing/2014/main" id="{039128BC-4054-42A7-AC54-5AAD4FCCDDDE}"/>
              </a:ext>
            </a:extLst>
          </p:cNvPr>
          <p:cNvPicPr>
            <a:picLocks noGrp="1" noChangeAspect="1"/>
          </p:cNvPicPr>
          <p:nvPr>
            <p:ph sz="half" idx="2"/>
          </p:nvPr>
        </p:nvPicPr>
        <p:blipFill>
          <a:blip r:embed="rId2"/>
          <a:stretch>
            <a:fillRect/>
          </a:stretch>
        </p:blipFill>
        <p:spPr>
          <a:xfrm>
            <a:off x="1256983" y="1928813"/>
            <a:ext cx="3641752" cy="4260850"/>
          </a:xfrm>
          <a:prstGeom prst="rect">
            <a:avLst/>
          </a:prstGeom>
        </p:spPr>
      </p:pic>
      <p:sp>
        <p:nvSpPr>
          <p:cNvPr id="6" name="Text Placeholder 5">
            <a:extLst>
              <a:ext uri="{FF2B5EF4-FFF2-40B4-BE49-F238E27FC236}">
                <a16:creationId xmlns:a16="http://schemas.microsoft.com/office/drawing/2014/main" id="{A7C8AE7E-05B0-4D37-8A3C-4421D319A815}"/>
              </a:ext>
            </a:extLst>
          </p:cNvPr>
          <p:cNvSpPr>
            <a:spLocks noGrp="1"/>
          </p:cNvSpPr>
          <p:nvPr>
            <p:ph type="body" sz="quarter" idx="3"/>
          </p:nvPr>
        </p:nvSpPr>
        <p:spPr>
          <a:xfrm>
            <a:off x="6172200" y="668337"/>
            <a:ext cx="5183188" cy="902768"/>
          </a:xfrm>
        </p:spPr>
        <p:txBody>
          <a:bodyPr>
            <a:normAutofit/>
          </a:bodyPr>
          <a:lstStyle/>
          <a:p>
            <a:r>
              <a:rPr lang="en-US" sz="3600" dirty="0"/>
              <a:t>           Working</a:t>
            </a:r>
            <a:endParaRPr lang="en-IN" sz="3600" dirty="0"/>
          </a:p>
        </p:txBody>
      </p:sp>
      <p:pic>
        <p:nvPicPr>
          <p:cNvPr id="9" name="Content Placeholder 8">
            <a:extLst>
              <a:ext uri="{FF2B5EF4-FFF2-40B4-BE49-F238E27FC236}">
                <a16:creationId xmlns:a16="http://schemas.microsoft.com/office/drawing/2014/main" id="{16D5B3B3-A451-407B-8F35-2212FE3AD1EE}"/>
              </a:ext>
            </a:extLst>
          </p:cNvPr>
          <p:cNvPicPr>
            <a:picLocks noGrp="1" noChangeAspect="1"/>
          </p:cNvPicPr>
          <p:nvPr>
            <p:ph sz="quarter" idx="4"/>
          </p:nvPr>
        </p:nvPicPr>
        <p:blipFill>
          <a:blip r:embed="rId3"/>
          <a:stretch>
            <a:fillRect/>
          </a:stretch>
        </p:blipFill>
        <p:spPr>
          <a:xfrm>
            <a:off x="6172199" y="1797911"/>
            <a:ext cx="4026821" cy="4391752"/>
          </a:xfrm>
          <a:prstGeom prst="rect">
            <a:avLst/>
          </a:prstGeom>
        </p:spPr>
      </p:pic>
    </p:spTree>
    <p:extLst>
      <p:ext uri="{BB962C8B-B14F-4D97-AF65-F5344CB8AC3E}">
        <p14:creationId xmlns:p14="http://schemas.microsoft.com/office/powerpoint/2010/main" val="64933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F77B0F-F4DB-4B58-86A8-22289A1F8A33}"/>
              </a:ext>
            </a:extLst>
          </p:cNvPr>
          <p:cNvSpPr>
            <a:spLocks noGrp="1"/>
          </p:cNvSpPr>
          <p:nvPr>
            <p:ph type="title"/>
          </p:nvPr>
        </p:nvSpPr>
        <p:spPr/>
        <p:txBody>
          <a:bodyPr/>
          <a:lstStyle/>
          <a:p>
            <a:r>
              <a:rPr lang="en-IN" dirty="0">
                <a:latin typeface="+mn-lt"/>
              </a:rPr>
              <a:t>Example: Python break</a:t>
            </a:r>
          </a:p>
        </p:txBody>
      </p:sp>
      <p:sp>
        <p:nvSpPr>
          <p:cNvPr id="8" name="Content Placeholder 7">
            <a:extLst>
              <a:ext uri="{FF2B5EF4-FFF2-40B4-BE49-F238E27FC236}">
                <a16:creationId xmlns:a16="http://schemas.microsoft.com/office/drawing/2014/main" id="{2DB08084-17D3-4F0F-BF79-DEBEF70D2B20}"/>
              </a:ext>
            </a:extLst>
          </p:cNvPr>
          <p:cNvSpPr>
            <a:spLocks noGrp="1"/>
          </p:cNvSpPr>
          <p:nvPr>
            <p:ph idx="1"/>
          </p:nvPr>
        </p:nvSpPr>
        <p:spPr>
          <a:xfrm>
            <a:off x="838200" y="1629295"/>
            <a:ext cx="10515600" cy="4863580"/>
          </a:xfrm>
        </p:spPr>
        <p:txBody>
          <a:bodyPr>
            <a:noAutofit/>
          </a:bodyPr>
          <a:lstStyle/>
          <a:p>
            <a:pPr marL="0" indent="0">
              <a:lnSpc>
                <a:spcPct val="100000"/>
              </a:lnSpc>
              <a:buNone/>
            </a:pPr>
            <a:r>
              <a:rPr lang="en-US" sz="1800" dirty="0">
                <a:solidFill>
                  <a:srgbClr val="00B050"/>
                </a:solidFill>
                <a:latin typeface="Aleo" panose="020F0302020204030203" pitchFamily="34" charset="0"/>
              </a:rPr>
              <a:t># Use of break statement inside loop</a:t>
            </a:r>
            <a:endParaRPr lang="en-US" sz="1800" dirty="0">
              <a:solidFill>
                <a:srgbClr val="FF0000"/>
              </a:solidFill>
              <a:latin typeface="Aleo" panose="020F0302020204030203" pitchFamily="34" charset="0"/>
            </a:endParaRPr>
          </a:p>
          <a:p>
            <a:pPr marL="0" indent="0">
              <a:lnSpc>
                <a:spcPct val="100000"/>
              </a:lnSpc>
              <a:buNone/>
            </a:pPr>
            <a:r>
              <a:rPr lang="en-US" sz="1800" dirty="0">
                <a:solidFill>
                  <a:srgbClr val="FF0000"/>
                </a:solidFill>
                <a:latin typeface="Aleo" panose="020F0302020204030203" pitchFamily="34" charset="0"/>
              </a:rPr>
              <a:t>for </a:t>
            </a:r>
            <a:r>
              <a:rPr lang="en-US" sz="1800" dirty="0" err="1">
                <a:solidFill>
                  <a:srgbClr val="FF0000"/>
                </a:solidFill>
                <a:latin typeface="Aleo" panose="020F0302020204030203" pitchFamily="34" charset="0"/>
              </a:rPr>
              <a:t>val</a:t>
            </a:r>
            <a:r>
              <a:rPr lang="en-US" sz="1800" dirty="0">
                <a:solidFill>
                  <a:srgbClr val="FF0000"/>
                </a:solidFill>
                <a:latin typeface="Aleo" panose="020F0302020204030203" pitchFamily="34" charset="0"/>
              </a:rPr>
              <a:t> in "string":</a:t>
            </a:r>
          </a:p>
          <a:p>
            <a:pPr marL="0" indent="0">
              <a:lnSpc>
                <a:spcPct val="100000"/>
              </a:lnSpc>
              <a:buNone/>
            </a:pPr>
            <a:r>
              <a:rPr lang="en-US" sz="1800" dirty="0">
                <a:solidFill>
                  <a:srgbClr val="FF0000"/>
                </a:solidFill>
                <a:latin typeface="Aleo" panose="020F0302020204030203" pitchFamily="34" charset="0"/>
              </a:rPr>
              <a:t>	if </a:t>
            </a:r>
            <a:r>
              <a:rPr lang="en-US" sz="1800" dirty="0" err="1">
                <a:solidFill>
                  <a:srgbClr val="FF0000"/>
                </a:solidFill>
                <a:latin typeface="Aleo" panose="020F0302020204030203" pitchFamily="34" charset="0"/>
              </a:rPr>
              <a:t>val</a:t>
            </a:r>
            <a:r>
              <a:rPr lang="en-US" sz="1800" dirty="0">
                <a:solidFill>
                  <a:srgbClr val="FF0000"/>
                </a:solidFill>
                <a:latin typeface="Aleo" panose="020F0302020204030203" pitchFamily="34" charset="0"/>
              </a:rPr>
              <a:t> == "</a:t>
            </a:r>
            <a:r>
              <a:rPr lang="en-US" sz="1800" dirty="0" err="1">
                <a:solidFill>
                  <a:srgbClr val="FF0000"/>
                </a:solidFill>
                <a:latin typeface="Aleo" panose="020F0302020204030203" pitchFamily="34" charset="0"/>
              </a:rPr>
              <a:t>i</a:t>
            </a:r>
            <a:r>
              <a:rPr lang="en-US" sz="1800" dirty="0">
                <a:solidFill>
                  <a:srgbClr val="FF0000"/>
                </a:solidFill>
                <a:latin typeface="Aleo" panose="020F0302020204030203" pitchFamily="34" charset="0"/>
              </a:rPr>
              <a:t>":</a:t>
            </a:r>
          </a:p>
          <a:p>
            <a:pPr marL="0" indent="0">
              <a:lnSpc>
                <a:spcPct val="100000"/>
              </a:lnSpc>
              <a:buNone/>
            </a:pPr>
            <a:r>
              <a:rPr lang="en-US" sz="1800" dirty="0">
                <a:solidFill>
                  <a:srgbClr val="FF0000"/>
                </a:solidFill>
                <a:latin typeface="Aleo" panose="020F0302020204030203" pitchFamily="34" charset="0"/>
              </a:rPr>
              <a:t>	break</a:t>
            </a:r>
          </a:p>
          <a:p>
            <a:pPr marL="0" indent="0">
              <a:lnSpc>
                <a:spcPct val="100000"/>
              </a:lnSpc>
              <a:buNone/>
            </a:pPr>
            <a:r>
              <a:rPr lang="en-US" sz="1800">
                <a:solidFill>
                  <a:srgbClr val="FF0000"/>
                </a:solidFill>
                <a:latin typeface="Aleo" panose="020F0302020204030203" pitchFamily="34" charset="0"/>
              </a:rPr>
              <a:t>	print</a:t>
            </a:r>
            <a:r>
              <a:rPr lang="en-US" sz="1800" dirty="0">
                <a:solidFill>
                  <a:srgbClr val="FF0000"/>
                </a:solidFill>
                <a:latin typeface="Aleo" panose="020F0302020204030203" pitchFamily="34" charset="0"/>
              </a:rPr>
              <a:t>(</a:t>
            </a:r>
            <a:r>
              <a:rPr lang="en-US" sz="1800" dirty="0" err="1">
                <a:solidFill>
                  <a:srgbClr val="FF0000"/>
                </a:solidFill>
                <a:latin typeface="Aleo" panose="020F0302020204030203" pitchFamily="34" charset="0"/>
              </a:rPr>
              <a:t>val</a:t>
            </a:r>
            <a:r>
              <a:rPr lang="en-US" sz="1800" dirty="0">
                <a:solidFill>
                  <a:srgbClr val="FF0000"/>
                </a:solidFill>
                <a:latin typeface="Aleo" panose="020F0302020204030203" pitchFamily="34" charset="0"/>
              </a:rPr>
              <a:t>)</a:t>
            </a:r>
          </a:p>
          <a:p>
            <a:pPr marL="0" indent="0">
              <a:lnSpc>
                <a:spcPct val="100000"/>
              </a:lnSpc>
              <a:buNone/>
            </a:pPr>
            <a:r>
              <a:rPr lang="en-US" sz="1800" dirty="0">
                <a:solidFill>
                  <a:srgbClr val="FF0000"/>
                </a:solidFill>
                <a:latin typeface="Aleo" panose="020F0302020204030203" pitchFamily="34" charset="0"/>
              </a:rPr>
              <a:t>print("The end")</a:t>
            </a:r>
          </a:p>
          <a:p>
            <a:pPr marL="0" indent="0">
              <a:lnSpc>
                <a:spcPct val="100000"/>
              </a:lnSpc>
              <a:buNone/>
            </a:pPr>
            <a:endParaRPr lang="en-US" sz="1800" dirty="0"/>
          </a:p>
          <a:p>
            <a:pPr marL="0" indent="0" eaLnBrk="0" fontAlgn="base" hangingPunct="0">
              <a:lnSpc>
                <a:spcPct val="100000"/>
              </a:lnSpc>
              <a:spcBef>
                <a:spcPct val="0"/>
              </a:spcBef>
              <a:spcAft>
                <a:spcPct val="0"/>
              </a:spcAft>
              <a:buNone/>
            </a:pPr>
            <a:r>
              <a:rPr lang="en-US" altLang="en-US" sz="1800" b="1" dirty="0">
                <a:solidFill>
                  <a:srgbClr val="555555"/>
                </a:solidFill>
                <a:latin typeface="+mj-lt"/>
              </a:rPr>
              <a:t>Output</a:t>
            </a:r>
            <a:endParaRPr lang="en-US" altLang="en-US" sz="1800" dirty="0">
              <a:solidFill>
                <a:srgbClr val="252830"/>
              </a:solidFill>
              <a:latin typeface="+mj-lt"/>
            </a:endParaRPr>
          </a:p>
          <a:p>
            <a:pPr marL="0" indent="0" eaLnBrk="0" fontAlgn="base" hangingPunct="0">
              <a:lnSpc>
                <a:spcPct val="100000"/>
              </a:lnSpc>
              <a:spcBef>
                <a:spcPct val="0"/>
              </a:spcBef>
              <a:spcAft>
                <a:spcPct val="0"/>
              </a:spcAft>
              <a:buNone/>
            </a:pPr>
            <a:r>
              <a:rPr lang="en-US" altLang="en-US" sz="1800" dirty="0">
                <a:solidFill>
                  <a:srgbClr val="252830"/>
                </a:solidFill>
                <a:latin typeface="+mj-lt"/>
              </a:rPr>
              <a:t>s</a:t>
            </a:r>
          </a:p>
          <a:p>
            <a:pPr marL="0" indent="0" eaLnBrk="0" fontAlgn="base" hangingPunct="0">
              <a:lnSpc>
                <a:spcPct val="100000"/>
              </a:lnSpc>
              <a:spcBef>
                <a:spcPct val="0"/>
              </a:spcBef>
              <a:spcAft>
                <a:spcPct val="0"/>
              </a:spcAft>
              <a:buNone/>
            </a:pPr>
            <a:r>
              <a:rPr lang="en-US" altLang="en-US" sz="1800" dirty="0">
                <a:solidFill>
                  <a:srgbClr val="252830"/>
                </a:solidFill>
                <a:latin typeface="+mj-lt"/>
              </a:rPr>
              <a:t>t</a:t>
            </a:r>
          </a:p>
          <a:p>
            <a:pPr marL="0" indent="0" eaLnBrk="0" fontAlgn="base" hangingPunct="0">
              <a:lnSpc>
                <a:spcPct val="100000"/>
              </a:lnSpc>
              <a:spcBef>
                <a:spcPct val="0"/>
              </a:spcBef>
              <a:spcAft>
                <a:spcPct val="0"/>
              </a:spcAft>
              <a:buNone/>
            </a:pPr>
            <a:r>
              <a:rPr lang="en-US" altLang="en-US" sz="1800" dirty="0">
                <a:solidFill>
                  <a:srgbClr val="252830"/>
                </a:solidFill>
                <a:latin typeface="+mj-lt"/>
              </a:rPr>
              <a:t>r</a:t>
            </a:r>
          </a:p>
          <a:p>
            <a:pPr marL="0" indent="0" eaLnBrk="0" fontAlgn="base" hangingPunct="0">
              <a:lnSpc>
                <a:spcPct val="100000"/>
              </a:lnSpc>
              <a:spcBef>
                <a:spcPct val="0"/>
              </a:spcBef>
              <a:spcAft>
                <a:spcPct val="0"/>
              </a:spcAft>
              <a:buNone/>
            </a:pPr>
            <a:r>
              <a:rPr lang="en-US" altLang="en-US" sz="1800" dirty="0">
                <a:solidFill>
                  <a:srgbClr val="252830"/>
                </a:solidFill>
                <a:latin typeface="+mj-lt"/>
              </a:rPr>
              <a:t>The end</a:t>
            </a:r>
          </a:p>
          <a:p>
            <a:pPr marL="0" indent="0" eaLnBrk="0" fontAlgn="base" hangingPunct="0">
              <a:lnSpc>
                <a:spcPct val="100000"/>
              </a:lnSpc>
              <a:spcBef>
                <a:spcPct val="0"/>
              </a:spcBef>
              <a:spcAft>
                <a:spcPct val="0"/>
              </a:spcAft>
              <a:buNone/>
            </a:pPr>
            <a:r>
              <a:rPr lang="en-US" altLang="en-US" sz="1800" dirty="0">
                <a:solidFill>
                  <a:srgbClr val="252830"/>
                </a:solidFill>
                <a:latin typeface="+mj-lt"/>
              </a:rPr>
              <a:t> </a:t>
            </a:r>
            <a:endParaRPr lang="en-US" altLang="en-US" sz="1800" dirty="0">
              <a:latin typeface="+mj-lt"/>
            </a:endParaRPr>
          </a:p>
          <a:p>
            <a:pPr marL="0" indent="0" eaLnBrk="0" fontAlgn="base" hangingPunct="0">
              <a:lnSpc>
                <a:spcPct val="100000"/>
              </a:lnSpc>
              <a:spcBef>
                <a:spcPct val="0"/>
              </a:spcBef>
              <a:spcAft>
                <a:spcPct val="0"/>
              </a:spcAft>
              <a:buNone/>
            </a:pPr>
            <a:r>
              <a:rPr lang="en-US" altLang="en-US" sz="1800" dirty="0">
                <a:solidFill>
                  <a:srgbClr val="252830"/>
                </a:solidFill>
                <a:latin typeface="+mj-lt"/>
              </a:rPr>
              <a:t>In this program, we iterate through the "string" sequence. We check if the letter is "</a:t>
            </a:r>
            <a:r>
              <a:rPr lang="en-US" altLang="en-US" sz="1800" dirty="0" err="1">
                <a:solidFill>
                  <a:srgbClr val="252830"/>
                </a:solidFill>
                <a:latin typeface="+mj-lt"/>
              </a:rPr>
              <a:t>i</a:t>
            </a:r>
            <a:r>
              <a:rPr lang="en-US" altLang="en-US" sz="1800" dirty="0">
                <a:solidFill>
                  <a:srgbClr val="252830"/>
                </a:solidFill>
                <a:latin typeface="+mj-lt"/>
              </a:rPr>
              <a:t>", upon which we break from the loop. Hence, we see in our output that all the letters up till "</a:t>
            </a:r>
            <a:r>
              <a:rPr lang="en-US" altLang="en-US" sz="1800" dirty="0" err="1">
                <a:solidFill>
                  <a:srgbClr val="252830"/>
                </a:solidFill>
                <a:latin typeface="+mj-lt"/>
              </a:rPr>
              <a:t>i</a:t>
            </a:r>
            <a:r>
              <a:rPr lang="en-US" altLang="en-US" sz="1800" dirty="0">
                <a:solidFill>
                  <a:srgbClr val="252830"/>
                </a:solidFill>
                <a:latin typeface="+mj-lt"/>
              </a:rPr>
              <a:t>" gets printed. After that, the loop terminates.</a:t>
            </a:r>
            <a:endParaRPr lang="en-US" sz="1800" dirty="0">
              <a:latin typeface="+mj-lt"/>
            </a:endParaRPr>
          </a:p>
        </p:txBody>
      </p:sp>
    </p:spTree>
    <p:extLst>
      <p:ext uri="{BB962C8B-B14F-4D97-AF65-F5344CB8AC3E}">
        <p14:creationId xmlns:p14="http://schemas.microsoft.com/office/powerpoint/2010/main" val="3606046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D2A6-1417-4519-9DBC-D34EF51D4D53}"/>
              </a:ext>
            </a:extLst>
          </p:cNvPr>
          <p:cNvSpPr>
            <a:spLocks noGrp="1"/>
          </p:cNvSpPr>
          <p:nvPr>
            <p:ph type="title"/>
          </p:nvPr>
        </p:nvSpPr>
        <p:spPr/>
        <p:txBody>
          <a:bodyPr/>
          <a:lstStyle/>
          <a:p>
            <a:r>
              <a:rPr lang="en-IN" dirty="0">
                <a:latin typeface="+mn-lt"/>
              </a:rPr>
              <a:t>Python continue statement</a:t>
            </a:r>
          </a:p>
        </p:txBody>
      </p:sp>
      <p:sp>
        <p:nvSpPr>
          <p:cNvPr id="5" name="Content Placeholder 4">
            <a:extLst>
              <a:ext uri="{FF2B5EF4-FFF2-40B4-BE49-F238E27FC236}">
                <a16:creationId xmlns:a16="http://schemas.microsoft.com/office/drawing/2014/main" id="{54C5E1C5-0D58-4FA5-A831-641E5E8ED485}"/>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sz="3200" dirty="0">
                <a:solidFill>
                  <a:srgbClr val="252830"/>
                </a:solidFill>
                <a:latin typeface="+mj-lt"/>
              </a:rPr>
              <a:t>The continue statement is used to skip the rest of the code inside a loop for the current iteration only.</a:t>
            </a:r>
          </a:p>
          <a:p>
            <a:pPr eaLnBrk="0" fontAlgn="base" hangingPunct="0">
              <a:lnSpc>
                <a:spcPct val="100000"/>
              </a:lnSpc>
              <a:spcBef>
                <a:spcPct val="0"/>
              </a:spcBef>
              <a:spcAft>
                <a:spcPct val="0"/>
              </a:spcAft>
            </a:pPr>
            <a:r>
              <a:rPr lang="en-US" altLang="en-US" sz="3200" dirty="0">
                <a:solidFill>
                  <a:srgbClr val="252830"/>
                </a:solidFill>
                <a:latin typeface="+mj-lt"/>
              </a:rPr>
              <a:t>Loop does not terminate but continues on with the next iteration.</a:t>
            </a:r>
            <a:endParaRPr lang="en-US" altLang="en-US" sz="3200" b="1" dirty="0">
              <a:solidFill>
                <a:srgbClr val="252830"/>
              </a:solidFill>
              <a:latin typeface="+mj-lt"/>
            </a:endParaRPr>
          </a:p>
          <a:p>
            <a:pPr marL="0" lvl="0" indent="0" eaLnBrk="0" fontAlgn="base" hangingPunct="0">
              <a:lnSpc>
                <a:spcPct val="100000"/>
              </a:lnSpc>
              <a:spcBef>
                <a:spcPct val="0"/>
              </a:spcBef>
              <a:spcAft>
                <a:spcPct val="0"/>
              </a:spcAft>
              <a:buNone/>
            </a:pPr>
            <a:endParaRPr lang="en-US" altLang="en-US" sz="3200" b="1" dirty="0">
              <a:solidFill>
                <a:srgbClr val="252830"/>
              </a:solidFill>
              <a:latin typeface="Open Sans"/>
            </a:endParaRPr>
          </a:p>
          <a:p>
            <a:pPr marL="0" lvl="0" indent="0" eaLnBrk="0" fontAlgn="base" hangingPunct="0">
              <a:lnSpc>
                <a:spcPct val="100000"/>
              </a:lnSpc>
              <a:spcBef>
                <a:spcPct val="0"/>
              </a:spcBef>
              <a:spcAft>
                <a:spcPct val="0"/>
              </a:spcAft>
              <a:buNone/>
            </a:pPr>
            <a:r>
              <a:rPr lang="en-US" altLang="en-US" sz="3200" b="1" dirty="0">
                <a:solidFill>
                  <a:srgbClr val="252830"/>
                </a:solidFill>
              </a:rPr>
              <a:t>Syntax of Continue</a:t>
            </a:r>
          </a:p>
          <a:p>
            <a:pPr marL="0" lvl="0"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continue </a:t>
            </a:r>
          </a:p>
        </p:txBody>
      </p:sp>
    </p:spTree>
    <p:extLst>
      <p:ext uri="{BB962C8B-B14F-4D97-AF65-F5344CB8AC3E}">
        <p14:creationId xmlns:p14="http://schemas.microsoft.com/office/powerpoint/2010/main" val="4139896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4A0A60-CB14-4396-985C-150BB7C16B50}"/>
              </a:ext>
            </a:extLst>
          </p:cNvPr>
          <p:cNvSpPr>
            <a:spLocks noGrp="1"/>
          </p:cNvSpPr>
          <p:nvPr>
            <p:ph type="body" idx="1"/>
          </p:nvPr>
        </p:nvSpPr>
        <p:spPr>
          <a:xfrm>
            <a:off x="839788" y="668337"/>
            <a:ext cx="5157787" cy="902768"/>
          </a:xfrm>
        </p:spPr>
        <p:txBody>
          <a:bodyPr>
            <a:normAutofit/>
          </a:bodyPr>
          <a:lstStyle/>
          <a:p>
            <a:r>
              <a:rPr lang="en-IN" sz="3600" dirty="0"/>
              <a:t>  Flowchart of continue</a:t>
            </a:r>
          </a:p>
        </p:txBody>
      </p:sp>
      <p:sp>
        <p:nvSpPr>
          <p:cNvPr id="6" name="Text Placeholder 5">
            <a:extLst>
              <a:ext uri="{FF2B5EF4-FFF2-40B4-BE49-F238E27FC236}">
                <a16:creationId xmlns:a16="http://schemas.microsoft.com/office/drawing/2014/main" id="{A7C8AE7E-05B0-4D37-8A3C-4421D319A815}"/>
              </a:ext>
            </a:extLst>
          </p:cNvPr>
          <p:cNvSpPr>
            <a:spLocks noGrp="1"/>
          </p:cNvSpPr>
          <p:nvPr>
            <p:ph type="body" sz="quarter" idx="3"/>
          </p:nvPr>
        </p:nvSpPr>
        <p:spPr>
          <a:xfrm>
            <a:off x="6172200" y="668337"/>
            <a:ext cx="5183188" cy="902768"/>
          </a:xfrm>
        </p:spPr>
        <p:txBody>
          <a:bodyPr>
            <a:normAutofit/>
          </a:bodyPr>
          <a:lstStyle/>
          <a:p>
            <a:r>
              <a:rPr lang="en-US" sz="3600" dirty="0"/>
              <a:t>           Working</a:t>
            </a:r>
            <a:endParaRPr lang="en-IN" sz="3600" dirty="0"/>
          </a:p>
        </p:txBody>
      </p:sp>
      <p:pic>
        <p:nvPicPr>
          <p:cNvPr id="5" name="Content Placeholder 4">
            <a:extLst>
              <a:ext uri="{FF2B5EF4-FFF2-40B4-BE49-F238E27FC236}">
                <a16:creationId xmlns:a16="http://schemas.microsoft.com/office/drawing/2014/main" id="{7A76B537-1AC0-4BA8-BE51-B4B171C6461D}"/>
              </a:ext>
            </a:extLst>
          </p:cNvPr>
          <p:cNvPicPr>
            <a:picLocks noGrp="1" noChangeAspect="1"/>
          </p:cNvPicPr>
          <p:nvPr>
            <p:ph sz="half" idx="2"/>
          </p:nvPr>
        </p:nvPicPr>
        <p:blipFill>
          <a:blip r:embed="rId2"/>
          <a:stretch>
            <a:fillRect/>
          </a:stretch>
        </p:blipFill>
        <p:spPr>
          <a:xfrm>
            <a:off x="1579417" y="1774107"/>
            <a:ext cx="3773979" cy="4415556"/>
          </a:xfrm>
          <a:prstGeom prst="rect">
            <a:avLst/>
          </a:prstGeom>
        </p:spPr>
      </p:pic>
      <p:pic>
        <p:nvPicPr>
          <p:cNvPr id="11" name="Content Placeholder 10">
            <a:extLst>
              <a:ext uri="{FF2B5EF4-FFF2-40B4-BE49-F238E27FC236}">
                <a16:creationId xmlns:a16="http://schemas.microsoft.com/office/drawing/2014/main" id="{A87DDBEA-00CB-4DD3-8FEA-5CAA23CB6435}"/>
              </a:ext>
            </a:extLst>
          </p:cNvPr>
          <p:cNvPicPr>
            <a:picLocks noGrp="1" noChangeAspect="1"/>
          </p:cNvPicPr>
          <p:nvPr>
            <p:ph sz="quarter" idx="4"/>
          </p:nvPr>
        </p:nvPicPr>
        <p:blipFill>
          <a:blip r:embed="rId3"/>
          <a:stretch>
            <a:fillRect/>
          </a:stretch>
        </p:blipFill>
        <p:spPr>
          <a:xfrm>
            <a:off x="6256740" y="1774108"/>
            <a:ext cx="4414034" cy="4427828"/>
          </a:xfrm>
          <a:prstGeom prst="rect">
            <a:avLst/>
          </a:prstGeom>
        </p:spPr>
      </p:pic>
    </p:spTree>
    <p:extLst>
      <p:ext uri="{BB962C8B-B14F-4D97-AF65-F5344CB8AC3E}">
        <p14:creationId xmlns:p14="http://schemas.microsoft.com/office/powerpoint/2010/main" val="76361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DF1E-D4BA-4A49-8A10-74CEB31AD72C}"/>
              </a:ext>
            </a:extLst>
          </p:cNvPr>
          <p:cNvSpPr>
            <a:spLocks noGrp="1"/>
          </p:cNvSpPr>
          <p:nvPr>
            <p:ph type="title"/>
          </p:nvPr>
        </p:nvSpPr>
        <p:spPr/>
        <p:txBody>
          <a:bodyPr/>
          <a:lstStyle/>
          <a:p>
            <a:r>
              <a:rPr lang="en-IN" dirty="0">
                <a:latin typeface="+mn-lt"/>
              </a:rPr>
              <a:t>Python if Statement Flowchart</a:t>
            </a:r>
          </a:p>
        </p:txBody>
      </p:sp>
      <p:pic>
        <p:nvPicPr>
          <p:cNvPr id="4" name="Content Placeholder 3">
            <a:extLst>
              <a:ext uri="{FF2B5EF4-FFF2-40B4-BE49-F238E27FC236}">
                <a16:creationId xmlns:a16="http://schemas.microsoft.com/office/drawing/2014/main" id="{BA5D4F65-8114-443F-A1D0-47B98343244F}"/>
              </a:ext>
            </a:extLst>
          </p:cNvPr>
          <p:cNvPicPr>
            <a:picLocks noGrp="1" noChangeAspect="1"/>
          </p:cNvPicPr>
          <p:nvPr>
            <p:ph sz="half" idx="1"/>
          </p:nvPr>
        </p:nvPicPr>
        <p:blipFill>
          <a:blip r:embed="rId2"/>
          <a:stretch>
            <a:fillRect/>
          </a:stretch>
        </p:blipFill>
        <p:spPr>
          <a:xfrm>
            <a:off x="4381210" y="1690688"/>
            <a:ext cx="3429579" cy="3777070"/>
          </a:xfrm>
          <a:prstGeom prst="rect">
            <a:avLst/>
          </a:prstGeom>
        </p:spPr>
      </p:pic>
    </p:spTree>
    <p:extLst>
      <p:ext uri="{BB962C8B-B14F-4D97-AF65-F5344CB8AC3E}">
        <p14:creationId xmlns:p14="http://schemas.microsoft.com/office/powerpoint/2010/main" val="2358765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651F7-65BB-4429-917A-11680E9C1EAF}"/>
              </a:ext>
            </a:extLst>
          </p:cNvPr>
          <p:cNvSpPr>
            <a:spLocks noGrp="1"/>
          </p:cNvSpPr>
          <p:nvPr>
            <p:ph type="title"/>
          </p:nvPr>
        </p:nvSpPr>
        <p:spPr/>
        <p:txBody>
          <a:bodyPr/>
          <a:lstStyle/>
          <a:p>
            <a:r>
              <a:rPr lang="en-IN" dirty="0">
                <a:latin typeface="+mn-lt"/>
              </a:rPr>
              <a:t>Example: Python continue</a:t>
            </a:r>
          </a:p>
        </p:txBody>
      </p:sp>
      <p:sp>
        <p:nvSpPr>
          <p:cNvPr id="8" name="Content Placeholder 7">
            <a:extLst>
              <a:ext uri="{FF2B5EF4-FFF2-40B4-BE49-F238E27FC236}">
                <a16:creationId xmlns:a16="http://schemas.microsoft.com/office/drawing/2014/main" id="{EDFEE18D-98C6-4D3A-AAF6-60ED781B9DEC}"/>
              </a:ext>
            </a:extLst>
          </p:cNvPr>
          <p:cNvSpPr>
            <a:spLocks noGrp="1"/>
          </p:cNvSpPr>
          <p:nvPr>
            <p:ph idx="1"/>
          </p:nvPr>
        </p:nvSpPr>
        <p:spPr>
          <a:xfrm>
            <a:off x="838200" y="1363287"/>
            <a:ext cx="10515600" cy="5129588"/>
          </a:xfrm>
        </p:spPr>
        <p:txBody>
          <a:bodyPr>
            <a:noAutofit/>
          </a:bodyPr>
          <a:lstStyle/>
          <a:p>
            <a:pPr marL="0" indent="0">
              <a:buNone/>
            </a:pPr>
            <a:r>
              <a:rPr lang="en-US" sz="1600" dirty="0">
                <a:solidFill>
                  <a:srgbClr val="00B050"/>
                </a:solidFill>
                <a:latin typeface="Aleo" panose="020F0302020204030203" pitchFamily="34" charset="0"/>
              </a:rPr>
              <a:t># Program to show the use of continue statement inside loops</a:t>
            </a:r>
          </a:p>
          <a:p>
            <a:pPr marL="0" indent="0">
              <a:buNone/>
            </a:pPr>
            <a:r>
              <a:rPr lang="en-US" sz="1600" dirty="0">
                <a:solidFill>
                  <a:srgbClr val="FF0000"/>
                </a:solidFill>
                <a:latin typeface="Aleo" panose="020F0302020204030203" pitchFamily="34" charset="0"/>
              </a:rPr>
              <a:t>for </a:t>
            </a:r>
            <a:r>
              <a:rPr lang="en-US" sz="1600" dirty="0" err="1">
                <a:solidFill>
                  <a:srgbClr val="FF0000"/>
                </a:solidFill>
                <a:latin typeface="Aleo" panose="020F0302020204030203" pitchFamily="34" charset="0"/>
              </a:rPr>
              <a:t>val</a:t>
            </a:r>
            <a:r>
              <a:rPr lang="en-US" sz="1600" dirty="0">
                <a:solidFill>
                  <a:srgbClr val="FF0000"/>
                </a:solidFill>
                <a:latin typeface="Aleo" panose="020F0302020204030203" pitchFamily="34" charset="0"/>
              </a:rPr>
              <a:t> in "string":</a:t>
            </a:r>
          </a:p>
          <a:p>
            <a:pPr marL="0" indent="0">
              <a:buNone/>
            </a:pPr>
            <a:r>
              <a:rPr lang="en-US" sz="1600" dirty="0">
                <a:solidFill>
                  <a:srgbClr val="FF0000"/>
                </a:solidFill>
                <a:latin typeface="Aleo" panose="020F0302020204030203" pitchFamily="34" charset="0"/>
              </a:rPr>
              <a:t>	if </a:t>
            </a:r>
            <a:r>
              <a:rPr lang="en-US" sz="1600" dirty="0" err="1">
                <a:solidFill>
                  <a:srgbClr val="FF0000"/>
                </a:solidFill>
                <a:latin typeface="Aleo" panose="020F0302020204030203" pitchFamily="34" charset="0"/>
              </a:rPr>
              <a:t>val</a:t>
            </a:r>
            <a:r>
              <a:rPr lang="en-US" sz="1600" dirty="0">
                <a:solidFill>
                  <a:srgbClr val="FF0000"/>
                </a:solidFill>
                <a:latin typeface="Aleo" panose="020F0302020204030203" pitchFamily="34" charset="0"/>
              </a:rPr>
              <a:t> == "</a:t>
            </a:r>
            <a:r>
              <a:rPr lang="en-US" sz="1600" dirty="0" err="1">
                <a:solidFill>
                  <a:srgbClr val="FF0000"/>
                </a:solidFill>
                <a:latin typeface="Aleo" panose="020F0302020204030203" pitchFamily="34" charset="0"/>
              </a:rPr>
              <a:t>i</a:t>
            </a:r>
            <a:r>
              <a:rPr lang="en-US" sz="1600" dirty="0">
                <a:solidFill>
                  <a:srgbClr val="FF0000"/>
                </a:solidFill>
                <a:latin typeface="Aleo" panose="020F0302020204030203" pitchFamily="34" charset="0"/>
              </a:rPr>
              <a:t>": </a:t>
            </a:r>
          </a:p>
          <a:p>
            <a:pPr marL="0" indent="0">
              <a:buNone/>
            </a:pPr>
            <a:r>
              <a:rPr lang="en-US" sz="1600" dirty="0">
                <a:solidFill>
                  <a:srgbClr val="FF0000"/>
                </a:solidFill>
                <a:latin typeface="Aleo" panose="020F0302020204030203" pitchFamily="34" charset="0"/>
              </a:rPr>
              <a:t>		continue</a:t>
            </a:r>
          </a:p>
          <a:p>
            <a:pPr marL="0" indent="0">
              <a:buNone/>
            </a:pPr>
            <a:r>
              <a:rPr lang="en-US" sz="1600" dirty="0">
                <a:solidFill>
                  <a:srgbClr val="FF0000"/>
                </a:solidFill>
                <a:latin typeface="Aleo" panose="020F0302020204030203" pitchFamily="34" charset="0"/>
              </a:rPr>
              <a:t>	print(</a:t>
            </a:r>
            <a:r>
              <a:rPr lang="en-US" sz="1600" dirty="0" err="1">
                <a:solidFill>
                  <a:srgbClr val="FF0000"/>
                </a:solidFill>
                <a:latin typeface="Aleo" panose="020F0302020204030203" pitchFamily="34" charset="0"/>
              </a:rPr>
              <a:t>val</a:t>
            </a:r>
            <a:r>
              <a:rPr lang="en-US" sz="1600" dirty="0">
                <a:solidFill>
                  <a:srgbClr val="FF0000"/>
                </a:solidFill>
                <a:latin typeface="Aleo" panose="020F0302020204030203" pitchFamily="34" charset="0"/>
              </a:rPr>
              <a:t>)</a:t>
            </a:r>
          </a:p>
          <a:p>
            <a:pPr marL="0" indent="0">
              <a:buNone/>
            </a:pPr>
            <a:r>
              <a:rPr lang="en-US" sz="1600" dirty="0">
                <a:solidFill>
                  <a:srgbClr val="FF0000"/>
                </a:solidFill>
                <a:latin typeface="Aleo" panose="020F0302020204030203" pitchFamily="34" charset="0"/>
              </a:rPr>
              <a:t>print("The end")</a:t>
            </a:r>
          </a:p>
          <a:p>
            <a:pPr marL="0" indent="0">
              <a:buNone/>
            </a:pPr>
            <a:endParaRPr lang="en-US" sz="1600" dirty="0"/>
          </a:p>
          <a:p>
            <a:pPr marL="0" lvl="0" indent="0" eaLnBrk="0" fontAlgn="base" hangingPunct="0">
              <a:lnSpc>
                <a:spcPct val="100000"/>
              </a:lnSpc>
              <a:spcBef>
                <a:spcPct val="0"/>
              </a:spcBef>
              <a:spcAft>
                <a:spcPct val="0"/>
              </a:spcAft>
              <a:buNone/>
            </a:pPr>
            <a:r>
              <a:rPr lang="en-US" altLang="en-US" sz="1800" b="1" dirty="0">
                <a:solidFill>
                  <a:srgbClr val="555555"/>
                </a:solidFill>
                <a:latin typeface="+mj-lt"/>
              </a:rPr>
              <a:t>Output</a:t>
            </a:r>
            <a:endParaRPr lang="en-US" altLang="en-US" sz="1800" dirty="0">
              <a:solidFill>
                <a:srgbClr val="252830"/>
              </a:solidFill>
              <a:latin typeface="+mj-lt"/>
            </a:endParaRPr>
          </a:p>
          <a:p>
            <a:pPr marL="0" lvl="0" indent="0" eaLnBrk="0" fontAlgn="base" hangingPunct="0">
              <a:lnSpc>
                <a:spcPct val="100000"/>
              </a:lnSpc>
              <a:spcBef>
                <a:spcPct val="0"/>
              </a:spcBef>
              <a:spcAft>
                <a:spcPct val="0"/>
              </a:spcAft>
              <a:buNone/>
            </a:pPr>
            <a:r>
              <a:rPr lang="en-US" altLang="en-US" sz="1800" dirty="0">
                <a:solidFill>
                  <a:srgbClr val="252830"/>
                </a:solidFill>
                <a:latin typeface="+mj-lt"/>
              </a:rPr>
              <a:t>s</a:t>
            </a:r>
          </a:p>
          <a:p>
            <a:pPr marL="0" lvl="0" indent="0" eaLnBrk="0" fontAlgn="base" hangingPunct="0">
              <a:lnSpc>
                <a:spcPct val="100000"/>
              </a:lnSpc>
              <a:spcBef>
                <a:spcPct val="0"/>
              </a:spcBef>
              <a:spcAft>
                <a:spcPct val="0"/>
              </a:spcAft>
              <a:buNone/>
            </a:pPr>
            <a:r>
              <a:rPr lang="en-US" altLang="en-US" sz="1800" dirty="0">
                <a:solidFill>
                  <a:srgbClr val="252830"/>
                </a:solidFill>
                <a:latin typeface="+mj-lt"/>
              </a:rPr>
              <a:t>t</a:t>
            </a:r>
          </a:p>
          <a:p>
            <a:pPr marL="0" lvl="0" indent="0" eaLnBrk="0" fontAlgn="base" hangingPunct="0">
              <a:lnSpc>
                <a:spcPct val="100000"/>
              </a:lnSpc>
              <a:spcBef>
                <a:spcPct val="0"/>
              </a:spcBef>
              <a:spcAft>
                <a:spcPct val="0"/>
              </a:spcAft>
              <a:buNone/>
            </a:pPr>
            <a:r>
              <a:rPr lang="en-US" altLang="en-US" sz="1800" dirty="0">
                <a:solidFill>
                  <a:srgbClr val="252830"/>
                </a:solidFill>
                <a:latin typeface="+mj-lt"/>
              </a:rPr>
              <a:t>r</a:t>
            </a:r>
          </a:p>
          <a:p>
            <a:pPr marL="0" lvl="0" indent="0" eaLnBrk="0" fontAlgn="base" hangingPunct="0">
              <a:lnSpc>
                <a:spcPct val="100000"/>
              </a:lnSpc>
              <a:spcBef>
                <a:spcPct val="0"/>
              </a:spcBef>
              <a:spcAft>
                <a:spcPct val="0"/>
              </a:spcAft>
              <a:buNone/>
            </a:pPr>
            <a:r>
              <a:rPr lang="en-US" altLang="en-US" sz="1800" dirty="0">
                <a:solidFill>
                  <a:srgbClr val="252830"/>
                </a:solidFill>
                <a:latin typeface="+mj-lt"/>
              </a:rPr>
              <a:t>n</a:t>
            </a:r>
          </a:p>
          <a:p>
            <a:pPr marL="0" lvl="0" indent="0" eaLnBrk="0" fontAlgn="base" hangingPunct="0">
              <a:lnSpc>
                <a:spcPct val="100000"/>
              </a:lnSpc>
              <a:spcBef>
                <a:spcPct val="0"/>
              </a:spcBef>
              <a:spcAft>
                <a:spcPct val="0"/>
              </a:spcAft>
              <a:buNone/>
            </a:pPr>
            <a:r>
              <a:rPr lang="en-US" altLang="en-US" sz="1800" dirty="0">
                <a:solidFill>
                  <a:srgbClr val="252830"/>
                </a:solidFill>
                <a:latin typeface="+mj-lt"/>
              </a:rPr>
              <a:t>g</a:t>
            </a:r>
          </a:p>
          <a:p>
            <a:pPr marL="0" lvl="0" indent="0" eaLnBrk="0" fontAlgn="base" hangingPunct="0">
              <a:lnSpc>
                <a:spcPct val="100000"/>
              </a:lnSpc>
              <a:spcBef>
                <a:spcPct val="0"/>
              </a:spcBef>
              <a:spcAft>
                <a:spcPct val="0"/>
              </a:spcAft>
              <a:buNone/>
            </a:pPr>
            <a:r>
              <a:rPr lang="en-US" altLang="en-US" sz="1800" dirty="0">
                <a:solidFill>
                  <a:srgbClr val="252830"/>
                </a:solidFill>
                <a:latin typeface="+mj-lt"/>
              </a:rPr>
              <a:t>The end </a:t>
            </a:r>
            <a:endParaRPr lang="en-US" altLang="en-US" sz="1800" dirty="0">
              <a:latin typeface="+mj-lt"/>
            </a:endParaRPr>
          </a:p>
          <a:p>
            <a:pPr marL="0" lvl="0" indent="0" eaLnBrk="0" fontAlgn="base" hangingPunct="0">
              <a:lnSpc>
                <a:spcPct val="100000"/>
              </a:lnSpc>
              <a:spcBef>
                <a:spcPct val="0"/>
              </a:spcBef>
              <a:spcAft>
                <a:spcPct val="0"/>
              </a:spcAft>
              <a:buNone/>
            </a:pPr>
            <a:r>
              <a:rPr lang="en-US" altLang="en-US" sz="1800" dirty="0">
                <a:solidFill>
                  <a:srgbClr val="252830"/>
                </a:solidFill>
                <a:latin typeface="+mj-lt"/>
              </a:rPr>
              <a:t>This program is same as the above example except the break statement has been replaced with continue.</a:t>
            </a:r>
            <a:endParaRPr lang="en-US" altLang="en-US" sz="1800" dirty="0">
              <a:latin typeface="+mj-lt"/>
            </a:endParaRPr>
          </a:p>
          <a:p>
            <a:pPr marL="0" lvl="0" indent="0" eaLnBrk="0" fontAlgn="base" hangingPunct="0">
              <a:lnSpc>
                <a:spcPct val="100000"/>
              </a:lnSpc>
              <a:spcBef>
                <a:spcPct val="0"/>
              </a:spcBef>
              <a:spcAft>
                <a:spcPct val="0"/>
              </a:spcAft>
              <a:buNone/>
            </a:pPr>
            <a:r>
              <a:rPr lang="en-US" altLang="en-US" sz="1800" dirty="0">
                <a:solidFill>
                  <a:srgbClr val="252830"/>
                </a:solidFill>
                <a:latin typeface="+mj-lt"/>
              </a:rPr>
              <a:t>We continue with the loop, if the string is "</a:t>
            </a:r>
            <a:r>
              <a:rPr lang="en-US" altLang="en-US" sz="1800" dirty="0" err="1">
                <a:solidFill>
                  <a:srgbClr val="252830"/>
                </a:solidFill>
                <a:latin typeface="+mj-lt"/>
              </a:rPr>
              <a:t>i</a:t>
            </a:r>
            <a:r>
              <a:rPr lang="en-US" altLang="en-US" sz="1800" dirty="0">
                <a:solidFill>
                  <a:srgbClr val="252830"/>
                </a:solidFill>
                <a:latin typeface="+mj-lt"/>
              </a:rPr>
              <a:t>", not executing the rest of the block. Hence, we see in our output that all the letters except "</a:t>
            </a:r>
            <a:r>
              <a:rPr lang="en-US" altLang="en-US" sz="1800" dirty="0" err="1">
                <a:solidFill>
                  <a:srgbClr val="252830"/>
                </a:solidFill>
                <a:latin typeface="+mj-lt"/>
              </a:rPr>
              <a:t>i</a:t>
            </a:r>
            <a:r>
              <a:rPr lang="en-US" altLang="en-US" sz="1800" dirty="0">
                <a:solidFill>
                  <a:srgbClr val="252830"/>
                </a:solidFill>
                <a:latin typeface="+mj-lt"/>
              </a:rPr>
              <a:t>" gets printed.</a:t>
            </a:r>
            <a:endParaRPr lang="en-US" altLang="en-US" sz="1800" dirty="0">
              <a:latin typeface="+mj-lt"/>
            </a:endParaRPr>
          </a:p>
          <a:p>
            <a:pPr marL="0" indent="0">
              <a:buNone/>
            </a:pPr>
            <a:endParaRPr lang="en-IN" sz="1800" dirty="0"/>
          </a:p>
        </p:txBody>
      </p:sp>
    </p:spTree>
    <p:extLst>
      <p:ext uri="{BB962C8B-B14F-4D97-AF65-F5344CB8AC3E}">
        <p14:creationId xmlns:p14="http://schemas.microsoft.com/office/powerpoint/2010/main" val="3356833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DA8C-9AD7-46E4-9B10-C8147824D13A}"/>
              </a:ext>
            </a:extLst>
          </p:cNvPr>
          <p:cNvSpPr>
            <a:spLocks noGrp="1"/>
          </p:cNvSpPr>
          <p:nvPr>
            <p:ph type="title"/>
          </p:nvPr>
        </p:nvSpPr>
        <p:spPr/>
        <p:txBody>
          <a:bodyPr/>
          <a:lstStyle/>
          <a:p>
            <a:r>
              <a:rPr lang="en-IN" dirty="0">
                <a:latin typeface="+mn-lt"/>
              </a:rPr>
              <a:t>Python pass statement</a:t>
            </a:r>
          </a:p>
        </p:txBody>
      </p:sp>
      <p:sp>
        <p:nvSpPr>
          <p:cNvPr id="5" name="Content Placeholder 4">
            <a:extLst>
              <a:ext uri="{FF2B5EF4-FFF2-40B4-BE49-F238E27FC236}">
                <a16:creationId xmlns:a16="http://schemas.microsoft.com/office/drawing/2014/main" id="{05055425-4D86-4D7D-954B-F2F557AFE62B}"/>
              </a:ext>
            </a:extLst>
          </p:cNvPr>
          <p:cNvSpPr>
            <a:spLocks noGrp="1"/>
          </p:cNvSpPr>
          <p:nvPr>
            <p:ph idx="1"/>
          </p:nvPr>
        </p:nvSpPr>
        <p:spPr>
          <a:xfrm>
            <a:off x="838200" y="1371600"/>
            <a:ext cx="10515600" cy="4854633"/>
          </a:xfrm>
        </p:spPr>
        <p:txBody>
          <a:bodyPr>
            <a:noAutofit/>
          </a:bodyPr>
          <a:lstStyle/>
          <a:p>
            <a:pPr eaLnBrk="0" fontAlgn="base" hangingPunct="0">
              <a:lnSpc>
                <a:spcPct val="100000"/>
              </a:lnSpc>
              <a:spcBef>
                <a:spcPct val="0"/>
              </a:spcBef>
              <a:spcAft>
                <a:spcPct val="0"/>
              </a:spcAft>
            </a:pPr>
            <a:r>
              <a:rPr lang="en-US" altLang="en-US" sz="2400" dirty="0">
                <a:solidFill>
                  <a:srgbClr val="252830"/>
                </a:solidFill>
                <a:latin typeface="+mj-lt"/>
              </a:rPr>
              <a:t>In Python programming, pass is a null statement. The difference between a </a:t>
            </a:r>
            <a:r>
              <a:rPr lang="en-US" altLang="en-US" sz="2400" dirty="0">
                <a:solidFill>
                  <a:srgbClr val="2B6DAD"/>
                </a:solidFill>
                <a:latin typeface="+mj-lt"/>
                <a:hlinkClick r:id="rId2" tooltip="Python comments"/>
              </a:rPr>
              <a:t>comment </a:t>
            </a:r>
            <a:r>
              <a:rPr lang="en-US" altLang="en-US" sz="2400" dirty="0">
                <a:solidFill>
                  <a:srgbClr val="252830"/>
                </a:solidFill>
                <a:latin typeface="+mj-lt"/>
              </a:rPr>
              <a:t>and pass statement in Python is that, while the interpreter ignores a comment entirely, pass is not ignored.</a:t>
            </a:r>
            <a:endParaRPr lang="en-US" altLang="en-US" sz="2400" dirty="0">
              <a:latin typeface="+mj-lt"/>
            </a:endParaRPr>
          </a:p>
          <a:p>
            <a:pPr eaLnBrk="0" fontAlgn="base" hangingPunct="0">
              <a:lnSpc>
                <a:spcPct val="100000"/>
              </a:lnSpc>
              <a:spcBef>
                <a:spcPct val="0"/>
              </a:spcBef>
              <a:spcAft>
                <a:spcPct val="0"/>
              </a:spcAft>
            </a:pPr>
            <a:r>
              <a:rPr lang="en-US" altLang="en-US" sz="2400" dirty="0">
                <a:solidFill>
                  <a:srgbClr val="252830"/>
                </a:solidFill>
                <a:latin typeface="+mj-lt"/>
              </a:rPr>
              <a:t>However, nothing happens when pass is executed. It results into no operation (NOP).</a:t>
            </a:r>
            <a:endParaRPr lang="en-US" altLang="en-US" sz="2400" b="1" dirty="0">
              <a:solidFill>
                <a:srgbClr val="252830"/>
              </a:solidFill>
              <a:latin typeface="+mj-lt"/>
            </a:endParaRPr>
          </a:p>
          <a:p>
            <a:pPr marL="0" lvl="0" indent="0" eaLnBrk="0" fontAlgn="base" hangingPunct="0">
              <a:lnSpc>
                <a:spcPct val="100000"/>
              </a:lnSpc>
              <a:spcBef>
                <a:spcPct val="0"/>
              </a:spcBef>
              <a:spcAft>
                <a:spcPct val="0"/>
              </a:spcAft>
              <a:buNone/>
            </a:pPr>
            <a:r>
              <a:rPr lang="en-US" altLang="en-US" sz="2400" b="1" dirty="0">
                <a:solidFill>
                  <a:srgbClr val="252830"/>
                </a:solidFill>
              </a:rPr>
              <a:t>			</a:t>
            </a:r>
            <a:r>
              <a:rPr lang="en-US" altLang="en-US" sz="3200" b="1" dirty="0">
                <a:solidFill>
                  <a:srgbClr val="252830"/>
                </a:solidFill>
              </a:rPr>
              <a:t>Syntax of pass</a:t>
            </a:r>
          </a:p>
          <a:p>
            <a:pPr marL="0" lvl="0"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				pass</a:t>
            </a:r>
            <a:endParaRPr lang="en-US" altLang="en-US" sz="3200" dirty="0">
              <a:solidFill>
                <a:srgbClr val="252830"/>
              </a:solidFill>
              <a:latin typeface="+mj-lt"/>
            </a:endParaRPr>
          </a:p>
          <a:p>
            <a:pPr marL="0" lvl="0" indent="0" eaLnBrk="0" fontAlgn="base" hangingPunct="0">
              <a:lnSpc>
                <a:spcPct val="100000"/>
              </a:lnSpc>
              <a:spcBef>
                <a:spcPct val="0"/>
              </a:spcBef>
              <a:spcAft>
                <a:spcPct val="0"/>
              </a:spcAft>
              <a:buNone/>
            </a:pPr>
            <a:endParaRPr lang="en-US" altLang="en-US" sz="2400" dirty="0">
              <a:latin typeface="+mj-lt"/>
            </a:endParaRPr>
          </a:p>
          <a:p>
            <a:pPr eaLnBrk="0" fontAlgn="base" hangingPunct="0">
              <a:lnSpc>
                <a:spcPct val="100000"/>
              </a:lnSpc>
              <a:spcBef>
                <a:spcPct val="0"/>
              </a:spcBef>
              <a:spcAft>
                <a:spcPct val="0"/>
              </a:spcAft>
            </a:pPr>
            <a:r>
              <a:rPr lang="en-US" altLang="en-US" sz="2400" dirty="0">
                <a:solidFill>
                  <a:srgbClr val="252830"/>
                </a:solidFill>
                <a:latin typeface="+mj-lt"/>
              </a:rPr>
              <a:t>We generally use it as a placeholder.</a:t>
            </a:r>
            <a:endParaRPr lang="en-US" altLang="en-US" sz="2400" dirty="0">
              <a:latin typeface="+mj-lt"/>
            </a:endParaRPr>
          </a:p>
          <a:p>
            <a:pPr eaLnBrk="0" fontAlgn="base" hangingPunct="0">
              <a:lnSpc>
                <a:spcPct val="100000"/>
              </a:lnSpc>
              <a:spcBef>
                <a:spcPct val="0"/>
              </a:spcBef>
              <a:spcAft>
                <a:spcPct val="0"/>
              </a:spcAft>
            </a:pPr>
            <a:r>
              <a:rPr lang="en-US" altLang="en-US" sz="2400" dirty="0">
                <a:solidFill>
                  <a:srgbClr val="252830"/>
                </a:solidFill>
                <a:latin typeface="+mj-lt"/>
              </a:rPr>
              <a:t>Suppose we have a </a:t>
            </a:r>
            <a:r>
              <a:rPr lang="en-US" altLang="en-US" sz="2400" dirty="0">
                <a:solidFill>
                  <a:srgbClr val="2B6DAD"/>
                </a:solidFill>
                <a:latin typeface="+mj-lt"/>
                <a:hlinkClick r:id="rId3" tooltip="Python for loop"/>
              </a:rPr>
              <a:t>loop </a:t>
            </a:r>
            <a:r>
              <a:rPr lang="en-US" altLang="en-US" sz="2400" dirty="0">
                <a:solidFill>
                  <a:srgbClr val="252830"/>
                </a:solidFill>
                <a:latin typeface="+mj-lt"/>
              </a:rPr>
              <a:t>or a </a:t>
            </a:r>
            <a:r>
              <a:rPr lang="en-US" altLang="en-US" sz="2400" dirty="0">
                <a:solidFill>
                  <a:srgbClr val="2B6DAD"/>
                </a:solidFill>
                <a:latin typeface="+mj-lt"/>
                <a:hlinkClick r:id="rId4" tooltip="Python functions"/>
              </a:rPr>
              <a:t>function</a:t>
            </a:r>
            <a:r>
              <a:rPr lang="en-US" altLang="en-US" sz="2400" dirty="0">
                <a:solidFill>
                  <a:srgbClr val="252830"/>
                </a:solidFill>
                <a:latin typeface="+mj-lt"/>
              </a:rPr>
              <a:t> that is not implemented yet, but we want to implement it in the future. They cannot have an empty body. The interpreter would complain. So, we use the pass statement to construct a body that does nothing.</a:t>
            </a:r>
            <a:endParaRPr lang="en-US" altLang="en-US" sz="2400" dirty="0">
              <a:latin typeface="+mj-lt"/>
            </a:endParaRPr>
          </a:p>
        </p:txBody>
      </p:sp>
    </p:spTree>
    <p:extLst>
      <p:ext uri="{BB962C8B-B14F-4D97-AF65-F5344CB8AC3E}">
        <p14:creationId xmlns:p14="http://schemas.microsoft.com/office/powerpoint/2010/main" val="809419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6A2D-5A3B-4BDF-9619-644BD25063AE}"/>
              </a:ext>
            </a:extLst>
          </p:cNvPr>
          <p:cNvSpPr>
            <a:spLocks noGrp="1"/>
          </p:cNvSpPr>
          <p:nvPr>
            <p:ph type="title"/>
          </p:nvPr>
        </p:nvSpPr>
        <p:spPr/>
        <p:txBody>
          <a:bodyPr/>
          <a:lstStyle/>
          <a:p>
            <a:r>
              <a:rPr lang="en-IN" dirty="0">
                <a:latin typeface="+mn-lt"/>
              </a:rPr>
              <a:t>Example: pass Statement</a:t>
            </a:r>
          </a:p>
        </p:txBody>
      </p:sp>
      <p:sp>
        <p:nvSpPr>
          <p:cNvPr id="3" name="Content Placeholder 2">
            <a:extLst>
              <a:ext uri="{FF2B5EF4-FFF2-40B4-BE49-F238E27FC236}">
                <a16:creationId xmlns:a16="http://schemas.microsoft.com/office/drawing/2014/main" id="{07F9DDE7-228C-4105-B852-17DD766A8B97}"/>
              </a:ext>
            </a:extLst>
          </p:cNvPr>
          <p:cNvSpPr>
            <a:spLocks noGrp="1"/>
          </p:cNvSpPr>
          <p:nvPr>
            <p:ph idx="1"/>
          </p:nvPr>
        </p:nvSpPr>
        <p:spPr>
          <a:xfrm>
            <a:off x="838200" y="1537855"/>
            <a:ext cx="10515600" cy="4639108"/>
          </a:xfrm>
        </p:spPr>
        <p:txBody>
          <a:bodyPr>
            <a:noAutofit/>
          </a:bodyPr>
          <a:lstStyle/>
          <a:p>
            <a:pPr marL="0" indent="0">
              <a:buNone/>
            </a:pPr>
            <a:r>
              <a:rPr lang="en-US" sz="2000" dirty="0">
                <a:solidFill>
                  <a:srgbClr val="00B050"/>
                </a:solidFill>
                <a:latin typeface="Aleo" panose="020F0302020204030203" pitchFamily="34" charset="0"/>
              </a:rPr>
              <a:t># pass is just a placeholder for</a:t>
            </a:r>
          </a:p>
          <a:p>
            <a:pPr marL="0" indent="0">
              <a:buNone/>
            </a:pPr>
            <a:r>
              <a:rPr lang="en-US" sz="2000" dirty="0">
                <a:solidFill>
                  <a:srgbClr val="00B050"/>
                </a:solidFill>
                <a:latin typeface="Aleo" panose="020F0302020204030203" pitchFamily="34" charset="0"/>
              </a:rPr>
              <a:t># functionality to be added later</a:t>
            </a:r>
          </a:p>
          <a:p>
            <a:pPr marL="0" indent="0">
              <a:buNone/>
            </a:pPr>
            <a:r>
              <a:rPr lang="en-US" sz="2000" dirty="0">
                <a:solidFill>
                  <a:srgbClr val="FF0000"/>
                </a:solidFill>
                <a:latin typeface="Aleo" panose="020F0302020204030203" pitchFamily="34" charset="0"/>
              </a:rPr>
              <a:t>sequence = {'p', 'a', 's', 's’}</a:t>
            </a:r>
          </a:p>
          <a:p>
            <a:pPr marL="0" indent="0">
              <a:buNone/>
            </a:pPr>
            <a:r>
              <a:rPr lang="en-US" sz="2000" dirty="0">
                <a:solidFill>
                  <a:srgbClr val="FF0000"/>
                </a:solidFill>
                <a:latin typeface="Aleo" panose="020F0302020204030203" pitchFamily="34" charset="0"/>
              </a:rPr>
              <a:t>for </a:t>
            </a:r>
            <a:r>
              <a:rPr lang="en-US" sz="2000" dirty="0" err="1">
                <a:solidFill>
                  <a:srgbClr val="FF0000"/>
                </a:solidFill>
                <a:latin typeface="Aleo" panose="020F0302020204030203" pitchFamily="34" charset="0"/>
              </a:rPr>
              <a:t>val</a:t>
            </a:r>
            <a:r>
              <a:rPr lang="en-US" sz="2000" dirty="0">
                <a:solidFill>
                  <a:srgbClr val="FF0000"/>
                </a:solidFill>
                <a:latin typeface="Aleo" panose="020F0302020204030203" pitchFamily="34" charset="0"/>
              </a:rPr>
              <a:t> in sequence:</a:t>
            </a:r>
          </a:p>
          <a:p>
            <a:pPr marL="0" indent="0">
              <a:buNone/>
            </a:pPr>
            <a:r>
              <a:rPr lang="en-US" sz="2000" dirty="0">
                <a:solidFill>
                  <a:srgbClr val="FF0000"/>
                </a:solidFill>
                <a:latin typeface="Aleo" panose="020F0302020204030203" pitchFamily="34" charset="0"/>
              </a:rPr>
              <a:t>	pass</a:t>
            </a:r>
          </a:p>
          <a:p>
            <a:pPr marL="0" indent="0">
              <a:buNone/>
            </a:pPr>
            <a:endParaRPr lang="en-US" sz="2000" dirty="0">
              <a:latin typeface="Aleo" panose="020F0302020204030203" pitchFamily="34" charset="0"/>
            </a:endParaRPr>
          </a:p>
          <a:p>
            <a:pPr marL="0" indent="0" eaLnBrk="0" fontAlgn="base" hangingPunct="0">
              <a:lnSpc>
                <a:spcPct val="100000"/>
              </a:lnSpc>
              <a:spcBef>
                <a:spcPct val="0"/>
              </a:spcBef>
              <a:spcAft>
                <a:spcPct val="0"/>
              </a:spcAft>
              <a:buNone/>
            </a:pPr>
            <a:r>
              <a:rPr lang="en-US" altLang="en-US" sz="2000" dirty="0">
                <a:solidFill>
                  <a:srgbClr val="252830"/>
                </a:solidFill>
                <a:latin typeface="+mj-lt"/>
              </a:rPr>
              <a:t>We can do the same thing in an empty function or </a:t>
            </a:r>
            <a:r>
              <a:rPr lang="en-US" altLang="en-US" sz="2000" dirty="0">
                <a:solidFill>
                  <a:srgbClr val="2B6DAD"/>
                </a:solidFill>
                <a:latin typeface="+mj-lt"/>
                <a:hlinkClick r:id="rId2" tooltip="Python class"/>
              </a:rPr>
              <a:t>class</a:t>
            </a:r>
            <a:r>
              <a:rPr lang="en-US" altLang="en-US" sz="2000" dirty="0">
                <a:solidFill>
                  <a:srgbClr val="252830"/>
                </a:solidFill>
                <a:latin typeface="+mj-lt"/>
              </a:rPr>
              <a:t> as well.</a:t>
            </a:r>
            <a:endParaRPr lang="en-US" altLang="en-US" sz="2000" dirty="0">
              <a:solidFill>
                <a:srgbClr val="00008B"/>
              </a:solidFill>
              <a:latin typeface="+mj-lt"/>
            </a:endParaRPr>
          </a:p>
          <a:p>
            <a:pPr marL="0" indent="0" eaLnBrk="0" fontAlgn="base" hangingPunct="0">
              <a:lnSpc>
                <a:spcPct val="100000"/>
              </a:lnSpc>
              <a:spcBef>
                <a:spcPct val="0"/>
              </a:spcBef>
              <a:spcAft>
                <a:spcPct val="0"/>
              </a:spcAft>
              <a:buNone/>
            </a:pPr>
            <a:endParaRPr lang="en-US" altLang="en-US" sz="2000" dirty="0">
              <a:solidFill>
                <a:srgbClr val="00008B"/>
              </a:solidFill>
              <a:latin typeface="Aleo" panose="020F0302020204030203" pitchFamily="34" charset="0"/>
            </a:endParaRPr>
          </a:p>
          <a:p>
            <a:pPr marL="0" indent="0" eaLnBrk="0" fontAlgn="base" hangingPunct="0">
              <a:lnSpc>
                <a:spcPct val="100000"/>
              </a:lnSpc>
              <a:spcBef>
                <a:spcPct val="0"/>
              </a:spcBef>
              <a:spcAft>
                <a:spcPct val="0"/>
              </a:spcAft>
              <a:buNone/>
            </a:pPr>
            <a:r>
              <a:rPr lang="en-US" altLang="en-US" sz="2000" dirty="0">
                <a:solidFill>
                  <a:srgbClr val="00008B"/>
                </a:solidFill>
                <a:latin typeface="Aleo" panose="020F0302020204030203" pitchFamily="34" charset="0"/>
              </a:rPr>
              <a:t>def</a:t>
            </a:r>
            <a:r>
              <a:rPr lang="en-US" altLang="en-US" sz="2000" dirty="0">
                <a:solidFill>
                  <a:srgbClr val="000000"/>
                </a:solidFill>
                <a:latin typeface="Aleo" panose="020F0302020204030203" pitchFamily="34" charset="0"/>
              </a:rPr>
              <a:t> </a:t>
            </a:r>
            <a:r>
              <a:rPr lang="en-US" altLang="en-US" sz="2000" dirty="0">
                <a:solidFill>
                  <a:srgbClr val="00008B"/>
                </a:solidFill>
                <a:latin typeface="Aleo" panose="020F0302020204030203" pitchFamily="34" charset="0"/>
              </a:rPr>
              <a:t>function</a:t>
            </a:r>
            <a:r>
              <a:rPr lang="en-US" altLang="en-US" sz="2000" dirty="0">
                <a:solidFill>
                  <a:srgbClr val="000000"/>
                </a:solidFill>
                <a:latin typeface="Aleo" panose="020F0302020204030203" pitchFamily="34" charset="0"/>
              </a:rPr>
              <a:t>(</a:t>
            </a:r>
            <a:r>
              <a:rPr lang="en-US" altLang="en-US" sz="2000" dirty="0" err="1">
                <a:solidFill>
                  <a:srgbClr val="000000"/>
                </a:solidFill>
                <a:latin typeface="Aleo" panose="020F0302020204030203" pitchFamily="34" charset="0"/>
              </a:rPr>
              <a:t>args</a:t>
            </a:r>
            <a:r>
              <a:rPr lang="en-US" altLang="en-US" sz="2000" dirty="0">
                <a:solidFill>
                  <a:srgbClr val="000000"/>
                </a:solidFill>
                <a:latin typeface="Aleo" panose="020F0302020204030203" pitchFamily="34" charset="0"/>
              </a:rPr>
              <a:t>):</a:t>
            </a:r>
          </a:p>
          <a:p>
            <a:pPr marL="0" indent="0" eaLnBrk="0" fontAlgn="base" hangingPunct="0">
              <a:lnSpc>
                <a:spcPct val="100000"/>
              </a:lnSpc>
              <a:spcBef>
                <a:spcPct val="0"/>
              </a:spcBef>
              <a:spcAft>
                <a:spcPct val="0"/>
              </a:spcAft>
              <a:buNone/>
            </a:pPr>
            <a:r>
              <a:rPr lang="en-US" altLang="en-US" sz="2000" dirty="0">
                <a:solidFill>
                  <a:srgbClr val="00008B"/>
                </a:solidFill>
                <a:latin typeface="Aleo" panose="020F0302020204030203" pitchFamily="34" charset="0"/>
              </a:rPr>
              <a:t>	pass</a:t>
            </a:r>
            <a:endParaRPr lang="en-US" altLang="en-US" sz="2000" dirty="0">
              <a:solidFill>
                <a:srgbClr val="000000"/>
              </a:solidFill>
              <a:latin typeface="Aleo" panose="020F0302020204030203" pitchFamily="34" charset="0"/>
            </a:endParaRPr>
          </a:p>
          <a:p>
            <a:pPr marL="0" indent="0" eaLnBrk="0" fontAlgn="base" hangingPunct="0">
              <a:lnSpc>
                <a:spcPct val="100000"/>
              </a:lnSpc>
              <a:spcBef>
                <a:spcPct val="0"/>
              </a:spcBef>
              <a:spcAft>
                <a:spcPct val="0"/>
              </a:spcAft>
              <a:buNone/>
            </a:pPr>
            <a:endParaRPr lang="en-US" altLang="en-US" sz="2000" dirty="0">
              <a:solidFill>
                <a:srgbClr val="00008B"/>
              </a:solidFill>
              <a:latin typeface="Aleo" panose="020F0302020204030203" pitchFamily="34" charset="0"/>
            </a:endParaRPr>
          </a:p>
          <a:p>
            <a:pPr marL="0" indent="0" eaLnBrk="0" fontAlgn="base" hangingPunct="0">
              <a:lnSpc>
                <a:spcPct val="100000"/>
              </a:lnSpc>
              <a:spcBef>
                <a:spcPct val="0"/>
              </a:spcBef>
              <a:spcAft>
                <a:spcPct val="0"/>
              </a:spcAft>
              <a:buNone/>
            </a:pPr>
            <a:r>
              <a:rPr lang="en-US" altLang="en-US" sz="2000" dirty="0">
                <a:solidFill>
                  <a:srgbClr val="00008B"/>
                </a:solidFill>
                <a:latin typeface="Aleo" panose="020F0302020204030203" pitchFamily="34" charset="0"/>
              </a:rPr>
              <a:t>class</a:t>
            </a:r>
            <a:r>
              <a:rPr lang="en-US" altLang="en-US" sz="2000" dirty="0">
                <a:solidFill>
                  <a:srgbClr val="000000"/>
                </a:solidFill>
                <a:latin typeface="Aleo" panose="020F0302020204030203" pitchFamily="34" charset="0"/>
              </a:rPr>
              <a:t> example:</a:t>
            </a:r>
          </a:p>
          <a:p>
            <a:pPr marL="0" indent="0" eaLnBrk="0" fontAlgn="base" hangingPunct="0">
              <a:lnSpc>
                <a:spcPct val="100000"/>
              </a:lnSpc>
              <a:spcBef>
                <a:spcPct val="0"/>
              </a:spcBef>
              <a:spcAft>
                <a:spcPct val="0"/>
              </a:spcAft>
              <a:buNone/>
            </a:pPr>
            <a:r>
              <a:rPr lang="en-US" altLang="en-US" sz="2000" dirty="0">
                <a:solidFill>
                  <a:srgbClr val="000000"/>
                </a:solidFill>
                <a:latin typeface="Aleo" panose="020F0302020204030203" pitchFamily="34" charset="0"/>
              </a:rPr>
              <a:t>	</a:t>
            </a:r>
            <a:r>
              <a:rPr lang="en-US" altLang="en-US" sz="2000" dirty="0">
                <a:solidFill>
                  <a:srgbClr val="00008B"/>
                </a:solidFill>
                <a:latin typeface="Aleo" panose="020F0302020204030203" pitchFamily="34" charset="0"/>
              </a:rPr>
              <a:t>pass</a:t>
            </a:r>
            <a:r>
              <a:rPr lang="en-US" altLang="en-US" sz="2000" dirty="0">
                <a:latin typeface="Aleo" panose="020F0302020204030203" pitchFamily="34" charset="0"/>
              </a:rPr>
              <a:t> </a:t>
            </a:r>
          </a:p>
          <a:p>
            <a:pPr marL="0" indent="0">
              <a:buNone/>
            </a:pPr>
            <a:endParaRPr lang="en-IN" sz="2000" dirty="0">
              <a:latin typeface="Aleo" panose="020F0302020204030203" pitchFamily="34" charset="0"/>
            </a:endParaRPr>
          </a:p>
        </p:txBody>
      </p:sp>
    </p:spTree>
    <p:extLst>
      <p:ext uri="{BB962C8B-B14F-4D97-AF65-F5344CB8AC3E}">
        <p14:creationId xmlns:p14="http://schemas.microsoft.com/office/powerpoint/2010/main" val="2960991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2211-9E26-43B2-9332-7783EFA005A7}"/>
              </a:ext>
            </a:extLst>
          </p:cNvPr>
          <p:cNvSpPr>
            <a:spLocks noGrp="1"/>
          </p:cNvSpPr>
          <p:nvPr>
            <p:ph type="title"/>
          </p:nvPr>
        </p:nvSpPr>
        <p:spPr/>
        <p:txBody>
          <a:bodyPr/>
          <a:lstStyle/>
          <a:p>
            <a:r>
              <a:rPr lang="en-IN" dirty="0">
                <a:latin typeface="+mn-lt"/>
              </a:rPr>
              <a:t>Python Looping Techniques</a:t>
            </a:r>
          </a:p>
        </p:txBody>
      </p:sp>
      <p:sp>
        <p:nvSpPr>
          <p:cNvPr id="5" name="Content Placeholder 4">
            <a:extLst>
              <a:ext uri="{FF2B5EF4-FFF2-40B4-BE49-F238E27FC236}">
                <a16:creationId xmlns:a16="http://schemas.microsoft.com/office/drawing/2014/main" id="{D1948353-81AB-454D-9A45-5395C5902DEB}"/>
              </a:ext>
            </a:extLst>
          </p:cNvPr>
          <p:cNvSpPr>
            <a:spLocks noGrp="1"/>
          </p:cNvSpPr>
          <p:nvPr>
            <p:ph idx="1"/>
          </p:nvPr>
        </p:nvSpPr>
        <p:spPr>
          <a:xfrm>
            <a:off x="838200" y="1812175"/>
            <a:ext cx="10515600" cy="4364788"/>
          </a:xfrm>
        </p:spPr>
        <p:txBody>
          <a:bodyPr/>
          <a:lstStyle/>
          <a:p>
            <a:pPr eaLnBrk="0" fontAlgn="base" hangingPunct="0">
              <a:lnSpc>
                <a:spcPct val="100000"/>
              </a:lnSpc>
              <a:spcBef>
                <a:spcPct val="0"/>
              </a:spcBef>
              <a:spcAft>
                <a:spcPct val="0"/>
              </a:spcAft>
            </a:pPr>
            <a:r>
              <a:rPr lang="en-US" altLang="en-US" sz="3200" dirty="0">
                <a:solidFill>
                  <a:srgbClr val="252830"/>
                </a:solidFill>
                <a:latin typeface="+mj-lt"/>
              </a:rPr>
              <a:t>Python programming offers two kinds of loop, the </a:t>
            </a:r>
            <a:r>
              <a:rPr lang="en-US" altLang="en-US" sz="3200" dirty="0">
                <a:solidFill>
                  <a:srgbClr val="2B6DAD"/>
                </a:solidFill>
                <a:latin typeface="+mj-lt"/>
                <a:hlinkClick r:id="rId2"/>
              </a:rPr>
              <a:t>for loop</a:t>
            </a:r>
            <a:r>
              <a:rPr lang="en-US" altLang="en-US" sz="3200" dirty="0">
                <a:solidFill>
                  <a:srgbClr val="252830"/>
                </a:solidFill>
                <a:latin typeface="+mj-lt"/>
              </a:rPr>
              <a:t> and the </a:t>
            </a:r>
            <a:r>
              <a:rPr lang="en-US" altLang="en-US" sz="3200" dirty="0">
                <a:solidFill>
                  <a:srgbClr val="2B6DAD"/>
                </a:solidFill>
                <a:latin typeface="+mj-lt"/>
                <a:hlinkClick r:id="rId3"/>
              </a:rPr>
              <a:t>while loop</a:t>
            </a:r>
            <a:r>
              <a:rPr lang="en-US" altLang="en-US" sz="3200" dirty="0">
                <a:solidFill>
                  <a:srgbClr val="252830"/>
                </a:solidFill>
                <a:latin typeface="+mj-lt"/>
              </a:rPr>
              <a:t>.</a:t>
            </a:r>
          </a:p>
          <a:p>
            <a:pPr eaLnBrk="0" fontAlgn="base" hangingPunct="0">
              <a:lnSpc>
                <a:spcPct val="100000"/>
              </a:lnSpc>
              <a:spcBef>
                <a:spcPct val="0"/>
              </a:spcBef>
              <a:spcAft>
                <a:spcPct val="0"/>
              </a:spcAft>
            </a:pPr>
            <a:r>
              <a:rPr lang="en-US" altLang="en-US" sz="3200" dirty="0">
                <a:solidFill>
                  <a:srgbClr val="252830"/>
                </a:solidFill>
                <a:latin typeface="+mj-lt"/>
              </a:rPr>
              <a:t>Using these loops along with loop control statements like break and continue, we can create various forms of loop.</a:t>
            </a:r>
          </a:p>
          <a:p>
            <a:pPr marL="0" lvl="0" indent="0" eaLnBrk="0" fontAlgn="base" hangingPunct="0">
              <a:lnSpc>
                <a:spcPct val="100000"/>
              </a:lnSpc>
              <a:spcBef>
                <a:spcPct val="0"/>
              </a:spcBef>
              <a:spcAft>
                <a:spcPct val="0"/>
              </a:spcAft>
              <a:buNone/>
            </a:pPr>
            <a:endParaRPr lang="en-US" altLang="en-US" b="1" dirty="0">
              <a:solidFill>
                <a:srgbClr val="252830"/>
              </a:solidFill>
              <a:latin typeface="+mj-lt"/>
            </a:endParaRPr>
          </a:p>
          <a:p>
            <a:pPr marL="0" lvl="0" indent="0" eaLnBrk="0" fontAlgn="base" hangingPunct="0">
              <a:lnSpc>
                <a:spcPct val="100000"/>
              </a:lnSpc>
              <a:spcBef>
                <a:spcPct val="0"/>
              </a:spcBef>
              <a:spcAft>
                <a:spcPct val="0"/>
              </a:spcAft>
              <a:buNone/>
            </a:pPr>
            <a:r>
              <a:rPr lang="en-US" altLang="en-US" sz="3200" b="1" dirty="0">
                <a:solidFill>
                  <a:srgbClr val="252830"/>
                </a:solidFill>
              </a:rPr>
              <a:t>The infinite loop</a:t>
            </a:r>
          </a:p>
          <a:p>
            <a:pPr marL="0" lvl="0" indent="0" eaLnBrk="0" fontAlgn="base" hangingPunct="0">
              <a:lnSpc>
                <a:spcPct val="100000"/>
              </a:lnSpc>
              <a:spcBef>
                <a:spcPct val="0"/>
              </a:spcBef>
              <a:spcAft>
                <a:spcPct val="0"/>
              </a:spcAft>
              <a:buNone/>
            </a:pPr>
            <a:r>
              <a:rPr lang="en-US" altLang="en-US" sz="3200" dirty="0">
                <a:solidFill>
                  <a:srgbClr val="252830"/>
                </a:solidFill>
                <a:latin typeface="+mj-lt"/>
              </a:rPr>
              <a:t>We can create an infinite loop using while statement. If the condition of while loop is always True, we get an infinite loop.</a:t>
            </a:r>
            <a:endParaRPr lang="en-US" altLang="en-US" sz="3200" dirty="0">
              <a:latin typeface="+mj-lt"/>
            </a:endParaRPr>
          </a:p>
        </p:txBody>
      </p:sp>
    </p:spTree>
    <p:extLst>
      <p:ext uri="{BB962C8B-B14F-4D97-AF65-F5344CB8AC3E}">
        <p14:creationId xmlns:p14="http://schemas.microsoft.com/office/powerpoint/2010/main" val="898929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B79A-16C1-462E-9A10-6ADBBD44266F}"/>
              </a:ext>
            </a:extLst>
          </p:cNvPr>
          <p:cNvSpPr>
            <a:spLocks noGrp="1"/>
          </p:cNvSpPr>
          <p:nvPr>
            <p:ph type="title"/>
          </p:nvPr>
        </p:nvSpPr>
        <p:spPr/>
        <p:txBody>
          <a:bodyPr/>
          <a:lstStyle/>
          <a:p>
            <a:r>
              <a:rPr lang="en-US" dirty="0">
                <a:latin typeface="+mn-lt"/>
              </a:rPr>
              <a:t>Example #1: Infinite loop using while</a:t>
            </a:r>
            <a:endParaRPr lang="en-IN" dirty="0">
              <a:latin typeface="+mn-lt"/>
            </a:endParaRPr>
          </a:p>
        </p:txBody>
      </p:sp>
      <p:sp>
        <p:nvSpPr>
          <p:cNvPr id="5" name="Content Placeholder 4">
            <a:extLst>
              <a:ext uri="{FF2B5EF4-FFF2-40B4-BE49-F238E27FC236}">
                <a16:creationId xmlns:a16="http://schemas.microsoft.com/office/drawing/2014/main" id="{C74F2A94-8CA4-4C4A-9B6F-99889C97A130}"/>
              </a:ext>
            </a:extLst>
          </p:cNvPr>
          <p:cNvSpPr>
            <a:spLocks noGrp="1"/>
          </p:cNvSpPr>
          <p:nvPr>
            <p:ph idx="1"/>
          </p:nvPr>
        </p:nvSpPr>
        <p:spPr>
          <a:xfrm>
            <a:off x="838200" y="1825624"/>
            <a:ext cx="10515600" cy="4816715"/>
          </a:xfrm>
        </p:spPr>
        <p:txBody>
          <a:bodyPr>
            <a:normAutofit fontScale="85000" lnSpcReduction="20000"/>
          </a:bodyPr>
          <a:lstStyle/>
          <a:p>
            <a:pPr marL="0" lvl="0" indent="0" eaLnBrk="0" fontAlgn="base" hangingPunct="0">
              <a:lnSpc>
                <a:spcPct val="120000"/>
              </a:lnSpc>
              <a:spcBef>
                <a:spcPct val="0"/>
              </a:spcBef>
              <a:spcAft>
                <a:spcPct val="0"/>
              </a:spcAft>
              <a:buNone/>
            </a:pPr>
            <a:r>
              <a:rPr lang="en-US" altLang="en-US" dirty="0">
                <a:solidFill>
                  <a:srgbClr val="00B050"/>
                </a:solidFill>
                <a:latin typeface="Aleo" panose="020F0302020204030203" pitchFamily="34" charset="0"/>
              </a:rPr>
              <a:t># An example of infinite loop</a:t>
            </a:r>
          </a:p>
          <a:p>
            <a:pPr marL="0" lvl="0" indent="0" eaLnBrk="0" fontAlgn="base" hangingPunct="0">
              <a:lnSpc>
                <a:spcPct val="120000"/>
              </a:lnSpc>
              <a:spcBef>
                <a:spcPct val="0"/>
              </a:spcBef>
              <a:spcAft>
                <a:spcPct val="0"/>
              </a:spcAft>
              <a:buNone/>
            </a:pPr>
            <a:r>
              <a:rPr lang="en-US" altLang="en-US" dirty="0">
                <a:solidFill>
                  <a:srgbClr val="00B050"/>
                </a:solidFill>
                <a:latin typeface="Aleo" panose="020F0302020204030203" pitchFamily="34" charset="0"/>
              </a:rPr>
              <a:t># press Ctrl + c to exit from the loop</a:t>
            </a:r>
          </a:p>
          <a:p>
            <a:pPr marL="0" lvl="0" indent="0" eaLnBrk="0" fontAlgn="base" hangingPunct="0">
              <a:lnSpc>
                <a:spcPct val="120000"/>
              </a:lnSpc>
              <a:spcBef>
                <a:spcPct val="0"/>
              </a:spcBef>
              <a:spcAft>
                <a:spcPct val="0"/>
              </a:spcAft>
              <a:buNone/>
            </a:pPr>
            <a:r>
              <a:rPr lang="en-US" altLang="en-US" dirty="0">
                <a:solidFill>
                  <a:srgbClr val="00008B"/>
                </a:solidFill>
                <a:latin typeface="Aleo" panose="020F0302020204030203" pitchFamily="34" charset="0"/>
              </a:rPr>
              <a:t>while</a:t>
            </a:r>
            <a:r>
              <a:rPr lang="en-US" altLang="en-US" dirty="0">
                <a:solidFill>
                  <a:srgbClr val="000000"/>
                </a:solidFill>
                <a:latin typeface="Aleo" panose="020F0302020204030203" pitchFamily="34" charset="0"/>
              </a:rPr>
              <a:t> </a:t>
            </a:r>
            <a:r>
              <a:rPr lang="en-US" altLang="en-US" dirty="0">
                <a:solidFill>
                  <a:srgbClr val="00008B"/>
                </a:solidFill>
                <a:latin typeface="Aleo" panose="020F0302020204030203" pitchFamily="34" charset="0"/>
              </a:rPr>
              <a:t>True</a:t>
            </a:r>
            <a:r>
              <a:rPr lang="en-US" altLang="en-US" dirty="0">
                <a:solidFill>
                  <a:srgbClr val="000000"/>
                </a:solidFill>
                <a:latin typeface="Aleo" panose="020F0302020204030203" pitchFamily="34" charset="0"/>
              </a:rPr>
              <a:t>:</a:t>
            </a:r>
          </a:p>
          <a:p>
            <a:pPr marL="0" lvl="0" indent="0" eaLnBrk="0" fontAlgn="base" hangingPunct="0">
              <a:lnSpc>
                <a:spcPct val="120000"/>
              </a:lnSpc>
              <a:spcBef>
                <a:spcPct val="0"/>
              </a:spcBef>
              <a:spcAft>
                <a:spcPct val="0"/>
              </a:spcAft>
              <a:buNone/>
            </a:pPr>
            <a:r>
              <a:rPr lang="en-US" altLang="en-US" dirty="0">
                <a:solidFill>
                  <a:srgbClr val="000000"/>
                </a:solidFill>
                <a:latin typeface="Aleo" panose="020F0302020204030203" pitchFamily="34" charset="0"/>
              </a:rPr>
              <a:t>	num = </a:t>
            </a:r>
            <a:r>
              <a:rPr lang="en-US" altLang="en-US" dirty="0">
                <a:solidFill>
                  <a:srgbClr val="00008B"/>
                </a:solidFill>
                <a:latin typeface="Aleo" panose="020F0302020204030203" pitchFamily="34" charset="0"/>
              </a:rPr>
              <a:t>int</a:t>
            </a:r>
            <a:r>
              <a:rPr lang="en-US" altLang="en-US" dirty="0">
                <a:solidFill>
                  <a:srgbClr val="000000"/>
                </a:solidFill>
                <a:latin typeface="Aleo" panose="020F0302020204030203" pitchFamily="34" charset="0"/>
              </a:rPr>
              <a:t>(input(</a:t>
            </a:r>
            <a:r>
              <a:rPr lang="en-US" altLang="en-US" dirty="0">
                <a:solidFill>
                  <a:srgbClr val="800000"/>
                </a:solidFill>
                <a:latin typeface="Aleo" panose="020F0302020204030203" pitchFamily="34" charset="0"/>
              </a:rPr>
              <a:t>"Enter an integer: "</a:t>
            </a:r>
            <a:r>
              <a:rPr lang="en-US" altLang="en-US" dirty="0">
                <a:solidFill>
                  <a:srgbClr val="000000"/>
                </a:solidFill>
                <a:latin typeface="Aleo" panose="020F0302020204030203" pitchFamily="34" charset="0"/>
              </a:rPr>
              <a:t>))</a:t>
            </a:r>
          </a:p>
          <a:p>
            <a:pPr marL="0" lvl="0" indent="0" eaLnBrk="0" fontAlgn="base" hangingPunct="0">
              <a:lnSpc>
                <a:spcPct val="120000"/>
              </a:lnSpc>
              <a:spcBef>
                <a:spcPct val="0"/>
              </a:spcBef>
              <a:spcAft>
                <a:spcPct val="0"/>
              </a:spcAft>
              <a:buNone/>
            </a:pPr>
            <a:r>
              <a:rPr lang="en-US" altLang="en-US" dirty="0">
                <a:solidFill>
                  <a:srgbClr val="00008B"/>
                </a:solidFill>
                <a:latin typeface="Aleo" panose="020F0302020204030203" pitchFamily="34" charset="0"/>
              </a:rPr>
              <a:t>print</a:t>
            </a:r>
            <a:r>
              <a:rPr lang="en-US" altLang="en-US" dirty="0">
                <a:solidFill>
                  <a:srgbClr val="000000"/>
                </a:solidFill>
                <a:latin typeface="Aleo" panose="020F0302020204030203" pitchFamily="34" charset="0"/>
              </a:rPr>
              <a:t>(</a:t>
            </a:r>
            <a:r>
              <a:rPr lang="en-US" altLang="en-US" dirty="0">
                <a:solidFill>
                  <a:srgbClr val="800000"/>
                </a:solidFill>
                <a:latin typeface="Aleo" panose="020F0302020204030203" pitchFamily="34" charset="0"/>
              </a:rPr>
              <a:t>"The double of"</a:t>
            </a:r>
            <a:r>
              <a:rPr lang="en-US" altLang="en-US" dirty="0">
                <a:solidFill>
                  <a:srgbClr val="000000"/>
                </a:solidFill>
                <a:latin typeface="Aleo" panose="020F0302020204030203" pitchFamily="34" charset="0"/>
              </a:rPr>
              <a:t>,num,</a:t>
            </a:r>
            <a:r>
              <a:rPr lang="en-US" altLang="en-US" dirty="0">
                <a:solidFill>
                  <a:srgbClr val="800000"/>
                </a:solidFill>
                <a:latin typeface="Aleo" panose="020F0302020204030203" pitchFamily="34" charset="0"/>
              </a:rPr>
              <a:t>"is"</a:t>
            </a:r>
            <a:r>
              <a:rPr lang="en-US" altLang="en-US" dirty="0">
                <a:solidFill>
                  <a:srgbClr val="000000"/>
                </a:solidFill>
                <a:latin typeface="Aleo" panose="020F0302020204030203" pitchFamily="34" charset="0"/>
              </a:rPr>
              <a:t>,</a:t>
            </a:r>
            <a:r>
              <a:rPr lang="en-US" altLang="en-US" dirty="0">
                <a:solidFill>
                  <a:srgbClr val="800000"/>
                </a:solidFill>
                <a:latin typeface="Aleo" panose="020F0302020204030203" pitchFamily="34" charset="0"/>
              </a:rPr>
              <a:t>2</a:t>
            </a:r>
            <a:r>
              <a:rPr lang="en-US" altLang="en-US" dirty="0">
                <a:solidFill>
                  <a:srgbClr val="000000"/>
                </a:solidFill>
                <a:latin typeface="Aleo" panose="020F0302020204030203" pitchFamily="34" charset="0"/>
              </a:rPr>
              <a:t> * num)</a:t>
            </a:r>
          </a:p>
          <a:p>
            <a:pPr marL="0" lvl="0" indent="0" eaLnBrk="0" fontAlgn="base" hangingPunct="0">
              <a:lnSpc>
                <a:spcPct val="120000"/>
              </a:lnSpc>
              <a:spcBef>
                <a:spcPct val="0"/>
              </a:spcBef>
              <a:spcAft>
                <a:spcPct val="0"/>
              </a:spcAft>
              <a:buNone/>
            </a:pPr>
            <a:endParaRPr lang="en-US" altLang="en-US" dirty="0">
              <a:latin typeface="Aleo" panose="020F0302020204030203" pitchFamily="34" charset="0"/>
            </a:endParaRPr>
          </a:p>
          <a:p>
            <a:pPr marL="0" lvl="0" indent="0" eaLnBrk="0" fontAlgn="base" hangingPunct="0">
              <a:lnSpc>
                <a:spcPct val="120000"/>
              </a:lnSpc>
              <a:spcBef>
                <a:spcPct val="0"/>
              </a:spcBef>
              <a:spcAft>
                <a:spcPct val="0"/>
              </a:spcAft>
              <a:buNone/>
            </a:pPr>
            <a:r>
              <a:rPr lang="en-US" altLang="en-US" sz="3300" b="1" dirty="0">
                <a:solidFill>
                  <a:srgbClr val="555555"/>
                </a:solidFill>
              </a:rPr>
              <a:t>Output</a:t>
            </a:r>
            <a:endParaRPr lang="en-US" altLang="en-US" sz="3300" dirty="0">
              <a:solidFill>
                <a:srgbClr val="252830"/>
              </a:solidFill>
            </a:endParaRPr>
          </a:p>
          <a:p>
            <a:pPr marL="0" indent="0" eaLnBrk="0" fontAlgn="base" hangingPunct="0">
              <a:lnSpc>
                <a:spcPct val="120000"/>
              </a:lnSpc>
              <a:spcBef>
                <a:spcPct val="0"/>
              </a:spcBef>
              <a:spcAft>
                <a:spcPct val="0"/>
              </a:spcAft>
              <a:buNone/>
            </a:pPr>
            <a:r>
              <a:rPr lang="en-US" altLang="en-US" dirty="0">
                <a:solidFill>
                  <a:srgbClr val="FF0000"/>
                </a:solidFill>
                <a:latin typeface="Aleo" panose="020F0302020204030203" pitchFamily="34" charset="0"/>
              </a:rPr>
              <a:t>Enter an integer: 3		Enter an integer: 5</a:t>
            </a:r>
          </a:p>
          <a:p>
            <a:pPr marL="0" indent="0" eaLnBrk="0" fontAlgn="base" hangingPunct="0">
              <a:lnSpc>
                <a:spcPct val="120000"/>
              </a:lnSpc>
              <a:spcBef>
                <a:spcPct val="0"/>
              </a:spcBef>
              <a:spcAft>
                <a:spcPct val="0"/>
              </a:spcAft>
              <a:buNone/>
            </a:pPr>
            <a:r>
              <a:rPr lang="en-US" altLang="en-US" dirty="0">
                <a:solidFill>
                  <a:srgbClr val="FF0000"/>
                </a:solidFill>
                <a:latin typeface="Aleo" panose="020F0302020204030203" pitchFamily="34" charset="0"/>
              </a:rPr>
              <a:t>The double of 3 is 6		The double of 5 is 10</a:t>
            </a:r>
          </a:p>
          <a:p>
            <a:pPr marL="0" lvl="0" indent="0" eaLnBrk="0" fontAlgn="base" hangingPunct="0">
              <a:lnSpc>
                <a:spcPct val="120000"/>
              </a:lnSpc>
              <a:spcBef>
                <a:spcPct val="0"/>
              </a:spcBef>
              <a:spcAft>
                <a:spcPct val="0"/>
              </a:spcAft>
              <a:buNone/>
            </a:pPr>
            <a:endParaRPr lang="en-US" altLang="en-US" dirty="0">
              <a:solidFill>
                <a:srgbClr val="FF0000"/>
              </a:solidFill>
              <a:latin typeface="Aleo" panose="020F0302020204030203" pitchFamily="34" charset="0"/>
            </a:endParaRPr>
          </a:p>
          <a:p>
            <a:pPr marL="0" indent="0" eaLnBrk="0" fontAlgn="base" hangingPunct="0">
              <a:lnSpc>
                <a:spcPct val="120000"/>
              </a:lnSpc>
              <a:spcBef>
                <a:spcPct val="0"/>
              </a:spcBef>
              <a:spcAft>
                <a:spcPct val="0"/>
              </a:spcAft>
              <a:buNone/>
            </a:pPr>
            <a:r>
              <a:rPr lang="en-US" altLang="en-US" dirty="0">
                <a:solidFill>
                  <a:srgbClr val="FF0000"/>
                </a:solidFill>
                <a:latin typeface="Aleo" panose="020F0302020204030203" pitchFamily="34" charset="0"/>
              </a:rPr>
              <a:t>Enter an integer: 6		Enter an integer:</a:t>
            </a:r>
          </a:p>
          <a:p>
            <a:pPr marL="0" indent="0" eaLnBrk="0" fontAlgn="base" hangingPunct="0">
              <a:lnSpc>
                <a:spcPct val="120000"/>
              </a:lnSpc>
              <a:spcBef>
                <a:spcPct val="0"/>
              </a:spcBef>
              <a:spcAft>
                <a:spcPct val="0"/>
              </a:spcAft>
              <a:buNone/>
            </a:pPr>
            <a:r>
              <a:rPr lang="en-US" altLang="en-US" dirty="0">
                <a:solidFill>
                  <a:srgbClr val="FF0000"/>
                </a:solidFill>
                <a:latin typeface="Aleo" panose="020F0302020204030203" pitchFamily="34" charset="0"/>
              </a:rPr>
              <a:t>The double of 6 is 12	Traceback (most recent call last): </a:t>
            </a:r>
          </a:p>
        </p:txBody>
      </p:sp>
    </p:spTree>
    <p:extLst>
      <p:ext uri="{BB962C8B-B14F-4D97-AF65-F5344CB8AC3E}">
        <p14:creationId xmlns:p14="http://schemas.microsoft.com/office/powerpoint/2010/main" val="274935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5F33-BD4F-4F38-94A2-17C8BBD7E42C}"/>
              </a:ext>
            </a:extLst>
          </p:cNvPr>
          <p:cNvSpPr>
            <a:spLocks noGrp="1"/>
          </p:cNvSpPr>
          <p:nvPr>
            <p:ph type="title"/>
          </p:nvPr>
        </p:nvSpPr>
        <p:spPr/>
        <p:txBody>
          <a:bodyPr/>
          <a:lstStyle/>
          <a:p>
            <a:r>
              <a:rPr lang="en-US" dirty="0">
                <a:latin typeface="+mn-lt"/>
              </a:rPr>
              <a:t>Loop with condition at the top</a:t>
            </a:r>
            <a:endParaRPr lang="en-IN" dirty="0">
              <a:latin typeface="+mn-lt"/>
            </a:endParaRPr>
          </a:p>
        </p:txBody>
      </p:sp>
      <p:sp>
        <p:nvSpPr>
          <p:cNvPr id="5" name="Content Placeholder 4">
            <a:extLst>
              <a:ext uri="{FF2B5EF4-FFF2-40B4-BE49-F238E27FC236}">
                <a16:creationId xmlns:a16="http://schemas.microsoft.com/office/drawing/2014/main" id="{057718E0-52DD-44C2-BEEE-FB9402A2FEA4}"/>
              </a:ext>
            </a:extLst>
          </p:cNvPr>
          <p:cNvSpPr>
            <a:spLocks noGrp="1"/>
          </p:cNvSpPr>
          <p:nvPr>
            <p:ph idx="1"/>
          </p:nvPr>
        </p:nvSpPr>
        <p:spPr>
          <a:xfrm>
            <a:off x="838200" y="1629295"/>
            <a:ext cx="10515600" cy="4547668"/>
          </a:xfrm>
        </p:spPr>
        <p:txBody>
          <a:bodyPr/>
          <a:lstStyle/>
          <a:p>
            <a:pPr marL="0" indent="0">
              <a:buNone/>
            </a:pPr>
            <a:r>
              <a:rPr lang="en-US" altLang="en-US" dirty="0">
                <a:solidFill>
                  <a:srgbClr val="252830"/>
                </a:solidFill>
                <a:latin typeface="+mj-lt"/>
              </a:rPr>
              <a:t>This is a normal while loop without break statements. The condition of the while loop is at the top and the loop terminates when this condition is False.</a:t>
            </a:r>
            <a:r>
              <a:rPr lang="en-US" altLang="en-US" dirty="0">
                <a:latin typeface="+mj-lt"/>
              </a:rPr>
              <a:t> </a:t>
            </a:r>
          </a:p>
          <a:p>
            <a:pPr marL="0" indent="0">
              <a:buNone/>
            </a:pPr>
            <a:endParaRPr lang="en-US" altLang="en-US" dirty="0">
              <a:latin typeface="+mj-lt"/>
            </a:endParaRPr>
          </a:p>
          <a:p>
            <a:pPr marL="0" indent="0">
              <a:buNone/>
            </a:pPr>
            <a:endParaRPr lang="en-US" altLang="en-US" dirty="0">
              <a:latin typeface="+mj-lt"/>
            </a:endParaRPr>
          </a:p>
          <a:p>
            <a:pPr marL="0" indent="0">
              <a:buNone/>
            </a:pPr>
            <a:r>
              <a:rPr lang="en-US" b="1" dirty="0"/>
              <a:t>Flowchart of Loop With Condition at Top</a:t>
            </a:r>
          </a:p>
          <a:p>
            <a:endParaRPr lang="en-IN" dirty="0"/>
          </a:p>
        </p:txBody>
      </p:sp>
      <p:pic>
        <p:nvPicPr>
          <p:cNvPr id="6" name="Picture 5">
            <a:extLst>
              <a:ext uri="{FF2B5EF4-FFF2-40B4-BE49-F238E27FC236}">
                <a16:creationId xmlns:a16="http://schemas.microsoft.com/office/drawing/2014/main" id="{7AD47894-073E-4A36-9B38-1E81E5165D6C}"/>
              </a:ext>
            </a:extLst>
          </p:cNvPr>
          <p:cNvPicPr>
            <a:picLocks noChangeAspect="1"/>
          </p:cNvPicPr>
          <p:nvPr/>
        </p:nvPicPr>
        <p:blipFill>
          <a:blip r:embed="rId2"/>
          <a:stretch>
            <a:fillRect/>
          </a:stretch>
        </p:blipFill>
        <p:spPr>
          <a:xfrm>
            <a:off x="7489767" y="2825669"/>
            <a:ext cx="2841221" cy="3667206"/>
          </a:xfrm>
          <a:prstGeom prst="rect">
            <a:avLst/>
          </a:prstGeom>
        </p:spPr>
      </p:pic>
    </p:spTree>
    <p:extLst>
      <p:ext uri="{BB962C8B-B14F-4D97-AF65-F5344CB8AC3E}">
        <p14:creationId xmlns:p14="http://schemas.microsoft.com/office/powerpoint/2010/main" val="3942625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0671-B87F-4103-A36B-88AA49F23711}"/>
              </a:ext>
            </a:extLst>
          </p:cNvPr>
          <p:cNvSpPr>
            <a:spLocks noGrp="1"/>
          </p:cNvSpPr>
          <p:nvPr>
            <p:ph type="title"/>
          </p:nvPr>
        </p:nvSpPr>
        <p:spPr/>
        <p:txBody>
          <a:bodyPr/>
          <a:lstStyle/>
          <a:p>
            <a:r>
              <a:rPr lang="en-US" dirty="0">
                <a:latin typeface="+mn-lt"/>
              </a:rPr>
              <a:t>Example #2: Loop with condition at the top</a:t>
            </a:r>
            <a:endParaRPr lang="en-IN" dirty="0">
              <a:latin typeface="+mn-lt"/>
            </a:endParaRPr>
          </a:p>
        </p:txBody>
      </p:sp>
      <p:sp>
        <p:nvSpPr>
          <p:cNvPr id="3" name="Content Placeholder 2">
            <a:extLst>
              <a:ext uri="{FF2B5EF4-FFF2-40B4-BE49-F238E27FC236}">
                <a16:creationId xmlns:a16="http://schemas.microsoft.com/office/drawing/2014/main" id="{59749081-B8BB-4BC9-AD1B-D5A1CC31CEFF}"/>
              </a:ext>
            </a:extLst>
          </p:cNvPr>
          <p:cNvSpPr>
            <a:spLocks noGrp="1"/>
          </p:cNvSpPr>
          <p:nvPr>
            <p:ph sz="half" idx="1"/>
          </p:nvPr>
        </p:nvSpPr>
        <p:spPr>
          <a:xfrm>
            <a:off x="838200" y="1579418"/>
            <a:ext cx="5181600" cy="5095701"/>
          </a:xfrm>
        </p:spPr>
        <p:txBody>
          <a:bodyPr>
            <a:noAutofit/>
          </a:bodyPr>
          <a:lstStyle/>
          <a:p>
            <a:pPr marL="0" indent="0">
              <a:buNone/>
            </a:pPr>
            <a:r>
              <a:rPr lang="en-US" sz="1800" dirty="0">
                <a:solidFill>
                  <a:srgbClr val="00B050"/>
                </a:solidFill>
                <a:latin typeface="+mj-lt"/>
              </a:rPr>
              <a:t># Program to illustrate a loop with condition at the top</a:t>
            </a:r>
          </a:p>
          <a:p>
            <a:pPr marL="0" indent="0">
              <a:buNone/>
            </a:pPr>
            <a:r>
              <a:rPr lang="en-US" sz="1800" dirty="0">
                <a:solidFill>
                  <a:srgbClr val="00B050"/>
                </a:solidFill>
                <a:latin typeface="+mj-lt"/>
              </a:rPr>
              <a:t># Try different numbers</a:t>
            </a:r>
          </a:p>
          <a:p>
            <a:pPr marL="0" indent="0">
              <a:buNone/>
            </a:pPr>
            <a:r>
              <a:rPr lang="en-US" sz="1800" dirty="0">
                <a:solidFill>
                  <a:srgbClr val="FF0000"/>
                </a:solidFill>
                <a:latin typeface="+mj-lt"/>
              </a:rPr>
              <a:t>n = 10</a:t>
            </a:r>
          </a:p>
          <a:p>
            <a:pPr marL="0" indent="0">
              <a:buNone/>
            </a:pPr>
            <a:r>
              <a:rPr lang="en-US" sz="1800" dirty="0">
                <a:solidFill>
                  <a:srgbClr val="00B050"/>
                </a:solidFill>
                <a:latin typeface="+mj-lt"/>
              </a:rPr>
              <a:t># Uncomment to get user input</a:t>
            </a:r>
          </a:p>
          <a:p>
            <a:pPr marL="0" indent="0">
              <a:buNone/>
            </a:pPr>
            <a:r>
              <a:rPr lang="en-US" sz="1800" dirty="0">
                <a:solidFill>
                  <a:srgbClr val="00B050"/>
                </a:solidFill>
                <a:latin typeface="+mj-lt"/>
              </a:rPr>
              <a:t>#n = int(input("Enter n: "))</a:t>
            </a:r>
          </a:p>
          <a:p>
            <a:pPr marL="0" indent="0">
              <a:buNone/>
            </a:pPr>
            <a:r>
              <a:rPr lang="en-US" sz="1800" dirty="0">
                <a:solidFill>
                  <a:srgbClr val="00B050"/>
                </a:solidFill>
                <a:latin typeface="+mj-lt"/>
              </a:rPr>
              <a:t># initialize sum and counter</a:t>
            </a:r>
          </a:p>
          <a:p>
            <a:pPr marL="0" indent="0">
              <a:buNone/>
            </a:pPr>
            <a:r>
              <a:rPr lang="en-US" sz="1800" dirty="0">
                <a:solidFill>
                  <a:srgbClr val="FF0000"/>
                </a:solidFill>
                <a:latin typeface="+mj-lt"/>
              </a:rPr>
              <a:t>sum = 0</a:t>
            </a:r>
          </a:p>
          <a:p>
            <a:pPr marL="0" indent="0">
              <a:buNone/>
            </a:pPr>
            <a:r>
              <a:rPr lang="en-US" sz="1800" dirty="0" err="1">
                <a:solidFill>
                  <a:srgbClr val="FF0000"/>
                </a:solidFill>
                <a:latin typeface="+mj-lt"/>
              </a:rPr>
              <a:t>i</a:t>
            </a:r>
            <a:r>
              <a:rPr lang="en-US" sz="1800" dirty="0">
                <a:solidFill>
                  <a:srgbClr val="FF0000"/>
                </a:solidFill>
                <a:latin typeface="+mj-lt"/>
              </a:rPr>
              <a:t> = 1</a:t>
            </a:r>
          </a:p>
          <a:p>
            <a:pPr marL="0" indent="0">
              <a:buNone/>
            </a:pPr>
            <a:r>
              <a:rPr lang="en-US" sz="1800" dirty="0">
                <a:solidFill>
                  <a:srgbClr val="FF0000"/>
                </a:solidFill>
                <a:latin typeface="+mj-lt"/>
              </a:rPr>
              <a:t>while </a:t>
            </a:r>
            <a:r>
              <a:rPr lang="en-US" sz="1800" dirty="0" err="1">
                <a:solidFill>
                  <a:srgbClr val="FF0000"/>
                </a:solidFill>
                <a:latin typeface="+mj-lt"/>
              </a:rPr>
              <a:t>i</a:t>
            </a:r>
            <a:r>
              <a:rPr lang="en-US" sz="1800" dirty="0">
                <a:solidFill>
                  <a:srgbClr val="FF0000"/>
                </a:solidFill>
                <a:latin typeface="+mj-lt"/>
              </a:rPr>
              <a:t> &lt;= n:</a:t>
            </a:r>
          </a:p>
          <a:p>
            <a:pPr marL="0" indent="0">
              <a:buNone/>
            </a:pPr>
            <a:r>
              <a:rPr lang="en-US" sz="1800" dirty="0">
                <a:solidFill>
                  <a:srgbClr val="FF0000"/>
                </a:solidFill>
                <a:latin typeface="+mj-lt"/>
              </a:rPr>
              <a:t>	sum = sum + i</a:t>
            </a:r>
          </a:p>
          <a:p>
            <a:pPr marL="0" indent="0">
              <a:buNone/>
            </a:pPr>
            <a:r>
              <a:rPr lang="en-US" sz="1800" dirty="0">
                <a:solidFill>
                  <a:srgbClr val="FF0000"/>
                </a:solidFill>
                <a:latin typeface="+mj-lt"/>
              </a:rPr>
              <a:t>	</a:t>
            </a:r>
            <a:r>
              <a:rPr lang="en-US" sz="1800" dirty="0" err="1">
                <a:solidFill>
                  <a:srgbClr val="FF0000"/>
                </a:solidFill>
                <a:latin typeface="+mj-lt"/>
              </a:rPr>
              <a:t>i</a:t>
            </a:r>
            <a:r>
              <a:rPr lang="en-US" sz="1800" dirty="0">
                <a:solidFill>
                  <a:srgbClr val="FF0000"/>
                </a:solidFill>
                <a:latin typeface="+mj-lt"/>
              </a:rPr>
              <a:t> = i+1</a:t>
            </a:r>
          </a:p>
          <a:p>
            <a:pPr marL="0" indent="0">
              <a:buNone/>
            </a:pPr>
            <a:r>
              <a:rPr lang="en-US" sz="1800" dirty="0">
                <a:solidFill>
                  <a:srgbClr val="00B050"/>
                </a:solidFill>
                <a:latin typeface="+mj-lt"/>
              </a:rPr>
              <a:t># update counter and print the sum</a:t>
            </a:r>
          </a:p>
          <a:p>
            <a:pPr marL="0" indent="0">
              <a:buNone/>
            </a:pPr>
            <a:r>
              <a:rPr lang="en-US" sz="1800" dirty="0">
                <a:solidFill>
                  <a:srgbClr val="FF0000"/>
                </a:solidFill>
                <a:latin typeface="+mj-lt"/>
              </a:rPr>
              <a:t>print("The sum </a:t>
            </a:r>
            <a:r>
              <a:rPr lang="en-US" sz="1800" dirty="0" err="1">
                <a:solidFill>
                  <a:srgbClr val="FF0000"/>
                </a:solidFill>
                <a:latin typeface="+mj-lt"/>
              </a:rPr>
              <a:t>is",sum</a:t>
            </a:r>
            <a:r>
              <a:rPr lang="en-US" sz="1800" dirty="0">
                <a:solidFill>
                  <a:srgbClr val="FF0000"/>
                </a:solidFill>
                <a:latin typeface="+mj-lt"/>
              </a:rPr>
              <a:t>)</a:t>
            </a:r>
          </a:p>
        </p:txBody>
      </p:sp>
      <p:sp>
        <p:nvSpPr>
          <p:cNvPr id="5" name="Content Placeholder 4">
            <a:extLst>
              <a:ext uri="{FF2B5EF4-FFF2-40B4-BE49-F238E27FC236}">
                <a16:creationId xmlns:a16="http://schemas.microsoft.com/office/drawing/2014/main" id="{49194BFD-6859-4915-AC86-A0795218C407}"/>
              </a:ext>
            </a:extLst>
          </p:cNvPr>
          <p:cNvSpPr>
            <a:spLocks noGrp="1"/>
          </p:cNvSpPr>
          <p:nvPr>
            <p:ph sz="half" idx="2"/>
          </p:nvPr>
        </p:nvSpPr>
        <p:spPr>
          <a:xfrm>
            <a:off x="6172200" y="3183775"/>
            <a:ext cx="5181600" cy="2993188"/>
          </a:xfrm>
        </p:spPr>
        <p:txBody>
          <a:bodyPr/>
          <a:lstStyle/>
          <a:p>
            <a:pPr marL="0" lvl="0" indent="0" eaLnBrk="0" fontAlgn="base" hangingPunct="0">
              <a:lnSpc>
                <a:spcPct val="100000"/>
              </a:lnSpc>
              <a:spcBef>
                <a:spcPct val="0"/>
              </a:spcBef>
              <a:spcAft>
                <a:spcPct val="0"/>
              </a:spcAft>
              <a:buNone/>
            </a:pPr>
            <a:r>
              <a:rPr lang="en-US" altLang="en-US" dirty="0">
                <a:solidFill>
                  <a:srgbClr val="252830"/>
                </a:solidFill>
                <a:latin typeface="+mj-lt"/>
              </a:rPr>
              <a:t>When you run the program, the output will be:</a:t>
            </a:r>
          </a:p>
          <a:p>
            <a:pPr marL="0" lvl="0" indent="0" eaLnBrk="0" fontAlgn="base" hangingPunct="0">
              <a:lnSpc>
                <a:spcPct val="100000"/>
              </a:lnSpc>
              <a:spcBef>
                <a:spcPct val="0"/>
              </a:spcBef>
              <a:spcAft>
                <a:spcPct val="0"/>
              </a:spcAft>
              <a:buNone/>
            </a:pPr>
            <a:r>
              <a:rPr lang="en-US" altLang="en-US" dirty="0">
                <a:solidFill>
                  <a:srgbClr val="FF0000"/>
                </a:solidFill>
                <a:latin typeface="+mj-lt"/>
              </a:rPr>
              <a:t>The sum is 55 </a:t>
            </a:r>
          </a:p>
          <a:p>
            <a:endParaRPr lang="en-IN" dirty="0">
              <a:latin typeface="+mj-lt"/>
            </a:endParaRPr>
          </a:p>
        </p:txBody>
      </p:sp>
    </p:spTree>
    <p:extLst>
      <p:ext uri="{BB962C8B-B14F-4D97-AF65-F5344CB8AC3E}">
        <p14:creationId xmlns:p14="http://schemas.microsoft.com/office/powerpoint/2010/main" val="2202238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BB854-D7DB-41C4-A37F-892FB219FD48}"/>
              </a:ext>
            </a:extLst>
          </p:cNvPr>
          <p:cNvSpPr>
            <a:spLocks noGrp="1"/>
          </p:cNvSpPr>
          <p:nvPr>
            <p:ph type="title"/>
          </p:nvPr>
        </p:nvSpPr>
        <p:spPr/>
        <p:txBody>
          <a:bodyPr/>
          <a:lstStyle/>
          <a:p>
            <a:r>
              <a:rPr lang="en-US" dirty="0">
                <a:latin typeface="+mn-lt"/>
              </a:rPr>
              <a:t>Loop with condition in the middle</a:t>
            </a:r>
            <a:endParaRPr lang="en-IN" dirty="0">
              <a:latin typeface="+mn-lt"/>
            </a:endParaRPr>
          </a:p>
        </p:txBody>
      </p:sp>
      <p:sp>
        <p:nvSpPr>
          <p:cNvPr id="6" name="Content Placeholder 5">
            <a:extLst>
              <a:ext uri="{FF2B5EF4-FFF2-40B4-BE49-F238E27FC236}">
                <a16:creationId xmlns:a16="http://schemas.microsoft.com/office/drawing/2014/main" id="{E61FEAE1-E216-43BC-B3E9-9A2D8B52317D}"/>
              </a:ext>
            </a:extLst>
          </p:cNvPr>
          <p:cNvSpPr>
            <a:spLocks noGrp="1"/>
          </p:cNvSpPr>
          <p:nvPr>
            <p:ph idx="1"/>
          </p:nvPr>
        </p:nvSpPr>
        <p:spPr/>
        <p:txBody>
          <a:bodyPr>
            <a:normAutofit/>
          </a:bodyPr>
          <a:lstStyle/>
          <a:p>
            <a:pPr marL="0" indent="0">
              <a:buNone/>
            </a:pPr>
            <a:r>
              <a:rPr lang="en-US" sz="3200" dirty="0">
                <a:latin typeface="+mj-lt"/>
              </a:rPr>
              <a:t>This kind of loop can be implemented using an infinite loop along with a conditional break in between the body of the loop.</a:t>
            </a:r>
          </a:p>
          <a:p>
            <a:pPr marL="0" indent="0">
              <a:buNone/>
            </a:pPr>
            <a:endParaRPr lang="en-US" b="1" dirty="0"/>
          </a:p>
          <a:p>
            <a:pPr marL="0" indent="0">
              <a:buNone/>
            </a:pPr>
            <a:endParaRPr lang="en-US" b="1" dirty="0"/>
          </a:p>
          <a:p>
            <a:pPr marL="0" indent="0">
              <a:buNone/>
            </a:pPr>
            <a:r>
              <a:rPr lang="en-US" b="1" dirty="0"/>
              <a:t>Flowchart of Loop with Condition in Middle</a:t>
            </a:r>
          </a:p>
          <a:p>
            <a:pPr marL="0" indent="0">
              <a:buNone/>
            </a:pPr>
            <a:endParaRPr lang="en-IN" sz="3200" dirty="0">
              <a:latin typeface="+mj-lt"/>
            </a:endParaRPr>
          </a:p>
        </p:txBody>
      </p:sp>
      <p:pic>
        <p:nvPicPr>
          <p:cNvPr id="7" name="Picture 6">
            <a:extLst>
              <a:ext uri="{FF2B5EF4-FFF2-40B4-BE49-F238E27FC236}">
                <a16:creationId xmlns:a16="http://schemas.microsoft.com/office/drawing/2014/main" id="{F79EFC51-7459-4734-9AD5-E993AF2427EA}"/>
              </a:ext>
            </a:extLst>
          </p:cNvPr>
          <p:cNvPicPr>
            <a:picLocks noChangeAspect="1"/>
          </p:cNvPicPr>
          <p:nvPr/>
        </p:nvPicPr>
        <p:blipFill>
          <a:blip r:embed="rId2"/>
          <a:stretch>
            <a:fillRect/>
          </a:stretch>
        </p:blipFill>
        <p:spPr>
          <a:xfrm>
            <a:off x="7581208" y="2993390"/>
            <a:ext cx="2908761" cy="3409950"/>
          </a:xfrm>
          <a:prstGeom prst="rect">
            <a:avLst/>
          </a:prstGeom>
        </p:spPr>
      </p:pic>
    </p:spTree>
    <p:extLst>
      <p:ext uri="{BB962C8B-B14F-4D97-AF65-F5344CB8AC3E}">
        <p14:creationId xmlns:p14="http://schemas.microsoft.com/office/powerpoint/2010/main" val="3053951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95697-CD05-485B-86AA-25BDE21F5EBE}"/>
              </a:ext>
            </a:extLst>
          </p:cNvPr>
          <p:cNvSpPr>
            <a:spLocks noGrp="1"/>
          </p:cNvSpPr>
          <p:nvPr>
            <p:ph type="title"/>
          </p:nvPr>
        </p:nvSpPr>
        <p:spPr/>
        <p:txBody>
          <a:bodyPr>
            <a:normAutofit/>
          </a:bodyPr>
          <a:lstStyle/>
          <a:p>
            <a:r>
              <a:rPr lang="en-US" sz="4000" dirty="0">
                <a:latin typeface="+mn-lt"/>
              </a:rPr>
              <a:t>Example #3: Loop with condition in the middle</a:t>
            </a:r>
            <a:endParaRPr lang="en-IN" sz="4000" dirty="0">
              <a:latin typeface="+mn-lt"/>
            </a:endParaRPr>
          </a:p>
        </p:txBody>
      </p:sp>
      <p:sp>
        <p:nvSpPr>
          <p:cNvPr id="12" name="Content Placeholder 11">
            <a:extLst>
              <a:ext uri="{FF2B5EF4-FFF2-40B4-BE49-F238E27FC236}">
                <a16:creationId xmlns:a16="http://schemas.microsoft.com/office/drawing/2014/main" id="{6AC7BE55-3162-4B45-AA1E-F9DEA616DC12}"/>
              </a:ext>
            </a:extLst>
          </p:cNvPr>
          <p:cNvSpPr>
            <a:spLocks noGrp="1"/>
          </p:cNvSpPr>
          <p:nvPr>
            <p:ph sz="half" idx="1"/>
          </p:nvPr>
        </p:nvSpPr>
        <p:spPr/>
        <p:txBody>
          <a:bodyPr>
            <a:normAutofit lnSpcReduction="10000"/>
          </a:bodyPr>
          <a:lstStyle/>
          <a:p>
            <a:pPr marL="0" indent="0">
              <a:buNone/>
            </a:pPr>
            <a:r>
              <a:rPr lang="en-US" altLang="en-US" sz="1800" dirty="0">
                <a:solidFill>
                  <a:srgbClr val="00B050"/>
                </a:solidFill>
                <a:latin typeface="Aleo" panose="020F0302020204030203" pitchFamily="34" charset="0"/>
              </a:rPr>
              <a:t># Program to illustrate a loop with condition in the middle.</a:t>
            </a:r>
          </a:p>
          <a:p>
            <a:pPr marL="0" indent="0">
              <a:buNone/>
            </a:pPr>
            <a:r>
              <a:rPr lang="en-US" altLang="en-US" sz="1800" dirty="0">
                <a:solidFill>
                  <a:srgbClr val="00B050"/>
                </a:solidFill>
                <a:latin typeface="Aleo" panose="020F0302020204030203" pitchFamily="34" charset="0"/>
              </a:rPr>
              <a:t># Take input from the user until a vowel is entered</a:t>
            </a:r>
          </a:p>
          <a:p>
            <a:pPr marL="0" indent="0">
              <a:buNone/>
            </a:pPr>
            <a:r>
              <a:rPr lang="en-US" altLang="en-US" sz="1800" dirty="0">
                <a:solidFill>
                  <a:srgbClr val="FF0000"/>
                </a:solidFill>
                <a:latin typeface="Aleo" panose="020F0302020204030203" pitchFamily="34" charset="0"/>
              </a:rPr>
              <a:t>vowels = "</a:t>
            </a:r>
            <a:r>
              <a:rPr lang="en-US" altLang="en-US" sz="1800" dirty="0" err="1">
                <a:solidFill>
                  <a:srgbClr val="FF0000"/>
                </a:solidFill>
                <a:latin typeface="Aleo" panose="020F0302020204030203" pitchFamily="34" charset="0"/>
              </a:rPr>
              <a:t>aeiouAEIOU</a:t>
            </a:r>
            <a:r>
              <a:rPr lang="en-US" altLang="en-US" sz="1800" dirty="0">
                <a:solidFill>
                  <a:srgbClr val="FF0000"/>
                </a:solidFill>
                <a:latin typeface="Aleo" panose="020F0302020204030203" pitchFamily="34" charset="0"/>
              </a:rPr>
              <a:t>“</a:t>
            </a:r>
          </a:p>
          <a:p>
            <a:pPr marL="0" indent="0">
              <a:buNone/>
            </a:pPr>
            <a:r>
              <a:rPr lang="en-US" altLang="en-US" sz="1800" dirty="0">
                <a:solidFill>
                  <a:srgbClr val="00B050"/>
                </a:solidFill>
                <a:latin typeface="Aleo" panose="020F0302020204030203" pitchFamily="34" charset="0"/>
              </a:rPr>
              <a:t># infinite loop</a:t>
            </a:r>
          </a:p>
          <a:p>
            <a:pPr marL="0" indent="0">
              <a:buNone/>
            </a:pPr>
            <a:r>
              <a:rPr lang="en-US" altLang="en-US" sz="1800" dirty="0">
                <a:solidFill>
                  <a:srgbClr val="FF0000"/>
                </a:solidFill>
                <a:latin typeface="Aleo" panose="020F0302020204030203" pitchFamily="34" charset="0"/>
              </a:rPr>
              <a:t>while True:</a:t>
            </a:r>
          </a:p>
          <a:p>
            <a:pPr marL="0" indent="0">
              <a:buNone/>
            </a:pPr>
            <a:r>
              <a:rPr lang="en-US" altLang="en-US" sz="1800" dirty="0">
                <a:solidFill>
                  <a:srgbClr val="FF0000"/>
                </a:solidFill>
                <a:latin typeface="Aleo" panose="020F0302020204030203" pitchFamily="34" charset="0"/>
              </a:rPr>
              <a:t>	v = input("Enter a vowel: ")</a:t>
            </a:r>
          </a:p>
          <a:p>
            <a:pPr marL="0" indent="0">
              <a:buNone/>
            </a:pPr>
            <a:r>
              <a:rPr lang="en-US" altLang="en-US" sz="1800" dirty="0">
                <a:solidFill>
                  <a:srgbClr val="00B050"/>
                </a:solidFill>
                <a:latin typeface="Aleo" panose="020F0302020204030203" pitchFamily="34" charset="0"/>
              </a:rPr>
              <a:t>	# condition in the middle</a:t>
            </a:r>
          </a:p>
          <a:p>
            <a:pPr marL="0" indent="0">
              <a:buNone/>
            </a:pPr>
            <a:r>
              <a:rPr lang="en-US" altLang="en-US" sz="1800" dirty="0">
                <a:solidFill>
                  <a:srgbClr val="FF0000"/>
                </a:solidFill>
                <a:latin typeface="Aleo" panose="020F0302020204030203" pitchFamily="34" charset="0"/>
              </a:rPr>
              <a:t>	if v in vowels:</a:t>
            </a:r>
          </a:p>
          <a:p>
            <a:pPr marL="0" indent="0">
              <a:buNone/>
            </a:pPr>
            <a:r>
              <a:rPr lang="en-US" altLang="en-US" sz="1800" dirty="0">
                <a:solidFill>
                  <a:srgbClr val="FF0000"/>
                </a:solidFill>
                <a:latin typeface="Aleo" panose="020F0302020204030203" pitchFamily="34" charset="0"/>
              </a:rPr>
              <a:t>		break </a:t>
            </a:r>
          </a:p>
          <a:p>
            <a:pPr marL="0" indent="0">
              <a:buNone/>
            </a:pPr>
            <a:r>
              <a:rPr lang="en-US" altLang="en-US" sz="1800" dirty="0">
                <a:solidFill>
                  <a:srgbClr val="FF0000"/>
                </a:solidFill>
                <a:latin typeface="Aleo" panose="020F0302020204030203" pitchFamily="34" charset="0"/>
              </a:rPr>
              <a:t>	print("That is not a vowel. Try again!")</a:t>
            </a:r>
          </a:p>
          <a:p>
            <a:pPr marL="0" indent="0">
              <a:buNone/>
            </a:pPr>
            <a:r>
              <a:rPr lang="en-US" altLang="en-US" sz="1800" dirty="0">
                <a:solidFill>
                  <a:srgbClr val="FF0000"/>
                </a:solidFill>
                <a:latin typeface="Aleo" panose="020F0302020204030203" pitchFamily="34" charset="0"/>
              </a:rPr>
              <a:t>print("Thank you!")</a:t>
            </a:r>
            <a:r>
              <a:rPr lang="en-US" altLang="en-US" sz="1100" dirty="0">
                <a:solidFill>
                  <a:srgbClr val="FF0000"/>
                </a:solidFill>
                <a:latin typeface="Aleo" panose="020F0302020204030203" pitchFamily="34" charset="0"/>
              </a:rPr>
              <a:t> </a:t>
            </a:r>
            <a:endParaRPr lang="en-US" altLang="en-US" sz="3200" dirty="0">
              <a:solidFill>
                <a:srgbClr val="FF0000"/>
              </a:solidFill>
              <a:latin typeface="Aleo" panose="020F0302020204030203" pitchFamily="34" charset="0"/>
            </a:endParaRPr>
          </a:p>
        </p:txBody>
      </p:sp>
      <p:sp>
        <p:nvSpPr>
          <p:cNvPr id="15" name="Content Placeholder 14">
            <a:extLst>
              <a:ext uri="{FF2B5EF4-FFF2-40B4-BE49-F238E27FC236}">
                <a16:creationId xmlns:a16="http://schemas.microsoft.com/office/drawing/2014/main" id="{F7431E3A-C586-4F5E-A79D-338286258209}"/>
              </a:ext>
            </a:extLst>
          </p:cNvPr>
          <p:cNvSpPr>
            <a:spLocks noGrp="1"/>
          </p:cNvSpPr>
          <p:nvPr>
            <p:ph sz="half" idx="2"/>
          </p:nvPr>
        </p:nvSpPr>
        <p:spPr>
          <a:xfrm>
            <a:off x="6974378" y="1825625"/>
            <a:ext cx="4379422" cy="4351338"/>
          </a:xfrm>
        </p:spPr>
        <p:txBody>
          <a:bodyPr>
            <a:normAutofit lnSpcReduction="10000"/>
          </a:bodyPr>
          <a:lstStyle/>
          <a:p>
            <a:pPr marL="0" lvl="0" indent="0" eaLnBrk="0" fontAlgn="base" hangingPunct="0">
              <a:lnSpc>
                <a:spcPct val="100000"/>
              </a:lnSpc>
              <a:spcBef>
                <a:spcPct val="0"/>
              </a:spcBef>
              <a:spcAft>
                <a:spcPct val="0"/>
              </a:spcAft>
              <a:buNone/>
            </a:pPr>
            <a:r>
              <a:rPr lang="en-US" altLang="en-US" b="1" dirty="0">
                <a:solidFill>
                  <a:srgbClr val="555555"/>
                </a:solidFill>
                <a:latin typeface="Open Sans"/>
              </a:rPr>
              <a:t>Output</a:t>
            </a:r>
          </a:p>
          <a:p>
            <a:pPr marL="0" lvl="0" indent="0" eaLnBrk="0" fontAlgn="base" hangingPunct="0">
              <a:lnSpc>
                <a:spcPct val="100000"/>
              </a:lnSpc>
              <a:spcBef>
                <a:spcPct val="0"/>
              </a:spcBef>
              <a:spcAft>
                <a:spcPct val="0"/>
              </a:spcAft>
              <a:buNone/>
            </a:pPr>
            <a:endParaRPr lang="en-US" altLang="en-US" dirty="0">
              <a:solidFill>
                <a:srgbClr val="25283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Enter a vowel: r</a:t>
            </a: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That is not a vowel. Try again! </a:t>
            </a:r>
          </a:p>
          <a:p>
            <a:pPr marL="0" lvl="0" indent="0" eaLnBrk="0" fontAlgn="base" hangingPunct="0">
              <a:lnSpc>
                <a:spcPct val="100000"/>
              </a:lnSpc>
              <a:spcBef>
                <a:spcPct val="0"/>
              </a:spcBef>
              <a:spcAft>
                <a:spcPct val="0"/>
              </a:spcAft>
              <a:buNone/>
            </a:pPr>
            <a:endParaRPr lang="en-US" altLang="en-US" sz="2000" dirty="0">
              <a:solidFill>
                <a:srgbClr val="FF0000"/>
              </a:solidFill>
              <a:latin typeface="Aleo" panose="020F0302020204030203" pitchFamily="34" charset="0"/>
            </a:endParaRP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Enter a vowel: 6</a:t>
            </a: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That is not a vowel. Try again! </a:t>
            </a:r>
          </a:p>
          <a:p>
            <a:pPr marL="0" lvl="0" indent="0" eaLnBrk="0" fontAlgn="base" hangingPunct="0">
              <a:lnSpc>
                <a:spcPct val="100000"/>
              </a:lnSpc>
              <a:spcBef>
                <a:spcPct val="0"/>
              </a:spcBef>
              <a:spcAft>
                <a:spcPct val="0"/>
              </a:spcAft>
              <a:buNone/>
            </a:pPr>
            <a:endParaRPr lang="en-US" altLang="en-US" sz="2000" dirty="0">
              <a:solidFill>
                <a:srgbClr val="FF0000"/>
              </a:solidFill>
              <a:latin typeface="Aleo" panose="020F0302020204030203" pitchFamily="34" charset="0"/>
            </a:endParaRP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Enter a vowel: ,</a:t>
            </a: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That is not a vowel. Try again! </a:t>
            </a:r>
          </a:p>
          <a:p>
            <a:pPr marL="0" lvl="0" indent="0" eaLnBrk="0" fontAlgn="base" hangingPunct="0">
              <a:lnSpc>
                <a:spcPct val="100000"/>
              </a:lnSpc>
              <a:spcBef>
                <a:spcPct val="0"/>
              </a:spcBef>
              <a:spcAft>
                <a:spcPct val="0"/>
              </a:spcAft>
              <a:buNone/>
            </a:pPr>
            <a:endParaRPr lang="en-US" altLang="en-US" sz="2000" dirty="0">
              <a:solidFill>
                <a:srgbClr val="FF0000"/>
              </a:solidFill>
              <a:latin typeface="Aleo" panose="020F0302020204030203" pitchFamily="34" charset="0"/>
            </a:endParaRP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Enter a vowel: u</a:t>
            </a: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Thank you! </a:t>
            </a:r>
          </a:p>
          <a:p>
            <a:endParaRPr lang="en-IN" dirty="0"/>
          </a:p>
        </p:txBody>
      </p:sp>
    </p:spTree>
    <p:extLst>
      <p:ext uri="{BB962C8B-B14F-4D97-AF65-F5344CB8AC3E}">
        <p14:creationId xmlns:p14="http://schemas.microsoft.com/office/powerpoint/2010/main" val="3535855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871F-808D-4345-A2BD-127A564E1374}"/>
              </a:ext>
            </a:extLst>
          </p:cNvPr>
          <p:cNvSpPr>
            <a:spLocks noGrp="1"/>
          </p:cNvSpPr>
          <p:nvPr>
            <p:ph type="title"/>
          </p:nvPr>
        </p:nvSpPr>
        <p:spPr/>
        <p:txBody>
          <a:bodyPr/>
          <a:lstStyle/>
          <a:p>
            <a:r>
              <a:rPr lang="en-US" dirty="0">
                <a:latin typeface="+mn-lt"/>
              </a:rPr>
              <a:t>Loop with condition at the bottom</a:t>
            </a:r>
            <a:endParaRPr lang="en-IN" dirty="0">
              <a:latin typeface="+mn-lt"/>
            </a:endParaRPr>
          </a:p>
        </p:txBody>
      </p:sp>
      <p:sp>
        <p:nvSpPr>
          <p:cNvPr id="5" name="Content Placeholder 4">
            <a:extLst>
              <a:ext uri="{FF2B5EF4-FFF2-40B4-BE49-F238E27FC236}">
                <a16:creationId xmlns:a16="http://schemas.microsoft.com/office/drawing/2014/main" id="{D0A3A617-0285-4B9F-B1FB-9809270BE46D}"/>
              </a:ext>
            </a:extLst>
          </p:cNvPr>
          <p:cNvSpPr>
            <a:spLocks noGrp="1"/>
          </p:cNvSpPr>
          <p:nvPr>
            <p:ph idx="1"/>
          </p:nvPr>
        </p:nvSpPr>
        <p:spPr/>
        <p:txBody>
          <a:bodyPr/>
          <a:lstStyle/>
          <a:p>
            <a:pPr marL="0" indent="0">
              <a:buNone/>
            </a:pPr>
            <a:r>
              <a:rPr lang="en-US" dirty="0">
                <a:latin typeface="+mj-lt"/>
              </a:rPr>
              <a:t>This kind of loop ensures that the body of the loop is executed at least once. It can be implemented using an infinite loop along with a conditional break at the end.</a:t>
            </a:r>
          </a:p>
          <a:p>
            <a:pPr marL="0" indent="0">
              <a:buNone/>
            </a:pPr>
            <a:r>
              <a:rPr lang="en-US" dirty="0">
                <a:latin typeface="+mj-lt"/>
              </a:rPr>
              <a:t>This is similar to the do...while loop in C.</a:t>
            </a:r>
          </a:p>
          <a:p>
            <a:pPr marL="0" indent="0">
              <a:buNone/>
            </a:pPr>
            <a:endParaRPr lang="en-US" b="1" dirty="0"/>
          </a:p>
          <a:p>
            <a:pPr marL="0" indent="0">
              <a:buNone/>
            </a:pPr>
            <a:r>
              <a:rPr lang="en-US" b="1" dirty="0"/>
              <a:t>Flowchart of Loop with Condition at Bottom</a:t>
            </a:r>
          </a:p>
          <a:p>
            <a:pPr marL="0" indent="0">
              <a:buNone/>
            </a:pPr>
            <a:endParaRPr lang="en-IN" dirty="0">
              <a:latin typeface="+mj-lt"/>
            </a:endParaRPr>
          </a:p>
        </p:txBody>
      </p:sp>
      <p:pic>
        <p:nvPicPr>
          <p:cNvPr id="6" name="Picture 5">
            <a:extLst>
              <a:ext uri="{FF2B5EF4-FFF2-40B4-BE49-F238E27FC236}">
                <a16:creationId xmlns:a16="http://schemas.microsoft.com/office/drawing/2014/main" id="{7468F8D1-EE19-460D-9C81-46AF73A40A05}"/>
              </a:ext>
            </a:extLst>
          </p:cNvPr>
          <p:cNvPicPr>
            <a:picLocks noChangeAspect="1"/>
          </p:cNvPicPr>
          <p:nvPr/>
        </p:nvPicPr>
        <p:blipFill>
          <a:blip r:embed="rId2"/>
          <a:stretch>
            <a:fillRect/>
          </a:stretch>
        </p:blipFill>
        <p:spPr>
          <a:xfrm>
            <a:off x="8063346" y="2871788"/>
            <a:ext cx="2759046" cy="3305175"/>
          </a:xfrm>
          <a:prstGeom prst="rect">
            <a:avLst/>
          </a:prstGeom>
        </p:spPr>
      </p:pic>
    </p:spTree>
    <p:extLst>
      <p:ext uri="{BB962C8B-B14F-4D97-AF65-F5344CB8AC3E}">
        <p14:creationId xmlns:p14="http://schemas.microsoft.com/office/powerpoint/2010/main" val="352781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22AEB3-34F3-4796-A44A-5BE4F123664E}"/>
              </a:ext>
            </a:extLst>
          </p:cNvPr>
          <p:cNvSpPr>
            <a:spLocks noGrp="1"/>
          </p:cNvSpPr>
          <p:nvPr>
            <p:ph type="title"/>
          </p:nvPr>
        </p:nvSpPr>
        <p:spPr/>
        <p:txBody>
          <a:bodyPr/>
          <a:lstStyle/>
          <a:p>
            <a:r>
              <a:rPr lang="en-IN" dirty="0">
                <a:latin typeface="+mn-lt"/>
              </a:rPr>
              <a:t>Example: Python if Statement</a:t>
            </a:r>
          </a:p>
        </p:txBody>
      </p:sp>
      <p:sp>
        <p:nvSpPr>
          <p:cNvPr id="6" name="Content Placeholder 5">
            <a:extLst>
              <a:ext uri="{FF2B5EF4-FFF2-40B4-BE49-F238E27FC236}">
                <a16:creationId xmlns:a16="http://schemas.microsoft.com/office/drawing/2014/main" id="{A22A6B36-D8EE-4126-87DD-36CFC65DAE16}"/>
              </a:ext>
            </a:extLst>
          </p:cNvPr>
          <p:cNvSpPr>
            <a:spLocks noGrp="1"/>
          </p:cNvSpPr>
          <p:nvPr>
            <p:ph idx="1"/>
          </p:nvPr>
        </p:nvSpPr>
        <p:spPr/>
        <p:txBody>
          <a:bodyPr>
            <a:normAutofit fontScale="92500" lnSpcReduction="20000"/>
          </a:bodyPr>
          <a:lstStyle/>
          <a:p>
            <a:pPr marL="0" indent="0">
              <a:buNone/>
            </a:pPr>
            <a:r>
              <a:rPr lang="en-US" dirty="0">
                <a:solidFill>
                  <a:srgbClr val="00B050"/>
                </a:solidFill>
                <a:latin typeface="Aleo" panose="020F0302020204030203" pitchFamily="34" charset="0"/>
              </a:rPr>
              <a:t># If the number is positive, we print an appropriate message</a:t>
            </a:r>
          </a:p>
          <a:p>
            <a:pPr marL="0" indent="0">
              <a:buNone/>
            </a:pPr>
            <a:endParaRPr lang="en-US" dirty="0">
              <a:latin typeface="Aleo" panose="020F0302020204030203" pitchFamily="34" charset="0"/>
            </a:endParaRPr>
          </a:p>
          <a:p>
            <a:pPr marL="0" indent="0">
              <a:buNone/>
            </a:pPr>
            <a:r>
              <a:rPr lang="en-US" dirty="0">
                <a:solidFill>
                  <a:srgbClr val="FF0000"/>
                </a:solidFill>
                <a:latin typeface="Aleo" panose="020F0302020204030203" pitchFamily="34" charset="0"/>
              </a:rPr>
              <a:t>num = 3</a:t>
            </a:r>
          </a:p>
          <a:p>
            <a:pPr marL="0" indent="0">
              <a:buNone/>
            </a:pPr>
            <a:r>
              <a:rPr lang="en-US" dirty="0">
                <a:solidFill>
                  <a:srgbClr val="FF0000"/>
                </a:solidFill>
                <a:latin typeface="Aleo" panose="020F0302020204030203" pitchFamily="34" charset="0"/>
              </a:rPr>
              <a:t>if num &gt; 0:</a:t>
            </a:r>
          </a:p>
          <a:p>
            <a:pPr marL="0" indent="0">
              <a:buNone/>
            </a:pPr>
            <a:r>
              <a:rPr lang="en-US" dirty="0">
                <a:solidFill>
                  <a:srgbClr val="FF0000"/>
                </a:solidFill>
                <a:latin typeface="Aleo" panose="020F0302020204030203" pitchFamily="34" charset="0"/>
              </a:rPr>
              <a:t>	print(num, "is a positive number.")</a:t>
            </a:r>
          </a:p>
          <a:p>
            <a:pPr marL="0" indent="0">
              <a:buNone/>
            </a:pPr>
            <a:r>
              <a:rPr lang="en-US" dirty="0">
                <a:solidFill>
                  <a:srgbClr val="FF0000"/>
                </a:solidFill>
                <a:latin typeface="Aleo" panose="020F0302020204030203" pitchFamily="34" charset="0"/>
              </a:rPr>
              <a:t>print("This is always printed.")</a:t>
            </a:r>
          </a:p>
          <a:p>
            <a:pPr marL="0" indent="0">
              <a:buNone/>
            </a:pPr>
            <a:r>
              <a:rPr lang="en-US" dirty="0">
                <a:solidFill>
                  <a:srgbClr val="FF0000"/>
                </a:solidFill>
                <a:latin typeface="Aleo" panose="020F0302020204030203" pitchFamily="34" charset="0"/>
              </a:rPr>
              <a:t>num = -1</a:t>
            </a:r>
          </a:p>
          <a:p>
            <a:pPr marL="0" indent="0">
              <a:buNone/>
            </a:pPr>
            <a:r>
              <a:rPr lang="en-US" dirty="0">
                <a:solidFill>
                  <a:srgbClr val="FF0000"/>
                </a:solidFill>
                <a:latin typeface="Aleo" panose="020F0302020204030203" pitchFamily="34" charset="0"/>
              </a:rPr>
              <a:t>if num &gt; 0:</a:t>
            </a:r>
          </a:p>
          <a:p>
            <a:pPr marL="0" indent="0">
              <a:buNone/>
            </a:pPr>
            <a:r>
              <a:rPr lang="en-US" dirty="0">
                <a:solidFill>
                  <a:srgbClr val="FF0000"/>
                </a:solidFill>
                <a:latin typeface="Aleo" panose="020F0302020204030203" pitchFamily="34" charset="0"/>
              </a:rPr>
              <a:t>	print(num, "is a positive number.")</a:t>
            </a:r>
          </a:p>
          <a:p>
            <a:pPr marL="0" indent="0">
              <a:buNone/>
            </a:pPr>
            <a:r>
              <a:rPr lang="en-US" dirty="0">
                <a:solidFill>
                  <a:srgbClr val="FF0000"/>
                </a:solidFill>
                <a:latin typeface="Aleo" panose="020F0302020204030203" pitchFamily="34" charset="0"/>
              </a:rPr>
              <a:t>print("This is also always printed.")</a:t>
            </a:r>
            <a:endParaRPr lang="en-IN" dirty="0">
              <a:solidFill>
                <a:srgbClr val="FF0000"/>
              </a:solidFill>
              <a:latin typeface="Aleo" panose="020F0302020204030203" pitchFamily="34" charset="0"/>
            </a:endParaRPr>
          </a:p>
        </p:txBody>
      </p:sp>
    </p:spTree>
    <p:extLst>
      <p:ext uri="{BB962C8B-B14F-4D97-AF65-F5344CB8AC3E}">
        <p14:creationId xmlns:p14="http://schemas.microsoft.com/office/powerpoint/2010/main" val="3287126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6CCB-2BF9-4258-85BE-9343FA3C8BC8}"/>
              </a:ext>
            </a:extLst>
          </p:cNvPr>
          <p:cNvSpPr>
            <a:spLocks noGrp="1"/>
          </p:cNvSpPr>
          <p:nvPr>
            <p:ph type="title"/>
          </p:nvPr>
        </p:nvSpPr>
        <p:spPr/>
        <p:txBody>
          <a:bodyPr>
            <a:normAutofit/>
          </a:bodyPr>
          <a:lstStyle/>
          <a:p>
            <a:r>
              <a:rPr lang="en-US" sz="4000" dirty="0">
                <a:latin typeface="+mn-lt"/>
              </a:rPr>
              <a:t>Example #4: Loop with condition at the bottom</a:t>
            </a:r>
            <a:endParaRPr lang="en-IN" sz="4000" dirty="0">
              <a:latin typeface="+mn-lt"/>
            </a:endParaRPr>
          </a:p>
        </p:txBody>
      </p:sp>
      <p:sp>
        <p:nvSpPr>
          <p:cNvPr id="7" name="Content Placeholder 6">
            <a:extLst>
              <a:ext uri="{FF2B5EF4-FFF2-40B4-BE49-F238E27FC236}">
                <a16:creationId xmlns:a16="http://schemas.microsoft.com/office/drawing/2014/main" id="{FBEBB9EE-A893-4F95-94B8-EA22ED362F53}"/>
              </a:ext>
            </a:extLst>
          </p:cNvPr>
          <p:cNvSpPr>
            <a:spLocks noGrp="1"/>
          </p:cNvSpPr>
          <p:nvPr>
            <p:ph sz="half" idx="1"/>
          </p:nvPr>
        </p:nvSpPr>
        <p:spPr/>
        <p:txBody>
          <a:bodyPr>
            <a:normAutofit fontScale="62500" lnSpcReduction="20000"/>
          </a:bodyPr>
          <a:lstStyle/>
          <a:p>
            <a:pPr marL="0" indent="0">
              <a:buNone/>
            </a:pPr>
            <a:r>
              <a:rPr lang="en-US" altLang="en-US" dirty="0">
                <a:solidFill>
                  <a:srgbClr val="00B050"/>
                </a:solidFill>
                <a:latin typeface="Aleo" panose="020F0302020204030203" pitchFamily="34" charset="0"/>
              </a:rPr>
              <a:t># Python program to illustrate a loop with condition at the bottom</a:t>
            </a:r>
          </a:p>
          <a:p>
            <a:pPr marL="0" indent="0">
              <a:buNone/>
            </a:pPr>
            <a:r>
              <a:rPr lang="en-US" altLang="en-US" dirty="0">
                <a:solidFill>
                  <a:srgbClr val="00B050"/>
                </a:solidFill>
                <a:latin typeface="Aleo" panose="020F0302020204030203" pitchFamily="34" charset="0"/>
              </a:rPr>
              <a:t># Roll a dice until user chooses to exit</a:t>
            </a:r>
          </a:p>
          <a:p>
            <a:pPr marL="0" indent="0">
              <a:buNone/>
            </a:pPr>
            <a:r>
              <a:rPr lang="en-US" altLang="en-US" dirty="0">
                <a:solidFill>
                  <a:srgbClr val="00B050"/>
                </a:solidFill>
                <a:latin typeface="Aleo" panose="020F0302020204030203" pitchFamily="34" charset="0"/>
              </a:rPr>
              <a:t># import random module</a:t>
            </a:r>
          </a:p>
          <a:p>
            <a:pPr marL="0" indent="0">
              <a:buNone/>
            </a:pPr>
            <a:r>
              <a:rPr lang="en-US" altLang="en-US" dirty="0">
                <a:solidFill>
                  <a:srgbClr val="FF0000"/>
                </a:solidFill>
                <a:latin typeface="Aleo" panose="020F0302020204030203" pitchFamily="34" charset="0"/>
              </a:rPr>
              <a:t>import random</a:t>
            </a:r>
          </a:p>
          <a:p>
            <a:pPr marL="0" indent="0">
              <a:buNone/>
            </a:pPr>
            <a:r>
              <a:rPr lang="en-US" altLang="en-US" dirty="0">
                <a:solidFill>
                  <a:srgbClr val="FF0000"/>
                </a:solidFill>
                <a:latin typeface="Aleo" panose="020F0302020204030203" pitchFamily="34" charset="0"/>
              </a:rPr>
              <a:t>while True:</a:t>
            </a:r>
          </a:p>
          <a:p>
            <a:pPr marL="0" indent="0">
              <a:buNone/>
            </a:pPr>
            <a:r>
              <a:rPr lang="en-US" altLang="en-US" dirty="0">
                <a:solidFill>
                  <a:srgbClr val="FF0000"/>
                </a:solidFill>
                <a:latin typeface="Aleo" panose="020F0302020204030203" pitchFamily="34" charset="0"/>
              </a:rPr>
              <a:t>	input("Press enter to roll the dice")</a:t>
            </a:r>
          </a:p>
          <a:p>
            <a:pPr marL="0" indent="0">
              <a:buNone/>
            </a:pPr>
            <a:r>
              <a:rPr lang="en-US" altLang="en-US" dirty="0">
                <a:solidFill>
                  <a:srgbClr val="808080"/>
                </a:solidFill>
                <a:latin typeface="Aleo" panose="020F0302020204030203" pitchFamily="34" charset="0"/>
              </a:rPr>
              <a:t>	</a:t>
            </a:r>
            <a:r>
              <a:rPr lang="en-US" altLang="en-US" dirty="0">
                <a:solidFill>
                  <a:srgbClr val="00B050"/>
                </a:solidFill>
                <a:latin typeface="Aleo" panose="020F0302020204030203" pitchFamily="34" charset="0"/>
              </a:rPr>
              <a:t># get a number between 1 to 6</a:t>
            </a:r>
          </a:p>
          <a:p>
            <a:pPr marL="0" indent="0">
              <a:buNone/>
            </a:pPr>
            <a:r>
              <a:rPr lang="en-US" altLang="en-US" dirty="0">
                <a:solidFill>
                  <a:srgbClr val="000000"/>
                </a:solidFill>
                <a:latin typeface="Aleo" panose="020F0302020204030203" pitchFamily="34" charset="0"/>
              </a:rPr>
              <a:t>	</a:t>
            </a:r>
            <a:r>
              <a:rPr lang="en-US" altLang="en-US" dirty="0">
                <a:solidFill>
                  <a:srgbClr val="FF0000"/>
                </a:solidFill>
                <a:latin typeface="Aleo" panose="020F0302020204030203" pitchFamily="34" charset="0"/>
              </a:rPr>
              <a:t>num = </a:t>
            </a:r>
            <a:r>
              <a:rPr lang="en-US" altLang="en-US" dirty="0" err="1">
                <a:solidFill>
                  <a:srgbClr val="FF0000"/>
                </a:solidFill>
                <a:latin typeface="Aleo" panose="020F0302020204030203" pitchFamily="34" charset="0"/>
              </a:rPr>
              <a:t>random.randint</a:t>
            </a:r>
            <a:r>
              <a:rPr lang="en-US" altLang="en-US" dirty="0">
                <a:solidFill>
                  <a:srgbClr val="FF0000"/>
                </a:solidFill>
                <a:latin typeface="Aleo" panose="020F0302020204030203" pitchFamily="34" charset="0"/>
              </a:rPr>
              <a:t>(1,6)</a:t>
            </a:r>
          </a:p>
          <a:p>
            <a:pPr marL="0" indent="0">
              <a:buNone/>
            </a:pPr>
            <a:r>
              <a:rPr lang="en-US" altLang="en-US" dirty="0">
                <a:solidFill>
                  <a:srgbClr val="FF0000"/>
                </a:solidFill>
                <a:latin typeface="Aleo" panose="020F0302020204030203" pitchFamily="34" charset="0"/>
              </a:rPr>
              <a:t>	print("You got", num)</a:t>
            </a:r>
          </a:p>
          <a:p>
            <a:pPr marL="0" indent="0">
              <a:buNone/>
            </a:pPr>
            <a:r>
              <a:rPr lang="en-US" altLang="en-US" dirty="0">
                <a:solidFill>
                  <a:srgbClr val="FF0000"/>
                </a:solidFill>
                <a:latin typeface="Aleo" panose="020F0302020204030203" pitchFamily="34" charset="0"/>
              </a:rPr>
              <a:t>	option = input("Roll again?(y/n) ")</a:t>
            </a:r>
          </a:p>
          <a:p>
            <a:pPr marL="0" indent="0">
              <a:buNone/>
            </a:pPr>
            <a:r>
              <a:rPr lang="en-US" altLang="en-US" dirty="0">
                <a:solidFill>
                  <a:srgbClr val="808080"/>
                </a:solidFill>
                <a:latin typeface="Aleo" panose="020F0302020204030203" pitchFamily="34" charset="0"/>
              </a:rPr>
              <a:t>	</a:t>
            </a:r>
            <a:r>
              <a:rPr lang="en-US" altLang="en-US" dirty="0">
                <a:solidFill>
                  <a:srgbClr val="00B050"/>
                </a:solidFill>
                <a:latin typeface="Aleo" panose="020F0302020204030203" pitchFamily="34" charset="0"/>
              </a:rPr>
              <a:t># condition</a:t>
            </a:r>
          </a:p>
          <a:p>
            <a:pPr marL="0" indent="0">
              <a:buNone/>
            </a:pPr>
            <a:r>
              <a:rPr lang="en-US" altLang="en-US" dirty="0">
                <a:solidFill>
                  <a:srgbClr val="00008B"/>
                </a:solidFill>
                <a:latin typeface="Aleo" panose="020F0302020204030203" pitchFamily="34" charset="0"/>
              </a:rPr>
              <a:t>	</a:t>
            </a:r>
            <a:r>
              <a:rPr lang="en-US" altLang="en-US" dirty="0">
                <a:solidFill>
                  <a:srgbClr val="FF0000"/>
                </a:solidFill>
                <a:latin typeface="Aleo" panose="020F0302020204030203" pitchFamily="34" charset="0"/>
              </a:rPr>
              <a:t>if option == 'n’:</a:t>
            </a:r>
          </a:p>
          <a:p>
            <a:pPr marL="0" indent="0">
              <a:buNone/>
            </a:pPr>
            <a:r>
              <a:rPr lang="en-US" altLang="en-US" dirty="0">
                <a:solidFill>
                  <a:srgbClr val="FF0000"/>
                </a:solidFill>
                <a:latin typeface="Aleo" panose="020F0302020204030203" pitchFamily="34" charset="0"/>
              </a:rPr>
              <a:t>		break</a:t>
            </a:r>
            <a:r>
              <a:rPr lang="en-US" altLang="en-US" sz="1600" dirty="0">
                <a:solidFill>
                  <a:srgbClr val="FF0000"/>
                </a:solidFill>
                <a:latin typeface="Aleo" panose="020F0302020204030203" pitchFamily="34" charset="0"/>
              </a:rPr>
              <a:t> </a:t>
            </a:r>
            <a:endParaRPr lang="en-US" altLang="en-US" sz="4400" dirty="0">
              <a:solidFill>
                <a:srgbClr val="FF0000"/>
              </a:solidFill>
              <a:latin typeface="Aleo" panose="020F0302020204030203" pitchFamily="34" charset="0"/>
            </a:endParaRPr>
          </a:p>
          <a:p>
            <a:pPr marL="0" indent="0">
              <a:buNone/>
            </a:pPr>
            <a:endParaRPr lang="en-IN" dirty="0">
              <a:latin typeface="Aleo" panose="020F0302020204030203" pitchFamily="34" charset="0"/>
            </a:endParaRPr>
          </a:p>
        </p:txBody>
      </p:sp>
      <p:sp>
        <p:nvSpPr>
          <p:cNvPr id="10" name="Content Placeholder 9">
            <a:extLst>
              <a:ext uri="{FF2B5EF4-FFF2-40B4-BE49-F238E27FC236}">
                <a16:creationId xmlns:a16="http://schemas.microsoft.com/office/drawing/2014/main" id="{DDF67ADD-CB8F-47FE-82CA-A6ACBF1CBDCE}"/>
              </a:ext>
            </a:extLst>
          </p:cNvPr>
          <p:cNvSpPr>
            <a:spLocks noGrp="1"/>
          </p:cNvSpPr>
          <p:nvPr>
            <p:ph sz="half" idx="2"/>
          </p:nvPr>
        </p:nvSpPr>
        <p:spPr>
          <a:xfrm>
            <a:off x="6816436" y="1825625"/>
            <a:ext cx="4537364" cy="4351338"/>
          </a:xfrm>
        </p:spPr>
        <p:txBody>
          <a:bodyPr>
            <a:noAutofit/>
          </a:bodyPr>
          <a:lstStyle/>
          <a:p>
            <a:pPr marL="0" lvl="0" indent="0" eaLnBrk="0" fontAlgn="base" hangingPunct="0">
              <a:lnSpc>
                <a:spcPct val="100000"/>
              </a:lnSpc>
              <a:spcBef>
                <a:spcPct val="0"/>
              </a:spcBef>
              <a:spcAft>
                <a:spcPct val="0"/>
              </a:spcAft>
              <a:buNone/>
            </a:pPr>
            <a:endParaRPr lang="en-US" altLang="en-US" sz="2000" b="1" dirty="0">
              <a:solidFill>
                <a:srgbClr val="555555"/>
              </a:solidFill>
              <a:latin typeface="Open Sans"/>
            </a:endParaRPr>
          </a:p>
          <a:p>
            <a:pPr marL="0" lvl="0" indent="0" eaLnBrk="0" fontAlgn="base" hangingPunct="0">
              <a:lnSpc>
                <a:spcPct val="100000"/>
              </a:lnSpc>
              <a:spcBef>
                <a:spcPct val="0"/>
              </a:spcBef>
              <a:spcAft>
                <a:spcPct val="0"/>
              </a:spcAft>
              <a:buNone/>
            </a:pPr>
            <a:endParaRPr lang="en-US" altLang="en-US" sz="2000" b="1" dirty="0">
              <a:solidFill>
                <a:srgbClr val="555555"/>
              </a:solidFill>
              <a:latin typeface="Open Sans"/>
            </a:endParaRPr>
          </a:p>
          <a:p>
            <a:pPr marL="0" lvl="0" indent="0" eaLnBrk="0" fontAlgn="base" hangingPunct="0">
              <a:lnSpc>
                <a:spcPct val="100000"/>
              </a:lnSpc>
              <a:spcBef>
                <a:spcPct val="0"/>
              </a:spcBef>
              <a:spcAft>
                <a:spcPct val="0"/>
              </a:spcAft>
              <a:buNone/>
            </a:pPr>
            <a:endParaRPr lang="en-US" altLang="en-US" sz="2000" b="1" dirty="0">
              <a:solidFill>
                <a:srgbClr val="555555"/>
              </a:solidFill>
              <a:latin typeface="Open Sans"/>
            </a:endParaRPr>
          </a:p>
          <a:p>
            <a:pPr marL="0" lvl="0" indent="0" eaLnBrk="0" fontAlgn="base" hangingPunct="0">
              <a:lnSpc>
                <a:spcPct val="100000"/>
              </a:lnSpc>
              <a:spcBef>
                <a:spcPct val="0"/>
              </a:spcBef>
              <a:spcAft>
                <a:spcPct val="0"/>
              </a:spcAft>
              <a:buNone/>
            </a:pPr>
            <a:r>
              <a:rPr lang="en-US" altLang="en-US" sz="2000" b="1" dirty="0">
                <a:solidFill>
                  <a:srgbClr val="555555"/>
                </a:solidFill>
                <a:latin typeface="Open Sans"/>
              </a:rPr>
              <a:t>Output</a:t>
            </a:r>
          </a:p>
          <a:p>
            <a:pPr marL="0" lvl="0" indent="0" eaLnBrk="0" fontAlgn="base" hangingPunct="0">
              <a:lnSpc>
                <a:spcPct val="100000"/>
              </a:lnSpc>
              <a:spcBef>
                <a:spcPct val="0"/>
              </a:spcBef>
              <a:spcAft>
                <a:spcPct val="0"/>
              </a:spcAft>
              <a:buNone/>
            </a:pPr>
            <a:endParaRPr lang="en-US" altLang="en-US" sz="2000" dirty="0">
              <a:solidFill>
                <a:srgbClr val="25283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Press enter to roll the dice</a:t>
            </a: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You got 1 Roll again?(y/n) y</a:t>
            </a:r>
          </a:p>
          <a:p>
            <a:pPr marL="0" lvl="0" indent="0" eaLnBrk="0" fontAlgn="base" hangingPunct="0">
              <a:lnSpc>
                <a:spcPct val="100000"/>
              </a:lnSpc>
              <a:spcBef>
                <a:spcPct val="0"/>
              </a:spcBef>
              <a:spcAft>
                <a:spcPct val="0"/>
              </a:spcAft>
              <a:buNone/>
            </a:pPr>
            <a:endParaRPr lang="en-US" altLang="en-US" sz="2000" dirty="0">
              <a:solidFill>
                <a:srgbClr val="FF0000"/>
              </a:solidFill>
              <a:latin typeface="Aleo" panose="020F0302020204030203" pitchFamily="34" charset="0"/>
            </a:endParaRP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Press enter to roll the dice</a:t>
            </a:r>
          </a:p>
          <a:p>
            <a:pPr marL="0" lvl="0" indent="0" eaLnBrk="0" fontAlgn="base" hangingPunct="0">
              <a:lnSpc>
                <a:spcPct val="100000"/>
              </a:lnSpc>
              <a:spcBef>
                <a:spcPct val="0"/>
              </a:spcBef>
              <a:spcAft>
                <a:spcPct val="0"/>
              </a:spcAft>
              <a:buNone/>
            </a:pPr>
            <a:r>
              <a:rPr lang="en-US" altLang="en-US" sz="2000" dirty="0">
                <a:solidFill>
                  <a:srgbClr val="FF0000"/>
                </a:solidFill>
                <a:latin typeface="Aleo" panose="020F0302020204030203" pitchFamily="34" charset="0"/>
              </a:rPr>
              <a:t>You got 5 Roll again?(y/n) n </a:t>
            </a:r>
          </a:p>
        </p:txBody>
      </p:sp>
    </p:spTree>
    <p:extLst>
      <p:ext uri="{BB962C8B-B14F-4D97-AF65-F5344CB8AC3E}">
        <p14:creationId xmlns:p14="http://schemas.microsoft.com/office/powerpoint/2010/main" val="144881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167C44-7911-414C-808E-FD14898718B2}"/>
              </a:ext>
            </a:extLst>
          </p:cNvPr>
          <p:cNvSpPr>
            <a:spLocks noGrp="1"/>
          </p:cNvSpPr>
          <p:nvPr>
            <p:ph type="title"/>
          </p:nvPr>
        </p:nvSpPr>
        <p:spPr/>
        <p:txBody>
          <a:bodyPr/>
          <a:lstStyle/>
          <a:p>
            <a:r>
              <a:rPr lang="en-US" dirty="0">
                <a:latin typeface="+mn-lt"/>
              </a:rPr>
              <a:t>T</a:t>
            </a:r>
            <a:r>
              <a:rPr lang="en-IN" dirty="0">
                <a:latin typeface="+mn-lt"/>
              </a:rPr>
              <a:t>he output will be:</a:t>
            </a:r>
          </a:p>
        </p:txBody>
      </p:sp>
      <p:sp>
        <p:nvSpPr>
          <p:cNvPr id="8" name="Content Placeholder 7">
            <a:extLst>
              <a:ext uri="{FF2B5EF4-FFF2-40B4-BE49-F238E27FC236}">
                <a16:creationId xmlns:a16="http://schemas.microsoft.com/office/drawing/2014/main" id="{5F517DDA-6A05-4B00-B441-BE43F7C2E6F8}"/>
              </a:ext>
            </a:extLst>
          </p:cNvPr>
          <p:cNvSpPr>
            <a:spLocks noGrp="1"/>
          </p:cNvSpPr>
          <p:nvPr>
            <p:ph idx="1"/>
          </p:nvPr>
        </p:nvSpPr>
        <p:spPr>
          <a:xfrm>
            <a:off x="838200" y="1825625"/>
            <a:ext cx="10515600" cy="4591800"/>
          </a:xfrm>
        </p:spPr>
        <p:txBody>
          <a:bodyPr>
            <a:normAutofit fontScale="85000" lnSpcReduction="20000"/>
          </a:bodyPr>
          <a:lstStyle/>
          <a:p>
            <a:pPr marL="0" lvl="0" indent="0" eaLnBrk="0" fontAlgn="base" hangingPunct="0">
              <a:lnSpc>
                <a:spcPct val="120000"/>
              </a:lnSpc>
              <a:spcBef>
                <a:spcPct val="0"/>
              </a:spcBef>
              <a:spcAft>
                <a:spcPct val="0"/>
              </a:spcAft>
              <a:buNone/>
            </a:pPr>
            <a:r>
              <a:rPr lang="en-US" altLang="en-US" dirty="0">
                <a:solidFill>
                  <a:srgbClr val="FF0000"/>
                </a:solidFill>
                <a:latin typeface="Aleo" panose="020F0302020204030203" pitchFamily="34" charset="0"/>
              </a:rPr>
              <a:t>3 is a positive number</a:t>
            </a:r>
          </a:p>
          <a:p>
            <a:pPr marL="0" lvl="0" indent="0" eaLnBrk="0" fontAlgn="base" hangingPunct="0">
              <a:lnSpc>
                <a:spcPct val="120000"/>
              </a:lnSpc>
              <a:spcBef>
                <a:spcPct val="0"/>
              </a:spcBef>
              <a:spcAft>
                <a:spcPct val="0"/>
              </a:spcAft>
              <a:buNone/>
            </a:pPr>
            <a:r>
              <a:rPr lang="en-US" altLang="en-US" dirty="0">
                <a:solidFill>
                  <a:srgbClr val="FF0000"/>
                </a:solidFill>
                <a:latin typeface="Aleo" panose="020F0302020204030203" pitchFamily="34" charset="0"/>
              </a:rPr>
              <a:t>This is always printed</a:t>
            </a:r>
          </a:p>
          <a:p>
            <a:pPr marL="0" lvl="0" indent="0" eaLnBrk="0" fontAlgn="base" hangingPunct="0">
              <a:lnSpc>
                <a:spcPct val="120000"/>
              </a:lnSpc>
              <a:spcBef>
                <a:spcPct val="0"/>
              </a:spcBef>
              <a:spcAft>
                <a:spcPct val="0"/>
              </a:spcAft>
              <a:buNone/>
            </a:pPr>
            <a:r>
              <a:rPr lang="en-US" altLang="en-US" dirty="0">
                <a:solidFill>
                  <a:srgbClr val="FF0000"/>
                </a:solidFill>
                <a:latin typeface="Aleo" panose="020F0302020204030203" pitchFamily="34" charset="0"/>
              </a:rPr>
              <a:t>This is also always printed.</a:t>
            </a:r>
          </a:p>
          <a:p>
            <a:pPr marL="0" lvl="0" indent="0" eaLnBrk="0" fontAlgn="base" hangingPunct="0">
              <a:lnSpc>
                <a:spcPct val="120000"/>
              </a:lnSpc>
              <a:spcBef>
                <a:spcPct val="0"/>
              </a:spcBef>
              <a:spcAft>
                <a:spcPct val="0"/>
              </a:spcAft>
              <a:buNone/>
            </a:pPr>
            <a:endParaRPr lang="en-US" altLang="en-US" dirty="0">
              <a:solidFill>
                <a:srgbClr val="252830"/>
              </a:solidFill>
              <a:latin typeface="+mj-lt"/>
            </a:endParaRPr>
          </a:p>
          <a:p>
            <a:pPr eaLnBrk="0" fontAlgn="base" hangingPunct="0">
              <a:lnSpc>
                <a:spcPct val="120000"/>
              </a:lnSpc>
              <a:spcBef>
                <a:spcPct val="0"/>
              </a:spcBef>
              <a:spcAft>
                <a:spcPct val="0"/>
              </a:spcAft>
            </a:pPr>
            <a:r>
              <a:rPr lang="en-US" altLang="en-US" dirty="0">
                <a:solidFill>
                  <a:srgbClr val="252830"/>
                </a:solidFill>
                <a:latin typeface="+mj-lt"/>
              </a:rPr>
              <a:t>In the above example, num &gt; 0 is the test expression.</a:t>
            </a:r>
            <a:endParaRPr lang="en-US" altLang="en-US" dirty="0">
              <a:latin typeface="+mj-lt"/>
            </a:endParaRPr>
          </a:p>
          <a:p>
            <a:pPr eaLnBrk="0" fontAlgn="base" hangingPunct="0">
              <a:lnSpc>
                <a:spcPct val="120000"/>
              </a:lnSpc>
              <a:spcBef>
                <a:spcPct val="0"/>
              </a:spcBef>
              <a:spcAft>
                <a:spcPct val="0"/>
              </a:spcAft>
            </a:pPr>
            <a:r>
              <a:rPr lang="en-US" altLang="en-US" dirty="0">
                <a:solidFill>
                  <a:srgbClr val="252830"/>
                </a:solidFill>
                <a:latin typeface="+mj-lt"/>
              </a:rPr>
              <a:t>The body of if is executed only if this evaluates to True.</a:t>
            </a:r>
            <a:endParaRPr lang="en-US" altLang="en-US" dirty="0">
              <a:latin typeface="+mj-lt"/>
            </a:endParaRPr>
          </a:p>
          <a:p>
            <a:pPr eaLnBrk="0" fontAlgn="base" hangingPunct="0">
              <a:lnSpc>
                <a:spcPct val="120000"/>
              </a:lnSpc>
              <a:spcBef>
                <a:spcPct val="0"/>
              </a:spcBef>
              <a:spcAft>
                <a:spcPct val="0"/>
              </a:spcAft>
            </a:pPr>
            <a:r>
              <a:rPr lang="en-US" altLang="en-US" dirty="0">
                <a:solidFill>
                  <a:srgbClr val="252830"/>
                </a:solidFill>
                <a:latin typeface="+mj-lt"/>
              </a:rPr>
              <a:t>When variable num is equal to 3, test expression is true and body inside body of if is executed.</a:t>
            </a:r>
            <a:endParaRPr lang="en-US" altLang="en-US" dirty="0">
              <a:latin typeface="+mj-lt"/>
            </a:endParaRPr>
          </a:p>
          <a:p>
            <a:pPr eaLnBrk="0" fontAlgn="base" hangingPunct="0">
              <a:lnSpc>
                <a:spcPct val="120000"/>
              </a:lnSpc>
              <a:spcBef>
                <a:spcPct val="0"/>
              </a:spcBef>
              <a:spcAft>
                <a:spcPct val="0"/>
              </a:spcAft>
            </a:pPr>
            <a:r>
              <a:rPr lang="en-US" altLang="en-US" dirty="0">
                <a:solidFill>
                  <a:srgbClr val="252830"/>
                </a:solidFill>
                <a:latin typeface="+mj-lt"/>
              </a:rPr>
              <a:t>If variable num is equal to -1, test expression is false and body inside body of if is skipped.</a:t>
            </a:r>
            <a:endParaRPr lang="en-US" altLang="en-US" dirty="0">
              <a:latin typeface="+mj-lt"/>
            </a:endParaRPr>
          </a:p>
          <a:p>
            <a:pPr eaLnBrk="0" fontAlgn="base" hangingPunct="0">
              <a:lnSpc>
                <a:spcPct val="120000"/>
              </a:lnSpc>
              <a:spcBef>
                <a:spcPct val="0"/>
              </a:spcBef>
              <a:spcAft>
                <a:spcPct val="0"/>
              </a:spcAft>
            </a:pPr>
            <a:r>
              <a:rPr lang="en-US" altLang="en-US" dirty="0">
                <a:solidFill>
                  <a:srgbClr val="252830"/>
                </a:solidFill>
                <a:latin typeface="+mj-lt"/>
              </a:rPr>
              <a:t>The print() statement falls outside of the if block (</a:t>
            </a:r>
            <a:r>
              <a:rPr lang="en-US" altLang="en-US" dirty="0" err="1">
                <a:solidFill>
                  <a:srgbClr val="252830"/>
                </a:solidFill>
                <a:latin typeface="+mj-lt"/>
              </a:rPr>
              <a:t>unindented</a:t>
            </a:r>
            <a:r>
              <a:rPr lang="en-US" altLang="en-US" dirty="0">
                <a:solidFill>
                  <a:srgbClr val="252830"/>
                </a:solidFill>
                <a:latin typeface="+mj-lt"/>
              </a:rPr>
              <a:t>). Hence, it is executed regardless of the test expression.</a:t>
            </a:r>
            <a:endParaRPr lang="en-US" altLang="en-US" dirty="0">
              <a:latin typeface="+mj-lt"/>
            </a:endParaRPr>
          </a:p>
          <a:p>
            <a:endParaRPr lang="en-IN" dirty="0"/>
          </a:p>
        </p:txBody>
      </p:sp>
    </p:spTree>
    <p:extLst>
      <p:ext uri="{BB962C8B-B14F-4D97-AF65-F5344CB8AC3E}">
        <p14:creationId xmlns:p14="http://schemas.microsoft.com/office/powerpoint/2010/main" val="29906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FC8D-51A0-4F7A-9C76-0BB1DC69CB76}"/>
              </a:ext>
            </a:extLst>
          </p:cNvPr>
          <p:cNvSpPr>
            <a:spLocks noGrp="1"/>
          </p:cNvSpPr>
          <p:nvPr>
            <p:ph type="title"/>
          </p:nvPr>
        </p:nvSpPr>
        <p:spPr/>
        <p:txBody>
          <a:bodyPr/>
          <a:lstStyle/>
          <a:p>
            <a:r>
              <a:rPr lang="en-IN" dirty="0">
                <a:latin typeface="+mn-lt"/>
              </a:rPr>
              <a:t>Python if...else Statement</a:t>
            </a:r>
          </a:p>
        </p:txBody>
      </p:sp>
      <p:sp>
        <p:nvSpPr>
          <p:cNvPr id="5" name="Content Placeholder 4">
            <a:extLst>
              <a:ext uri="{FF2B5EF4-FFF2-40B4-BE49-F238E27FC236}">
                <a16:creationId xmlns:a16="http://schemas.microsoft.com/office/drawing/2014/main" id="{A97BBCC5-F4CF-4AE3-8EBE-12F99E5D13AB}"/>
              </a:ext>
            </a:extLst>
          </p:cNvPr>
          <p:cNvSpPr>
            <a:spLocks noGrp="1"/>
          </p:cNvSpPr>
          <p:nvPr>
            <p:ph idx="1"/>
          </p:nvPr>
        </p:nvSpPr>
        <p:spPr/>
        <p:txBody>
          <a:bodyPr>
            <a:normAutofit lnSpcReduction="10000"/>
          </a:bodyPr>
          <a:lstStyle/>
          <a:p>
            <a:pPr marL="3200400" lvl="7"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if test expression:</a:t>
            </a:r>
          </a:p>
          <a:p>
            <a:pPr marL="3200400" lvl="7"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	Body of if</a:t>
            </a:r>
          </a:p>
          <a:p>
            <a:pPr marL="3200400" lvl="7"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else:</a:t>
            </a:r>
          </a:p>
          <a:p>
            <a:pPr marL="3200400" lvl="7" indent="0" eaLnBrk="0" fontAlgn="base" hangingPunct="0">
              <a:lnSpc>
                <a:spcPct val="100000"/>
              </a:lnSpc>
              <a:spcBef>
                <a:spcPct val="0"/>
              </a:spcBef>
              <a:spcAft>
                <a:spcPct val="0"/>
              </a:spcAft>
              <a:buNone/>
            </a:pPr>
            <a:r>
              <a:rPr lang="en-US" altLang="en-US" sz="3200" dirty="0">
                <a:solidFill>
                  <a:srgbClr val="FF0000"/>
                </a:solidFill>
                <a:latin typeface="Aleo" panose="020F0302020204030203" pitchFamily="34" charset="0"/>
              </a:rPr>
              <a:t>	Body of else</a:t>
            </a:r>
          </a:p>
          <a:p>
            <a:pPr marL="3200400" lvl="7" indent="0" eaLnBrk="0" fontAlgn="base" hangingPunct="0">
              <a:lnSpc>
                <a:spcPct val="100000"/>
              </a:lnSpc>
              <a:spcBef>
                <a:spcPct val="0"/>
              </a:spcBef>
              <a:spcAft>
                <a:spcPct val="0"/>
              </a:spcAft>
              <a:buNone/>
            </a:pP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The </a:t>
            </a:r>
            <a:r>
              <a:rPr lang="en-US" altLang="en-US" sz="3200" dirty="0" err="1">
                <a:solidFill>
                  <a:srgbClr val="252830"/>
                </a:solidFill>
                <a:latin typeface="+mj-lt"/>
              </a:rPr>
              <a:t>if..else</a:t>
            </a:r>
            <a:r>
              <a:rPr lang="en-US" altLang="en-US" sz="3200" dirty="0">
                <a:solidFill>
                  <a:srgbClr val="252830"/>
                </a:solidFill>
                <a:latin typeface="+mj-lt"/>
              </a:rPr>
              <a:t> statement evaluates test expression and will execute body of if only when test condition is True.</a:t>
            </a:r>
            <a:endParaRPr lang="en-US" altLang="en-US" sz="3200" dirty="0">
              <a:latin typeface="+mj-lt"/>
            </a:endParaRPr>
          </a:p>
          <a:p>
            <a:pPr eaLnBrk="0" fontAlgn="base" hangingPunct="0">
              <a:lnSpc>
                <a:spcPct val="100000"/>
              </a:lnSpc>
              <a:spcBef>
                <a:spcPct val="0"/>
              </a:spcBef>
              <a:spcAft>
                <a:spcPct val="0"/>
              </a:spcAft>
            </a:pPr>
            <a:r>
              <a:rPr lang="en-US" altLang="en-US" sz="3200" dirty="0">
                <a:solidFill>
                  <a:srgbClr val="252830"/>
                </a:solidFill>
                <a:latin typeface="+mj-lt"/>
              </a:rPr>
              <a:t>If the condition is False, body of else is executed. Indentation is used to separate the blocks</a:t>
            </a:r>
            <a:endParaRPr lang="en-US" altLang="en-US" sz="3200" dirty="0">
              <a:latin typeface="+mj-lt"/>
            </a:endParaRPr>
          </a:p>
          <a:p>
            <a:pPr marL="0" indent="0">
              <a:buNone/>
            </a:pPr>
            <a:endParaRPr lang="en-IN" sz="3200" dirty="0">
              <a:latin typeface="+mj-lt"/>
            </a:endParaRPr>
          </a:p>
        </p:txBody>
      </p:sp>
    </p:spTree>
    <p:extLst>
      <p:ext uri="{BB962C8B-B14F-4D97-AF65-F5344CB8AC3E}">
        <p14:creationId xmlns:p14="http://schemas.microsoft.com/office/powerpoint/2010/main" val="200016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B74A-A1B2-4D07-B7EF-AD7CB28C281B}"/>
              </a:ext>
            </a:extLst>
          </p:cNvPr>
          <p:cNvSpPr>
            <a:spLocks noGrp="1"/>
          </p:cNvSpPr>
          <p:nvPr>
            <p:ph type="title"/>
          </p:nvPr>
        </p:nvSpPr>
        <p:spPr/>
        <p:txBody>
          <a:bodyPr/>
          <a:lstStyle/>
          <a:p>
            <a:r>
              <a:rPr lang="en-IN" dirty="0">
                <a:latin typeface="+mn-lt"/>
              </a:rPr>
              <a:t>Python if…else Statement Flowchart</a:t>
            </a:r>
          </a:p>
        </p:txBody>
      </p:sp>
      <p:pic>
        <p:nvPicPr>
          <p:cNvPr id="4" name="Content Placeholder 3">
            <a:extLst>
              <a:ext uri="{FF2B5EF4-FFF2-40B4-BE49-F238E27FC236}">
                <a16:creationId xmlns:a16="http://schemas.microsoft.com/office/drawing/2014/main" id="{BFC20DE5-BE57-4DEA-82CB-9C64383C0695}"/>
              </a:ext>
            </a:extLst>
          </p:cNvPr>
          <p:cNvPicPr>
            <a:picLocks noGrp="1" noChangeAspect="1"/>
          </p:cNvPicPr>
          <p:nvPr>
            <p:ph idx="1"/>
          </p:nvPr>
        </p:nvPicPr>
        <p:blipFill>
          <a:blip r:embed="rId2"/>
          <a:stretch>
            <a:fillRect/>
          </a:stretch>
        </p:blipFill>
        <p:spPr>
          <a:xfrm>
            <a:off x="3921486" y="1690688"/>
            <a:ext cx="4349028" cy="4239913"/>
          </a:xfrm>
          <a:prstGeom prst="rect">
            <a:avLst/>
          </a:prstGeom>
        </p:spPr>
      </p:pic>
    </p:spTree>
    <p:extLst>
      <p:ext uri="{BB962C8B-B14F-4D97-AF65-F5344CB8AC3E}">
        <p14:creationId xmlns:p14="http://schemas.microsoft.com/office/powerpoint/2010/main" val="212654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D040-7A08-4EF2-84A8-979A3B979364}"/>
              </a:ext>
            </a:extLst>
          </p:cNvPr>
          <p:cNvSpPr>
            <a:spLocks noGrp="1"/>
          </p:cNvSpPr>
          <p:nvPr>
            <p:ph type="title"/>
          </p:nvPr>
        </p:nvSpPr>
        <p:spPr/>
        <p:txBody>
          <a:bodyPr/>
          <a:lstStyle/>
          <a:p>
            <a:r>
              <a:rPr lang="en-IN" dirty="0">
                <a:latin typeface="+mn-lt"/>
              </a:rPr>
              <a:t>Example: Python if…else Statement</a:t>
            </a:r>
          </a:p>
        </p:txBody>
      </p:sp>
      <p:sp>
        <p:nvSpPr>
          <p:cNvPr id="3" name="Content Placeholder 2">
            <a:extLst>
              <a:ext uri="{FF2B5EF4-FFF2-40B4-BE49-F238E27FC236}">
                <a16:creationId xmlns:a16="http://schemas.microsoft.com/office/drawing/2014/main" id="{C73447C7-19C0-4F8E-A917-2D7AA321F0D8}"/>
              </a:ext>
            </a:extLst>
          </p:cNvPr>
          <p:cNvSpPr>
            <a:spLocks noGrp="1"/>
          </p:cNvSpPr>
          <p:nvPr>
            <p:ph idx="1"/>
          </p:nvPr>
        </p:nvSpPr>
        <p:spPr/>
        <p:txBody>
          <a:bodyPr>
            <a:normAutofit fontScale="92500" lnSpcReduction="20000"/>
          </a:bodyPr>
          <a:lstStyle/>
          <a:p>
            <a:pPr marL="0" indent="0">
              <a:buNone/>
            </a:pPr>
            <a:r>
              <a:rPr lang="en-US" dirty="0">
                <a:solidFill>
                  <a:srgbClr val="00B050"/>
                </a:solidFill>
                <a:latin typeface="Aleo" panose="020F0302020204030203" pitchFamily="34" charset="0"/>
              </a:rPr>
              <a:t># Program checks if the number is positive or negative</a:t>
            </a:r>
          </a:p>
          <a:p>
            <a:pPr marL="0" indent="0">
              <a:buNone/>
            </a:pPr>
            <a:r>
              <a:rPr lang="en-US" dirty="0">
                <a:solidFill>
                  <a:srgbClr val="00B050"/>
                </a:solidFill>
                <a:latin typeface="Aleo" panose="020F0302020204030203" pitchFamily="34" charset="0"/>
              </a:rPr>
              <a:t># And displays an appropriate message</a:t>
            </a:r>
          </a:p>
          <a:p>
            <a:pPr marL="0" indent="0">
              <a:buNone/>
            </a:pPr>
            <a:r>
              <a:rPr lang="en-US" dirty="0">
                <a:solidFill>
                  <a:srgbClr val="FF0000"/>
                </a:solidFill>
                <a:latin typeface="Aleo" panose="020F0302020204030203" pitchFamily="34" charset="0"/>
              </a:rPr>
              <a:t>num = 3</a:t>
            </a:r>
          </a:p>
          <a:p>
            <a:pPr marL="0" indent="0">
              <a:buNone/>
            </a:pPr>
            <a:r>
              <a:rPr lang="en-US" dirty="0">
                <a:solidFill>
                  <a:srgbClr val="00B050"/>
                </a:solidFill>
                <a:latin typeface="Aleo" panose="020F0302020204030203" pitchFamily="34" charset="0"/>
              </a:rPr>
              <a:t># Try these two variations as well.</a:t>
            </a:r>
          </a:p>
          <a:p>
            <a:pPr marL="0" indent="0">
              <a:buNone/>
            </a:pPr>
            <a:r>
              <a:rPr lang="en-US" dirty="0">
                <a:solidFill>
                  <a:srgbClr val="00B050"/>
                </a:solidFill>
                <a:latin typeface="Aleo" panose="020F0302020204030203" pitchFamily="34" charset="0"/>
              </a:rPr>
              <a:t># num = -5</a:t>
            </a:r>
          </a:p>
          <a:p>
            <a:pPr marL="0" indent="0">
              <a:buNone/>
            </a:pPr>
            <a:r>
              <a:rPr lang="en-US" dirty="0">
                <a:solidFill>
                  <a:srgbClr val="00B050"/>
                </a:solidFill>
                <a:latin typeface="Aleo" panose="020F0302020204030203" pitchFamily="34" charset="0"/>
              </a:rPr>
              <a:t># num = 0</a:t>
            </a:r>
          </a:p>
          <a:p>
            <a:pPr marL="0" indent="0">
              <a:buNone/>
            </a:pPr>
            <a:r>
              <a:rPr lang="en-US" dirty="0">
                <a:solidFill>
                  <a:srgbClr val="FF0000"/>
                </a:solidFill>
                <a:latin typeface="Aleo" panose="020F0302020204030203" pitchFamily="34" charset="0"/>
              </a:rPr>
              <a:t>if num &gt;= 0:</a:t>
            </a:r>
          </a:p>
          <a:p>
            <a:pPr marL="0" indent="0">
              <a:buNone/>
            </a:pPr>
            <a:r>
              <a:rPr lang="en-US" dirty="0">
                <a:solidFill>
                  <a:srgbClr val="FF0000"/>
                </a:solidFill>
                <a:latin typeface="Aleo" panose="020F0302020204030203" pitchFamily="34" charset="0"/>
              </a:rPr>
              <a:t>	print("Positive or Zero")</a:t>
            </a:r>
          </a:p>
          <a:p>
            <a:pPr marL="0" indent="0">
              <a:buNone/>
            </a:pPr>
            <a:r>
              <a:rPr lang="en-US" dirty="0">
                <a:solidFill>
                  <a:srgbClr val="FF0000"/>
                </a:solidFill>
                <a:latin typeface="Aleo" panose="020F0302020204030203" pitchFamily="34" charset="0"/>
              </a:rPr>
              <a:t>else:</a:t>
            </a:r>
          </a:p>
          <a:p>
            <a:pPr marL="0" indent="0">
              <a:buNone/>
            </a:pPr>
            <a:r>
              <a:rPr lang="en-US" dirty="0">
                <a:solidFill>
                  <a:srgbClr val="FF0000"/>
                </a:solidFill>
                <a:latin typeface="Aleo" panose="020F0302020204030203" pitchFamily="34" charset="0"/>
              </a:rPr>
              <a:t>	print("Negative number")</a:t>
            </a:r>
            <a:endParaRPr lang="en-IN" dirty="0">
              <a:solidFill>
                <a:srgbClr val="FF0000"/>
              </a:solidFill>
              <a:latin typeface="Aleo" panose="020F0302020204030203" pitchFamily="34" charset="0"/>
            </a:endParaRPr>
          </a:p>
        </p:txBody>
      </p:sp>
    </p:spTree>
    <p:extLst>
      <p:ext uri="{BB962C8B-B14F-4D97-AF65-F5344CB8AC3E}">
        <p14:creationId xmlns:p14="http://schemas.microsoft.com/office/powerpoint/2010/main" val="273717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22907</TotalTime>
  <Words>1491</Words>
  <Application>Microsoft Office PowerPoint</Application>
  <PresentationFormat>Widescreen</PresentationFormat>
  <Paragraphs>411</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Aleo</vt:lpstr>
      <vt:lpstr>Arial</vt:lpstr>
      <vt:lpstr>Calibri</vt:lpstr>
      <vt:lpstr>Calibri Light</vt:lpstr>
      <vt:lpstr>Consolas</vt:lpstr>
      <vt:lpstr>Courier New</vt:lpstr>
      <vt:lpstr>Menlo</vt:lpstr>
      <vt:lpstr>Open Sans</vt:lpstr>
      <vt:lpstr>Office Theme</vt:lpstr>
      <vt:lpstr>PowerPoint Presentation</vt:lpstr>
      <vt:lpstr>Python if...else Statement</vt:lpstr>
      <vt:lpstr>Python if Statement</vt:lpstr>
      <vt:lpstr>Python if Statement Flowchart</vt:lpstr>
      <vt:lpstr>Example: Python if Statement</vt:lpstr>
      <vt:lpstr>The output will be:</vt:lpstr>
      <vt:lpstr>Python if...else Statement</vt:lpstr>
      <vt:lpstr>Python if…else Statement Flowchart</vt:lpstr>
      <vt:lpstr>Example: Python if…else Statement</vt:lpstr>
      <vt:lpstr>The output will be:</vt:lpstr>
      <vt:lpstr>Python if...elif...else Statement</vt:lpstr>
      <vt:lpstr>PowerPoint Presentation</vt:lpstr>
      <vt:lpstr>Python if...elif...else Flowchart</vt:lpstr>
      <vt:lpstr>Example: if...elif...else</vt:lpstr>
      <vt:lpstr>The output will be:</vt:lpstr>
      <vt:lpstr>Python Nested if statements</vt:lpstr>
      <vt:lpstr>Example: Nested if</vt:lpstr>
      <vt:lpstr>PowerPoint Presentation</vt:lpstr>
      <vt:lpstr>Python for Loop</vt:lpstr>
      <vt:lpstr>For Loop Flowchart</vt:lpstr>
      <vt:lpstr>Example: Python for Loop</vt:lpstr>
      <vt:lpstr>The range() function</vt:lpstr>
      <vt:lpstr>PowerPoint Presentation</vt:lpstr>
      <vt:lpstr>PowerPoint Presentation</vt:lpstr>
      <vt:lpstr>for loop with else</vt:lpstr>
      <vt:lpstr>The output will be:</vt:lpstr>
      <vt:lpstr>Python while Loop</vt:lpstr>
      <vt:lpstr>PowerPoint Presentation</vt:lpstr>
      <vt:lpstr>While Loop Flowchart</vt:lpstr>
      <vt:lpstr>Example: while Loop</vt:lpstr>
      <vt:lpstr>The output will be:</vt:lpstr>
      <vt:lpstr>while loop with else</vt:lpstr>
      <vt:lpstr>PowerPoint Presentation</vt:lpstr>
      <vt:lpstr>Python break and continue</vt:lpstr>
      <vt:lpstr>Python break statement</vt:lpstr>
      <vt:lpstr>PowerPoint Presentation</vt:lpstr>
      <vt:lpstr>Example: Python break</vt:lpstr>
      <vt:lpstr>Python continue statement</vt:lpstr>
      <vt:lpstr>PowerPoint Presentation</vt:lpstr>
      <vt:lpstr>Example: Python continue</vt:lpstr>
      <vt:lpstr>Python pass statement</vt:lpstr>
      <vt:lpstr>Example: pass Statement</vt:lpstr>
      <vt:lpstr>Python Looping Techniques</vt:lpstr>
      <vt:lpstr>Example #1: Infinite loop using while</vt:lpstr>
      <vt:lpstr>Loop with condition at the top</vt:lpstr>
      <vt:lpstr>Example #2: Loop with condition at the top</vt:lpstr>
      <vt:lpstr>Loop with condition in the middle</vt:lpstr>
      <vt:lpstr>Example #3: Loop with condition in the middle</vt:lpstr>
      <vt:lpstr>Loop with condition at the bottom</vt:lpstr>
      <vt:lpstr>Example #4: Loop with condition at the bottom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ABHIJITH SUDHAKAR</dc:creator>
  <cp:lastModifiedBy>ABHIJITH SUDHAKAR</cp:lastModifiedBy>
  <cp:revision>44</cp:revision>
  <dcterms:created xsi:type="dcterms:W3CDTF">2018-07-17T05:20:17Z</dcterms:created>
  <dcterms:modified xsi:type="dcterms:W3CDTF">2018-10-03T11:00:56Z</dcterms:modified>
</cp:coreProperties>
</file>