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drawing10.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6" r:id="rId9"/>
    <p:sldId id="284" r:id="rId10"/>
    <p:sldId id="268" r:id="rId11"/>
    <p:sldId id="282" r:id="rId12"/>
    <p:sldId id="267" r:id="rId13"/>
    <p:sldId id="270" r:id="rId14"/>
    <p:sldId id="269" r:id="rId15"/>
    <p:sldId id="272" r:id="rId16"/>
    <p:sldId id="273" r:id="rId17"/>
    <p:sldId id="274" r:id="rId18"/>
    <p:sldId id="275" r:id="rId19"/>
    <p:sldId id="277" r:id="rId20"/>
    <p:sldId id="279" r:id="rId21"/>
    <p:sldId id="276" r:id="rId22"/>
    <p:sldId id="280" r:id="rId23"/>
    <p:sldId id="278" r:id="rId24"/>
    <p:sldId id="281" r:id="rId25"/>
    <p:sldId id="285" r:id="rId26"/>
    <p:sldId id="286" r:id="rId27"/>
    <p:sldId id="287" r:id="rId28"/>
    <p:sldId id="288" r:id="rId29"/>
    <p:sldId id="289" r:id="rId30"/>
    <p:sldId id="290"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011" autoAdjust="0"/>
    <p:restoredTop sz="94660"/>
  </p:normalViewPr>
  <p:slideViewPr>
    <p:cSldViewPr snapToGrid="0">
      <p:cViewPr varScale="1">
        <p:scale>
          <a:sx n="73" d="100"/>
          <a:sy n="73" d="100"/>
        </p:scale>
        <p:origin x="-45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dgm:spPr/>
      <dgm:t>
        <a:bodyPr/>
        <a:lstStyle/>
        <a:p>
          <a:pPr algn="ctr"/>
          <a:r>
            <a:rPr lang="en-US" dirty="0"/>
            <a:t>Match series of range of characters</a:t>
          </a:r>
          <a:endParaRPr lang="en-IN"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dgm:spPr/>
      <dgm:t>
        <a:bodyPr/>
        <a:lstStyle/>
        <a:p>
          <a:pPr algn="ctr"/>
          <a:r>
            <a:rPr lang="en-US" dirty="0"/>
            <a:t>Replace string</a:t>
          </a:r>
          <a:endParaRPr lang="en-IN"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a single character</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custT="1"/>
      <dgm:spPr/>
      <dgm:t>
        <a:bodyPr/>
        <a:lstStyle/>
        <a:p>
          <a:pPr algn="ctr"/>
          <a:r>
            <a:rPr lang="en-US" sz="2500" dirty="0"/>
            <a:t>Find a word in a string</a:t>
          </a:r>
          <a:endParaRPr lang="en-IN" sz="2500"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custT="1"/>
      <dgm:spPr/>
      <dgm:t>
        <a:bodyPr/>
        <a:lstStyle/>
        <a:p>
          <a:pPr algn="ctr"/>
          <a:r>
            <a:rPr lang="en-US" sz="2500" dirty="0"/>
            <a:t>Generate an Iterator</a:t>
          </a:r>
          <a:endParaRPr lang="en-IN" sz="2500"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one of many of several letters</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dgm:spPr/>
      <dgm:t>
        <a:bodyPr/>
        <a:lstStyle/>
        <a:p>
          <a:pPr algn="ctr"/>
          <a:r>
            <a:rPr lang="en-US" dirty="0"/>
            <a:t>Match series of range of characters</a:t>
          </a:r>
          <a:endParaRPr lang="en-IN"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dgm:spPr/>
      <dgm:t>
        <a:bodyPr/>
        <a:lstStyle/>
        <a:p>
          <a:pPr algn="ctr"/>
          <a:r>
            <a:rPr lang="en-US" dirty="0"/>
            <a:t>Replace string</a:t>
          </a:r>
          <a:endParaRPr lang="en-IN"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a single character</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custT="1"/>
      <dgm:spPr/>
      <dgm:t>
        <a:bodyPr/>
        <a:lstStyle/>
        <a:p>
          <a:pPr algn="ctr"/>
          <a:r>
            <a:rPr lang="en-US" sz="2500" dirty="0"/>
            <a:t>Find a word in a string</a:t>
          </a:r>
          <a:endParaRPr lang="en-IN" sz="2500"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custT="1"/>
      <dgm:spPr/>
      <dgm:t>
        <a:bodyPr/>
        <a:lstStyle/>
        <a:p>
          <a:pPr algn="ctr"/>
          <a:r>
            <a:rPr lang="en-US" sz="2500" dirty="0"/>
            <a:t>Generate an Iterator</a:t>
          </a:r>
          <a:endParaRPr lang="en-IN" sz="2500"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one of many of several letters</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custT="1"/>
      <dgm:spPr/>
      <dgm:t>
        <a:bodyPr/>
        <a:lstStyle/>
        <a:p>
          <a:pPr algn="ctr"/>
          <a:r>
            <a:rPr lang="en-US" sz="2500" dirty="0"/>
            <a:t>Find a word in a string</a:t>
          </a:r>
          <a:endParaRPr lang="en-IN" sz="2500"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custT="1"/>
      <dgm:spPr/>
      <dgm:t>
        <a:bodyPr/>
        <a:lstStyle/>
        <a:p>
          <a:pPr algn="ctr"/>
          <a:r>
            <a:rPr lang="en-US" sz="2500" dirty="0"/>
            <a:t>Generate an Iterator</a:t>
          </a:r>
          <a:endParaRPr lang="en-IN" sz="2500"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one of many of several letters</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dgm:spPr/>
      <dgm:t>
        <a:bodyPr/>
        <a:lstStyle/>
        <a:p>
          <a:pPr algn="ctr"/>
          <a:r>
            <a:rPr lang="en-US" dirty="0"/>
            <a:t>Match series of range of characters</a:t>
          </a:r>
          <a:endParaRPr lang="en-IN"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dgm:spPr/>
      <dgm:t>
        <a:bodyPr/>
        <a:lstStyle/>
        <a:p>
          <a:pPr algn="ctr"/>
          <a:r>
            <a:rPr lang="en-US" dirty="0"/>
            <a:t>Replace string</a:t>
          </a:r>
          <a:endParaRPr lang="en-IN"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a single character</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custT="1"/>
      <dgm:spPr/>
      <dgm:t>
        <a:bodyPr/>
        <a:lstStyle/>
        <a:p>
          <a:pPr algn="ctr"/>
          <a:r>
            <a:rPr lang="en-US" sz="2500" dirty="0"/>
            <a:t>Find a word in a string</a:t>
          </a:r>
          <a:endParaRPr lang="en-IN" sz="2500"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custT="1"/>
      <dgm:spPr/>
      <dgm:t>
        <a:bodyPr/>
        <a:lstStyle/>
        <a:p>
          <a:pPr algn="ctr"/>
          <a:r>
            <a:rPr lang="en-US" sz="2500" dirty="0"/>
            <a:t>Generate an Iterator</a:t>
          </a:r>
          <a:endParaRPr lang="en-IN" sz="2500"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one of many of several letters</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dgm:spPr/>
      <dgm:t>
        <a:bodyPr/>
        <a:lstStyle/>
        <a:p>
          <a:pPr algn="ctr"/>
          <a:r>
            <a:rPr lang="en-US" dirty="0"/>
            <a:t>Match series of range of characters</a:t>
          </a:r>
          <a:endParaRPr lang="en-IN"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dgm:spPr/>
      <dgm:t>
        <a:bodyPr/>
        <a:lstStyle/>
        <a:p>
          <a:pPr algn="ctr"/>
          <a:r>
            <a:rPr lang="en-US" dirty="0"/>
            <a:t>Replace string</a:t>
          </a:r>
          <a:endParaRPr lang="en-IN"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a single character</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custT="1"/>
      <dgm:spPr/>
      <dgm:t>
        <a:bodyPr/>
        <a:lstStyle/>
        <a:p>
          <a:pPr algn="ctr"/>
          <a:r>
            <a:rPr lang="en-US" sz="2500" dirty="0"/>
            <a:t>Find a word in a string</a:t>
          </a:r>
          <a:endParaRPr lang="en-IN" sz="2500"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custT="1"/>
      <dgm:spPr/>
      <dgm:t>
        <a:bodyPr/>
        <a:lstStyle/>
        <a:p>
          <a:pPr algn="ctr"/>
          <a:r>
            <a:rPr lang="en-US" sz="2500" dirty="0"/>
            <a:t>Generate an Iterator</a:t>
          </a:r>
          <a:endParaRPr lang="en-IN" sz="2500"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one of many of several letters</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dgm:spPr/>
      <dgm:t>
        <a:bodyPr/>
        <a:lstStyle/>
        <a:p>
          <a:pPr algn="ctr"/>
          <a:r>
            <a:rPr lang="en-US" dirty="0"/>
            <a:t>Match series of range of characters</a:t>
          </a:r>
          <a:endParaRPr lang="en-IN"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dgm:spPr/>
      <dgm:t>
        <a:bodyPr/>
        <a:lstStyle/>
        <a:p>
          <a:pPr algn="ctr"/>
          <a:r>
            <a:rPr lang="en-US" dirty="0"/>
            <a:t>Replace string</a:t>
          </a:r>
          <a:endParaRPr lang="en-IN"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a single character</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custT="1"/>
      <dgm:spPr/>
      <dgm:t>
        <a:bodyPr/>
        <a:lstStyle/>
        <a:p>
          <a:pPr algn="ctr"/>
          <a:r>
            <a:rPr lang="en-US" sz="2500" dirty="0"/>
            <a:t>Find a word in a string</a:t>
          </a:r>
          <a:endParaRPr lang="en-IN" sz="2500"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custT="1"/>
      <dgm:spPr/>
      <dgm:t>
        <a:bodyPr/>
        <a:lstStyle/>
        <a:p>
          <a:pPr algn="ctr"/>
          <a:r>
            <a:rPr lang="en-US" sz="2500" dirty="0"/>
            <a:t>Generate an Iterator</a:t>
          </a:r>
          <a:endParaRPr lang="en-IN" sz="2500"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one of many of several letters</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7A6D8D-5360-4991-9281-9AF72FC110D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9639AB6-2895-4CC6-A25C-D2908E5E0801}">
      <dgm:prSet phldrT="[Text]"/>
      <dgm:spPr/>
      <dgm:t>
        <a:bodyPr/>
        <a:lstStyle/>
        <a:p>
          <a:pPr algn="ctr"/>
          <a:r>
            <a:rPr lang="en-US" dirty="0"/>
            <a:t>Match series of range of characters</a:t>
          </a:r>
          <a:endParaRPr lang="en-IN" dirty="0"/>
        </a:p>
      </dgm:t>
    </dgm:pt>
    <dgm:pt modelId="{02E0B3AD-B953-48A9-9AF6-416A7C70FD64}" type="parTrans" cxnId="{AD914E47-B869-445C-922C-75B2519F8FE1}">
      <dgm:prSet/>
      <dgm:spPr/>
      <dgm:t>
        <a:bodyPr/>
        <a:lstStyle/>
        <a:p>
          <a:endParaRPr lang="en-IN"/>
        </a:p>
      </dgm:t>
    </dgm:pt>
    <dgm:pt modelId="{BA1DC3DD-D516-4F9C-BF48-FA6A46E4B0F4}" type="sibTrans" cxnId="{AD914E47-B869-445C-922C-75B2519F8FE1}">
      <dgm:prSet/>
      <dgm:spPr/>
      <dgm:t>
        <a:bodyPr/>
        <a:lstStyle/>
        <a:p>
          <a:endParaRPr lang="en-IN"/>
        </a:p>
      </dgm:t>
    </dgm:pt>
    <dgm:pt modelId="{2AAC26C9-9311-420B-A792-CE4768550FBA}">
      <dgm:prSet phldrT="[Text]"/>
      <dgm:spPr/>
      <dgm:t>
        <a:bodyPr/>
        <a:lstStyle/>
        <a:p>
          <a:pPr algn="ctr"/>
          <a:r>
            <a:rPr lang="en-US" dirty="0"/>
            <a:t>Replace string</a:t>
          </a:r>
          <a:endParaRPr lang="en-IN" dirty="0"/>
        </a:p>
      </dgm:t>
    </dgm:pt>
    <dgm:pt modelId="{03A25777-4A8D-4D54-B24F-6C04B79D1498}" type="parTrans" cxnId="{3570087F-C7C1-443A-BE0A-3EEC87A97FF3}">
      <dgm:prSet/>
      <dgm:spPr/>
      <dgm:t>
        <a:bodyPr/>
        <a:lstStyle/>
        <a:p>
          <a:endParaRPr lang="en-IN"/>
        </a:p>
      </dgm:t>
    </dgm:pt>
    <dgm:pt modelId="{88FA524B-7FE8-48DC-884C-E19492600E96}" type="sibTrans" cxnId="{3570087F-C7C1-443A-BE0A-3EEC87A97FF3}">
      <dgm:prSet/>
      <dgm:spPr/>
      <dgm:t>
        <a:bodyPr/>
        <a:lstStyle/>
        <a:p>
          <a:endParaRPr lang="en-IN"/>
        </a:p>
      </dgm:t>
    </dgm:pt>
    <dgm:pt modelId="{2AC10CAD-EE8B-4AF6-983D-C4782017ADAA}">
      <dgm:prSet phldrT="[Text]"/>
      <dgm:spPr/>
      <dgm:t>
        <a:bodyPr/>
        <a:lstStyle/>
        <a:p>
          <a:pPr algn="ctr"/>
          <a:r>
            <a:rPr lang="en-US" dirty="0"/>
            <a:t>Match a single character</a:t>
          </a:r>
          <a:endParaRPr lang="en-IN" dirty="0"/>
        </a:p>
      </dgm:t>
    </dgm:pt>
    <dgm:pt modelId="{F9BDC1C9-A7E4-4745-8D27-9E9BBEA52CD3}" type="parTrans" cxnId="{4F26F98C-E181-4753-85F9-66AA291E0C21}">
      <dgm:prSet/>
      <dgm:spPr/>
      <dgm:t>
        <a:bodyPr/>
        <a:lstStyle/>
        <a:p>
          <a:endParaRPr lang="en-IN"/>
        </a:p>
      </dgm:t>
    </dgm:pt>
    <dgm:pt modelId="{2A9C8B25-A27F-4F69-9D54-0D56D33D3C38}" type="sibTrans" cxnId="{4F26F98C-E181-4753-85F9-66AA291E0C21}">
      <dgm:prSet/>
      <dgm:spPr/>
      <dgm:t>
        <a:bodyPr/>
        <a:lstStyle/>
        <a:p>
          <a:endParaRPr lang="en-IN"/>
        </a:p>
      </dgm:t>
    </dgm:pt>
    <dgm:pt modelId="{B684DDF9-3A20-450E-9EBC-DBFA16122465}" type="pres">
      <dgm:prSet presAssocID="{AD7A6D8D-5360-4991-9281-9AF72FC110D8}" presName="linear" presStyleCnt="0">
        <dgm:presLayoutVars>
          <dgm:animLvl val="lvl"/>
          <dgm:resizeHandles val="exact"/>
        </dgm:presLayoutVars>
      </dgm:prSet>
      <dgm:spPr/>
      <dgm:t>
        <a:bodyPr/>
        <a:lstStyle/>
        <a:p>
          <a:endParaRPr lang="en-US"/>
        </a:p>
      </dgm:t>
    </dgm:pt>
    <dgm:pt modelId="{1D98A270-590C-4AB2-A61C-FC1B355EE1C7}" type="pres">
      <dgm:prSet presAssocID="{29639AB6-2895-4CC6-A25C-D2908E5E0801}" presName="parentText" presStyleLbl="node1" presStyleIdx="0" presStyleCnt="3">
        <dgm:presLayoutVars>
          <dgm:chMax val="0"/>
          <dgm:bulletEnabled val="1"/>
        </dgm:presLayoutVars>
      </dgm:prSet>
      <dgm:spPr/>
      <dgm:t>
        <a:bodyPr/>
        <a:lstStyle/>
        <a:p>
          <a:endParaRPr lang="en-US"/>
        </a:p>
      </dgm:t>
    </dgm:pt>
    <dgm:pt modelId="{84B59774-AAD1-4E70-9E93-3A341FDB2C81}" type="pres">
      <dgm:prSet presAssocID="{BA1DC3DD-D516-4F9C-BF48-FA6A46E4B0F4}" presName="spacer" presStyleCnt="0"/>
      <dgm:spPr/>
    </dgm:pt>
    <dgm:pt modelId="{5E70803F-8D32-4389-8C99-920EEB635C72}" type="pres">
      <dgm:prSet presAssocID="{2AAC26C9-9311-420B-A792-CE4768550FBA}" presName="parentText" presStyleLbl="node1" presStyleIdx="1" presStyleCnt="3">
        <dgm:presLayoutVars>
          <dgm:chMax val="0"/>
          <dgm:bulletEnabled val="1"/>
        </dgm:presLayoutVars>
      </dgm:prSet>
      <dgm:spPr/>
      <dgm:t>
        <a:bodyPr/>
        <a:lstStyle/>
        <a:p>
          <a:endParaRPr lang="en-US"/>
        </a:p>
      </dgm:t>
    </dgm:pt>
    <dgm:pt modelId="{6AE99230-AC27-4DE5-BB62-12AD195EBAA1}" type="pres">
      <dgm:prSet presAssocID="{88FA524B-7FE8-48DC-884C-E19492600E96}" presName="spacer" presStyleCnt="0"/>
      <dgm:spPr/>
    </dgm:pt>
    <dgm:pt modelId="{A4C3C315-DD55-463B-9CBE-1AF6B653E411}" type="pres">
      <dgm:prSet presAssocID="{2AC10CAD-EE8B-4AF6-983D-C4782017ADAA}" presName="parentText" presStyleLbl="node1" presStyleIdx="2" presStyleCnt="3">
        <dgm:presLayoutVars>
          <dgm:chMax val="0"/>
          <dgm:bulletEnabled val="1"/>
        </dgm:presLayoutVars>
      </dgm:prSet>
      <dgm:spPr/>
      <dgm:t>
        <a:bodyPr/>
        <a:lstStyle/>
        <a:p>
          <a:endParaRPr lang="en-US"/>
        </a:p>
      </dgm:t>
    </dgm:pt>
  </dgm:ptLst>
  <dgm:cxnLst>
    <dgm:cxn modelId="{42F564DD-1D4F-4B95-B7F5-68C3E783A57D}" type="presOf" srcId="{2AAC26C9-9311-420B-A792-CE4768550FBA}" destId="{5E70803F-8D32-4389-8C99-920EEB635C72}" srcOrd="0" destOrd="0" presId="urn:microsoft.com/office/officeart/2005/8/layout/vList2"/>
    <dgm:cxn modelId="{9E90B81D-64D8-449E-8D1E-96F3166D0108}" type="presOf" srcId="{29639AB6-2895-4CC6-A25C-D2908E5E0801}" destId="{1D98A270-590C-4AB2-A61C-FC1B355EE1C7}" srcOrd="0" destOrd="0" presId="urn:microsoft.com/office/officeart/2005/8/layout/vList2"/>
    <dgm:cxn modelId="{AD914E47-B869-445C-922C-75B2519F8FE1}" srcId="{AD7A6D8D-5360-4991-9281-9AF72FC110D8}" destId="{29639AB6-2895-4CC6-A25C-D2908E5E0801}" srcOrd="0" destOrd="0" parTransId="{02E0B3AD-B953-48A9-9AF6-416A7C70FD64}" sibTransId="{BA1DC3DD-D516-4F9C-BF48-FA6A46E4B0F4}"/>
    <dgm:cxn modelId="{4F26F98C-E181-4753-85F9-66AA291E0C21}" srcId="{AD7A6D8D-5360-4991-9281-9AF72FC110D8}" destId="{2AC10CAD-EE8B-4AF6-983D-C4782017ADAA}" srcOrd="2" destOrd="0" parTransId="{F9BDC1C9-A7E4-4745-8D27-9E9BBEA52CD3}" sibTransId="{2A9C8B25-A27F-4F69-9D54-0D56D33D3C38}"/>
    <dgm:cxn modelId="{3570087F-C7C1-443A-BE0A-3EEC87A97FF3}" srcId="{AD7A6D8D-5360-4991-9281-9AF72FC110D8}" destId="{2AAC26C9-9311-420B-A792-CE4768550FBA}" srcOrd="1" destOrd="0" parTransId="{03A25777-4A8D-4D54-B24F-6C04B79D1498}" sibTransId="{88FA524B-7FE8-48DC-884C-E19492600E96}"/>
    <dgm:cxn modelId="{1578C39B-32A7-4557-9C8A-9998A27889E7}" type="presOf" srcId="{2AC10CAD-EE8B-4AF6-983D-C4782017ADAA}" destId="{A4C3C315-DD55-463B-9CBE-1AF6B653E411}" srcOrd="0" destOrd="0" presId="urn:microsoft.com/office/officeart/2005/8/layout/vList2"/>
    <dgm:cxn modelId="{159E5700-C22E-41D4-ABD2-DEB3C711B567}" type="presOf" srcId="{AD7A6D8D-5360-4991-9281-9AF72FC110D8}" destId="{B684DDF9-3A20-450E-9EBC-DBFA16122465}" srcOrd="0" destOrd="0" presId="urn:microsoft.com/office/officeart/2005/8/layout/vList2"/>
    <dgm:cxn modelId="{59A040E5-0C93-4DEE-92AD-A33B8CC8D62A}" type="presParOf" srcId="{B684DDF9-3A20-450E-9EBC-DBFA16122465}" destId="{1D98A270-590C-4AB2-A61C-FC1B355EE1C7}" srcOrd="0" destOrd="0" presId="urn:microsoft.com/office/officeart/2005/8/layout/vList2"/>
    <dgm:cxn modelId="{0561B920-3DB6-4F84-AB62-598A36E24CF3}" type="presParOf" srcId="{B684DDF9-3A20-450E-9EBC-DBFA16122465}" destId="{84B59774-AAD1-4E70-9E93-3A341FDB2C81}" srcOrd="1" destOrd="0" presId="urn:microsoft.com/office/officeart/2005/8/layout/vList2"/>
    <dgm:cxn modelId="{E352FAA0-7415-4078-AAFC-8DC011A1BB1E}" type="presParOf" srcId="{B684DDF9-3A20-450E-9EBC-DBFA16122465}" destId="{5E70803F-8D32-4389-8C99-920EEB635C72}" srcOrd="2" destOrd="0" presId="urn:microsoft.com/office/officeart/2005/8/layout/vList2"/>
    <dgm:cxn modelId="{C179B296-3BEC-4BAD-BF87-E845D21E3280}" type="presParOf" srcId="{B684DDF9-3A20-450E-9EBC-DBFA16122465}" destId="{6AE99230-AC27-4DE5-BB62-12AD195EBAA1}" srcOrd="3" destOrd="0" presId="urn:microsoft.com/office/officeart/2005/8/layout/vList2"/>
    <dgm:cxn modelId="{8796B38A-B33E-4472-9120-0FE6C249C97F}" type="presParOf" srcId="{B684DDF9-3A20-450E-9EBC-DBFA16122465}" destId="{A4C3C315-DD55-463B-9CBE-1AF6B653E41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653081"/>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series of range of characters</a:t>
          </a:r>
          <a:endParaRPr lang="en-IN" sz="2500" kern="1200" dirty="0"/>
        </a:p>
      </dsp:txBody>
      <dsp:txXfrm>
        <a:off x="29271" y="682352"/>
        <a:ext cx="4784210" cy="541083"/>
      </dsp:txXfrm>
    </dsp:sp>
    <dsp:sp modelId="{5E70803F-8D32-4389-8C99-920EEB635C72}">
      <dsp:nvSpPr>
        <dsp:cNvPr id="0" name=""/>
        <dsp:cNvSpPr/>
      </dsp:nvSpPr>
      <dsp:spPr>
        <a:xfrm>
          <a:off x="0" y="1324706"/>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Replace string</a:t>
          </a:r>
          <a:endParaRPr lang="en-IN" sz="2500" kern="1200" dirty="0"/>
        </a:p>
      </dsp:txBody>
      <dsp:txXfrm>
        <a:off x="29271" y="1353977"/>
        <a:ext cx="4784210" cy="541083"/>
      </dsp:txXfrm>
    </dsp:sp>
    <dsp:sp modelId="{A4C3C315-DD55-463B-9CBE-1AF6B653E411}">
      <dsp:nvSpPr>
        <dsp:cNvPr id="0" name=""/>
        <dsp:cNvSpPr/>
      </dsp:nvSpPr>
      <dsp:spPr>
        <a:xfrm>
          <a:off x="0" y="1996332"/>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a single character</a:t>
          </a:r>
          <a:endParaRPr lang="en-IN" sz="2500" kern="1200" dirty="0"/>
        </a:p>
      </dsp:txBody>
      <dsp:txXfrm>
        <a:off x="29271" y="2025603"/>
        <a:ext cx="4784210" cy="5410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46985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Find a word in a string</a:t>
          </a:r>
          <a:endParaRPr lang="en-IN" sz="2500" kern="1200" dirty="0"/>
        </a:p>
      </dsp:txBody>
      <dsp:txXfrm>
        <a:off x="29471" y="499328"/>
        <a:ext cx="4783811" cy="544777"/>
      </dsp:txXfrm>
    </dsp:sp>
    <dsp:sp modelId="{5E70803F-8D32-4389-8C99-920EEB635C72}">
      <dsp:nvSpPr>
        <dsp:cNvPr id="0" name=""/>
        <dsp:cNvSpPr/>
      </dsp:nvSpPr>
      <dsp:spPr>
        <a:xfrm>
          <a:off x="0" y="114269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an Iterator</a:t>
          </a:r>
          <a:endParaRPr lang="en-IN" sz="2500" kern="1200" dirty="0"/>
        </a:p>
      </dsp:txBody>
      <dsp:txXfrm>
        <a:off x="29471" y="1172168"/>
        <a:ext cx="4783811" cy="544777"/>
      </dsp:txXfrm>
    </dsp:sp>
    <dsp:sp modelId="{A4C3C315-DD55-463B-9CBE-1AF6B653E411}">
      <dsp:nvSpPr>
        <dsp:cNvPr id="0" name=""/>
        <dsp:cNvSpPr/>
      </dsp:nvSpPr>
      <dsp:spPr>
        <a:xfrm>
          <a:off x="0" y="181553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Match one of many of several letters</a:t>
          </a:r>
          <a:endParaRPr lang="en-IN" sz="2400" kern="1200" dirty="0"/>
        </a:p>
      </dsp:txBody>
      <dsp:txXfrm>
        <a:off x="29471" y="1845008"/>
        <a:ext cx="4783811" cy="5447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653081"/>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series of range of characters</a:t>
          </a:r>
          <a:endParaRPr lang="en-IN" sz="2500" kern="1200" dirty="0"/>
        </a:p>
      </dsp:txBody>
      <dsp:txXfrm>
        <a:off x="29271" y="682352"/>
        <a:ext cx="4784210" cy="541083"/>
      </dsp:txXfrm>
    </dsp:sp>
    <dsp:sp modelId="{5E70803F-8D32-4389-8C99-920EEB635C72}">
      <dsp:nvSpPr>
        <dsp:cNvPr id="0" name=""/>
        <dsp:cNvSpPr/>
      </dsp:nvSpPr>
      <dsp:spPr>
        <a:xfrm>
          <a:off x="0" y="1324706"/>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Replace string</a:t>
          </a:r>
          <a:endParaRPr lang="en-IN" sz="2500" kern="1200" dirty="0"/>
        </a:p>
      </dsp:txBody>
      <dsp:txXfrm>
        <a:off x="29271" y="1353977"/>
        <a:ext cx="4784210" cy="541083"/>
      </dsp:txXfrm>
    </dsp:sp>
    <dsp:sp modelId="{A4C3C315-DD55-463B-9CBE-1AF6B653E411}">
      <dsp:nvSpPr>
        <dsp:cNvPr id="0" name=""/>
        <dsp:cNvSpPr/>
      </dsp:nvSpPr>
      <dsp:spPr>
        <a:xfrm>
          <a:off x="0" y="1996332"/>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a single character</a:t>
          </a:r>
          <a:endParaRPr lang="en-IN" sz="2500" kern="1200" dirty="0"/>
        </a:p>
      </dsp:txBody>
      <dsp:txXfrm>
        <a:off x="29271" y="2025603"/>
        <a:ext cx="4784210" cy="5410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46985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Find a word in a string</a:t>
          </a:r>
          <a:endParaRPr lang="en-IN" sz="2500" kern="1200" dirty="0"/>
        </a:p>
      </dsp:txBody>
      <dsp:txXfrm>
        <a:off x="29471" y="499328"/>
        <a:ext cx="4783811" cy="544777"/>
      </dsp:txXfrm>
    </dsp:sp>
    <dsp:sp modelId="{5E70803F-8D32-4389-8C99-920EEB635C72}">
      <dsp:nvSpPr>
        <dsp:cNvPr id="0" name=""/>
        <dsp:cNvSpPr/>
      </dsp:nvSpPr>
      <dsp:spPr>
        <a:xfrm>
          <a:off x="0" y="114269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an Iterator</a:t>
          </a:r>
          <a:endParaRPr lang="en-IN" sz="2500" kern="1200" dirty="0"/>
        </a:p>
      </dsp:txBody>
      <dsp:txXfrm>
        <a:off x="29471" y="1172168"/>
        <a:ext cx="4783811" cy="544777"/>
      </dsp:txXfrm>
    </dsp:sp>
    <dsp:sp modelId="{A4C3C315-DD55-463B-9CBE-1AF6B653E411}">
      <dsp:nvSpPr>
        <dsp:cNvPr id="0" name=""/>
        <dsp:cNvSpPr/>
      </dsp:nvSpPr>
      <dsp:spPr>
        <a:xfrm>
          <a:off x="0" y="181553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Match one of many of several letters</a:t>
          </a:r>
          <a:endParaRPr lang="en-IN" sz="2400" kern="1200" dirty="0"/>
        </a:p>
      </dsp:txBody>
      <dsp:txXfrm>
        <a:off x="29471" y="1845008"/>
        <a:ext cx="4783811" cy="544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46985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Find a word in a string</a:t>
          </a:r>
          <a:endParaRPr lang="en-IN" sz="2500" kern="1200" dirty="0"/>
        </a:p>
      </dsp:txBody>
      <dsp:txXfrm>
        <a:off x="29471" y="499328"/>
        <a:ext cx="4783811" cy="544777"/>
      </dsp:txXfrm>
    </dsp:sp>
    <dsp:sp modelId="{5E70803F-8D32-4389-8C99-920EEB635C72}">
      <dsp:nvSpPr>
        <dsp:cNvPr id="0" name=""/>
        <dsp:cNvSpPr/>
      </dsp:nvSpPr>
      <dsp:spPr>
        <a:xfrm>
          <a:off x="0" y="114269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an Iterator</a:t>
          </a:r>
          <a:endParaRPr lang="en-IN" sz="2500" kern="1200" dirty="0"/>
        </a:p>
      </dsp:txBody>
      <dsp:txXfrm>
        <a:off x="29471" y="1172168"/>
        <a:ext cx="4783811" cy="544777"/>
      </dsp:txXfrm>
    </dsp:sp>
    <dsp:sp modelId="{A4C3C315-DD55-463B-9CBE-1AF6B653E411}">
      <dsp:nvSpPr>
        <dsp:cNvPr id="0" name=""/>
        <dsp:cNvSpPr/>
      </dsp:nvSpPr>
      <dsp:spPr>
        <a:xfrm>
          <a:off x="0" y="181553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Match one of many of several letters</a:t>
          </a:r>
          <a:endParaRPr lang="en-IN" sz="2400" kern="1200" dirty="0"/>
        </a:p>
      </dsp:txBody>
      <dsp:txXfrm>
        <a:off x="29471" y="1845008"/>
        <a:ext cx="4783811" cy="544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653081"/>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series of range of characters</a:t>
          </a:r>
          <a:endParaRPr lang="en-IN" sz="2500" kern="1200" dirty="0"/>
        </a:p>
      </dsp:txBody>
      <dsp:txXfrm>
        <a:off x="29271" y="682352"/>
        <a:ext cx="4784210" cy="541083"/>
      </dsp:txXfrm>
    </dsp:sp>
    <dsp:sp modelId="{5E70803F-8D32-4389-8C99-920EEB635C72}">
      <dsp:nvSpPr>
        <dsp:cNvPr id="0" name=""/>
        <dsp:cNvSpPr/>
      </dsp:nvSpPr>
      <dsp:spPr>
        <a:xfrm>
          <a:off x="0" y="1324706"/>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Replace string</a:t>
          </a:r>
          <a:endParaRPr lang="en-IN" sz="2500" kern="1200" dirty="0"/>
        </a:p>
      </dsp:txBody>
      <dsp:txXfrm>
        <a:off x="29271" y="1353977"/>
        <a:ext cx="4784210" cy="541083"/>
      </dsp:txXfrm>
    </dsp:sp>
    <dsp:sp modelId="{A4C3C315-DD55-463B-9CBE-1AF6B653E411}">
      <dsp:nvSpPr>
        <dsp:cNvPr id="0" name=""/>
        <dsp:cNvSpPr/>
      </dsp:nvSpPr>
      <dsp:spPr>
        <a:xfrm>
          <a:off x="0" y="1996332"/>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a single character</a:t>
          </a:r>
          <a:endParaRPr lang="en-IN" sz="2500" kern="1200" dirty="0"/>
        </a:p>
      </dsp:txBody>
      <dsp:txXfrm>
        <a:off x="29271" y="2025603"/>
        <a:ext cx="4784210"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46985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Find a word in a string</a:t>
          </a:r>
          <a:endParaRPr lang="en-IN" sz="2500" kern="1200" dirty="0"/>
        </a:p>
      </dsp:txBody>
      <dsp:txXfrm>
        <a:off x="29471" y="499328"/>
        <a:ext cx="4783811" cy="544777"/>
      </dsp:txXfrm>
    </dsp:sp>
    <dsp:sp modelId="{5E70803F-8D32-4389-8C99-920EEB635C72}">
      <dsp:nvSpPr>
        <dsp:cNvPr id="0" name=""/>
        <dsp:cNvSpPr/>
      </dsp:nvSpPr>
      <dsp:spPr>
        <a:xfrm>
          <a:off x="0" y="114269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an Iterator</a:t>
          </a:r>
          <a:endParaRPr lang="en-IN" sz="2500" kern="1200" dirty="0"/>
        </a:p>
      </dsp:txBody>
      <dsp:txXfrm>
        <a:off x="29471" y="1172168"/>
        <a:ext cx="4783811" cy="544777"/>
      </dsp:txXfrm>
    </dsp:sp>
    <dsp:sp modelId="{A4C3C315-DD55-463B-9CBE-1AF6B653E411}">
      <dsp:nvSpPr>
        <dsp:cNvPr id="0" name=""/>
        <dsp:cNvSpPr/>
      </dsp:nvSpPr>
      <dsp:spPr>
        <a:xfrm>
          <a:off x="0" y="181553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Match one of many of several letters</a:t>
          </a:r>
          <a:endParaRPr lang="en-IN" sz="2400" kern="1200" dirty="0"/>
        </a:p>
      </dsp:txBody>
      <dsp:txXfrm>
        <a:off x="29471" y="1845008"/>
        <a:ext cx="4783811" cy="5447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653081"/>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series of range of characters</a:t>
          </a:r>
          <a:endParaRPr lang="en-IN" sz="2500" kern="1200" dirty="0"/>
        </a:p>
      </dsp:txBody>
      <dsp:txXfrm>
        <a:off x="29271" y="682352"/>
        <a:ext cx="4784210" cy="541083"/>
      </dsp:txXfrm>
    </dsp:sp>
    <dsp:sp modelId="{5E70803F-8D32-4389-8C99-920EEB635C72}">
      <dsp:nvSpPr>
        <dsp:cNvPr id="0" name=""/>
        <dsp:cNvSpPr/>
      </dsp:nvSpPr>
      <dsp:spPr>
        <a:xfrm>
          <a:off x="0" y="1324706"/>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Replace string</a:t>
          </a:r>
          <a:endParaRPr lang="en-IN" sz="2500" kern="1200" dirty="0"/>
        </a:p>
      </dsp:txBody>
      <dsp:txXfrm>
        <a:off x="29271" y="1353977"/>
        <a:ext cx="4784210" cy="541083"/>
      </dsp:txXfrm>
    </dsp:sp>
    <dsp:sp modelId="{A4C3C315-DD55-463B-9CBE-1AF6B653E411}">
      <dsp:nvSpPr>
        <dsp:cNvPr id="0" name=""/>
        <dsp:cNvSpPr/>
      </dsp:nvSpPr>
      <dsp:spPr>
        <a:xfrm>
          <a:off x="0" y="1996332"/>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a single character</a:t>
          </a:r>
          <a:endParaRPr lang="en-IN" sz="2500" kern="1200" dirty="0"/>
        </a:p>
      </dsp:txBody>
      <dsp:txXfrm>
        <a:off x="29271" y="2025603"/>
        <a:ext cx="4784210" cy="54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46985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Find a word in a string</a:t>
          </a:r>
          <a:endParaRPr lang="en-IN" sz="2500" kern="1200" dirty="0"/>
        </a:p>
      </dsp:txBody>
      <dsp:txXfrm>
        <a:off x="29471" y="499328"/>
        <a:ext cx="4783811" cy="544777"/>
      </dsp:txXfrm>
    </dsp:sp>
    <dsp:sp modelId="{5E70803F-8D32-4389-8C99-920EEB635C72}">
      <dsp:nvSpPr>
        <dsp:cNvPr id="0" name=""/>
        <dsp:cNvSpPr/>
      </dsp:nvSpPr>
      <dsp:spPr>
        <a:xfrm>
          <a:off x="0" y="114269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an Iterator</a:t>
          </a:r>
          <a:endParaRPr lang="en-IN" sz="2500" kern="1200" dirty="0"/>
        </a:p>
      </dsp:txBody>
      <dsp:txXfrm>
        <a:off x="29471" y="1172168"/>
        <a:ext cx="4783811" cy="544777"/>
      </dsp:txXfrm>
    </dsp:sp>
    <dsp:sp modelId="{A4C3C315-DD55-463B-9CBE-1AF6B653E411}">
      <dsp:nvSpPr>
        <dsp:cNvPr id="0" name=""/>
        <dsp:cNvSpPr/>
      </dsp:nvSpPr>
      <dsp:spPr>
        <a:xfrm>
          <a:off x="0" y="181553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Match one of many of several letters</a:t>
          </a:r>
          <a:endParaRPr lang="en-IN" sz="2400" kern="1200" dirty="0"/>
        </a:p>
      </dsp:txBody>
      <dsp:txXfrm>
        <a:off x="29471" y="1845008"/>
        <a:ext cx="4783811" cy="5447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653081"/>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series of range of characters</a:t>
          </a:r>
          <a:endParaRPr lang="en-IN" sz="2500" kern="1200" dirty="0"/>
        </a:p>
      </dsp:txBody>
      <dsp:txXfrm>
        <a:off x="29271" y="682352"/>
        <a:ext cx="4784210" cy="541083"/>
      </dsp:txXfrm>
    </dsp:sp>
    <dsp:sp modelId="{5E70803F-8D32-4389-8C99-920EEB635C72}">
      <dsp:nvSpPr>
        <dsp:cNvPr id="0" name=""/>
        <dsp:cNvSpPr/>
      </dsp:nvSpPr>
      <dsp:spPr>
        <a:xfrm>
          <a:off x="0" y="1324706"/>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Replace string</a:t>
          </a:r>
          <a:endParaRPr lang="en-IN" sz="2500" kern="1200" dirty="0"/>
        </a:p>
      </dsp:txBody>
      <dsp:txXfrm>
        <a:off x="29271" y="1353977"/>
        <a:ext cx="4784210" cy="541083"/>
      </dsp:txXfrm>
    </dsp:sp>
    <dsp:sp modelId="{A4C3C315-DD55-463B-9CBE-1AF6B653E411}">
      <dsp:nvSpPr>
        <dsp:cNvPr id="0" name=""/>
        <dsp:cNvSpPr/>
      </dsp:nvSpPr>
      <dsp:spPr>
        <a:xfrm>
          <a:off x="0" y="1996332"/>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a single character</a:t>
          </a:r>
          <a:endParaRPr lang="en-IN" sz="2500" kern="1200" dirty="0"/>
        </a:p>
      </dsp:txBody>
      <dsp:txXfrm>
        <a:off x="29271" y="2025603"/>
        <a:ext cx="4784210" cy="541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46985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Find a word in a string</a:t>
          </a:r>
          <a:endParaRPr lang="en-IN" sz="2500" kern="1200" dirty="0"/>
        </a:p>
      </dsp:txBody>
      <dsp:txXfrm>
        <a:off x="29471" y="499328"/>
        <a:ext cx="4783811" cy="544777"/>
      </dsp:txXfrm>
    </dsp:sp>
    <dsp:sp modelId="{5E70803F-8D32-4389-8C99-920EEB635C72}">
      <dsp:nvSpPr>
        <dsp:cNvPr id="0" name=""/>
        <dsp:cNvSpPr/>
      </dsp:nvSpPr>
      <dsp:spPr>
        <a:xfrm>
          <a:off x="0" y="114269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an Iterator</a:t>
          </a:r>
          <a:endParaRPr lang="en-IN" sz="2500" kern="1200" dirty="0"/>
        </a:p>
      </dsp:txBody>
      <dsp:txXfrm>
        <a:off x="29471" y="1172168"/>
        <a:ext cx="4783811" cy="544777"/>
      </dsp:txXfrm>
    </dsp:sp>
    <dsp:sp modelId="{A4C3C315-DD55-463B-9CBE-1AF6B653E411}">
      <dsp:nvSpPr>
        <dsp:cNvPr id="0" name=""/>
        <dsp:cNvSpPr/>
      </dsp:nvSpPr>
      <dsp:spPr>
        <a:xfrm>
          <a:off x="0" y="1815537"/>
          <a:ext cx="4842753" cy="603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Match one of many of several letters</a:t>
          </a:r>
          <a:endParaRPr lang="en-IN" sz="2400" kern="1200" dirty="0"/>
        </a:p>
      </dsp:txBody>
      <dsp:txXfrm>
        <a:off x="29471" y="1845008"/>
        <a:ext cx="4783811" cy="5447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A270-590C-4AB2-A61C-FC1B355EE1C7}">
      <dsp:nvSpPr>
        <dsp:cNvPr id="0" name=""/>
        <dsp:cNvSpPr/>
      </dsp:nvSpPr>
      <dsp:spPr>
        <a:xfrm>
          <a:off x="0" y="653081"/>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series of range of characters</a:t>
          </a:r>
          <a:endParaRPr lang="en-IN" sz="2500" kern="1200" dirty="0"/>
        </a:p>
      </dsp:txBody>
      <dsp:txXfrm>
        <a:off x="29271" y="682352"/>
        <a:ext cx="4784210" cy="541083"/>
      </dsp:txXfrm>
    </dsp:sp>
    <dsp:sp modelId="{5E70803F-8D32-4389-8C99-920EEB635C72}">
      <dsp:nvSpPr>
        <dsp:cNvPr id="0" name=""/>
        <dsp:cNvSpPr/>
      </dsp:nvSpPr>
      <dsp:spPr>
        <a:xfrm>
          <a:off x="0" y="1324706"/>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Replace string</a:t>
          </a:r>
          <a:endParaRPr lang="en-IN" sz="2500" kern="1200" dirty="0"/>
        </a:p>
      </dsp:txBody>
      <dsp:txXfrm>
        <a:off x="29271" y="1353977"/>
        <a:ext cx="4784210" cy="541083"/>
      </dsp:txXfrm>
    </dsp:sp>
    <dsp:sp modelId="{A4C3C315-DD55-463B-9CBE-1AF6B653E411}">
      <dsp:nvSpPr>
        <dsp:cNvPr id="0" name=""/>
        <dsp:cNvSpPr/>
      </dsp:nvSpPr>
      <dsp:spPr>
        <a:xfrm>
          <a:off x="0" y="1996332"/>
          <a:ext cx="4842752"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Match a single character</a:t>
          </a:r>
          <a:endParaRPr lang="en-IN" sz="2500" kern="1200" dirty="0"/>
        </a:p>
      </dsp:txBody>
      <dsp:txXfrm>
        <a:off x="29271" y="2025603"/>
        <a:ext cx="4784210"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DDEAA-5478-4177-B44B-5EB757E60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B80EB2B-43DF-4BBF-A0C0-F110FA684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60E385D-D5C2-4B25-A42F-A2A700F603EC}"/>
              </a:ext>
            </a:extLst>
          </p:cNvPr>
          <p:cNvSpPr>
            <a:spLocks noGrp="1"/>
          </p:cNvSpPr>
          <p:nvPr>
            <p:ph type="dt" sz="half" idx="10"/>
          </p:nvPr>
        </p:nvSpPr>
        <p:spPr/>
        <p:txBody>
          <a:bodyPr/>
          <a:lstStyle/>
          <a:p>
            <a:fld id="{78ABE3C1-DBE1-495D-B57B-2849774B866A}" type="datetimeFigureOut">
              <a:rPr lang="en-US" smtClean="0"/>
              <a:pPr/>
              <a:t>12/6/2018</a:t>
            </a:fld>
            <a:endParaRPr lang="en-US" dirty="0"/>
          </a:p>
        </p:txBody>
      </p:sp>
      <p:sp>
        <p:nvSpPr>
          <p:cNvPr id="5" name="Footer Placeholder 4">
            <a:extLst>
              <a:ext uri="{FF2B5EF4-FFF2-40B4-BE49-F238E27FC236}">
                <a16:creationId xmlns:a16="http://schemas.microsoft.com/office/drawing/2014/main" xmlns="" id="{DCFBB223-15F7-42C7-A7FB-2E7B2B08CF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1CAB10E-B8E1-4D55-9055-50E744B901E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9257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A8C50-49C8-400A-A69A-C13D865438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F42C230-A056-4794-BE68-ABE83FA581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C2881A-9FEC-40CA-AC76-0DEE5DD0AB39}"/>
              </a:ext>
            </a:extLst>
          </p:cNvPr>
          <p:cNvSpPr>
            <a:spLocks noGrp="1"/>
          </p:cNvSpPr>
          <p:nvPr>
            <p:ph type="dt" sz="half" idx="10"/>
          </p:nvPr>
        </p:nvSpPr>
        <p:spPr/>
        <p:txBody>
          <a:bodyPr/>
          <a:lstStyle/>
          <a:p>
            <a:fld id="{1FA3F48C-C7C6-4055-9F49-3777875E72AE}" type="datetimeFigureOut">
              <a:rPr lang="en-US" smtClean="0"/>
              <a:pPr/>
              <a:t>12/6/2018</a:t>
            </a:fld>
            <a:endParaRPr lang="en-US" dirty="0"/>
          </a:p>
        </p:txBody>
      </p:sp>
      <p:sp>
        <p:nvSpPr>
          <p:cNvPr id="5" name="Footer Placeholder 4">
            <a:extLst>
              <a:ext uri="{FF2B5EF4-FFF2-40B4-BE49-F238E27FC236}">
                <a16:creationId xmlns:a16="http://schemas.microsoft.com/office/drawing/2014/main" xmlns="" id="{B201E2CF-C7A0-490E-B74F-53EF5BA6F9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2CF929-1E57-43A2-BCE5-4D621B3836D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4257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62BDFCD-172C-4C09-A875-F89EF417D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F840C70-4C85-433E-AE5E-B9CDB50E78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2E67123-36F2-4CDE-856B-C1DCC9D1A6E7}"/>
              </a:ext>
            </a:extLst>
          </p:cNvPr>
          <p:cNvSpPr>
            <a:spLocks noGrp="1"/>
          </p:cNvSpPr>
          <p:nvPr>
            <p:ph type="dt" sz="half" idx="10"/>
          </p:nvPr>
        </p:nvSpPr>
        <p:spPr/>
        <p:txBody>
          <a:bodyPr/>
          <a:lstStyle/>
          <a:p>
            <a:fld id="{6178E61D-D431-422C-9764-11DAFE33AB63}" type="datetimeFigureOut">
              <a:rPr lang="en-US" smtClean="0"/>
              <a:pPr/>
              <a:t>12/6/2018</a:t>
            </a:fld>
            <a:endParaRPr lang="en-US" dirty="0"/>
          </a:p>
        </p:txBody>
      </p:sp>
      <p:sp>
        <p:nvSpPr>
          <p:cNvPr id="5" name="Footer Placeholder 4">
            <a:extLst>
              <a:ext uri="{FF2B5EF4-FFF2-40B4-BE49-F238E27FC236}">
                <a16:creationId xmlns:a16="http://schemas.microsoft.com/office/drawing/2014/main" xmlns="" id="{0AB30119-47C7-4F33-888A-A144EF55C9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FB12EC9-E5F6-4F10-86A3-271D7CA3807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5082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C4F7E-0CA4-4E30-B3D1-4166F639C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270C8A1-AE99-446F-982F-A730C77AAB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DE7E5B3-C012-4B29-A783-BE164492B070}"/>
              </a:ext>
            </a:extLst>
          </p:cNvPr>
          <p:cNvSpPr>
            <a:spLocks noGrp="1"/>
          </p:cNvSpPr>
          <p:nvPr>
            <p:ph type="dt" sz="half" idx="10"/>
          </p:nvPr>
        </p:nvSpPr>
        <p:spPr/>
        <p:txBody>
          <a:bodyPr/>
          <a:lstStyle/>
          <a:p>
            <a:fld id="{12DE42F4-6EEF-4EF7-8ED4-2208F0F89A08}" type="datetimeFigureOut">
              <a:rPr lang="en-US" smtClean="0"/>
              <a:pPr/>
              <a:t>12/6/2018</a:t>
            </a:fld>
            <a:endParaRPr lang="en-US" dirty="0"/>
          </a:p>
        </p:txBody>
      </p:sp>
      <p:sp>
        <p:nvSpPr>
          <p:cNvPr id="5" name="Footer Placeholder 4">
            <a:extLst>
              <a:ext uri="{FF2B5EF4-FFF2-40B4-BE49-F238E27FC236}">
                <a16:creationId xmlns:a16="http://schemas.microsoft.com/office/drawing/2014/main" xmlns="" id="{A42BBF0E-428A-47B5-8833-B622F57130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C6C7E49-23E6-41C3-9B35-87DF388684B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787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F6B13-B693-424C-9449-3B60D36494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F3AB2D-B803-4CFC-BFA1-C45AAE80D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8F30CF4-D5B3-4F06-8A9E-789B97025B59}"/>
              </a:ext>
            </a:extLst>
          </p:cNvPr>
          <p:cNvSpPr>
            <a:spLocks noGrp="1"/>
          </p:cNvSpPr>
          <p:nvPr>
            <p:ph type="dt" sz="half" idx="10"/>
          </p:nvPr>
        </p:nvSpPr>
        <p:spPr/>
        <p:txBody>
          <a:bodyPr/>
          <a:lstStyle/>
          <a:p>
            <a:fld id="{30578ACC-22D6-47C1-A373-4FD133E34F3C}" type="datetimeFigureOut">
              <a:rPr lang="en-US" smtClean="0"/>
              <a:pPr/>
              <a:t>12/6/2018</a:t>
            </a:fld>
            <a:endParaRPr lang="en-US" dirty="0"/>
          </a:p>
        </p:txBody>
      </p:sp>
      <p:sp>
        <p:nvSpPr>
          <p:cNvPr id="5" name="Footer Placeholder 4">
            <a:extLst>
              <a:ext uri="{FF2B5EF4-FFF2-40B4-BE49-F238E27FC236}">
                <a16:creationId xmlns:a16="http://schemas.microsoft.com/office/drawing/2014/main" xmlns="" id="{10AC7E09-9ED0-4AA8-A1CE-F857F7B3D0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012BFE-4E74-4A83-A152-A9F9E7BA345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4686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ACB5C-945B-4853-B0BA-0B7A9EAD32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1EA65C2-B2D2-4658-836A-95E72A82F1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C356E96-61B2-46CF-B5FB-E80AE925CC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A9116EB-67F1-4B8C-9745-CA4229079B9D}"/>
              </a:ext>
            </a:extLst>
          </p:cNvPr>
          <p:cNvSpPr>
            <a:spLocks noGrp="1"/>
          </p:cNvSpPr>
          <p:nvPr>
            <p:ph type="dt" sz="half" idx="10"/>
          </p:nvPr>
        </p:nvSpPr>
        <p:spPr/>
        <p:txBody>
          <a:bodyPr/>
          <a:lstStyle/>
          <a:p>
            <a:fld id="{4E5A6C69-6797-4E8A-BF37-F2C3751466E9}" type="datetimeFigureOut">
              <a:rPr lang="en-US" smtClean="0"/>
              <a:pPr/>
              <a:t>12/6/2018</a:t>
            </a:fld>
            <a:endParaRPr lang="en-US" dirty="0"/>
          </a:p>
        </p:txBody>
      </p:sp>
      <p:sp>
        <p:nvSpPr>
          <p:cNvPr id="6" name="Footer Placeholder 5">
            <a:extLst>
              <a:ext uri="{FF2B5EF4-FFF2-40B4-BE49-F238E27FC236}">
                <a16:creationId xmlns:a16="http://schemas.microsoft.com/office/drawing/2014/main" xmlns="" id="{5710E0EE-1D06-4198-A632-502E62AB4C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C9DA2AF-2CDF-46D7-A570-8AB3C76E53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90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3F273E-70B9-40FF-AD25-04E893C352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9E36033-1F96-4F07-8D75-610D4AB8A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9CD207C-86C9-44F1-9ED6-5EAD968233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82A1AB8-2BB2-4D70-ABCB-28AA2F5EA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B32B70D-0961-49B1-9BFC-29D24793D2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8808F7C-A0D9-4612-8068-962586A49CE5}"/>
              </a:ext>
            </a:extLst>
          </p:cNvPr>
          <p:cNvSpPr>
            <a:spLocks noGrp="1"/>
          </p:cNvSpPr>
          <p:nvPr>
            <p:ph type="dt" sz="half" idx="10"/>
          </p:nvPr>
        </p:nvSpPr>
        <p:spPr/>
        <p:txBody>
          <a:bodyPr/>
          <a:lstStyle/>
          <a:p>
            <a:fld id="{D82014A1-A632-4878-A0D3-F52BA7563730}" type="datetimeFigureOut">
              <a:rPr lang="en-US" smtClean="0"/>
              <a:pPr/>
              <a:t>12/6/2018</a:t>
            </a:fld>
            <a:endParaRPr lang="en-US" dirty="0"/>
          </a:p>
        </p:txBody>
      </p:sp>
      <p:sp>
        <p:nvSpPr>
          <p:cNvPr id="8" name="Footer Placeholder 7">
            <a:extLst>
              <a:ext uri="{FF2B5EF4-FFF2-40B4-BE49-F238E27FC236}">
                <a16:creationId xmlns:a16="http://schemas.microsoft.com/office/drawing/2014/main" xmlns="" id="{0ECF411A-E1C9-4BAA-9A6D-D293B133129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FA296F9E-0CD4-4B72-8010-6F01B3440A0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4695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B6082-64C1-40DC-92F6-D2AA90D1CF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3B5161-6F96-4BAB-B589-04E6B8ED2CED}"/>
              </a:ext>
            </a:extLst>
          </p:cNvPr>
          <p:cNvSpPr>
            <a:spLocks noGrp="1"/>
          </p:cNvSpPr>
          <p:nvPr>
            <p:ph type="dt" sz="half" idx="10"/>
          </p:nvPr>
        </p:nvSpPr>
        <p:spPr/>
        <p:txBody>
          <a:bodyPr/>
          <a:lstStyle/>
          <a:p>
            <a:fld id="{CE99F462-093F-4566-844B-4C71F2739DA5}" type="datetimeFigureOut">
              <a:rPr lang="en-US" smtClean="0"/>
              <a:pPr/>
              <a:t>12/6/2018</a:t>
            </a:fld>
            <a:endParaRPr lang="en-US" dirty="0"/>
          </a:p>
        </p:txBody>
      </p:sp>
      <p:sp>
        <p:nvSpPr>
          <p:cNvPr id="4" name="Footer Placeholder 3">
            <a:extLst>
              <a:ext uri="{FF2B5EF4-FFF2-40B4-BE49-F238E27FC236}">
                <a16:creationId xmlns:a16="http://schemas.microsoft.com/office/drawing/2014/main" xmlns="" id="{A88F9BF8-7085-4B9B-B343-E3063085CB5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3464CA92-C6DE-48B4-940D-1283B6222E0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816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B6E7EC-FBEF-4966-BC15-2CCE03FC1756}"/>
              </a:ext>
            </a:extLst>
          </p:cNvPr>
          <p:cNvSpPr>
            <a:spLocks noGrp="1"/>
          </p:cNvSpPr>
          <p:nvPr>
            <p:ph type="dt" sz="half" idx="10"/>
          </p:nvPr>
        </p:nvSpPr>
        <p:spPr/>
        <p:txBody>
          <a:bodyPr/>
          <a:lstStyle/>
          <a:p>
            <a:fld id="{3D24A7AC-904D-4781-85BA-7D10C17ED021}" type="datetimeFigureOut">
              <a:rPr lang="en-US" smtClean="0"/>
              <a:pPr/>
              <a:t>12/6/2018</a:t>
            </a:fld>
            <a:endParaRPr lang="en-US" dirty="0"/>
          </a:p>
        </p:txBody>
      </p:sp>
      <p:sp>
        <p:nvSpPr>
          <p:cNvPr id="3" name="Footer Placeholder 2">
            <a:extLst>
              <a:ext uri="{FF2B5EF4-FFF2-40B4-BE49-F238E27FC236}">
                <a16:creationId xmlns:a16="http://schemas.microsoft.com/office/drawing/2014/main" xmlns="" id="{11D93696-0B78-4BB6-9791-932FB9420D0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8B4DCB2F-F606-4980-BB18-4F020418F1D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1984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DCA7-0997-405F-83AA-47A89C00A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EEA7BF2-79E1-4FFC-8EE2-D7E72D477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D50B2BB-608A-480F-8703-DD0BB4A42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D806468-FD67-46A7-97DA-CDC5312D6268}"/>
              </a:ext>
            </a:extLst>
          </p:cNvPr>
          <p:cNvSpPr>
            <a:spLocks noGrp="1"/>
          </p:cNvSpPr>
          <p:nvPr>
            <p:ph type="dt" sz="half" idx="10"/>
          </p:nvPr>
        </p:nvSpPr>
        <p:spPr/>
        <p:txBody>
          <a:bodyPr/>
          <a:lstStyle/>
          <a:p>
            <a:fld id="{E331444B-B92B-4E27-8C94-BB93EAF5CB18}" type="datetimeFigureOut">
              <a:rPr lang="en-US" smtClean="0"/>
              <a:pPr/>
              <a:t>12/6/2018</a:t>
            </a:fld>
            <a:endParaRPr lang="en-US" dirty="0"/>
          </a:p>
        </p:txBody>
      </p:sp>
      <p:sp>
        <p:nvSpPr>
          <p:cNvPr id="6" name="Footer Placeholder 5">
            <a:extLst>
              <a:ext uri="{FF2B5EF4-FFF2-40B4-BE49-F238E27FC236}">
                <a16:creationId xmlns:a16="http://schemas.microsoft.com/office/drawing/2014/main" xmlns="" id="{BAC0BEDD-D9AA-487D-87C0-801C192A0F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8EEB543-7744-4DCD-9583-B0E9ECDCF93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257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5ABD9-4C1B-406E-8987-7753F3153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4494A9-6570-4F18-A3A6-95FFB9E8F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82121B77-2D35-4981-BB3E-2CAABB267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D76C64F-E39E-498F-98CC-E17ADD903855}"/>
              </a:ext>
            </a:extLst>
          </p:cNvPr>
          <p:cNvSpPr>
            <a:spLocks noGrp="1"/>
          </p:cNvSpPr>
          <p:nvPr>
            <p:ph type="dt" sz="half" idx="10"/>
          </p:nvPr>
        </p:nvSpPr>
        <p:spPr/>
        <p:txBody>
          <a:bodyPr/>
          <a:lstStyle/>
          <a:p>
            <a:fld id="{363EFA5E-FA76-400D-B3DC-F0BA90E6D107}" type="datetimeFigureOut">
              <a:rPr lang="en-US" smtClean="0"/>
              <a:pPr/>
              <a:t>12/6/2018</a:t>
            </a:fld>
            <a:endParaRPr lang="en-US" dirty="0"/>
          </a:p>
        </p:txBody>
      </p:sp>
      <p:sp>
        <p:nvSpPr>
          <p:cNvPr id="6" name="Footer Placeholder 5">
            <a:extLst>
              <a:ext uri="{FF2B5EF4-FFF2-40B4-BE49-F238E27FC236}">
                <a16:creationId xmlns:a16="http://schemas.microsoft.com/office/drawing/2014/main" xmlns="" id="{EC6CB402-93AF-4B8D-BC37-0FED76A17F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993BEF2-8ABD-473F-B42C-71E330C6597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0685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DA5EEC-C9E9-4A14-8CA1-EEA0C5749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0990D04-6A9A-445F-9BB6-EB2484E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5FBFD93-46E3-4810-9D2D-DEA31F9F6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pPr/>
              <a:t>12/6/2018</a:t>
            </a:fld>
            <a:endParaRPr lang="en-US" dirty="0"/>
          </a:p>
        </p:txBody>
      </p:sp>
      <p:sp>
        <p:nvSpPr>
          <p:cNvPr id="5" name="Footer Placeholder 4">
            <a:extLst>
              <a:ext uri="{FF2B5EF4-FFF2-40B4-BE49-F238E27FC236}">
                <a16:creationId xmlns:a16="http://schemas.microsoft.com/office/drawing/2014/main" xmlns="" id="{0761D33F-86BC-4180-9C5D-68567F035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4FF8471-B936-4D25-8A4F-F3CFA185B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315915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microsoft.com/office/2007/relationships/diagramDrawing" Target="../diagrams/drawing4.xml"/><Relationship Id="rId5" Type="http://schemas.openxmlformats.org/officeDocument/2006/relationships/diagramColors" Target="../diagrams/colors3.xml"/><Relationship Id="rId10" Type="http://schemas.microsoft.com/office/2007/relationships/diagramDrawing" Target="../diagrams/drawing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diagramData" Target="../diagrams/data6.xml"/><Relationship Id="rId11" Type="http://schemas.microsoft.com/office/2007/relationships/diagramDrawing" Target="../diagrams/drawing6.xml"/><Relationship Id="rId5" Type="http://schemas.openxmlformats.org/officeDocument/2006/relationships/diagramColors" Target="../diagrams/colors5.xml"/><Relationship Id="rId10" Type="http://schemas.microsoft.com/office/2007/relationships/diagramDrawing" Target="../diagrams/drawing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diagramLayout" Target="../diagrams/layout7.xml"/><Relationship Id="rId7" Type="http://schemas.openxmlformats.org/officeDocument/2006/relationships/diagramLayout" Target="../diagrams/layout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diagramData" Target="../diagrams/data8.xml"/><Relationship Id="rId11" Type="http://schemas.microsoft.com/office/2007/relationships/diagramDrawing" Target="../diagrams/drawing8.xml"/><Relationship Id="rId5" Type="http://schemas.openxmlformats.org/officeDocument/2006/relationships/diagramColors" Target="../diagrams/colors7.xml"/><Relationship Id="rId10" Type="http://schemas.microsoft.com/office/2007/relationships/diagramDrawing" Target="../diagrams/drawing7.xml"/><Relationship Id="rId4" Type="http://schemas.openxmlformats.org/officeDocument/2006/relationships/diagramQuickStyle" Target="../diagrams/quickStyle7.xml"/><Relationship Id="rId9" Type="http://schemas.openxmlformats.org/officeDocument/2006/relationships/diagramColors" Target="../diagrams/colors8.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diagramData" Target="../diagrams/data10.xml"/><Relationship Id="rId11" Type="http://schemas.microsoft.com/office/2007/relationships/diagramDrawing" Target="../diagrams/drawing10.xml"/><Relationship Id="rId5" Type="http://schemas.openxmlformats.org/officeDocument/2006/relationships/diagramColors" Target="../diagrams/colors9.xml"/><Relationship Id="rId10" Type="http://schemas.microsoft.com/office/2007/relationships/diagramDrawing" Target="../diagrams/drawing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diagramLayout" Target="../diagrams/layout11.xml"/><Relationship Id="rId7" Type="http://schemas.openxmlformats.org/officeDocument/2006/relationships/diagramLayout" Target="../diagrams/layout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microsoft.com/office/2007/relationships/diagramDrawing" Target="../diagrams/drawing12.xml"/><Relationship Id="rId5" Type="http://schemas.openxmlformats.org/officeDocument/2006/relationships/diagramColors" Target="../diagrams/colors11.xml"/><Relationship Id="rId10" Type="http://schemas.microsoft.com/office/2007/relationships/diagramDrawing" Target="../diagrams/drawing11.xml"/><Relationship Id="rId4" Type="http://schemas.openxmlformats.org/officeDocument/2006/relationships/diagramQuickStyle" Target="../diagrams/quickStyle11.xml"/><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xmlns="" id="{B4E8B7A0-3D58-4EF7-AD15-4F159D65DD7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629025" y="2700337"/>
            <a:ext cx="4933950" cy="1457325"/>
          </a:xfrm>
          <a:prstGeom prst="rect">
            <a:avLst/>
          </a:prstGeom>
        </p:spPr>
      </p:pic>
    </p:spTree>
    <p:extLst>
      <p:ext uri="{BB962C8B-B14F-4D97-AF65-F5344CB8AC3E}">
        <p14:creationId xmlns:p14="http://schemas.microsoft.com/office/powerpoint/2010/main" xmlns="" val="356536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C18B8-EB1A-49FC-BCFF-43024E575AB4}"/>
              </a:ext>
            </a:extLst>
          </p:cNvPr>
          <p:cNvSpPr>
            <a:spLocks noGrp="1"/>
          </p:cNvSpPr>
          <p:nvPr>
            <p:ph type="title"/>
          </p:nvPr>
        </p:nvSpPr>
        <p:spPr/>
        <p:txBody>
          <a:bodyPr/>
          <a:lstStyle/>
          <a:p>
            <a:r>
              <a:rPr lang="en-US" dirty="0">
                <a:latin typeface="+mn-lt"/>
              </a:rPr>
              <a:t>What are Regular Expressions ?</a:t>
            </a:r>
            <a:endParaRPr lang="en-IN" dirty="0">
              <a:latin typeface="+mn-lt"/>
            </a:endParaRPr>
          </a:p>
        </p:txBody>
      </p:sp>
      <p:sp>
        <p:nvSpPr>
          <p:cNvPr id="17" name="Rectangle: Rounded Corners 16">
            <a:extLst>
              <a:ext uri="{FF2B5EF4-FFF2-40B4-BE49-F238E27FC236}">
                <a16:creationId xmlns:a16="http://schemas.microsoft.com/office/drawing/2014/main" xmlns="" id="{BAF46679-570E-425D-B5E5-6C9330B8D912}"/>
              </a:ext>
            </a:extLst>
          </p:cNvPr>
          <p:cNvSpPr/>
          <p:nvPr/>
        </p:nvSpPr>
        <p:spPr>
          <a:xfrm>
            <a:off x="838200" y="1825625"/>
            <a:ext cx="9725890" cy="1019349"/>
          </a:xfrm>
          <a:prstGeom prst="roundRect">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xmlns="" id="{19CB9F35-64DE-483E-B291-602FDA8FA405}"/>
              </a:ext>
            </a:extLst>
          </p:cNvPr>
          <p:cNvSpPr txBox="1"/>
          <p:nvPr/>
        </p:nvSpPr>
        <p:spPr>
          <a:xfrm>
            <a:off x="838200" y="2012133"/>
            <a:ext cx="9725890" cy="523220"/>
          </a:xfrm>
          <a:prstGeom prst="rect">
            <a:avLst/>
          </a:prstGeom>
          <a:noFill/>
        </p:spPr>
        <p:txBody>
          <a:bodyPr wrap="square" rtlCol="0">
            <a:spAutoFit/>
          </a:bodyPr>
          <a:lstStyle/>
          <a:p>
            <a:pPr algn="ctr"/>
            <a:r>
              <a:rPr lang="en-US" sz="2800" dirty="0"/>
              <a:t>Both the String and RegEx have their own cursor</a:t>
            </a:r>
            <a:endParaRPr lang="en-IN" sz="2800" dirty="0"/>
          </a:p>
        </p:txBody>
      </p:sp>
      <p:graphicFrame>
        <p:nvGraphicFramePr>
          <p:cNvPr id="20" name="Table 19">
            <a:extLst>
              <a:ext uri="{FF2B5EF4-FFF2-40B4-BE49-F238E27FC236}">
                <a16:creationId xmlns:a16="http://schemas.microsoft.com/office/drawing/2014/main" xmlns="" id="{586FA608-5FD7-4BF7-856E-5B87B7302D3C}"/>
              </a:ext>
            </a:extLst>
          </p:cNvPr>
          <p:cNvGraphicFramePr>
            <a:graphicFrameLocks noGrp="1"/>
          </p:cNvGraphicFramePr>
          <p:nvPr>
            <p:extLst>
              <p:ext uri="{D42A27DB-BD31-4B8C-83A1-F6EECF244321}">
                <p14:modId xmlns:p14="http://schemas.microsoft.com/office/powerpoint/2010/main" xmlns="" val="3718325236"/>
              </p:ext>
            </p:extLst>
          </p:nvPr>
        </p:nvGraphicFramePr>
        <p:xfrm>
          <a:off x="3208713" y="3693597"/>
          <a:ext cx="7355376" cy="1019348"/>
        </p:xfrm>
        <a:graphic>
          <a:graphicData uri="http://schemas.openxmlformats.org/drawingml/2006/table">
            <a:tbl>
              <a:tblPr firstRow="1" bandRow="1">
                <a:tableStyleId>{5C22544A-7EE6-4342-B048-85BDC9FD1C3A}</a:tableStyleId>
              </a:tblPr>
              <a:tblGrid>
                <a:gridCol w="612948">
                  <a:extLst>
                    <a:ext uri="{9D8B030D-6E8A-4147-A177-3AD203B41FA5}">
                      <a16:colId xmlns:a16="http://schemas.microsoft.com/office/drawing/2014/main" xmlns="" val="111703150"/>
                    </a:ext>
                  </a:extLst>
                </a:gridCol>
                <a:gridCol w="612948">
                  <a:extLst>
                    <a:ext uri="{9D8B030D-6E8A-4147-A177-3AD203B41FA5}">
                      <a16:colId xmlns:a16="http://schemas.microsoft.com/office/drawing/2014/main" xmlns="" val="500532432"/>
                    </a:ext>
                  </a:extLst>
                </a:gridCol>
                <a:gridCol w="612948">
                  <a:extLst>
                    <a:ext uri="{9D8B030D-6E8A-4147-A177-3AD203B41FA5}">
                      <a16:colId xmlns:a16="http://schemas.microsoft.com/office/drawing/2014/main" xmlns="" val="4042193117"/>
                    </a:ext>
                  </a:extLst>
                </a:gridCol>
                <a:gridCol w="612948">
                  <a:extLst>
                    <a:ext uri="{9D8B030D-6E8A-4147-A177-3AD203B41FA5}">
                      <a16:colId xmlns:a16="http://schemas.microsoft.com/office/drawing/2014/main" xmlns="" val="3366907240"/>
                    </a:ext>
                  </a:extLst>
                </a:gridCol>
                <a:gridCol w="612948">
                  <a:extLst>
                    <a:ext uri="{9D8B030D-6E8A-4147-A177-3AD203B41FA5}">
                      <a16:colId xmlns:a16="http://schemas.microsoft.com/office/drawing/2014/main" xmlns="" val="1603404497"/>
                    </a:ext>
                  </a:extLst>
                </a:gridCol>
                <a:gridCol w="612948">
                  <a:extLst>
                    <a:ext uri="{9D8B030D-6E8A-4147-A177-3AD203B41FA5}">
                      <a16:colId xmlns:a16="http://schemas.microsoft.com/office/drawing/2014/main" xmlns="" val="1047711481"/>
                    </a:ext>
                  </a:extLst>
                </a:gridCol>
                <a:gridCol w="612948">
                  <a:extLst>
                    <a:ext uri="{9D8B030D-6E8A-4147-A177-3AD203B41FA5}">
                      <a16:colId xmlns:a16="http://schemas.microsoft.com/office/drawing/2014/main" xmlns="" val="520401751"/>
                    </a:ext>
                  </a:extLst>
                </a:gridCol>
                <a:gridCol w="612948">
                  <a:extLst>
                    <a:ext uri="{9D8B030D-6E8A-4147-A177-3AD203B41FA5}">
                      <a16:colId xmlns:a16="http://schemas.microsoft.com/office/drawing/2014/main" xmlns="" val="2756424704"/>
                    </a:ext>
                  </a:extLst>
                </a:gridCol>
                <a:gridCol w="612948">
                  <a:extLst>
                    <a:ext uri="{9D8B030D-6E8A-4147-A177-3AD203B41FA5}">
                      <a16:colId xmlns:a16="http://schemas.microsoft.com/office/drawing/2014/main" xmlns="" val="4031653949"/>
                    </a:ext>
                  </a:extLst>
                </a:gridCol>
                <a:gridCol w="612948">
                  <a:extLst>
                    <a:ext uri="{9D8B030D-6E8A-4147-A177-3AD203B41FA5}">
                      <a16:colId xmlns:a16="http://schemas.microsoft.com/office/drawing/2014/main" xmlns="" val="2015307514"/>
                    </a:ext>
                  </a:extLst>
                </a:gridCol>
                <a:gridCol w="612948">
                  <a:extLst>
                    <a:ext uri="{9D8B030D-6E8A-4147-A177-3AD203B41FA5}">
                      <a16:colId xmlns:a16="http://schemas.microsoft.com/office/drawing/2014/main" xmlns="" val="625549489"/>
                    </a:ext>
                  </a:extLst>
                </a:gridCol>
                <a:gridCol w="612948">
                  <a:extLst>
                    <a:ext uri="{9D8B030D-6E8A-4147-A177-3AD203B41FA5}">
                      <a16:colId xmlns:a16="http://schemas.microsoft.com/office/drawing/2014/main" xmlns="" val="2238783927"/>
                    </a:ext>
                  </a:extLst>
                </a:gridCol>
              </a:tblGrid>
              <a:tr h="1019348">
                <a:tc>
                  <a:txBody>
                    <a:bodyPr/>
                    <a:lstStyle/>
                    <a:p>
                      <a:pPr algn="ctr">
                        <a:lnSpc>
                          <a:spcPct val="150000"/>
                        </a:lnSpc>
                      </a:pPr>
                      <a:r>
                        <a:rPr lang="en-US" sz="3600" dirty="0"/>
                        <a:t>B</a:t>
                      </a:r>
                      <a:endParaRPr lang="en-IN" sz="3600" dirty="0"/>
                    </a:p>
                  </a:txBody>
                  <a:tcPr/>
                </a:tc>
                <a:tc>
                  <a:txBody>
                    <a:bodyPr/>
                    <a:lstStyle/>
                    <a:p>
                      <a:pPr algn="ctr">
                        <a:lnSpc>
                          <a:spcPct val="150000"/>
                        </a:lnSpc>
                      </a:pPr>
                      <a:r>
                        <a:rPr lang="en-US" sz="3600" dirty="0"/>
                        <a:t>E</a:t>
                      </a:r>
                      <a:endParaRPr lang="en-IN" sz="3600" dirty="0"/>
                    </a:p>
                  </a:txBody>
                  <a:tcPr/>
                </a:tc>
                <a:tc>
                  <a:txBody>
                    <a:bodyPr/>
                    <a:lstStyle/>
                    <a:p>
                      <a:pPr algn="ctr">
                        <a:lnSpc>
                          <a:spcPct val="150000"/>
                        </a:lnSpc>
                      </a:pPr>
                      <a:r>
                        <a:rPr lang="en-US" sz="3600" dirty="0"/>
                        <a:t>E</a:t>
                      </a:r>
                      <a:endParaRPr lang="en-IN" sz="3600" dirty="0"/>
                    </a:p>
                  </a:txBody>
                  <a:tcPr/>
                </a:tc>
                <a:tc>
                  <a:txBody>
                    <a:bodyPr/>
                    <a:lstStyle/>
                    <a:p>
                      <a:pPr algn="ctr">
                        <a:lnSpc>
                          <a:spcPct val="150000"/>
                        </a:lnSpc>
                      </a:pPr>
                      <a:r>
                        <a:rPr lang="en-US" sz="3600" dirty="0"/>
                        <a:t>R</a:t>
                      </a:r>
                      <a:endParaRPr lang="en-IN" sz="3600" dirty="0"/>
                    </a:p>
                  </a:txBody>
                  <a:tcPr/>
                </a:tc>
                <a:tc>
                  <a:txBody>
                    <a:bodyPr/>
                    <a:lstStyle/>
                    <a:p>
                      <a:pPr algn="ctr">
                        <a:lnSpc>
                          <a:spcPct val="150000"/>
                        </a:lnSpc>
                      </a:pPr>
                      <a:endParaRPr lang="en-IN" sz="3600" dirty="0"/>
                    </a:p>
                  </a:txBody>
                  <a:tcPr/>
                </a:tc>
                <a:tc>
                  <a:txBody>
                    <a:bodyPr/>
                    <a:lstStyle/>
                    <a:p>
                      <a:pPr algn="ctr">
                        <a:lnSpc>
                          <a:spcPct val="150000"/>
                        </a:lnSpc>
                      </a:pPr>
                      <a:r>
                        <a:rPr lang="en-US" sz="3600" dirty="0"/>
                        <a:t>I</a:t>
                      </a:r>
                      <a:endParaRPr lang="en-IN" sz="3600" dirty="0"/>
                    </a:p>
                  </a:txBody>
                  <a:tcPr/>
                </a:tc>
                <a:tc>
                  <a:txBody>
                    <a:bodyPr/>
                    <a:lstStyle/>
                    <a:p>
                      <a:pPr algn="ctr">
                        <a:lnSpc>
                          <a:spcPct val="150000"/>
                        </a:lnSpc>
                      </a:pPr>
                      <a:r>
                        <a:rPr lang="en-US" sz="3600" dirty="0"/>
                        <a:t>S</a:t>
                      </a:r>
                      <a:endParaRPr lang="en-IN" sz="3600" dirty="0"/>
                    </a:p>
                  </a:txBody>
                  <a:tcPr/>
                </a:tc>
                <a:tc>
                  <a:txBody>
                    <a:bodyPr/>
                    <a:lstStyle/>
                    <a:p>
                      <a:pPr algn="ctr">
                        <a:lnSpc>
                          <a:spcPct val="150000"/>
                        </a:lnSpc>
                      </a:pPr>
                      <a:endParaRPr lang="en-IN" sz="3600" dirty="0"/>
                    </a:p>
                  </a:txBody>
                  <a:tcPr/>
                </a:tc>
                <a:tc>
                  <a:txBody>
                    <a:bodyPr/>
                    <a:lstStyle/>
                    <a:p>
                      <a:pPr algn="ctr">
                        <a:lnSpc>
                          <a:spcPct val="150000"/>
                        </a:lnSpc>
                      </a:pPr>
                      <a:r>
                        <a:rPr lang="en-US" sz="3600" dirty="0"/>
                        <a:t>N</a:t>
                      </a:r>
                      <a:endParaRPr lang="en-IN" sz="3600" dirty="0"/>
                    </a:p>
                  </a:txBody>
                  <a:tcPr/>
                </a:tc>
                <a:tc>
                  <a:txBody>
                    <a:bodyPr/>
                    <a:lstStyle/>
                    <a:p>
                      <a:pPr algn="ctr">
                        <a:lnSpc>
                          <a:spcPct val="150000"/>
                        </a:lnSpc>
                      </a:pPr>
                      <a:r>
                        <a:rPr lang="en-US" sz="3600" dirty="0"/>
                        <a:t>I</a:t>
                      </a:r>
                      <a:endParaRPr lang="en-IN" sz="3600" dirty="0"/>
                    </a:p>
                  </a:txBody>
                  <a:tcPr/>
                </a:tc>
                <a:tc>
                  <a:txBody>
                    <a:bodyPr/>
                    <a:lstStyle/>
                    <a:p>
                      <a:pPr algn="ctr">
                        <a:lnSpc>
                          <a:spcPct val="150000"/>
                        </a:lnSpc>
                      </a:pPr>
                      <a:r>
                        <a:rPr lang="en-US" sz="3600" dirty="0"/>
                        <a:t>C</a:t>
                      </a:r>
                      <a:endParaRPr lang="en-IN" sz="3600" dirty="0"/>
                    </a:p>
                  </a:txBody>
                  <a:tcPr/>
                </a:tc>
                <a:tc>
                  <a:txBody>
                    <a:bodyPr/>
                    <a:lstStyle/>
                    <a:p>
                      <a:pPr algn="ctr">
                        <a:lnSpc>
                          <a:spcPct val="150000"/>
                        </a:lnSpc>
                      </a:pPr>
                      <a:r>
                        <a:rPr lang="en-US" sz="3600" dirty="0"/>
                        <a:t>E</a:t>
                      </a:r>
                      <a:endParaRPr lang="en-IN" sz="3600" dirty="0"/>
                    </a:p>
                  </a:txBody>
                  <a:tcPr/>
                </a:tc>
                <a:extLst>
                  <a:ext uri="{0D108BD9-81ED-4DB2-BD59-A6C34878D82A}">
                    <a16:rowId xmlns:a16="http://schemas.microsoft.com/office/drawing/2014/main" xmlns="" val="2993027361"/>
                  </a:ext>
                </a:extLst>
              </a:tr>
            </a:tbl>
          </a:graphicData>
        </a:graphic>
      </p:graphicFrame>
      <p:graphicFrame>
        <p:nvGraphicFramePr>
          <p:cNvPr id="21" name="Table 20">
            <a:extLst>
              <a:ext uri="{FF2B5EF4-FFF2-40B4-BE49-F238E27FC236}">
                <a16:creationId xmlns:a16="http://schemas.microsoft.com/office/drawing/2014/main" xmlns="" id="{85D4FDEB-8C8E-4EF0-8D46-96D89D086884}"/>
              </a:ext>
            </a:extLst>
          </p:cNvPr>
          <p:cNvGraphicFramePr>
            <a:graphicFrameLocks noGrp="1"/>
          </p:cNvGraphicFramePr>
          <p:nvPr>
            <p:extLst>
              <p:ext uri="{D42A27DB-BD31-4B8C-83A1-F6EECF244321}">
                <p14:modId xmlns:p14="http://schemas.microsoft.com/office/powerpoint/2010/main" xmlns="" val="201047611"/>
              </p:ext>
            </p:extLst>
          </p:nvPr>
        </p:nvGraphicFramePr>
        <p:xfrm>
          <a:off x="3208713" y="5051894"/>
          <a:ext cx="1845425" cy="1019348"/>
        </p:xfrm>
        <a:graphic>
          <a:graphicData uri="http://schemas.openxmlformats.org/drawingml/2006/table">
            <a:tbl>
              <a:tblPr firstRow="1" bandRow="1">
                <a:tableStyleId>{5C22544A-7EE6-4342-B048-85BDC9FD1C3A}</a:tableStyleId>
              </a:tblPr>
              <a:tblGrid>
                <a:gridCol w="620587">
                  <a:extLst>
                    <a:ext uri="{9D8B030D-6E8A-4147-A177-3AD203B41FA5}">
                      <a16:colId xmlns:a16="http://schemas.microsoft.com/office/drawing/2014/main" xmlns="" val="111703150"/>
                    </a:ext>
                  </a:extLst>
                </a:gridCol>
                <a:gridCol w="612419">
                  <a:extLst>
                    <a:ext uri="{9D8B030D-6E8A-4147-A177-3AD203B41FA5}">
                      <a16:colId xmlns:a16="http://schemas.microsoft.com/office/drawing/2014/main" xmlns="" val="500532432"/>
                    </a:ext>
                  </a:extLst>
                </a:gridCol>
                <a:gridCol w="612419">
                  <a:extLst>
                    <a:ext uri="{9D8B030D-6E8A-4147-A177-3AD203B41FA5}">
                      <a16:colId xmlns:a16="http://schemas.microsoft.com/office/drawing/2014/main" xmlns="" val="4042193117"/>
                    </a:ext>
                  </a:extLst>
                </a:gridCol>
              </a:tblGrid>
              <a:tr h="1019348">
                <a:tc>
                  <a:txBody>
                    <a:bodyPr/>
                    <a:lstStyle/>
                    <a:p>
                      <a:pPr algn="ctr">
                        <a:lnSpc>
                          <a:spcPct val="150000"/>
                        </a:lnSpc>
                      </a:pPr>
                      <a:r>
                        <a:rPr lang="en-US" sz="3600" dirty="0"/>
                        <a:t>R</a:t>
                      </a:r>
                      <a:endParaRPr lang="en-IN" sz="3600" dirty="0"/>
                    </a:p>
                  </a:txBody>
                  <a:tcPr/>
                </a:tc>
                <a:tc>
                  <a:txBody>
                    <a:bodyPr/>
                    <a:lstStyle/>
                    <a:p>
                      <a:pPr algn="ctr">
                        <a:lnSpc>
                          <a:spcPct val="150000"/>
                        </a:lnSpc>
                      </a:pPr>
                      <a:r>
                        <a:rPr lang="en-US" sz="3600" dirty="0"/>
                        <a:t>S</a:t>
                      </a:r>
                      <a:endParaRPr lang="en-IN" sz="3600" dirty="0"/>
                    </a:p>
                  </a:txBody>
                  <a:tcPr/>
                </a:tc>
                <a:tc>
                  <a:txBody>
                    <a:bodyPr/>
                    <a:lstStyle/>
                    <a:p>
                      <a:pPr algn="ctr">
                        <a:lnSpc>
                          <a:spcPct val="150000"/>
                        </a:lnSpc>
                      </a:pPr>
                      <a:r>
                        <a:rPr lang="en-US" sz="3600" dirty="0"/>
                        <a:t>N</a:t>
                      </a:r>
                      <a:endParaRPr lang="en-IN" sz="3600" dirty="0"/>
                    </a:p>
                  </a:txBody>
                  <a:tcPr/>
                </a:tc>
                <a:extLst>
                  <a:ext uri="{0D108BD9-81ED-4DB2-BD59-A6C34878D82A}">
                    <a16:rowId xmlns:a16="http://schemas.microsoft.com/office/drawing/2014/main" xmlns="" val="2993027361"/>
                  </a:ext>
                </a:extLst>
              </a:tr>
            </a:tbl>
          </a:graphicData>
        </a:graphic>
      </p:graphicFrame>
      <p:sp>
        <p:nvSpPr>
          <p:cNvPr id="22" name="TextBox 21">
            <a:extLst>
              <a:ext uri="{FF2B5EF4-FFF2-40B4-BE49-F238E27FC236}">
                <a16:creationId xmlns:a16="http://schemas.microsoft.com/office/drawing/2014/main" xmlns="" id="{576433CD-83D3-4301-9B09-24760B509391}"/>
              </a:ext>
            </a:extLst>
          </p:cNvPr>
          <p:cNvSpPr txBox="1"/>
          <p:nvPr/>
        </p:nvSpPr>
        <p:spPr>
          <a:xfrm>
            <a:off x="838201" y="3849328"/>
            <a:ext cx="1838498" cy="707886"/>
          </a:xfrm>
          <a:prstGeom prst="rect">
            <a:avLst/>
          </a:prstGeom>
          <a:noFill/>
        </p:spPr>
        <p:txBody>
          <a:bodyPr wrap="square" rtlCol="0">
            <a:spAutoFit/>
          </a:bodyPr>
          <a:lstStyle/>
          <a:p>
            <a:r>
              <a:rPr lang="en-US" sz="4000" dirty="0"/>
              <a:t>TEXT</a:t>
            </a:r>
            <a:endParaRPr lang="en-IN" sz="4000" dirty="0"/>
          </a:p>
        </p:txBody>
      </p:sp>
      <p:sp>
        <p:nvSpPr>
          <p:cNvPr id="23" name="TextBox 22">
            <a:extLst>
              <a:ext uri="{FF2B5EF4-FFF2-40B4-BE49-F238E27FC236}">
                <a16:creationId xmlns:a16="http://schemas.microsoft.com/office/drawing/2014/main" xmlns="" id="{B60F84EC-6BFD-4969-815F-6EDE638DF9E5}"/>
              </a:ext>
            </a:extLst>
          </p:cNvPr>
          <p:cNvSpPr txBox="1"/>
          <p:nvPr/>
        </p:nvSpPr>
        <p:spPr>
          <a:xfrm>
            <a:off x="838200" y="5207624"/>
            <a:ext cx="2370513" cy="707886"/>
          </a:xfrm>
          <a:prstGeom prst="rect">
            <a:avLst/>
          </a:prstGeom>
          <a:noFill/>
        </p:spPr>
        <p:txBody>
          <a:bodyPr wrap="square" rtlCol="0">
            <a:spAutoFit/>
          </a:bodyPr>
          <a:lstStyle/>
          <a:p>
            <a:r>
              <a:rPr lang="en-US" sz="4000" dirty="0"/>
              <a:t>RegEx</a:t>
            </a:r>
            <a:endParaRPr lang="en-IN" sz="4000" dirty="0"/>
          </a:p>
        </p:txBody>
      </p:sp>
    </p:spTree>
    <p:extLst>
      <p:ext uri="{BB962C8B-B14F-4D97-AF65-F5344CB8AC3E}">
        <p14:creationId xmlns:p14="http://schemas.microsoft.com/office/powerpoint/2010/main" xmlns="" val="71275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E70E-4C1C-4061-86B6-590A30EA8C8B}"/>
              </a:ext>
            </a:extLst>
          </p:cNvPr>
          <p:cNvSpPr>
            <a:spLocks noGrp="1"/>
          </p:cNvSpPr>
          <p:nvPr>
            <p:ph type="title"/>
          </p:nvPr>
        </p:nvSpPr>
        <p:spPr/>
        <p:txBody>
          <a:bodyPr/>
          <a:lstStyle/>
          <a:p>
            <a:r>
              <a:rPr lang="en-US" dirty="0">
                <a:latin typeface="+mn-lt"/>
              </a:rPr>
              <a:t>Meta Characters in Regular Expressions</a:t>
            </a:r>
            <a:endParaRPr lang="en-IN" dirty="0">
              <a:latin typeface="+mn-lt"/>
            </a:endParaRPr>
          </a:p>
        </p:txBody>
      </p:sp>
      <p:sp>
        <p:nvSpPr>
          <p:cNvPr id="5" name="Content Placeholder 4">
            <a:extLst>
              <a:ext uri="{FF2B5EF4-FFF2-40B4-BE49-F238E27FC236}">
                <a16:creationId xmlns:a16="http://schemas.microsoft.com/office/drawing/2014/main" xmlns="" id="{D26CB134-E286-444F-BB36-B551DC4824D7}"/>
              </a:ext>
            </a:extLst>
          </p:cNvPr>
          <p:cNvSpPr>
            <a:spLocks noGrp="1"/>
          </p:cNvSpPr>
          <p:nvPr>
            <p:ph idx="1"/>
          </p:nvPr>
        </p:nvSpPr>
        <p:spPr/>
        <p:txBody>
          <a:bodyPr>
            <a:normAutofit fontScale="85000" lnSpcReduction="20000"/>
          </a:bodyPr>
          <a:lstStyle/>
          <a:p>
            <a:pPr marL="0" indent="0">
              <a:buNone/>
            </a:pPr>
            <a:r>
              <a:rPr lang="en-US" altLang="en-US" dirty="0">
                <a:solidFill>
                  <a:srgbClr val="000000"/>
                </a:solidFill>
                <a:latin typeface="+mj-lt"/>
              </a:rPr>
              <a:t>\	Used to drop the special meaning of character following it</a:t>
            </a:r>
          </a:p>
          <a:p>
            <a:pPr marL="0" indent="0">
              <a:buNone/>
            </a:pPr>
            <a:r>
              <a:rPr lang="en-US" altLang="en-US" dirty="0">
                <a:solidFill>
                  <a:srgbClr val="000000"/>
                </a:solidFill>
                <a:latin typeface="+mj-lt"/>
              </a:rPr>
              <a:t>[]	Represent a character class</a:t>
            </a:r>
          </a:p>
          <a:p>
            <a:pPr marL="0" indent="0">
              <a:buNone/>
            </a:pPr>
            <a:r>
              <a:rPr lang="en-US" altLang="en-US" dirty="0">
                <a:solidFill>
                  <a:srgbClr val="000000"/>
                </a:solidFill>
                <a:latin typeface="+mj-lt"/>
              </a:rPr>
              <a:t>^	Matches the beginning</a:t>
            </a:r>
          </a:p>
          <a:p>
            <a:pPr marL="0" indent="0">
              <a:buNone/>
            </a:pPr>
            <a:r>
              <a:rPr lang="en-US" altLang="en-US" dirty="0">
                <a:solidFill>
                  <a:srgbClr val="000000"/>
                </a:solidFill>
                <a:latin typeface="+mj-lt"/>
              </a:rPr>
              <a:t>$	Matches the end</a:t>
            </a:r>
          </a:p>
          <a:p>
            <a:pPr marL="0" indent="0">
              <a:buNone/>
            </a:pPr>
            <a:r>
              <a:rPr lang="en-US" altLang="en-US" dirty="0">
                <a:solidFill>
                  <a:srgbClr val="000000"/>
                </a:solidFill>
                <a:latin typeface="+mj-lt"/>
              </a:rPr>
              <a:t>.	Matches any character except newline</a:t>
            </a:r>
          </a:p>
          <a:p>
            <a:pPr marL="0" indent="0">
              <a:buNone/>
            </a:pPr>
            <a:r>
              <a:rPr lang="en-US" altLang="en-US" dirty="0">
                <a:solidFill>
                  <a:srgbClr val="000000"/>
                </a:solidFill>
                <a:latin typeface="+mj-lt"/>
              </a:rPr>
              <a:t>?	Matches zero or one occurrence.</a:t>
            </a:r>
          </a:p>
          <a:p>
            <a:pPr marL="0" indent="0">
              <a:buNone/>
            </a:pPr>
            <a:r>
              <a:rPr lang="en-US" altLang="en-US" dirty="0">
                <a:solidFill>
                  <a:srgbClr val="000000"/>
                </a:solidFill>
                <a:latin typeface="+mj-lt"/>
              </a:rPr>
              <a:t>|	Means OR (Matches with any of the characters separated by it.</a:t>
            </a:r>
          </a:p>
          <a:p>
            <a:pPr marL="0" indent="0">
              <a:buNone/>
            </a:pPr>
            <a:r>
              <a:rPr lang="en-US" altLang="en-US" dirty="0">
                <a:solidFill>
                  <a:srgbClr val="000000"/>
                </a:solidFill>
                <a:latin typeface="+mj-lt"/>
              </a:rPr>
              <a:t>*	Any number of occurrences (including 0 occurrences)</a:t>
            </a:r>
          </a:p>
          <a:p>
            <a:pPr marL="0" indent="0">
              <a:buNone/>
            </a:pPr>
            <a:r>
              <a:rPr lang="en-US" altLang="en-US" dirty="0">
                <a:solidFill>
                  <a:srgbClr val="000000"/>
                </a:solidFill>
                <a:latin typeface="+mj-lt"/>
              </a:rPr>
              <a:t>+	One ore more occurrences</a:t>
            </a:r>
          </a:p>
          <a:p>
            <a:pPr marL="0" indent="0">
              <a:buNone/>
            </a:pPr>
            <a:r>
              <a:rPr lang="en-US" altLang="en-US" dirty="0">
                <a:solidFill>
                  <a:srgbClr val="000000"/>
                </a:solidFill>
                <a:latin typeface="+mj-lt"/>
              </a:rPr>
              <a:t>{}	Indicate number of occurrences of a preceding RE to match.</a:t>
            </a:r>
          </a:p>
          <a:p>
            <a:pPr marL="0" indent="0">
              <a:buNone/>
            </a:pPr>
            <a:r>
              <a:rPr lang="en-US" altLang="en-US" dirty="0">
                <a:solidFill>
                  <a:srgbClr val="000000"/>
                </a:solidFill>
                <a:latin typeface="+mj-lt"/>
              </a:rPr>
              <a:t>()	Enclose a group of REs</a:t>
            </a:r>
            <a:r>
              <a:rPr lang="en-US" altLang="en-US" sz="2400" dirty="0">
                <a:latin typeface="+mj-lt"/>
              </a:rPr>
              <a:t> </a:t>
            </a:r>
            <a:endParaRPr lang="en-US" altLang="en-US" sz="6000" dirty="0">
              <a:latin typeface="+mj-lt"/>
            </a:endParaRPr>
          </a:p>
          <a:p>
            <a:pPr marL="0" indent="0">
              <a:buNone/>
            </a:pPr>
            <a:endParaRPr lang="en-IN" dirty="0">
              <a:latin typeface="+mj-lt"/>
            </a:endParaRPr>
          </a:p>
        </p:txBody>
      </p:sp>
    </p:spTree>
    <p:extLst>
      <p:ext uri="{BB962C8B-B14F-4D97-AF65-F5344CB8AC3E}">
        <p14:creationId xmlns:p14="http://schemas.microsoft.com/office/powerpoint/2010/main" xmlns="" val="296168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graphicFrame>
        <p:nvGraphicFramePr>
          <p:cNvPr id="5" name="Content Placeholder 3">
            <a:extLst>
              <a:ext uri="{FF2B5EF4-FFF2-40B4-BE49-F238E27FC236}">
                <a16:creationId xmlns:a16="http://schemas.microsoft.com/office/drawing/2014/main" xmlns="" id="{C7FA8172-9B94-4CF0-A9F3-8DF9D07B60B7}"/>
              </a:ext>
            </a:extLst>
          </p:cNvPr>
          <p:cNvGraphicFramePr>
            <a:graphicFrameLocks/>
          </p:cNvGraphicFramePr>
          <p:nvPr>
            <p:extLst>
              <p:ext uri="{D42A27DB-BD31-4B8C-83A1-F6EECF244321}">
                <p14:modId xmlns:p14="http://schemas.microsoft.com/office/powerpoint/2010/main" xmlns="" val="2023956630"/>
              </p:ext>
            </p:extLst>
          </p:nvPr>
        </p:nvGraphicFramePr>
        <p:xfrm>
          <a:off x="838201" y="3243836"/>
          <a:ext cx="4842752" cy="324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xmlns="" id="{17B1385D-6156-4FDA-B084-75449A3B8651}"/>
              </a:ext>
            </a:extLst>
          </p:cNvPr>
          <p:cNvGraphicFramePr>
            <a:graphicFrameLocks noGrp="1"/>
          </p:cNvGraphicFramePr>
          <p:nvPr>
            <p:ph idx="1"/>
            <p:extLst>
              <p:ext uri="{D42A27DB-BD31-4B8C-83A1-F6EECF244321}">
                <p14:modId xmlns:p14="http://schemas.microsoft.com/office/powerpoint/2010/main" xmlns="" val="3267114646"/>
              </p:ext>
            </p:extLst>
          </p:nvPr>
        </p:nvGraphicFramePr>
        <p:xfrm>
          <a:off x="838200" y="1429627"/>
          <a:ext cx="4842753" cy="28891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6096000" y="2961734"/>
            <a:ext cx="5257800" cy="2554545"/>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allinform = re.findall(</a:t>
            </a:r>
            <a:r>
              <a:rPr kumimoji="0" lang="en-US" altLang="en-US" sz="2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"inform"</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"we need to inform him the latest information"</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allinform:</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a:t>
            </a:r>
          </a:p>
        </p:txBody>
      </p:sp>
      <p:sp>
        <p:nvSpPr>
          <p:cNvPr id="9" name="TextBox 8">
            <a:extLst>
              <a:ext uri="{FF2B5EF4-FFF2-40B4-BE49-F238E27FC236}">
                <a16:creationId xmlns:a16="http://schemas.microsoft.com/office/drawing/2014/main" xmlns="" id="{67174F86-F350-43DF-8D37-8592AE4D112C}"/>
              </a:ext>
            </a:extLst>
          </p:cNvPr>
          <p:cNvSpPr txBox="1"/>
          <p:nvPr/>
        </p:nvSpPr>
        <p:spPr>
          <a:xfrm>
            <a:off x="5848562" y="2130357"/>
            <a:ext cx="5505238" cy="1077218"/>
          </a:xfrm>
          <a:prstGeom prst="rect">
            <a:avLst/>
          </a:prstGeom>
          <a:noFill/>
        </p:spPr>
        <p:txBody>
          <a:bodyPr wrap="square" rtlCol="0">
            <a:spAutoFit/>
          </a:bodyPr>
          <a:lstStyle/>
          <a:p>
            <a:pPr algn="ctr"/>
            <a:r>
              <a:rPr lang="en-US" sz="3200" i="1" dirty="0"/>
              <a:t>Find a word in a string</a:t>
            </a:r>
            <a:endParaRPr lang="en-IN" sz="3200" i="1" dirty="0"/>
          </a:p>
          <a:p>
            <a:pPr algn="ctr"/>
            <a:endParaRPr lang="en-IN" sz="3200" i="1" dirty="0"/>
          </a:p>
        </p:txBody>
      </p:sp>
    </p:spTree>
    <p:extLst>
      <p:ext uri="{BB962C8B-B14F-4D97-AF65-F5344CB8AC3E}">
        <p14:creationId xmlns:p14="http://schemas.microsoft.com/office/powerpoint/2010/main" xmlns="" val="122892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graphicFrame>
        <p:nvGraphicFramePr>
          <p:cNvPr id="5" name="Content Placeholder 3">
            <a:extLst>
              <a:ext uri="{FF2B5EF4-FFF2-40B4-BE49-F238E27FC236}">
                <a16:creationId xmlns:a16="http://schemas.microsoft.com/office/drawing/2014/main" xmlns="" id="{C7FA8172-9B94-4CF0-A9F3-8DF9D07B60B7}"/>
              </a:ext>
            </a:extLst>
          </p:cNvPr>
          <p:cNvGraphicFramePr>
            <a:graphicFrameLocks/>
          </p:cNvGraphicFramePr>
          <p:nvPr/>
        </p:nvGraphicFramePr>
        <p:xfrm>
          <a:off x="838201" y="3243836"/>
          <a:ext cx="4842752" cy="324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xmlns="" id="{17B1385D-6156-4FDA-B084-75449A3B8651}"/>
              </a:ext>
            </a:extLst>
          </p:cNvPr>
          <p:cNvGraphicFramePr>
            <a:graphicFrameLocks noGrp="1"/>
          </p:cNvGraphicFramePr>
          <p:nvPr>
            <p:ph idx="1"/>
          </p:nvPr>
        </p:nvGraphicFramePr>
        <p:xfrm>
          <a:off x="838200" y="1429627"/>
          <a:ext cx="4842753" cy="28891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6096000" y="3156287"/>
            <a:ext cx="5257800" cy="2554545"/>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CC7832"/>
                </a:solidFill>
                <a:latin typeface="Courier New" panose="02070309020205020404" pitchFamily="49" charset="0"/>
                <a:cs typeface="Courier New" panose="02070309020205020404" pitchFamily="49" charset="0"/>
              </a:rPr>
              <a:t>import </a:t>
            </a:r>
            <a:r>
              <a:rPr lang="en-US" altLang="en-US" sz="2000" dirty="0">
                <a:solidFill>
                  <a:srgbClr val="A9B7C6"/>
                </a:solidFill>
                <a:latin typeface="Courier New" panose="02070309020205020404" pitchFamily="49" charset="0"/>
                <a:cs typeface="Courier New" panose="02070309020205020404" pitchFamily="49" charset="0"/>
              </a:rPr>
              <a:t>re</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string = </a:t>
            </a:r>
            <a:r>
              <a:rPr lang="en-US" altLang="en-US" sz="2000" dirty="0">
                <a:solidFill>
                  <a:srgbClr val="6A8759"/>
                </a:solidFill>
                <a:latin typeface="Courier New" panose="02070309020205020404" pitchFamily="49" charset="0"/>
                <a:cs typeface="Courier New" panose="02070309020205020404" pitchFamily="49" charset="0"/>
              </a:rPr>
              <a:t>"we need to inform him the latest information"</a:t>
            </a:r>
            <a:br>
              <a:rPr lang="en-US" altLang="en-US" sz="2000" dirty="0">
                <a:solidFill>
                  <a:srgbClr val="6A8759"/>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for </a:t>
            </a:r>
            <a:r>
              <a:rPr lang="en-US" altLang="en-US" sz="2000" dirty="0">
                <a:solidFill>
                  <a:srgbClr val="A9B7C6"/>
                </a:solidFill>
                <a:latin typeface="Courier New" panose="02070309020205020404" pitchFamily="49" charset="0"/>
                <a:cs typeface="Courier New" panose="02070309020205020404" pitchFamily="49" charset="0"/>
              </a:rPr>
              <a:t>i </a:t>
            </a:r>
            <a:r>
              <a:rPr lang="en-US" altLang="en-US" sz="2000" dirty="0">
                <a:solidFill>
                  <a:srgbClr val="CC7832"/>
                </a:solidFill>
                <a:latin typeface="Courier New" panose="02070309020205020404" pitchFamily="49" charset="0"/>
                <a:cs typeface="Courier New" panose="02070309020205020404" pitchFamily="49" charset="0"/>
              </a:rPr>
              <a:t>in </a:t>
            </a:r>
            <a:r>
              <a:rPr lang="en-US" altLang="en-US" sz="2000" dirty="0">
                <a:solidFill>
                  <a:srgbClr val="A9B7C6"/>
                </a:solidFill>
                <a:latin typeface="Courier New" panose="02070309020205020404" pitchFamily="49" charset="0"/>
                <a:cs typeface="Courier New" panose="02070309020205020404" pitchFamily="49" charset="0"/>
              </a:rPr>
              <a:t>re.finditer(</a:t>
            </a:r>
            <a:r>
              <a:rPr lang="en-US" altLang="en-US" sz="2000" dirty="0">
                <a:solidFill>
                  <a:srgbClr val="6A8759"/>
                </a:solidFill>
                <a:latin typeface="Courier New" panose="02070309020205020404" pitchFamily="49" charset="0"/>
                <a:cs typeface="Courier New" panose="02070309020205020404" pitchFamily="49" charset="0"/>
              </a:rPr>
              <a:t>"inform"</a:t>
            </a: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A9B7C6"/>
                </a:solidFill>
                <a:latin typeface="Courier New" panose="02070309020205020404" pitchFamily="49" charset="0"/>
                <a:cs typeface="Courier New" panose="02070309020205020404" pitchFamily="49" charset="0"/>
              </a:rPr>
              <a:t>string):</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locTuple = i.span()</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a:solidFill>
                  <a:srgbClr val="8888C6"/>
                </a:solidFill>
                <a:latin typeface="Courier New" panose="02070309020205020404" pitchFamily="49" charset="0"/>
                <a:cs typeface="Courier New" panose="02070309020205020404" pitchFamily="49" charset="0"/>
              </a:rPr>
              <a:t>print</a:t>
            </a:r>
            <a:r>
              <a:rPr lang="en-US" altLang="en-US" sz="2000" dirty="0">
                <a:solidFill>
                  <a:srgbClr val="A9B7C6"/>
                </a:solidFill>
                <a:latin typeface="Courier New" panose="02070309020205020404" pitchFamily="49" charset="0"/>
                <a:cs typeface="Courier New" panose="02070309020205020404" pitchFamily="49" charset="0"/>
              </a:rPr>
              <a:t>(locTuple)</a:t>
            </a:r>
            <a:endParaRPr lang="en-US" altLang="en-US" sz="4400" dirty="0">
              <a:latin typeface="Arial" panose="020B0604020202020204" pitchFamily="34" charset="0"/>
            </a:endParaRPr>
          </a:p>
        </p:txBody>
      </p:sp>
      <p:sp>
        <p:nvSpPr>
          <p:cNvPr id="9" name="TextBox 8">
            <a:extLst>
              <a:ext uri="{FF2B5EF4-FFF2-40B4-BE49-F238E27FC236}">
                <a16:creationId xmlns:a16="http://schemas.microsoft.com/office/drawing/2014/main" xmlns="" id="{67174F86-F350-43DF-8D37-8592AE4D112C}"/>
              </a:ext>
            </a:extLst>
          </p:cNvPr>
          <p:cNvSpPr txBox="1"/>
          <p:nvPr/>
        </p:nvSpPr>
        <p:spPr>
          <a:xfrm>
            <a:off x="5848561" y="1946889"/>
            <a:ext cx="5505238" cy="1569660"/>
          </a:xfrm>
          <a:prstGeom prst="rect">
            <a:avLst/>
          </a:prstGeom>
          <a:noFill/>
        </p:spPr>
        <p:txBody>
          <a:bodyPr wrap="square" rtlCol="0">
            <a:spAutoFit/>
          </a:bodyPr>
          <a:lstStyle/>
          <a:p>
            <a:pPr algn="ctr"/>
            <a:r>
              <a:rPr lang="en-US" sz="3200" i="1" dirty="0"/>
              <a:t>Get the starting and ending index of a string</a:t>
            </a:r>
            <a:endParaRPr lang="en-IN" sz="3200" i="1" dirty="0"/>
          </a:p>
          <a:p>
            <a:pPr algn="ctr"/>
            <a:endParaRPr lang="en-IN" sz="3200" i="1" dirty="0"/>
          </a:p>
        </p:txBody>
      </p:sp>
    </p:spTree>
    <p:extLst>
      <p:ext uri="{BB962C8B-B14F-4D97-AF65-F5344CB8AC3E}">
        <p14:creationId xmlns:p14="http://schemas.microsoft.com/office/powerpoint/2010/main" xmlns="" val="394855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graphicFrame>
        <p:nvGraphicFramePr>
          <p:cNvPr id="5" name="Content Placeholder 3">
            <a:extLst>
              <a:ext uri="{FF2B5EF4-FFF2-40B4-BE49-F238E27FC236}">
                <a16:creationId xmlns:a16="http://schemas.microsoft.com/office/drawing/2014/main" xmlns="" id="{C7FA8172-9B94-4CF0-A9F3-8DF9D07B60B7}"/>
              </a:ext>
            </a:extLst>
          </p:cNvPr>
          <p:cNvGraphicFramePr>
            <a:graphicFrameLocks/>
          </p:cNvGraphicFramePr>
          <p:nvPr/>
        </p:nvGraphicFramePr>
        <p:xfrm>
          <a:off x="838201" y="3243836"/>
          <a:ext cx="4842752" cy="324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xmlns="" id="{17B1385D-6156-4FDA-B084-75449A3B8651}"/>
              </a:ext>
            </a:extLst>
          </p:cNvPr>
          <p:cNvGraphicFramePr>
            <a:graphicFrameLocks noGrp="1"/>
          </p:cNvGraphicFramePr>
          <p:nvPr>
            <p:ph idx="1"/>
          </p:nvPr>
        </p:nvGraphicFramePr>
        <p:xfrm>
          <a:off x="838200" y="1429627"/>
          <a:ext cx="4842753" cy="28891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6096000" y="3002398"/>
            <a:ext cx="5257800" cy="2862322"/>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CC7832"/>
                </a:solidFill>
                <a:latin typeface="Courier New" panose="02070309020205020404" pitchFamily="49" charset="0"/>
                <a:cs typeface="Courier New" panose="02070309020205020404" pitchFamily="49" charset="0"/>
              </a:rPr>
              <a:t>import </a:t>
            </a:r>
            <a:r>
              <a:rPr lang="en-US" altLang="en-US" sz="2000" dirty="0">
                <a:solidFill>
                  <a:srgbClr val="A9B7C6"/>
                </a:solidFill>
                <a:latin typeface="Courier New" panose="02070309020205020404" pitchFamily="49" charset="0"/>
                <a:cs typeface="Courier New" panose="02070309020205020404" pitchFamily="49" charset="0"/>
              </a:rPr>
              <a:t>re</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string = </a:t>
            </a:r>
            <a:r>
              <a:rPr lang="en-US" altLang="en-US" sz="2000" dirty="0">
                <a:solidFill>
                  <a:srgbClr val="6A8759"/>
                </a:solidFill>
                <a:latin typeface="Courier New" panose="02070309020205020404" pitchFamily="49" charset="0"/>
                <a:cs typeface="Courier New" panose="02070309020205020404" pitchFamily="49" charset="0"/>
              </a:rPr>
              <a:t>"Cat, Hat, Mat, Sat, Vat"</a:t>
            </a:r>
            <a:br>
              <a:rPr lang="en-US" altLang="en-US" sz="2000" dirty="0">
                <a:solidFill>
                  <a:srgbClr val="6A8759"/>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allString = re.findall(</a:t>
            </a:r>
            <a:r>
              <a:rPr lang="en-US" altLang="en-US" sz="2000" dirty="0">
                <a:solidFill>
                  <a:srgbClr val="6A8759"/>
                </a:solidFill>
                <a:latin typeface="Courier New" panose="02070309020205020404" pitchFamily="49" charset="0"/>
                <a:cs typeface="Courier New" panose="02070309020205020404" pitchFamily="49" charset="0"/>
              </a:rPr>
              <a:t>"[HSVMC]at"</a:t>
            </a: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A9B7C6"/>
                </a:solidFill>
                <a:latin typeface="Courier New" panose="02070309020205020404" pitchFamily="49" charset="0"/>
                <a:cs typeface="Courier New" panose="02070309020205020404" pitchFamily="49" charset="0"/>
              </a:rPr>
              <a:t>string)</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for </a:t>
            </a:r>
            <a:r>
              <a:rPr lang="en-US" altLang="en-US" sz="2000" dirty="0">
                <a:solidFill>
                  <a:srgbClr val="A9B7C6"/>
                </a:solidFill>
                <a:latin typeface="Courier New" panose="02070309020205020404" pitchFamily="49" charset="0"/>
                <a:cs typeface="Courier New" panose="02070309020205020404" pitchFamily="49" charset="0"/>
              </a:rPr>
              <a:t>i </a:t>
            </a:r>
            <a:r>
              <a:rPr lang="en-US" altLang="en-US" sz="2000" dirty="0">
                <a:solidFill>
                  <a:srgbClr val="CC7832"/>
                </a:solidFill>
                <a:latin typeface="Courier New" panose="02070309020205020404" pitchFamily="49" charset="0"/>
                <a:cs typeface="Courier New" panose="02070309020205020404" pitchFamily="49" charset="0"/>
              </a:rPr>
              <a:t>in </a:t>
            </a:r>
            <a:r>
              <a:rPr lang="en-US" altLang="en-US" sz="2000" dirty="0">
                <a:solidFill>
                  <a:srgbClr val="A9B7C6"/>
                </a:solidFill>
                <a:latin typeface="Courier New" panose="02070309020205020404" pitchFamily="49" charset="0"/>
                <a:cs typeface="Courier New" panose="02070309020205020404" pitchFamily="49" charset="0"/>
              </a:rPr>
              <a:t>allString:</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a:solidFill>
                  <a:srgbClr val="8888C6"/>
                </a:solidFill>
                <a:latin typeface="Courier New" panose="02070309020205020404" pitchFamily="49" charset="0"/>
                <a:cs typeface="Courier New" panose="02070309020205020404" pitchFamily="49" charset="0"/>
              </a:rPr>
              <a:t>print</a:t>
            </a:r>
            <a:r>
              <a:rPr lang="en-US" altLang="en-US" sz="2000" dirty="0">
                <a:solidFill>
                  <a:srgbClr val="A9B7C6"/>
                </a:solidFill>
                <a:latin typeface="Courier New" panose="02070309020205020404" pitchFamily="49" charset="0"/>
                <a:cs typeface="Courier New" panose="02070309020205020404" pitchFamily="49" charset="0"/>
              </a:rPr>
              <a:t>(i)</a:t>
            </a:r>
            <a:endParaRPr lang="en-US" altLang="en-US" sz="4400" dirty="0">
              <a:latin typeface="Arial" panose="020B0604020202020204" pitchFamily="34" charset="0"/>
            </a:endParaRPr>
          </a:p>
        </p:txBody>
      </p:sp>
      <p:sp>
        <p:nvSpPr>
          <p:cNvPr id="9" name="TextBox 8">
            <a:extLst>
              <a:ext uri="{FF2B5EF4-FFF2-40B4-BE49-F238E27FC236}">
                <a16:creationId xmlns:a16="http://schemas.microsoft.com/office/drawing/2014/main" xmlns="" id="{67174F86-F350-43DF-8D37-8592AE4D112C}"/>
              </a:ext>
            </a:extLst>
          </p:cNvPr>
          <p:cNvSpPr txBox="1"/>
          <p:nvPr/>
        </p:nvSpPr>
        <p:spPr>
          <a:xfrm>
            <a:off x="5848561" y="1946889"/>
            <a:ext cx="5505238" cy="1077218"/>
          </a:xfrm>
          <a:prstGeom prst="rect">
            <a:avLst/>
          </a:prstGeom>
          <a:noFill/>
        </p:spPr>
        <p:txBody>
          <a:bodyPr wrap="square" rtlCol="0">
            <a:spAutoFit/>
          </a:bodyPr>
          <a:lstStyle/>
          <a:p>
            <a:pPr algn="ctr"/>
            <a:r>
              <a:rPr lang="en-US" sz="3200" i="1" dirty="0"/>
              <a:t>Match words with a particular pattern</a:t>
            </a:r>
            <a:endParaRPr lang="en-IN" sz="3200" i="1" dirty="0"/>
          </a:p>
        </p:txBody>
      </p:sp>
    </p:spTree>
    <p:extLst>
      <p:ext uri="{BB962C8B-B14F-4D97-AF65-F5344CB8AC3E}">
        <p14:creationId xmlns:p14="http://schemas.microsoft.com/office/powerpoint/2010/main" xmlns="" val="214057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graphicFrame>
        <p:nvGraphicFramePr>
          <p:cNvPr id="5" name="Content Placeholder 3">
            <a:extLst>
              <a:ext uri="{FF2B5EF4-FFF2-40B4-BE49-F238E27FC236}">
                <a16:creationId xmlns:a16="http://schemas.microsoft.com/office/drawing/2014/main" xmlns="" id="{C7FA8172-9B94-4CF0-A9F3-8DF9D07B60B7}"/>
              </a:ext>
            </a:extLst>
          </p:cNvPr>
          <p:cNvGraphicFramePr>
            <a:graphicFrameLocks/>
          </p:cNvGraphicFramePr>
          <p:nvPr/>
        </p:nvGraphicFramePr>
        <p:xfrm>
          <a:off x="838201" y="3243836"/>
          <a:ext cx="4842752" cy="324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xmlns="" id="{17B1385D-6156-4FDA-B084-75449A3B8651}"/>
              </a:ext>
            </a:extLst>
          </p:cNvPr>
          <p:cNvGraphicFramePr>
            <a:graphicFrameLocks noGrp="1"/>
          </p:cNvGraphicFramePr>
          <p:nvPr>
            <p:ph idx="1"/>
          </p:nvPr>
        </p:nvGraphicFramePr>
        <p:xfrm>
          <a:off x="838200" y="1429627"/>
          <a:ext cx="4842753" cy="28891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6095999" y="2810637"/>
            <a:ext cx="5257800" cy="3016210"/>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900" dirty="0">
                <a:solidFill>
                  <a:srgbClr val="CC7832"/>
                </a:solidFill>
                <a:latin typeface="Courier New" panose="02070309020205020404" pitchFamily="49" charset="0"/>
                <a:cs typeface="Courier New" panose="02070309020205020404" pitchFamily="49" charset="0"/>
              </a:rPr>
              <a:t>import </a:t>
            </a:r>
            <a:r>
              <a:rPr lang="en-US" altLang="en-US" sz="1900" dirty="0">
                <a:solidFill>
                  <a:srgbClr val="A9B7C6"/>
                </a:solidFill>
                <a:latin typeface="Courier New" panose="02070309020205020404" pitchFamily="49" charset="0"/>
                <a:cs typeface="Courier New" panose="02070309020205020404" pitchFamily="49" charset="0"/>
              </a:rPr>
              <a:t>re</a:t>
            </a:r>
            <a:br>
              <a:rPr lang="en-US" altLang="en-US" sz="1900" dirty="0">
                <a:solidFill>
                  <a:srgbClr val="A9B7C6"/>
                </a:solidFill>
                <a:latin typeface="Courier New" panose="02070309020205020404" pitchFamily="49" charset="0"/>
                <a:cs typeface="Courier New" panose="02070309020205020404" pitchFamily="49" charset="0"/>
              </a:rPr>
            </a:br>
            <a:r>
              <a:rPr lang="en-US" altLang="en-US" sz="1900" dirty="0">
                <a:solidFill>
                  <a:srgbClr val="A9B7C6"/>
                </a:solidFill>
                <a:latin typeface="Courier New" panose="02070309020205020404" pitchFamily="49" charset="0"/>
                <a:cs typeface="Courier New" panose="02070309020205020404" pitchFamily="49" charset="0"/>
              </a:rPr>
              <a:t/>
            </a:r>
            <a:br>
              <a:rPr lang="en-US" altLang="en-US" sz="1900" dirty="0">
                <a:solidFill>
                  <a:srgbClr val="A9B7C6"/>
                </a:solidFill>
                <a:latin typeface="Courier New" panose="02070309020205020404" pitchFamily="49" charset="0"/>
                <a:cs typeface="Courier New" panose="02070309020205020404" pitchFamily="49" charset="0"/>
              </a:rPr>
            </a:br>
            <a:r>
              <a:rPr lang="en-US" altLang="en-US" sz="1900" dirty="0">
                <a:solidFill>
                  <a:srgbClr val="A9B7C6"/>
                </a:solidFill>
                <a:latin typeface="Courier New" panose="02070309020205020404" pitchFamily="49" charset="0"/>
                <a:cs typeface="Courier New" panose="02070309020205020404" pitchFamily="49" charset="0"/>
              </a:rPr>
              <a:t>string = </a:t>
            </a:r>
            <a:r>
              <a:rPr lang="en-US" altLang="en-US" sz="1900" dirty="0">
                <a:solidFill>
                  <a:srgbClr val="6A8759"/>
                </a:solidFill>
                <a:latin typeface="Courier New" panose="02070309020205020404" pitchFamily="49" charset="0"/>
                <a:cs typeface="Courier New" panose="02070309020205020404" pitchFamily="49" charset="0"/>
              </a:rPr>
              <a:t>"Cat, Hat, Mat, Sat, Vat"</a:t>
            </a:r>
            <a:br>
              <a:rPr lang="en-US" altLang="en-US" sz="1900" dirty="0">
                <a:solidFill>
                  <a:srgbClr val="6A8759"/>
                </a:solidFill>
                <a:latin typeface="Courier New" panose="02070309020205020404" pitchFamily="49" charset="0"/>
                <a:cs typeface="Courier New" panose="02070309020205020404" pitchFamily="49" charset="0"/>
              </a:rPr>
            </a:br>
            <a:r>
              <a:rPr lang="en-US" altLang="en-US" sz="1900" dirty="0">
                <a:solidFill>
                  <a:srgbClr val="A9B7C6"/>
                </a:solidFill>
                <a:latin typeface="Courier New" panose="02070309020205020404" pitchFamily="49" charset="0"/>
                <a:cs typeface="Courier New" panose="02070309020205020404" pitchFamily="49" charset="0"/>
              </a:rPr>
              <a:t>allString = re.findall(</a:t>
            </a:r>
            <a:r>
              <a:rPr lang="en-US" altLang="en-US" sz="1900" dirty="0">
                <a:solidFill>
                  <a:srgbClr val="6A8759"/>
                </a:solidFill>
                <a:latin typeface="Courier New" panose="02070309020205020404" pitchFamily="49" charset="0"/>
                <a:cs typeface="Courier New" panose="02070309020205020404" pitchFamily="49" charset="0"/>
              </a:rPr>
              <a:t>"[H-S]at"</a:t>
            </a:r>
            <a:r>
              <a:rPr lang="en-US" altLang="en-US" sz="1900" dirty="0">
                <a:solidFill>
                  <a:srgbClr val="CC7832"/>
                </a:solidFill>
                <a:latin typeface="Courier New" panose="02070309020205020404" pitchFamily="49" charset="0"/>
                <a:cs typeface="Courier New" panose="02070309020205020404" pitchFamily="49" charset="0"/>
              </a:rPr>
              <a:t>, </a:t>
            </a:r>
            <a:r>
              <a:rPr lang="en-US" altLang="en-US" sz="1900" dirty="0">
                <a:solidFill>
                  <a:srgbClr val="A9B7C6"/>
                </a:solidFill>
                <a:latin typeface="Courier New" panose="02070309020205020404" pitchFamily="49" charset="0"/>
                <a:cs typeface="Courier New" panose="02070309020205020404" pitchFamily="49" charset="0"/>
              </a:rPr>
              <a:t>string)</a:t>
            </a:r>
            <a:br>
              <a:rPr lang="en-US" altLang="en-US" sz="1900" dirty="0">
                <a:solidFill>
                  <a:srgbClr val="A9B7C6"/>
                </a:solidFill>
                <a:latin typeface="Courier New" panose="02070309020205020404" pitchFamily="49" charset="0"/>
                <a:cs typeface="Courier New" panose="02070309020205020404" pitchFamily="49" charset="0"/>
              </a:rPr>
            </a:br>
            <a:r>
              <a:rPr lang="en-US" altLang="en-US" sz="1900" dirty="0">
                <a:solidFill>
                  <a:srgbClr val="808080"/>
                </a:solidFill>
                <a:latin typeface="Courier New" panose="02070309020205020404" pitchFamily="49" charset="0"/>
                <a:cs typeface="Courier New" panose="02070309020205020404" pitchFamily="49" charset="0"/>
              </a:rPr>
              <a:t>#allString = re.findall("[^H-S]at", string)</a:t>
            </a:r>
            <a:br>
              <a:rPr lang="en-US" altLang="en-US" sz="1900" dirty="0">
                <a:solidFill>
                  <a:srgbClr val="808080"/>
                </a:solidFill>
                <a:latin typeface="Courier New" panose="02070309020205020404" pitchFamily="49" charset="0"/>
                <a:cs typeface="Courier New" panose="02070309020205020404" pitchFamily="49" charset="0"/>
              </a:rPr>
            </a:br>
            <a:r>
              <a:rPr lang="en-US" altLang="en-US" sz="1900" dirty="0">
                <a:solidFill>
                  <a:srgbClr val="808080"/>
                </a:solidFill>
                <a:latin typeface="Courier New" panose="02070309020205020404" pitchFamily="49" charset="0"/>
                <a:cs typeface="Courier New" panose="02070309020205020404" pitchFamily="49" charset="0"/>
              </a:rPr>
              <a:t/>
            </a:r>
            <a:br>
              <a:rPr lang="en-US" altLang="en-US" sz="1900" dirty="0">
                <a:solidFill>
                  <a:srgbClr val="808080"/>
                </a:solidFill>
                <a:latin typeface="Courier New" panose="02070309020205020404" pitchFamily="49" charset="0"/>
                <a:cs typeface="Courier New" panose="02070309020205020404" pitchFamily="49" charset="0"/>
              </a:rPr>
            </a:br>
            <a:r>
              <a:rPr lang="en-US" altLang="en-US" sz="1900" dirty="0">
                <a:solidFill>
                  <a:srgbClr val="CC7832"/>
                </a:solidFill>
                <a:latin typeface="Courier New" panose="02070309020205020404" pitchFamily="49" charset="0"/>
                <a:cs typeface="Courier New" panose="02070309020205020404" pitchFamily="49" charset="0"/>
              </a:rPr>
              <a:t>for </a:t>
            </a:r>
            <a:r>
              <a:rPr lang="en-US" altLang="en-US" sz="1900" dirty="0">
                <a:solidFill>
                  <a:srgbClr val="A9B7C6"/>
                </a:solidFill>
                <a:latin typeface="Courier New" panose="02070309020205020404" pitchFamily="49" charset="0"/>
                <a:cs typeface="Courier New" panose="02070309020205020404" pitchFamily="49" charset="0"/>
              </a:rPr>
              <a:t>i </a:t>
            </a:r>
            <a:r>
              <a:rPr lang="en-US" altLang="en-US" sz="1900" dirty="0">
                <a:solidFill>
                  <a:srgbClr val="CC7832"/>
                </a:solidFill>
                <a:latin typeface="Courier New" panose="02070309020205020404" pitchFamily="49" charset="0"/>
                <a:cs typeface="Courier New" panose="02070309020205020404" pitchFamily="49" charset="0"/>
              </a:rPr>
              <a:t>in </a:t>
            </a:r>
            <a:r>
              <a:rPr lang="en-US" altLang="en-US" sz="1900" dirty="0">
                <a:solidFill>
                  <a:srgbClr val="A9B7C6"/>
                </a:solidFill>
                <a:latin typeface="Courier New" panose="02070309020205020404" pitchFamily="49" charset="0"/>
                <a:cs typeface="Courier New" panose="02070309020205020404" pitchFamily="49" charset="0"/>
              </a:rPr>
              <a:t>allString:</a:t>
            </a:r>
            <a:br>
              <a:rPr lang="en-US" altLang="en-US" sz="1900" dirty="0">
                <a:solidFill>
                  <a:srgbClr val="A9B7C6"/>
                </a:solidFill>
                <a:latin typeface="Courier New" panose="02070309020205020404" pitchFamily="49" charset="0"/>
                <a:cs typeface="Courier New" panose="02070309020205020404" pitchFamily="49" charset="0"/>
              </a:rPr>
            </a:br>
            <a:r>
              <a:rPr lang="en-US" altLang="en-US" sz="1900" dirty="0">
                <a:solidFill>
                  <a:srgbClr val="A9B7C6"/>
                </a:solidFill>
                <a:latin typeface="Courier New" panose="02070309020205020404" pitchFamily="49" charset="0"/>
                <a:cs typeface="Courier New" panose="02070309020205020404" pitchFamily="49" charset="0"/>
              </a:rPr>
              <a:t>    </a:t>
            </a:r>
            <a:r>
              <a:rPr lang="en-US" altLang="en-US" sz="1900" dirty="0">
                <a:solidFill>
                  <a:srgbClr val="8888C6"/>
                </a:solidFill>
                <a:latin typeface="Courier New" panose="02070309020205020404" pitchFamily="49" charset="0"/>
                <a:cs typeface="Courier New" panose="02070309020205020404" pitchFamily="49" charset="0"/>
              </a:rPr>
              <a:t>print</a:t>
            </a:r>
            <a:r>
              <a:rPr lang="en-US" altLang="en-US" sz="1900" dirty="0">
                <a:solidFill>
                  <a:srgbClr val="A9B7C6"/>
                </a:solidFill>
                <a:latin typeface="Courier New" panose="02070309020205020404" pitchFamily="49" charset="0"/>
                <a:cs typeface="Courier New" panose="02070309020205020404" pitchFamily="49" charset="0"/>
              </a:rPr>
              <a:t>(i)</a:t>
            </a:r>
            <a:endParaRPr lang="en-US" altLang="en-US" sz="1900" dirty="0">
              <a:latin typeface="Arial" panose="020B0604020202020204" pitchFamily="34" charset="0"/>
            </a:endParaRPr>
          </a:p>
        </p:txBody>
      </p:sp>
      <p:sp>
        <p:nvSpPr>
          <p:cNvPr id="9" name="TextBox 8">
            <a:extLst>
              <a:ext uri="{FF2B5EF4-FFF2-40B4-BE49-F238E27FC236}">
                <a16:creationId xmlns:a16="http://schemas.microsoft.com/office/drawing/2014/main" xmlns="" id="{67174F86-F350-43DF-8D37-8592AE4D112C}"/>
              </a:ext>
            </a:extLst>
          </p:cNvPr>
          <p:cNvSpPr txBox="1"/>
          <p:nvPr/>
        </p:nvSpPr>
        <p:spPr>
          <a:xfrm>
            <a:off x="5972281" y="1808731"/>
            <a:ext cx="5505238" cy="523220"/>
          </a:xfrm>
          <a:prstGeom prst="rect">
            <a:avLst/>
          </a:prstGeom>
          <a:noFill/>
        </p:spPr>
        <p:txBody>
          <a:bodyPr wrap="square" rtlCol="0">
            <a:spAutoFit/>
          </a:bodyPr>
          <a:lstStyle/>
          <a:p>
            <a:pPr algn="ctr"/>
            <a:r>
              <a:rPr lang="en-US" sz="2800" i="1" dirty="0"/>
              <a:t>Match series of range of characters</a:t>
            </a:r>
            <a:endParaRPr lang="en-IN" sz="2800" i="1" dirty="0"/>
          </a:p>
        </p:txBody>
      </p:sp>
    </p:spTree>
    <p:extLst>
      <p:ext uri="{BB962C8B-B14F-4D97-AF65-F5344CB8AC3E}">
        <p14:creationId xmlns:p14="http://schemas.microsoft.com/office/powerpoint/2010/main" xmlns="" val="36760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graphicFrame>
        <p:nvGraphicFramePr>
          <p:cNvPr id="5" name="Content Placeholder 3">
            <a:extLst>
              <a:ext uri="{FF2B5EF4-FFF2-40B4-BE49-F238E27FC236}">
                <a16:creationId xmlns:a16="http://schemas.microsoft.com/office/drawing/2014/main" xmlns="" id="{C7FA8172-9B94-4CF0-A9F3-8DF9D07B60B7}"/>
              </a:ext>
            </a:extLst>
          </p:cNvPr>
          <p:cNvGraphicFramePr>
            <a:graphicFrameLocks/>
          </p:cNvGraphicFramePr>
          <p:nvPr/>
        </p:nvGraphicFramePr>
        <p:xfrm>
          <a:off x="838201" y="3243836"/>
          <a:ext cx="4842752" cy="324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xmlns="" id="{17B1385D-6156-4FDA-B084-75449A3B8651}"/>
              </a:ext>
            </a:extLst>
          </p:cNvPr>
          <p:cNvGraphicFramePr>
            <a:graphicFrameLocks noGrp="1"/>
          </p:cNvGraphicFramePr>
          <p:nvPr>
            <p:ph idx="1"/>
          </p:nvPr>
        </p:nvGraphicFramePr>
        <p:xfrm>
          <a:off x="838200" y="1429627"/>
          <a:ext cx="4842753" cy="28891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6095999" y="2887581"/>
            <a:ext cx="5257800" cy="2862322"/>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CC7832"/>
                </a:solidFill>
                <a:latin typeface="Courier New" panose="02070309020205020404" pitchFamily="49" charset="0"/>
                <a:cs typeface="Courier New" panose="02070309020205020404" pitchFamily="49" charset="0"/>
              </a:rPr>
              <a:t>import </a:t>
            </a:r>
            <a:r>
              <a:rPr lang="en-US" altLang="en-US" sz="2000" dirty="0">
                <a:solidFill>
                  <a:srgbClr val="A9B7C6"/>
                </a:solidFill>
                <a:latin typeface="Courier New" panose="02070309020205020404" pitchFamily="49" charset="0"/>
                <a:cs typeface="Courier New" panose="02070309020205020404" pitchFamily="49" charset="0"/>
              </a:rPr>
              <a:t>re</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string = </a:t>
            </a:r>
            <a:r>
              <a:rPr lang="en-US" altLang="en-US" sz="2000" dirty="0">
                <a:solidFill>
                  <a:srgbClr val="6A8759"/>
                </a:solidFill>
                <a:latin typeface="Courier New" panose="02070309020205020404" pitchFamily="49" charset="0"/>
                <a:cs typeface="Courier New" panose="02070309020205020404" pitchFamily="49" charset="0"/>
              </a:rPr>
              <a:t>"Cat Hat Mat Rat Sat Vat"</a:t>
            </a:r>
            <a:br>
              <a:rPr lang="en-US" altLang="en-US" sz="2000" dirty="0">
                <a:solidFill>
                  <a:srgbClr val="6A8759"/>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regex = re.compile(</a:t>
            </a:r>
            <a:r>
              <a:rPr lang="en-US" altLang="en-US" sz="2000" dirty="0">
                <a:solidFill>
                  <a:srgbClr val="6A8759"/>
                </a:solidFill>
                <a:latin typeface="Courier New" panose="02070309020205020404" pitchFamily="49" charset="0"/>
                <a:cs typeface="Courier New" panose="02070309020205020404" pitchFamily="49" charset="0"/>
              </a:rPr>
              <a:t>"[R]at"</a:t>
            </a:r>
            <a:r>
              <a:rPr lang="en-US" altLang="en-US" sz="2000" dirty="0">
                <a:solidFill>
                  <a:srgbClr val="A9B7C6"/>
                </a:solidFill>
                <a:latin typeface="Courier New" panose="02070309020205020404" pitchFamily="49" charset="0"/>
                <a:cs typeface="Courier New" panose="02070309020205020404" pitchFamily="49" charset="0"/>
              </a:rPr>
              <a:t>)</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subString = regex.sub(</a:t>
            </a:r>
            <a:r>
              <a:rPr lang="en-US" altLang="en-US" sz="2000" dirty="0">
                <a:solidFill>
                  <a:srgbClr val="6A8759"/>
                </a:solidFill>
                <a:latin typeface="Courier New" panose="02070309020205020404" pitchFamily="49" charset="0"/>
                <a:cs typeface="Courier New" panose="02070309020205020404" pitchFamily="49" charset="0"/>
              </a:rPr>
              <a:t>"Dog"</a:t>
            </a: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A9B7C6"/>
                </a:solidFill>
                <a:latin typeface="Courier New" panose="02070309020205020404" pitchFamily="49" charset="0"/>
                <a:cs typeface="Courier New" panose="02070309020205020404" pitchFamily="49" charset="0"/>
              </a:rPr>
              <a:t>string)</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8888C6"/>
                </a:solidFill>
                <a:latin typeface="Courier New" panose="02070309020205020404" pitchFamily="49" charset="0"/>
                <a:cs typeface="Courier New" panose="02070309020205020404" pitchFamily="49" charset="0"/>
              </a:rPr>
              <a:t>print</a:t>
            </a:r>
            <a:r>
              <a:rPr lang="en-US" altLang="en-US" sz="2000" dirty="0">
                <a:solidFill>
                  <a:srgbClr val="A9B7C6"/>
                </a:solidFill>
                <a:latin typeface="Courier New" panose="02070309020205020404" pitchFamily="49" charset="0"/>
                <a:cs typeface="Courier New" panose="02070309020205020404" pitchFamily="49" charset="0"/>
              </a:rPr>
              <a:t>(subString)</a:t>
            </a:r>
            <a:endParaRPr lang="en-US" altLang="en-US" sz="4400" dirty="0">
              <a:latin typeface="Arial" panose="020B0604020202020204" pitchFamily="34" charset="0"/>
            </a:endParaRPr>
          </a:p>
        </p:txBody>
      </p:sp>
      <p:sp>
        <p:nvSpPr>
          <p:cNvPr id="9" name="TextBox 8">
            <a:extLst>
              <a:ext uri="{FF2B5EF4-FFF2-40B4-BE49-F238E27FC236}">
                <a16:creationId xmlns:a16="http://schemas.microsoft.com/office/drawing/2014/main" xmlns="" id="{67174F86-F350-43DF-8D37-8592AE4D112C}"/>
              </a:ext>
            </a:extLst>
          </p:cNvPr>
          <p:cNvSpPr txBox="1"/>
          <p:nvPr/>
        </p:nvSpPr>
        <p:spPr>
          <a:xfrm>
            <a:off x="5972280" y="2027524"/>
            <a:ext cx="5505238" cy="523220"/>
          </a:xfrm>
          <a:prstGeom prst="rect">
            <a:avLst/>
          </a:prstGeom>
          <a:noFill/>
        </p:spPr>
        <p:txBody>
          <a:bodyPr wrap="square" rtlCol="0">
            <a:spAutoFit/>
          </a:bodyPr>
          <a:lstStyle/>
          <a:p>
            <a:pPr algn="ctr"/>
            <a:r>
              <a:rPr lang="en-US" sz="2800" i="1" dirty="0"/>
              <a:t>Replace a string</a:t>
            </a:r>
            <a:endParaRPr lang="en-IN" sz="2800" i="1" dirty="0"/>
          </a:p>
        </p:txBody>
      </p:sp>
    </p:spTree>
    <p:extLst>
      <p:ext uri="{BB962C8B-B14F-4D97-AF65-F5344CB8AC3E}">
        <p14:creationId xmlns:p14="http://schemas.microsoft.com/office/powerpoint/2010/main" xmlns="" val="412298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graphicFrame>
        <p:nvGraphicFramePr>
          <p:cNvPr id="5" name="Content Placeholder 3">
            <a:extLst>
              <a:ext uri="{FF2B5EF4-FFF2-40B4-BE49-F238E27FC236}">
                <a16:creationId xmlns:a16="http://schemas.microsoft.com/office/drawing/2014/main" xmlns="" id="{C7FA8172-9B94-4CF0-A9F3-8DF9D07B60B7}"/>
              </a:ext>
            </a:extLst>
          </p:cNvPr>
          <p:cNvGraphicFramePr>
            <a:graphicFrameLocks/>
          </p:cNvGraphicFramePr>
          <p:nvPr/>
        </p:nvGraphicFramePr>
        <p:xfrm>
          <a:off x="838201" y="3243836"/>
          <a:ext cx="4842752" cy="324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xmlns="" id="{17B1385D-6156-4FDA-B084-75449A3B8651}"/>
              </a:ext>
            </a:extLst>
          </p:cNvPr>
          <p:cNvGraphicFramePr>
            <a:graphicFrameLocks noGrp="1"/>
          </p:cNvGraphicFramePr>
          <p:nvPr>
            <p:ph idx="1"/>
          </p:nvPr>
        </p:nvGraphicFramePr>
        <p:xfrm>
          <a:off x="838200" y="1429627"/>
          <a:ext cx="4842753" cy="28891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6095999" y="2772165"/>
            <a:ext cx="5257800" cy="3093154"/>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500" dirty="0">
                <a:solidFill>
                  <a:srgbClr val="CC7832"/>
                </a:solidFill>
                <a:latin typeface="Courier New" panose="02070309020205020404" pitchFamily="49" charset="0"/>
                <a:cs typeface="Courier New" panose="02070309020205020404" pitchFamily="49" charset="0"/>
              </a:rPr>
              <a:t>import </a:t>
            </a:r>
            <a:r>
              <a:rPr lang="en-US" altLang="en-US" sz="1500" dirty="0">
                <a:solidFill>
                  <a:srgbClr val="A9B7C6"/>
                </a:solidFill>
                <a:latin typeface="Courier New" panose="02070309020205020404" pitchFamily="49" charset="0"/>
                <a:cs typeface="Courier New" panose="02070309020205020404" pitchFamily="49" charset="0"/>
              </a:rPr>
              <a:t>re</a:t>
            </a:r>
            <a:br>
              <a:rPr lang="en-US" altLang="en-US" sz="1500" dirty="0">
                <a:solidFill>
                  <a:srgbClr val="A9B7C6"/>
                </a:solidFill>
                <a:latin typeface="Courier New" panose="02070309020205020404" pitchFamily="49" charset="0"/>
                <a:cs typeface="Courier New" panose="02070309020205020404" pitchFamily="49" charset="0"/>
              </a:rPr>
            </a:br>
            <a:r>
              <a:rPr lang="en-US" altLang="en-US" sz="1500" dirty="0">
                <a:solidFill>
                  <a:srgbClr val="A9B7C6"/>
                </a:solidFill>
                <a:latin typeface="Courier New" panose="02070309020205020404" pitchFamily="49" charset="0"/>
                <a:cs typeface="Courier New" panose="02070309020205020404" pitchFamily="49" charset="0"/>
              </a:rPr>
              <a:t/>
            </a:r>
            <a:br>
              <a:rPr lang="en-US" altLang="en-US" sz="1500" dirty="0">
                <a:solidFill>
                  <a:srgbClr val="A9B7C6"/>
                </a:solidFill>
                <a:latin typeface="Courier New" panose="02070309020205020404" pitchFamily="49" charset="0"/>
                <a:cs typeface="Courier New" panose="02070309020205020404" pitchFamily="49" charset="0"/>
              </a:rPr>
            </a:br>
            <a:r>
              <a:rPr lang="en-US" altLang="en-US" sz="1500" dirty="0">
                <a:solidFill>
                  <a:srgbClr val="A9B7C6"/>
                </a:solidFill>
                <a:latin typeface="Courier New" panose="02070309020205020404" pitchFamily="49" charset="0"/>
                <a:cs typeface="Courier New" panose="02070309020205020404" pitchFamily="49" charset="0"/>
              </a:rPr>
              <a:t>string = </a:t>
            </a:r>
            <a:r>
              <a:rPr lang="en-US" altLang="en-US" sz="1500" dirty="0">
                <a:solidFill>
                  <a:srgbClr val="6A8759"/>
                </a:solidFill>
                <a:latin typeface="Courier New" panose="02070309020205020404" pitchFamily="49" charset="0"/>
                <a:cs typeface="Courier New" panose="02070309020205020404" pitchFamily="49" charset="0"/>
              </a:rPr>
              <a:t>'0123456789'</a:t>
            </a:r>
            <a:br>
              <a:rPr lang="en-US" altLang="en-US" sz="1500" dirty="0">
                <a:solidFill>
                  <a:srgbClr val="6A8759"/>
                </a:solidFill>
                <a:latin typeface="Courier New" panose="02070309020205020404" pitchFamily="49" charset="0"/>
                <a:cs typeface="Courier New" panose="02070309020205020404" pitchFamily="49" charset="0"/>
              </a:rPr>
            </a:br>
            <a:r>
              <a:rPr lang="en-US" altLang="en-US" sz="1500" dirty="0">
                <a:solidFill>
                  <a:srgbClr val="6A8759"/>
                </a:solidFill>
                <a:latin typeface="Courier New" panose="02070309020205020404" pitchFamily="49" charset="0"/>
                <a:cs typeface="Courier New" panose="02070309020205020404" pitchFamily="49" charset="0"/>
              </a:rPr>
              <a:t/>
            </a:r>
            <a:br>
              <a:rPr lang="en-US" altLang="en-US" sz="1500" dirty="0">
                <a:solidFill>
                  <a:srgbClr val="6A8759"/>
                </a:solidFill>
                <a:latin typeface="Courier New" panose="02070309020205020404" pitchFamily="49" charset="0"/>
                <a:cs typeface="Courier New" panose="02070309020205020404" pitchFamily="49" charset="0"/>
              </a:rPr>
            </a:br>
            <a:r>
              <a:rPr lang="en-US" altLang="en-US" sz="1500" dirty="0">
                <a:solidFill>
                  <a:srgbClr val="808080"/>
                </a:solidFill>
                <a:latin typeface="Courier New" panose="02070309020205020404" pitchFamily="49" charset="0"/>
                <a:cs typeface="Courier New" panose="02070309020205020404" pitchFamily="49" charset="0"/>
              </a:rPr>
              <a:t>#creates a list of 2 digit numbers in the string</a:t>
            </a:r>
            <a:br>
              <a:rPr lang="en-US" altLang="en-US" sz="1500" dirty="0">
                <a:solidFill>
                  <a:srgbClr val="808080"/>
                </a:solidFill>
                <a:latin typeface="Courier New" panose="02070309020205020404" pitchFamily="49" charset="0"/>
                <a:cs typeface="Courier New" panose="02070309020205020404" pitchFamily="49" charset="0"/>
              </a:rPr>
            </a:br>
            <a:r>
              <a:rPr lang="en-US" altLang="en-US" sz="1500" dirty="0">
                <a:solidFill>
                  <a:srgbClr val="8888C6"/>
                </a:solidFill>
                <a:latin typeface="Courier New" panose="02070309020205020404" pitchFamily="49" charset="0"/>
                <a:cs typeface="Courier New" panose="02070309020205020404" pitchFamily="49" charset="0"/>
              </a:rPr>
              <a:t>print</a:t>
            </a:r>
            <a:r>
              <a:rPr lang="en-US" altLang="en-US" sz="1500" dirty="0">
                <a:solidFill>
                  <a:srgbClr val="A9B7C6"/>
                </a:solidFill>
                <a:latin typeface="Courier New" panose="02070309020205020404" pitchFamily="49" charset="0"/>
                <a:cs typeface="Courier New" panose="02070309020205020404" pitchFamily="49" charset="0"/>
              </a:rPr>
              <a:t>(</a:t>
            </a:r>
            <a:r>
              <a:rPr lang="en-US" altLang="en-US" sz="1500" dirty="0">
                <a:solidFill>
                  <a:srgbClr val="6A8759"/>
                </a:solidFill>
                <a:latin typeface="Courier New" panose="02070309020205020404" pitchFamily="49" charset="0"/>
                <a:cs typeface="Courier New" panose="02070309020205020404" pitchFamily="49" charset="0"/>
              </a:rPr>
              <a:t>"Matches : "</a:t>
            </a:r>
            <a:r>
              <a:rPr lang="en-US" altLang="en-US" sz="1500" dirty="0">
                <a:solidFill>
                  <a:srgbClr val="CC7832"/>
                </a:solidFill>
                <a:latin typeface="Courier New" panose="02070309020205020404" pitchFamily="49" charset="0"/>
                <a:cs typeface="Courier New" panose="02070309020205020404" pitchFamily="49" charset="0"/>
              </a:rPr>
              <a:t>, </a:t>
            </a:r>
            <a:r>
              <a:rPr lang="en-US" altLang="en-US" sz="1500" dirty="0">
                <a:solidFill>
                  <a:srgbClr val="A9B7C6"/>
                </a:solidFill>
                <a:latin typeface="Courier New" panose="02070309020205020404" pitchFamily="49" charset="0"/>
                <a:cs typeface="Courier New" panose="02070309020205020404" pitchFamily="49" charset="0"/>
              </a:rPr>
              <a:t>re.findall(</a:t>
            </a:r>
            <a:r>
              <a:rPr lang="en-US" altLang="en-US" sz="1500" dirty="0">
                <a:solidFill>
                  <a:srgbClr val="6A8759"/>
                </a:solidFill>
                <a:latin typeface="Courier New" panose="02070309020205020404" pitchFamily="49" charset="0"/>
                <a:cs typeface="Courier New" panose="02070309020205020404" pitchFamily="49" charset="0"/>
              </a:rPr>
              <a:t>"\d{2}"</a:t>
            </a:r>
            <a:r>
              <a:rPr lang="en-US" altLang="en-US" sz="1500" dirty="0">
                <a:solidFill>
                  <a:srgbClr val="CC7832"/>
                </a:solidFill>
                <a:latin typeface="Courier New" panose="02070309020205020404" pitchFamily="49" charset="0"/>
                <a:cs typeface="Courier New" panose="02070309020205020404" pitchFamily="49" charset="0"/>
              </a:rPr>
              <a:t>, </a:t>
            </a:r>
            <a:r>
              <a:rPr lang="en-US" altLang="en-US" sz="1500" dirty="0">
                <a:solidFill>
                  <a:srgbClr val="A9B7C6"/>
                </a:solidFill>
                <a:latin typeface="Courier New" panose="02070309020205020404" pitchFamily="49" charset="0"/>
                <a:cs typeface="Courier New" panose="02070309020205020404" pitchFamily="49" charset="0"/>
              </a:rPr>
              <a:t>string))</a:t>
            </a:r>
            <a:br>
              <a:rPr lang="en-US" altLang="en-US" sz="1500" dirty="0">
                <a:solidFill>
                  <a:srgbClr val="A9B7C6"/>
                </a:solidFill>
                <a:latin typeface="Courier New" panose="02070309020205020404" pitchFamily="49" charset="0"/>
                <a:cs typeface="Courier New" panose="02070309020205020404" pitchFamily="49" charset="0"/>
              </a:rPr>
            </a:br>
            <a:r>
              <a:rPr lang="en-US" altLang="en-US" sz="1500" dirty="0">
                <a:solidFill>
                  <a:srgbClr val="A9B7C6"/>
                </a:solidFill>
                <a:latin typeface="Courier New" panose="02070309020205020404" pitchFamily="49" charset="0"/>
                <a:cs typeface="Courier New" panose="02070309020205020404" pitchFamily="49" charset="0"/>
              </a:rPr>
              <a:t/>
            </a:r>
            <a:br>
              <a:rPr lang="en-US" altLang="en-US" sz="1500" dirty="0">
                <a:solidFill>
                  <a:srgbClr val="A9B7C6"/>
                </a:solidFill>
                <a:latin typeface="Courier New" panose="02070309020205020404" pitchFamily="49" charset="0"/>
                <a:cs typeface="Courier New" panose="02070309020205020404" pitchFamily="49" charset="0"/>
              </a:rPr>
            </a:br>
            <a:r>
              <a:rPr lang="en-US" altLang="en-US" sz="1500" dirty="0">
                <a:solidFill>
                  <a:srgbClr val="808080"/>
                </a:solidFill>
                <a:latin typeface="Courier New" panose="02070309020205020404" pitchFamily="49" charset="0"/>
                <a:cs typeface="Courier New" panose="02070309020205020404" pitchFamily="49" charset="0"/>
              </a:rPr>
              <a:t>#creates a length of the list with 5 digit numbers in the string</a:t>
            </a:r>
            <a:br>
              <a:rPr lang="en-US" altLang="en-US" sz="1500" dirty="0">
                <a:solidFill>
                  <a:srgbClr val="808080"/>
                </a:solidFill>
                <a:latin typeface="Courier New" panose="02070309020205020404" pitchFamily="49" charset="0"/>
                <a:cs typeface="Courier New" panose="02070309020205020404" pitchFamily="49" charset="0"/>
              </a:rPr>
            </a:br>
            <a:r>
              <a:rPr lang="en-US" altLang="en-US" sz="1500" dirty="0">
                <a:solidFill>
                  <a:srgbClr val="8888C6"/>
                </a:solidFill>
                <a:latin typeface="Courier New" panose="02070309020205020404" pitchFamily="49" charset="0"/>
                <a:cs typeface="Courier New" panose="02070309020205020404" pitchFamily="49" charset="0"/>
              </a:rPr>
              <a:t>print</a:t>
            </a:r>
            <a:r>
              <a:rPr lang="en-US" altLang="en-US" sz="1500" dirty="0">
                <a:solidFill>
                  <a:srgbClr val="A9B7C6"/>
                </a:solidFill>
                <a:latin typeface="Courier New" panose="02070309020205020404" pitchFamily="49" charset="0"/>
                <a:cs typeface="Courier New" panose="02070309020205020404" pitchFamily="49" charset="0"/>
              </a:rPr>
              <a:t>(</a:t>
            </a:r>
            <a:r>
              <a:rPr lang="en-US" altLang="en-US" sz="1500" dirty="0">
                <a:solidFill>
                  <a:srgbClr val="6A8759"/>
                </a:solidFill>
                <a:latin typeface="Courier New" panose="02070309020205020404" pitchFamily="49" charset="0"/>
                <a:cs typeface="Courier New" panose="02070309020205020404" pitchFamily="49" charset="0"/>
              </a:rPr>
              <a:t>"Matches : "</a:t>
            </a:r>
            <a:r>
              <a:rPr lang="en-US" altLang="en-US" sz="1500" dirty="0">
                <a:solidFill>
                  <a:srgbClr val="CC7832"/>
                </a:solidFill>
                <a:latin typeface="Courier New" panose="02070309020205020404" pitchFamily="49" charset="0"/>
                <a:cs typeface="Courier New" panose="02070309020205020404" pitchFamily="49" charset="0"/>
              </a:rPr>
              <a:t>, </a:t>
            </a:r>
            <a:r>
              <a:rPr lang="en-US" altLang="en-US" sz="1500" dirty="0">
                <a:solidFill>
                  <a:srgbClr val="8888C6"/>
                </a:solidFill>
                <a:latin typeface="Courier New" panose="02070309020205020404" pitchFamily="49" charset="0"/>
                <a:cs typeface="Courier New" panose="02070309020205020404" pitchFamily="49" charset="0"/>
              </a:rPr>
              <a:t>len</a:t>
            </a:r>
            <a:r>
              <a:rPr lang="en-US" altLang="en-US" sz="1500" dirty="0">
                <a:solidFill>
                  <a:srgbClr val="A9B7C6"/>
                </a:solidFill>
                <a:latin typeface="Courier New" panose="02070309020205020404" pitchFamily="49" charset="0"/>
                <a:cs typeface="Courier New" panose="02070309020205020404" pitchFamily="49" charset="0"/>
              </a:rPr>
              <a:t>(re.findall(</a:t>
            </a:r>
            <a:r>
              <a:rPr lang="en-US" altLang="en-US" sz="1500" dirty="0">
                <a:solidFill>
                  <a:srgbClr val="6A8759"/>
                </a:solidFill>
                <a:latin typeface="Courier New" panose="02070309020205020404" pitchFamily="49" charset="0"/>
                <a:cs typeface="Courier New" panose="02070309020205020404" pitchFamily="49" charset="0"/>
              </a:rPr>
              <a:t>"\d{5}"</a:t>
            </a:r>
            <a:r>
              <a:rPr lang="en-US" altLang="en-US" sz="1500" dirty="0">
                <a:solidFill>
                  <a:srgbClr val="CC7832"/>
                </a:solidFill>
                <a:latin typeface="Courier New" panose="02070309020205020404" pitchFamily="49" charset="0"/>
                <a:cs typeface="Courier New" panose="02070309020205020404" pitchFamily="49" charset="0"/>
              </a:rPr>
              <a:t>, </a:t>
            </a:r>
            <a:r>
              <a:rPr lang="en-US" altLang="en-US" sz="1500" dirty="0">
                <a:solidFill>
                  <a:srgbClr val="A9B7C6"/>
                </a:solidFill>
                <a:latin typeface="Courier New" panose="02070309020205020404" pitchFamily="49" charset="0"/>
                <a:cs typeface="Courier New" panose="02070309020205020404" pitchFamily="49" charset="0"/>
              </a:rPr>
              <a:t>string)))</a:t>
            </a:r>
            <a:endParaRPr lang="en-US" altLang="en-US" sz="1500" dirty="0">
              <a:latin typeface="Arial" panose="020B0604020202020204" pitchFamily="34" charset="0"/>
            </a:endParaRPr>
          </a:p>
        </p:txBody>
      </p:sp>
      <p:sp>
        <p:nvSpPr>
          <p:cNvPr id="9" name="TextBox 8">
            <a:extLst>
              <a:ext uri="{FF2B5EF4-FFF2-40B4-BE49-F238E27FC236}">
                <a16:creationId xmlns:a16="http://schemas.microsoft.com/office/drawing/2014/main" xmlns="" id="{67174F86-F350-43DF-8D37-8592AE4D112C}"/>
              </a:ext>
            </a:extLst>
          </p:cNvPr>
          <p:cNvSpPr txBox="1"/>
          <p:nvPr/>
        </p:nvSpPr>
        <p:spPr>
          <a:xfrm>
            <a:off x="5972280" y="1969816"/>
            <a:ext cx="5505238" cy="523220"/>
          </a:xfrm>
          <a:prstGeom prst="rect">
            <a:avLst/>
          </a:prstGeom>
          <a:noFill/>
        </p:spPr>
        <p:txBody>
          <a:bodyPr wrap="square" rtlCol="0">
            <a:spAutoFit/>
          </a:bodyPr>
          <a:lstStyle/>
          <a:p>
            <a:pPr algn="ctr"/>
            <a:r>
              <a:rPr lang="en-US" sz="2800" i="1" dirty="0"/>
              <a:t>Match a single character</a:t>
            </a:r>
            <a:endParaRPr lang="en-IN" sz="2800" i="1" dirty="0"/>
          </a:p>
        </p:txBody>
      </p:sp>
    </p:spTree>
    <p:extLst>
      <p:ext uri="{BB962C8B-B14F-4D97-AF65-F5344CB8AC3E}">
        <p14:creationId xmlns:p14="http://schemas.microsoft.com/office/powerpoint/2010/main" xmlns="" val="28387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t>Regular Expression Operations</a:t>
            </a:r>
            <a:endParaRPr lang="en-IN" dirty="0"/>
          </a:p>
        </p:txBody>
      </p:sp>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838199" y="2195084"/>
            <a:ext cx="10515600" cy="4247317"/>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CC7832"/>
                </a:solidFill>
                <a:latin typeface="Courier New" panose="02070309020205020404" pitchFamily="49" charset="0"/>
                <a:cs typeface="Courier New" panose="02070309020205020404" pitchFamily="49" charset="0"/>
              </a:rPr>
              <a:t>import </a:t>
            </a:r>
            <a:r>
              <a:rPr lang="en-US" altLang="en-US" dirty="0">
                <a:solidFill>
                  <a:srgbClr val="A9B7C6"/>
                </a:solidFill>
                <a:latin typeface="Courier New" panose="02070309020205020404" pitchFamily="49" charset="0"/>
                <a:cs typeface="Courier New" panose="02070309020205020404" pitchFamily="49" charset="0"/>
              </a:rPr>
              <a:t>re</a:t>
            </a:r>
            <a:br>
              <a:rPr lang="en-US" altLang="en-US" dirty="0">
                <a:solidFill>
                  <a:srgbClr val="A9B7C6"/>
                </a:solidFill>
                <a:latin typeface="Courier New" panose="02070309020205020404" pitchFamily="49" charset="0"/>
                <a:cs typeface="Courier New" panose="02070309020205020404" pitchFamily="49" charset="0"/>
              </a:rPr>
            </a:br>
            <a:r>
              <a:rPr lang="en-US" altLang="en-US" dirty="0">
                <a:solidFill>
                  <a:srgbClr val="A9B7C6"/>
                </a:solidFill>
                <a:latin typeface="Courier New" panose="02070309020205020404" pitchFamily="49" charset="0"/>
                <a:cs typeface="Courier New" panose="02070309020205020404" pitchFamily="49" charset="0"/>
              </a:rPr>
              <a:t/>
            </a:r>
            <a:br>
              <a:rPr lang="en-US" altLang="en-US" dirty="0">
                <a:solidFill>
                  <a:srgbClr val="A9B7C6"/>
                </a:solidFill>
                <a:latin typeface="Courier New" panose="02070309020205020404" pitchFamily="49" charset="0"/>
                <a:cs typeface="Courier New" panose="02070309020205020404" pitchFamily="49" charset="0"/>
              </a:rPr>
            </a:br>
            <a:r>
              <a:rPr lang="en-US" altLang="en-US" dirty="0">
                <a:solidFill>
                  <a:srgbClr val="A9B7C6"/>
                </a:solidFill>
                <a:latin typeface="Courier New" panose="02070309020205020404" pitchFamily="49" charset="0"/>
                <a:cs typeface="Courier New" panose="02070309020205020404" pitchFamily="49" charset="0"/>
              </a:rPr>
              <a:t>string = </a:t>
            </a:r>
            <a:r>
              <a:rPr lang="en-US" altLang="en-US" dirty="0">
                <a:solidFill>
                  <a:srgbClr val="6A8759"/>
                </a:solidFill>
                <a:latin typeface="Courier New" panose="02070309020205020404" pitchFamily="49" charset="0"/>
                <a:cs typeface="Courier New" panose="02070309020205020404" pitchFamily="49" charset="0"/>
              </a:rPr>
              <a:t>'''Computer science is the study of the theory,</a:t>
            </a:r>
            <a:br>
              <a:rPr lang="en-US" altLang="en-US" dirty="0">
                <a:solidFill>
                  <a:srgbClr val="6A8759"/>
                </a:solidFill>
                <a:latin typeface="Courier New" panose="02070309020205020404" pitchFamily="49" charset="0"/>
                <a:cs typeface="Courier New" panose="02070309020205020404" pitchFamily="49" charset="0"/>
              </a:rPr>
            </a:br>
            <a:r>
              <a:rPr lang="en-US" altLang="en-US" dirty="0">
                <a:solidFill>
                  <a:srgbClr val="6A8759"/>
                </a:solidFill>
                <a:latin typeface="Courier New" panose="02070309020205020404" pitchFamily="49" charset="0"/>
                <a:cs typeface="Courier New" panose="02070309020205020404" pitchFamily="49" charset="0"/>
              </a:rPr>
              <a:t>experimentation, and engineering that form the basis for the design</a:t>
            </a:r>
            <a:br>
              <a:rPr lang="en-US" altLang="en-US" dirty="0">
                <a:solidFill>
                  <a:srgbClr val="6A8759"/>
                </a:solidFill>
                <a:latin typeface="Courier New" panose="02070309020205020404" pitchFamily="49" charset="0"/>
                <a:cs typeface="Courier New" panose="02070309020205020404" pitchFamily="49" charset="0"/>
              </a:rPr>
            </a:br>
            <a:r>
              <a:rPr lang="en-US" altLang="en-US" dirty="0">
                <a:solidFill>
                  <a:srgbClr val="6A8759"/>
                </a:solidFill>
                <a:latin typeface="Courier New" panose="02070309020205020404" pitchFamily="49" charset="0"/>
                <a:cs typeface="Courier New" panose="02070309020205020404" pitchFamily="49" charset="0"/>
              </a:rPr>
              <a:t>and use of computers.'''</a:t>
            </a:r>
            <a:br>
              <a:rPr lang="en-US" altLang="en-US" dirty="0">
                <a:solidFill>
                  <a:srgbClr val="6A8759"/>
                </a:solidFill>
                <a:latin typeface="Courier New" panose="02070309020205020404" pitchFamily="49" charset="0"/>
                <a:cs typeface="Courier New" panose="02070309020205020404" pitchFamily="49" charset="0"/>
              </a:rPr>
            </a:br>
            <a:r>
              <a:rPr lang="en-US" altLang="en-US" dirty="0">
                <a:solidFill>
                  <a:srgbClr val="6A8759"/>
                </a:solidFill>
                <a:latin typeface="Courier New" panose="02070309020205020404" pitchFamily="49" charset="0"/>
                <a:cs typeface="Courier New" panose="02070309020205020404" pitchFamily="49" charset="0"/>
              </a:rPr>
              <a:t/>
            </a:r>
            <a:br>
              <a:rPr lang="en-US" altLang="en-US" dirty="0">
                <a:solidFill>
                  <a:srgbClr val="6A8759"/>
                </a:solidFill>
                <a:latin typeface="Courier New" panose="02070309020205020404" pitchFamily="49" charset="0"/>
                <a:cs typeface="Courier New" panose="02070309020205020404" pitchFamily="49" charset="0"/>
              </a:rPr>
            </a:br>
            <a:r>
              <a:rPr lang="en-US" altLang="en-US" dirty="0">
                <a:solidFill>
                  <a:srgbClr val="A9B7C6"/>
                </a:solidFill>
                <a:latin typeface="Courier New" panose="02070309020205020404" pitchFamily="49" charset="0"/>
                <a:cs typeface="Courier New" panose="02070309020205020404" pitchFamily="49" charset="0"/>
              </a:rPr>
              <a:t>regex = re.compile(</a:t>
            </a:r>
            <a:r>
              <a:rPr lang="en-US" altLang="en-US" dirty="0">
                <a:solidFill>
                  <a:srgbClr val="6A8759"/>
                </a:solidFill>
                <a:latin typeface="Courier New" panose="02070309020205020404" pitchFamily="49" charset="0"/>
                <a:cs typeface="Courier New" panose="02070309020205020404" pitchFamily="49" charset="0"/>
              </a:rPr>
              <a:t>"</a:t>
            </a:r>
            <a:r>
              <a:rPr lang="en-US" altLang="en-US" dirty="0">
                <a:solidFill>
                  <a:srgbClr val="CC7832"/>
                </a:solidFill>
                <a:latin typeface="Courier New" panose="02070309020205020404" pitchFamily="49" charset="0"/>
                <a:cs typeface="Courier New" panose="02070309020205020404" pitchFamily="49" charset="0"/>
              </a:rPr>
              <a:t>\n</a:t>
            </a:r>
            <a:r>
              <a:rPr lang="en-US" altLang="en-US" dirty="0">
                <a:solidFill>
                  <a:srgbClr val="6A8759"/>
                </a:solidFill>
                <a:latin typeface="Courier New" panose="02070309020205020404" pitchFamily="49" charset="0"/>
                <a:cs typeface="Courier New" panose="02070309020205020404" pitchFamily="49" charset="0"/>
              </a:rPr>
              <a:t>"</a:t>
            </a:r>
            <a:r>
              <a:rPr lang="en-US" altLang="en-US" dirty="0">
                <a:solidFill>
                  <a:srgbClr val="A9B7C6"/>
                </a:solidFill>
                <a:latin typeface="Courier New" panose="02070309020205020404" pitchFamily="49" charset="0"/>
                <a:cs typeface="Courier New" panose="02070309020205020404" pitchFamily="49" charset="0"/>
              </a:rPr>
              <a:t>)</a:t>
            </a:r>
            <a:br>
              <a:rPr lang="en-US" altLang="en-US" dirty="0">
                <a:solidFill>
                  <a:srgbClr val="A9B7C6"/>
                </a:solidFill>
                <a:latin typeface="Courier New" panose="02070309020205020404" pitchFamily="49" charset="0"/>
                <a:cs typeface="Courier New" panose="02070309020205020404" pitchFamily="49" charset="0"/>
              </a:rPr>
            </a:br>
            <a:r>
              <a:rPr lang="en-US" altLang="en-US" dirty="0">
                <a:solidFill>
                  <a:srgbClr val="A9B7C6"/>
                </a:solidFill>
                <a:latin typeface="Courier New" panose="02070309020205020404" pitchFamily="49" charset="0"/>
                <a:cs typeface="Courier New" panose="02070309020205020404" pitchFamily="49" charset="0"/>
              </a:rPr>
              <a:t>subString = regex.sub(</a:t>
            </a:r>
            <a:r>
              <a:rPr lang="en-US" altLang="en-US" dirty="0">
                <a:solidFill>
                  <a:srgbClr val="6A8759"/>
                </a:solidFill>
                <a:latin typeface="Courier New" panose="02070309020205020404" pitchFamily="49" charset="0"/>
                <a:cs typeface="Courier New" panose="02070309020205020404" pitchFamily="49" charset="0"/>
              </a:rPr>
              <a:t>" "</a:t>
            </a:r>
            <a:r>
              <a:rPr lang="en-US" altLang="en-US" dirty="0">
                <a:solidFill>
                  <a:srgbClr val="CC7832"/>
                </a:solidFill>
                <a:latin typeface="Courier New" panose="02070309020205020404" pitchFamily="49" charset="0"/>
                <a:cs typeface="Courier New" panose="02070309020205020404" pitchFamily="49" charset="0"/>
              </a:rPr>
              <a:t>, </a:t>
            </a:r>
            <a:r>
              <a:rPr lang="en-US" altLang="en-US" dirty="0">
                <a:solidFill>
                  <a:srgbClr val="A9B7C6"/>
                </a:solidFill>
                <a:latin typeface="Courier New" panose="02070309020205020404" pitchFamily="49" charset="0"/>
                <a:cs typeface="Courier New" panose="02070309020205020404" pitchFamily="49" charset="0"/>
              </a:rPr>
              <a:t>string)</a:t>
            </a:r>
            <a:br>
              <a:rPr lang="en-US" altLang="en-US" dirty="0">
                <a:solidFill>
                  <a:srgbClr val="A9B7C6"/>
                </a:solidFill>
                <a:latin typeface="Courier New" panose="02070309020205020404" pitchFamily="49" charset="0"/>
                <a:cs typeface="Courier New" panose="02070309020205020404" pitchFamily="49" charset="0"/>
              </a:rPr>
            </a:br>
            <a:r>
              <a:rPr lang="en-US" altLang="en-US" dirty="0">
                <a:solidFill>
                  <a:srgbClr val="8888C6"/>
                </a:solidFill>
                <a:latin typeface="Courier New" panose="02070309020205020404" pitchFamily="49" charset="0"/>
                <a:cs typeface="Courier New" panose="02070309020205020404" pitchFamily="49" charset="0"/>
              </a:rPr>
              <a:t>print</a:t>
            </a:r>
            <a:r>
              <a:rPr lang="en-US" altLang="en-US" dirty="0">
                <a:solidFill>
                  <a:srgbClr val="A9B7C6"/>
                </a:solidFill>
                <a:latin typeface="Courier New" panose="02070309020205020404" pitchFamily="49" charset="0"/>
                <a:cs typeface="Courier New" panose="02070309020205020404" pitchFamily="49" charset="0"/>
              </a:rPr>
              <a:t>(subString)</a:t>
            </a:r>
          </a:p>
          <a:p>
            <a:pPr lvl="0" eaLnBrk="0" fontAlgn="base" hangingPunct="0">
              <a:spcBef>
                <a:spcPct val="0"/>
              </a:spcBef>
              <a:spcAft>
                <a:spcPct val="0"/>
              </a:spcAft>
            </a:pPr>
            <a:r>
              <a:rPr lang="en-US" altLang="en-US" dirty="0">
                <a:solidFill>
                  <a:srgbClr val="A9B7C6"/>
                </a:solidFill>
                <a:latin typeface="Courier New" panose="02070309020205020404" pitchFamily="49" charset="0"/>
                <a:cs typeface="Courier New" panose="02070309020205020404" pitchFamily="49" charset="0"/>
              </a:rPr>
              <a:t/>
            </a:r>
            <a:br>
              <a:rPr lang="en-US" altLang="en-US" dirty="0">
                <a:solidFill>
                  <a:srgbClr val="A9B7C6"/>
                </a:solidFill>
                <a:latin typeface="Courier New" panose="02070309020205020404" pitchFamily="49" charset="0"/>
                <a:cs typeface="Courier New" panose="02070309020205020404" pitchFamily="49" charset="0"/>
              </a:rPr>
            </a:br>
            <a:r>
              <a:rPr lang="en-US" altLang="en-US" dirty="0">
                <a:solidFill>
                  <a:srgbClr val="808080"/>
                </a:solidFill>
                <a:latin typeface="Courier New" panose="02070309020205020404" pitchFamily="49" charset="0"/>
                <a:cs typeface="Courier New" panose="02070309020205020404" pitchFamily="49" charset="0"/>
              </a:rPr>
              <a:t># \b : backspace</a:t>
            </a:r>
            <a:br>
              <a:rPr lang="en-US" altLang="en-US" dirty="0">
                <a:solidFill>
                  <a:srgbClr val="808080"/>
                </a:solidFill>
                <a:latin typeface="Courier New" panose="02070309020205020404" pitchFamily="49" charset="0"/>
                <a:cs typeface="Courier New" panose="02070309020205020404" pitchFamily="49" charset="0"/>
              </a:rPr>
            </a:br>
            <a:r>
              <a:rPr lang="en-US" altLang="en-US" dirty="0">
                <a:solidFill>
                  <a:srgbClr val="808080"/>
                </a:solidFill>
                <a:latin typeface="Courier New" panose="02070309020205020404" pitchFamily="49" charset="0"/>
                <a:cs typeface="Courier New" panose="02070309020205020404" pitchFamily="49" charset="0"/>
              </a:rPr>
              <a:t># \c : carriage return</a:t>
            </a:r>
            <a:br>
              <a:rPr lang="en-US" altLang="en-US" dirty="0">
                <a:solidFill>
                  <a:srgbClr val="808080"/>
                </a:solidFill>
                <a:latin typeface="Courier New" panose="02070309020205020404" pitchFamily="49" charset="0"/>
                <a:cs typeface="Courier New" panose="02070309020205020404" pitchFamily="49" charset="0"/>
              </a:rPr>
            </a:br>
            <a:r>
              <a:rPr lang="en-US" altLang="en-US" dirty="0">
                <a:solidFill>
                  <a:srgbClr val="808080"/>
                </a:solidFill>
                <a:latin typeface="Courier New" panose="02070309020205020404" pitchFamily="49" charset="0"/>
                <a:cs typeface="Courier New" panose="02070309020205020404" pitchFamily="49" charset="0"/>
              </a:rPr>
              <a:t># \f : form feed</a:t>
            </a:r>
            <a:br>
              <a:rPr lang="en-US" altLang="en-US" dirty="0">
                <a:solidFill>
                  <a:srgbClr val="808080"/>
                </a:solidFill>
                <a:latin typeface="Courier New" panose="02070309020205020404" pitchFamily="49" charset="0"/>
                <a:cs typeface="Courier New" panose="02070309020205020404" pitchFamily="49" charset="0"/>
              </a:rPr>
            </a:br>
            <a:r>
              <a:rPr lang="en-US" altLang="en-US" dirty="0">
                <a:solidFill>
                  <a:srgbClr val="808080"/>
                </a:solidFill>
                <a:latin typeface="Courier New" panose="02070309020205020404" pitchFamily="49" charset="0"/>
                <a:cs typeface="Courier New" panose="02070309020205020404" pitchFamily="49" charset="0"/>
              </a:rPr>
              <a:t># \t : tab space</a:t>
            </a:r>
            <a:br>
              <a:rPr lang="en-US" altLang="en-US" dirty="0">
                <a:solidFill>
                  <a:srgbClr val="808080"/>
                </a:solidFill>
                <a:latin typeface="Courier New" panose="02070309020205020404" pitchFamily="49" charset="0"/>
                <a:cs typeface="Courier New" panose="02070309020205020404" pitchFamily="49" charset="0"/>
              </a:rPr>
            </a:br>
            <a:r>
              <a:rPr lang="en-US" altLang="en-US" dirty="0">
                <a:solidFill>
                  <a:srgbClr val="808080"/>
                </a:solidFill>
                <a:latin typeface="Courier New" panose="02070309020205020404" pitchFamily="49" charset="0"/>
                <a:cs typeface="Courier New" panose="02070309020205020404" pitchFamily="49" charset="0"/>
              </a:rPr>
              <a:t># \v : vertical tab</a:t>
            </a:r>
            <a:endParaRPr lang="en-US" altLang="en-US" sz="4000" dirty="0">
              <a:latin typeface="Arial" panose="020B0604020202020204" pitchFamily="34" charset="0"/>
            </a:endParaRPr>
          </a:p>
        </p:txBody>
      </p:sp>
      <p:sp>
        <p:nvSpPr>
          <p:cNvPr id="9" name="TextBox 8">
            <a:extLst>
              <a:ext uri="{FF2B5EF4-FFF2-40B4-BE49-F238E27FC236}">
                <a16:creationId xmlns:a16="http://schemas.microsoft.com/office/drawing/2014/main" xmlns="" id="{67174F86-F350-43DF-8D37-8592AE4D112C}"/>
              </a:ext>
            </a:extLst>
          </p:cNvPr>
          <p:cNvSpPr txBox="1"/>
          <p:nvPr/>
        </p:nvSpPr>
        <p:spPr>
          <a:xfrm>
            <a:off x="838199" y="1551348"/>
            <a:ext cx="5505238" cy="523220"/>
          </a:xfrm>
          <a:prstGeom prst="rect">
            <a:avLst/>
          </a:prstGeom>
          <a:noFill/>
        </p:spPr>
        <p:txBody>
          <a:bodyPr wrap="square" rtlCol="0">
            <a:spAutoFit/>
          </a:bodyPr>
          <a:lstStyle/>
          <a:p>
            <a:r>
              <a:rPr lang="en-US" sz="2800" i="1" dirty="0"/>
              <a:t>Replace a string</a:t>
            </a:r>
            <a:endParaRPr lang="en-IN" sz="2800" i="1" dirty="0"/>
          </a:p>
        </p:txBody>
      </p:sp>
    </p:spTree>
    <p:extLst>
      <p:ext uri="{BB962C8B-B14F-4D97-AF65-F5344CB8AC3E}">
        <p14:creationId xmlns:p14="http://schemas.microsoft.com/office/powerpoint/2010/main" xmlns="" val="148411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33B03-2835-4DD0-92C0-FDC669F7399B}"/>
              </a:ext>
            </a:extLst>
          </p:cNvPr>
          <p:cNvSpPr>
            <a:spLocks noGrp="1"/>
          </p:cNvSpPr>
          <p:nvPr>
            <p:ph type="title"/>
          </p:nvPr>
        </p:nvSpPr>
        <p:spPr/>
        <p:txBody>
          <a:bodyPr/>
          <a:lstStyle/>
          <a:p>
            <a:r>
              <a:rPr lang="en-US" dirty="0">
                <a:latin typeface="+mn-lt"/>
              </a:rPr>
              <a:t>Email Verification</a:t>
            </a:r>
            <a:endParaRPr lang="en-IN" dirty="0">
              <a:latin typeface="+mn-lt"/>
            </a:endParaRPr>
          </a:p>
        </p:txBody>
      </p:sp>
      <p:pic>
        <p:nvPicPr>
          <p:cNvPr id="5" name="Content Placeholder 4">
            <a:extLst>
              <a:ext uri="{FF2B5EF4-FFF2-40B4-BE49-F238E27FC236}">
                <a16:creationId xmlns:a16="http://schemas.microsoft.com/office/drawing/2014/main" xmlns="" id="{CD9ABDE4-8BF7-4ECF-8C70-393904B594E7}"/>
              </a:ext>
            </a:extLst>
          </p:cNvPr>
          <p:cNvPicPr>
            <a:picLocks noGrp="1" noChangeAspect="1"/>
          </p:cNvPicPr>
          <p:nvPr>
            <p:ph idx="1"/>
          </p:nvPr>
        </p:nvPicPr>
        <p:blipFill>
          <a:blip r:embed="rId2"/>
          <a:stretch>
            <a:fillRect/>
          </a:stretch>
        </p:blipFill>
        <p:spPr>
          <a:xfrm>
            <a:off x="838200" y="1773373"/>
            <a:ext cx="10515600" cy="4351338"/>
          </a:xfrm>
        </p:spPr>
      </p:pic>
    </p:spTree>
    <p:extLst>
      <p:ext uri="{BB962C8B-B14F-4D97-AF65-F5344CB8AC3E}">
        <p14:creationId xmlns:p14="http://schemas.microsoft.com/office/powerpoint/2010/main" xmlns="" val="1936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A6D72B-56AC-41B1-8300-EDB1336524FB}"/>
              </a:ext>
            </a:extLst>
          </p:cNvPr>
          <p:cNvSpPr>
            <a:spLocks noGrp="1"/>
          </p:cNvSpPr>
          <p:nvPr>
            <p:ph type="title"/>
          </p:nvPr>
        </p:nvSpPr>
        <p:spPr/>
        <p:txBody>
          <a:bodyPr/>
          <a:lstStyle/>
          <a:p>
            <a:r>
              <a:rPr lang="en-IN" dirty="0">
                <a:latin typeface="+mn-lt"/>
              </a:rPr>
              <a:t>Agenda</a:t>
            </a:r>
            <a:endParaRPr lang="en-US" dirty="0">
              <a:latin typeface="+mn-lt"/>
            </a:endParaRPr>
          </a:p>
        </p:txBody>
      </p:sp>
      <p:sp>
        <p:nvSpPr>
          <p:cNvPr id="3" name="Content Placeholder 2">
            <a:extLst>
              <a:ext uri="{FF2B5EF4-FFF2-40B4-BE49-F238E27FC236}">
                <a16:creationId xmlns:a16="http://schemas.microsoft.com/office/drawing/2014/main" xmlns="" id="{B84EACE3-708F-4205-93D1-0911724779E1}"/>
              </a:ext>
            </a:extLst>
          </p:cNvPr>
          <p:cNvSpPr>
            <a:spLocks noGrp="1"/>
          </p:cNvSpPr>
          <p:nvPr>
            <p:ph idx="1"/>
          </p:nvPr>
        </p:nvSpPr>
        <p:spPr>
          <a:xfrm>
            <a:off x="838200" y="1690688"/>
            <a:ext cx="10515600" cy="4676861"/>
          </a:xfrm>
        </p:spPr>
        <p:txBody>
          <a:bodyPr>
            <a:normAutofit/>
          </a:bodyPr>
          <a:lstStyle/>
          <a:p>
            <a:pPr>
              <a:lnSpc>
                <a:spcPct val="110000"/>
              </a:lnSpc>
            </a:pPr>
            <a:r>
              <a:rPr lang="en-US" sz="3600" dirty="0">
                <a:solidFill>
                  <a:srgbClr val="FF0000"/>
                </a:solidFill>
                <a:latin typeface="+mj-lt"/>
              </a:rPr>
              <a:t>Why</a:t>
            </a:r>
            <a:r>
              <a:rPr lang="en-US" sz="3600" dirty="0">
                <a:latin typeface="+mj-lt"/>
              </a:rPr>
              <a:t> we use Regular Expressions ?</a:t>
            </a:r>
          </a:p>
          <a:p>
            <a:pPr>
              <a:lnSpc>
                <a:spcPct val="110000"/>
              </a:lnSpc>
            </a:pPr>
            <a:r>
              <a:rPr lang="en-US" sz="3600" dirty="0">
                <a:solidFill>
                  <a:srgbClr val="FF0000"/>
                </a:solidFill>
                <a:latin typeface="+mj-lt"/>
              </a:rPr>
              <a:t>What</a:t>
            </a:r>
            <a:r>
              <a:rPr lang="en-US" sz="3600" dirty="0">
                <a:latin typeface="+mj-lt"/>
              </a:rPr>
              <a:t> are Regular Expressions ?</a:t>
            </a:r>
          </a:p>
          <a:p>
            <a:pPr>
              <a:lnSpc>
                <a:spcPct val="110000"/>
              </a:lnSpc>
            </a:pPr>
            <a:r>
              <a:rPr lang="en-US" sz="3600" dirty="0">
                <a:solidFill>
                  <a:srgbClr val="FF0000"/>
                </a:solidFill>
                <a:latin typeface="+mj-lt"/>
              </a:rPr>
              <a:t>Basic</a:t>
            </a:r>
            <a:r>
              <a:rPr lang="en-US" sz="3600" dirty="0">
                <a:latin typeface="+mj-lt"/>
              </a:rPr>
              <a:t> Regular Expressions </a:t>
            </a:r>
            <a:r>
              <a:rPr lang="en-US" sz="3600" dirty="0">
                <a:solidFill>
                  <a:srgbClr val="FF0000"/>
                </a:solidFill>
                <a:latin typeface="+mj-lt"/>
              </a:rPr>
              <a:t>operations</a:t>
            </a:r>
          </a:p>
          <a:p>
            <a:pPr>
              <a:lnSpc>
                <a:spcPct val="110000"/>
              </a:lnSpc>
            </a:pPr>
            <a:r>
              <a:rPr lang="en-US" sz="3600" dirty="0">
                <a:solidFill>
                  <a:srgbClr val="FF0000"/>
                </a:solidFill>
                <a:latin typeface="+mj-lt"/>
              </a:rPr>
              <a:t>Email verification</a:t>
            </a:r>
            <a:r>
              <a:rPr lang="en-US" sz="3600" dirty="0">
                <a:latin typeface="+mj-lt"/>
              </a:rPr>
              <a:t> using Regular Expressions</a:t>
            </a:r>
          </a:p>
          <a:p>
            <a:pPr>
              <a:lnSpc>
                <a:spcPct val="110000"/>
              </a:lnSpc>
            </a:pPr>
            <a:r>
              <a:rPr lang="en-US" sz="3600" dirty="0">
                <a:solidFill>
                  <a:srgbClr val="FF0000"/>
                </a:solidFill>
                <a:latin typeface="+mj-lt"/>
              </a:rPr>
              <a:t>Phone number</a:t>
            </a:r>
            <a:r>
              <a:rPr lang="en-US" sz="3600" dirty="0">
                <a:latin typeface="+mj-lt"/>
              </a:rPr>
              <a:t> verification using Regular Expressions</a:t>
            </a:r>
          </a:p>
          <a:p>
            <a:pPr>
              <a:lnSpc>
                <a:spcPct val="110000"/>
              </a:lnSpc>
            </a:pPr>
            <a:r>
              <a:rPr lang="en-US" sz="3600" dirty="0">
                <a:solidFill>
                  <a:srgbClr val="FF0000"/>
                </a:solidFill>
                <a:latin typeface="+mj-lt"/>
              </a:rPr>
              <a:t>Web scraping</a:t>
            </a:r>
            <a:r>
              <a:rPr lang="en-US" sz="3600" dirty="0">
                <a:latin typeface="+mj-lt"/>
              </a:rPr>
              <a:t> using Regular Expressions</a:t>
            </a:r>
          </a:p>
        </p:txBody>
      </p:sp>
    </p:spTree>
    <p:extLst>
      <p:ext uri="{BB962C8B-B14F-4D97-AF65-F5344CB8AC3E}">
        <p14:creationId xmlns:p14="http://schemas.microsoft.com/office/powerpoint/2010/main" xmlns="" val="416331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latin typeface="+mn-lt"/>
              </a:rPr>
              <a:t>Email Verification</a:t>
            </a:r>
            <a:endParaRPr lang="en-IN" dirty="0">
              <a:latin typeface="+mn-lt"/>
            </a:endParaRPr>
          </a:p>
        </p:txBody>
      </p:sp>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838200" y="1928733"/>
            <a:ext cx="10515600" cy="4031873"/>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3200" dirty="0">
                <a:solidFill>
                  <a:srgbClr val="CC7832"/>
                </a:solidFill>
                <a:latin typeface="Courier New" panose="02070309020205020404" pitchFamily="49" charset="0"/>
                <a:cs typeface="Courier New" panose="02070309020205020404" pitchFamily="49" charset="0"/>
              </a:rPr>
              <a:t>import </a:t>
            </a:r>
            <a:r>
              <a:rPr lang="en-US" altLang="en-US" sz="3200" dirty="0">
                <a:solidFill>
                  <a:srgbClr val="A9B7C6"/>
                </a:solidFill>
                <a:latin typeface="Courier New" panose="02070309020205020404" pitchFamily="49" charset="0"/>
                <a:cs typeface="Courier New" panose="02070309020205020404" pitchFamily="49" charset="0"/>
              </a:rPr>
              <a:t>re</a:t>
            </a:r>
            <a:br>
              <a:rPr lang="en-US" altLang="en-US" sz="3200" dirty="0">
                <a:solidFill>
                  <a:srgbClr val="A9B7C6"/>
                </a:solidFill>
                <a:latin typeface="Courier New" panose="02070309020205020404" pitchFamily="49" charset="0"/>
                <a:cs typeface="Courier New" panose="02070309020205020404" pitchFamily="49" charset="0"/>
              </a:rPr>
            </a:br>
            <a:r>
              <a:rPr lang="en-US" altLang="en-US" sz="3200" dirty="0">
                <a:solidFill>
                  <a:srgbClr val="A9B7C6"/>
                </a:solidFill>
                <a:latin typeface="Courier New" panose="02070309020205020404" pitchFamily="49" charset="0"/>
                <a:cs typeface="Courier New" panose="02070309020205020404" pitchFamily="49" charset="0"/>
              </a:rPr>
              <a:t/>
            </a:r>
            <a:br>
              <a:rPr lang="en-US" altLang="en-US" sz="3200" dirty="0">
                <a:solidFill>
                  <a:srgbClr val="A9B7C6"/>
                </a:solidFill>
                <a:latin typeface="Courier New" panose="02070309020205020404" pitchFamily="49" charset="0"/>
                <a:cs typeface="Courier New" panose="02070309020205020404" pitchFamily="49" charset="0"/>
              </a:rPr>
            </a:br>
            <a:r>
              <a:rPr lang="en-US" altLang="en-US" sz="3200" dirty="0">
                <a:solidFill>
                  <a:srgbClr val="A9B7C6"/>
                </a:solidFill>
                <a:latin typeface="Courier New" panose="02070309020205020404" pitchFamily="49" charset="0"/>
                <a:cs typeface="Courier New" panose="02070309020205020404" pitchFamily="49" charset="0"/>
              </a:rPr>
              <a:t>email1 = </a:t>
            </a:r>
            <a:r>
              <a:rPr lang="en-US" altLang="en-US" sz="3200" dirty="0">
                <a:solidFill>
                  <a:srgbClr val="6A8759"/>
                </a:solidFill>
                <a:latin typeface="Courier New" panose="02070309020205020404" pitchFamily="49" charset="0"/>
                <a:cs typeface="Courier New" panose="02070309020205020404" pitchFamily="49" charset="0"/>
              </a:rPr>
              <a:t>"abhijith@cyberdude.com"</a:t>
            </a:r>
            <a:br>
              <a:rPr lang="en-US" altLang="en-US" sz="3200" dirty="0">
                <a:solidFill>
                  <a:srgbClr val="6A8759"/>
                </a:solidFill>
                <a:latin typeface="Courier New" panose="02070309020205020404" pitchFamily="49" charset="0"/>
                <a:cs typeface="Courier New" panose="02070309020205020404" pitchFamily="49" charset="0"/>
              </a:rPr>
            </a:br>
            <a:r>
              <a:rPr lang="en-US" altLang="en-US" sz="3200" dirty="0">
                <a:solidFill>
                  <a:srgbClr val="A9B7C6"/>
                </a:solidFill>
                <a:latin typeface="Courier New" panose="02070309020205020404" pitchFamily="49" charset="0"/>
                <a:cs typeface="Courier New" panose="02070309020205020404" pitchFamily="49" charset="0"/>
              </a:rPr>
              <a:t>email2 = </a:t>
            </a:r>
            <a:r>
              <a:rPr lang="en-US" altLang="en-US" sz="3200" dirty="0">
                <a:solidFill>
                  <a:srgbClr val="6A8759"/>
                </a:solidFill>
                <a:latin typeface="Courier New" panose="02070309020205020404" pitchFamily="49" charset="0"/>
                <a:cs typeface="Courier New" panose="02070309020205020404" pitchFamily="49" charset="0"/>
              </a:rPr>
              <a:t>"noufila.l@gmail.co.uk"</a:t>
            </a:r>
            <a:br>
              <a:rPr lang="en-US" altLang="en-US" sz="3200" dirty="0">
                <a:solidFill>
                  <a:srgbClr val="6A8759"/>
                </a:solidFill>
                <a:latin typeface="Courier New" panose="02070309020205020404" pitchFamily="49" charset="0"/>
                <a:cs typeface="Courier New" panose="02070309020205020404" pitchFamily="49" charset="0"/>
              </a:rPr>
            </a:br>
            <a:r>
              <a:rPr lang="en-US" altLang="en-US" sz="3200" dirty="0">
                <a:solidFill>
                  <a:srgbClr val="6A8759"/>
                </a:solidFill>
                <a:latin typeface="Courier New" panose="02070309020205020404" pitchFamily="49" charset="0"/>
                <a:cs typeface="Courier New" panose="02070309020205020404" pitchFamily="49" charset="0"/>
              </a:rPr>
              <a:t/>
            </a:r>
            <a:br>
              <a:rPr lang="en-US" altLang="en-US" sz="3200" dirty="0">
                <a:solidFill>
                  <a:srgbClr val="6A8759"/>
                </a:solidFill>
                <a:latin typeface="Courier New" panose="02070309020205020404" pitchFamily="49" charset="0"/>
                <a:cs typeface="Courier New" panose="02070309020205020404" pitchFamily="49" charset="0"/>
              </a:rPr>
            </a:br>
            <a:r>
              <a:rPr lang="en-US" altLang="en-US" sz="3200" dirty="0">
                <a:solidFill>
                  <a:srgbClr val="CC7832"/>
                </a:solidFill>
                <a:latin typeface="Courier New" panose="02070309020205020404" pitchFamily="49" charset="0"/>
                <a:cs typeface="Courier New" panose="02070309020205020404" pitchFamily="49" charset="0"/>
              </a:rPr>
              <a:t>if </a:t>
            </a:r>
            <a:r>
              <a:rPr lang="en-US" altLang="en-US" sz="3200" dirty="0">
                <a:solidFill>
                  <a:srgbClr val="A9B7C6"/>
                </a:solidFill>
                <a:latin typeface="Courier New" panose="02070309020205020404" pitchFamily="49" charset="0"/>
                <a:cs typeface="Courier New" panose="02070309020205020404" pitchFamily="49" charset="0"/>
              </a:rPr>
              <a:t>re.search(</a:t>
            </a:r>
            <a:r>
              <a:rPr lang="en-US" altLang="en-US" sz="3200" dirty="0">
                <a:solidFill>
                  <a:srgbClr val="6A8759"/>
                </a:solidFill>
                <a:latin typeface="Courier New" panose="02070309020205020404" pitchFamily="49" charset="0"/>
                <a:cs typeface="Courier New" panose="02070309020205020404" pitchFamily="49" charset="0"/>
              </a:rPr>
              <a:t>r"(^[a-z0-9.]{2,20}@[a-z-]{2,20}(\.[a-z]{2,3}){1,2}$)"</a:t>
            </a:r>
            <a:r>
              <a:rPr lang="en-US" altLang="en-US" sz="3200" dirty="0">
                <a:solidFill>
                  <a:srgbClr val="CC7832"/>
                </a:solidFill>
                <a:latin typeface="Courier New" panose="02070309020205020404" pitchFamily="49" charset="0"/>
                <a:cs typeface="Courier New" panose="02070309020205020404" pitchFamily="49" charset="0"/>
              </a:rPr>
              <a:t>, </a:t>
            </a:r>
            <a:r>
              <a:rPr lang="en-US" altLang="en-US" sz="3200" dirty="0">
                <a:solidFill>
                  <a:srgbClr val="6A8759"/>
                </a:solidFill>
                <a:latin typeface="Courier New" panose="02070309020205020404" pitchFamily="49" charset="0"/>
                <a:cs typeface="Courier New" panose="02070309020205020404" pitchFamily="49" charset="0"/>
              </a:rPr>
              <a:t>email</a:t>
            </a:r>
            <a:r>
              <a:rPr lang="en-US" altLang="en-US" sz="3200" dirty="0">
                <a:solidFill>
                  <a:srgbClr val="A9B7C6"/>
                </a:solidFill>
                <a:latin typeface="Courier New" panose="02070309020205020404" pitchFamily="49" charset="0"/>
                <a:cs typeface="Courier New" panose="02070309020205020404" pitchFamily="49" charset="0"/>
              </a:rPr>
              <a:t>):</a:t>
            </a:r>
            <a:br>
              <a:rPr lang="en-US" altLang="en-US" sz="3200" dirty="0">
                <a:solidFill>
                  <a:srgbClr val="A9B7C6"/>
                </a:solidFill>
                <a:latin typeface="Courier New" panose="02070309020205020404" pitchFamily="49" charset="0"/>
                <a:cs typeface="Courier New" panose="02070309020205020404" pitchFamily="49" charset="0"/>
              </a:rPr>
            </a:br>
            <a:r>
              <a:rPr lang="en-US" altLang="en-US" sz="3200" dirty="0">
                <a:solidFill>
                  <a:srgbClr val="A9B7C6"/>
                </a:solidFill>
                <a:latin typeface="Courier New" panose="02070309020205020404" pitchFamily="49" charset="0"/>
                <a:cs typeface="Courier New" panose="02070309020205020404" pitchFamily="49" charset="0"/>
              </a:rPr>
              <a:t>    </a:t>
            </a:r>
            <a:r>
              <a:rPr lang="en-US" altLang="en-US" sz="3200" dirty="0">
                <a:solidFill>
                  <a:srgbClr val="8888C6"/>
                </a:solidFill>
                <a:latin typeface="Courier New" panose="02070309020205020404" pitchFamily="49" charset="0"/>
                <a:cs typeface="Courier New" panose="02070309020205020404" pitchFamily="49" charset="0"/>
              </a:rPr>
              <a:t>print</a:t>
            </a:r>
            <a:r>
              <a:rPr lang="en-US" altLang="en-US" sz="3200" dirty="0">
                <a:solidFill>
                  <a:srgbClr val="A9B7C6"/>
                </a:solidFill>
                <a:latin typeface="Courier New" panose="02070309020205020404" pitchFamily="49" charset="0"/>
                <a:cs typeface="Courier New" panose="02070309020205020404" pitchFamily="49" charset="0"/>
              </a:rPr>
              <a:t>(</a:t>
            </a:r>
            <a:r>
              <a:rPr lang="en-US" altLang="en-US" sz="3200" dirty="0">
                <a:solidFill>
                  <a:srgbClr val="6A8759"/>
                </a:solidFill>
                <a:latin typeface="Courier New" panose="02070309020205020404" pitchFamily="49" charset="0"/>
                <a:cs typeface="Courier New" panose="02070309020205020404" pitchFamily="49" charset="0"/>
              </a:rPr>
              <a:t>"its a valid email"</a:t>
            </a:r>
            <a:r>
              <a:rPr lang="en-US" altLang="en-US" sz="3200" dirty="0">
                <a:solidFill>
                  <a:srgbClr val="A9B7C6"/>
                </a:solidFill>
                <a:latin typeface="Courier New" panose="02070309020205020404" pitchFamily="49" charset="0"/>
                <a:cs typeface="Courier New" panose="020703090202050204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xmlns="" val="22310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2B6DE-E1D2-4EC9-A0D0-4F9F49A63316}"/>
              </a:ext>
            </a:extLst>
          </p:cNvPr>
          <p:cNvSpPr>
            <a:spLocks noGrp="1"/>
          </p:cNvSpPr>
          <p:nvPr>
            <p:ph type="title"/>
          </p:nvPr>
        </p:nvSpPr>
        <p:spPr/>
        <p:txBody>
          <a:bodyPr/>
          <a:lstStyle/>
          <a:p>
            <a:r>
              <a:rPr lang="en-US" dirty="0">
                <a:latin typeface="+mn-lt"/>
              </a:rPr>
              <a:t>Phone Number Verification</a:t>
            </a:r>
            <a:endParaRPr lang="en-IN" dirty="0">
              <a:latin typeface="+mn-lt"/>
            </a:endParaRPr>
          </a:p>
        </p:txBody>
      </p:sp>
      <p:pic>
        <p:nvPicPr>
          <p:cNvPr id="5" name="Content Placeholder 4">
            <a:extLst>
              <a:ext uri="{FF2B5EF4-FFF2-40B4-BE49-F238E27FC236}">
                <a16:creationId xmlns:a16="http://schemas.microsoft.com/office/drawing/2014/main" xmlns="" id="{394F0A39-0631-47B0-A7D8-EC6C950E912F}"/>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177201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latin typeface="+mn-lt"/>
              </a:rPr>
              <a:t>Phone Number Verification</a:t>
            </a:r>
            <a:endParaRPr lang="en-IN" dirty="0">
              <a:latin typeface="+mn-lt"/>
            </a:endParaRPr>
          </a:p>
        </p:txBody>
      </p:sp>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838200" y="1867177"/>
            <a:ext cx="10515600" cy="4154984"/>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dirty="0">
                <a:solidFill>
                  <a:srgbClr val="CC7832"/>
                </a:solidFill>
                <a:latin typeface="Courier New" panose="02070309020205020404" pitchFamily="49" charset="0"/>
                <a:cs typeface="Courier New" panose="02070309020205020404" pitchFamily="49" charset="0"/>
              </a:rPr>
              <a:t>import </a:t>
            </a:r>
            <a:r>
              <a:rPr lang="en-US" altLang="en-US" sz="2400" dirty="0">
                <a:solidFill>
                  <a:srgbClr val="A9B7C6"/>
                </a:solidFill>
                <a:latin typeface="Courier New" panose="02070309020205020404" pitchFamily="49" charset="0"/>
                <a:cs typeface="Courier New" panose="02070309020205020404" pitchFamily="49" charset="0"/>
              </a:rPr>
              <a:t>re</a:t>
            </a:r>
            <a:br>
              <a:rPr lang="en-US" altLang="en-US" sz="2400" dirty="0">
                <a:solidFill>
                  <a:srgbClr val="A9B7C6"/>
                </a:solidFill>
                <a:latin typeface="Courier New" panose="02070309020205020404" pitchFamily="49" charset="0"/>
                <a:cs typeface="Courier New" panose="02070309020205020404" pitchFamily="49" charset="0"/>
              </a:rPr>
            </a:br>
            <a:r>
              <a:rPr lang="en-US" altLang="en-US" sz="2400" dirty="0">
                <a:solidFill>
                  <a:srgbClr val="A9B7C6"/>
                </a:solidFill>
                <a:latin typeface="Courier New" panose="02070309020205020404" pitchFamily="49" charset="0"/>
                <a:cs typeface="Courier New" panose="02070309020205020404" pitchFamily="49" charset="0"/>
              </a:rPr>
              <a:t/>
            </a:r>
            <a:br>
              <a:rPr lang="en-US" altLang="en-US" sz="2400" dirty="0">
                <a:solidFill>
                  <a:srgbClr val="A9B7C6"/>
                </a:solidFill>
                <a:latin typeface="Courier New" panose="02070309020205020404" pitchFamily="49" charset="0"/>
                <a:cs typeface="Courier New" panose="02070309020205020404" pitchFamily="49" charset="0"/>
              </a:rPr>
            </a:br>
            <a:r>
              <a:rPr lang="en-US" altLang="en-US" sz="2400" dirty="0">
                <a:solidFill>
                  <a:srgbClr val="A9B7C6"/>
                </a:solidFill>
                <a:latin typeface="Courier New" panose="02070309020205020404" pitchFamily="49" charset="0"/>
                <a:cs typeface="Courier New" panose="02070309020205020404" pitchFamily="49" charset="0"/>
              </a:rPr>
              <a:t>email1 = </a:t>
            </a:r>
            <a:r>
              <a:rPr lang="en-US" altLang="en-US" sz="2400" dirty="0">
                <a:solidFill>
                  <a:srgbClr val="6A8759"/>
                </a:solidFill>
                <a:latin typeface="Courier New" panose="02070309020205020404" pitchFamily="49" charset="0"/>
                <a:cs typeface="Courier New" panose="02070309020205020404" pitchFamily="49" charset="0"/>
              </a:rPr>
              <a:t>"abhijith@cyberdude.com"</a:t>
            </a:r>
            <a:br>
              <a:rPr lang="en-US" altLang="en-US" sz="2400" dirty="0">
                <a:solidFill>
                  <a:srgbClr val="6A8759"/>
                </a:solidFill>
                <a:latin typeface="Courier New" panose="02070309020205020404" pitchFamily="49" charset="0"/>
                <a:cs typeface="Courier New" panose="02070309020205020404" pitchFamily="49" charset="0"/>
              </a:rPr>
            </a:br>
            <a:r>
              <a:rPr lang="en-US" altLang="en-US" sz="2400" dirty="0">
                <a:solidFill>
                  <a:srgbClr val="A9B7C6"/>
                </a:solidFill>
                <a:latin typeface="Courier New" panose="02070309020205020404" pitchFamily="49" charset="0"/>
                <a:cs typeface="Courier New" panose="02070309020205020404" pitchFamily="49" charset="0"/>
              </a:rPr>
              <a:t>email2 = </a:t>
            </a:r>
            <a:r>
              <a:rPr lang="en-US" altLang="en-US" sz="2400" dirty="0">
                <a:solidFill>
                  <a:srgbClr val="6A8759"/>
                </a:solidFill>
                <a:latin typeface="Courier New" panose="02070309020205020404" pitchFamily="49" charset="0"/>
                <a:cs typeface="Courier New" panose="02070309020205020404" pitchFamily="49" charset="0"/>
              </a:rPr>
              <a:t>"noufila.l@gmail.co.uk"</a:t>
            </a:r>
            <a:br>
              <a:rPr lang="en-US" altLang="en-US" sz="2400" dirty="0">
                <a:solidFill>
                  <a:srgbClr val="6A8759"/>
                </a:solidFill>
                <a:latin typeface="Courier New" panose="02070309020205020404" pitchFamily="49" charset="0"/>
                <a:cs typeface="Courier New" panose="02070309020205020404" pitchFamily="49" charset="0"/>
              </a:rPr>
            </a:br>
            <a:r>
              <a:rPr lang="en-US" altLang="en-US" sz="2400" dirty="0">
                <a:solidFill>
                  <a:srgbClr val="6A8759"/>
                </a:solidFill>
                <a:latin typeface="Courier New" panose="02070309020205020404" pitchFamily="49" charset="0"/>
                <a:cs typeface="Courier New" panose="02070309020205020404" pitchFamily="49" charset="0"/>
              </a:rPr>
              <a:t/>
            </a:r>
            <a:br>
              <a:rPr lang="en-US" altLang="en-US" sz="2400" dirty="0">
                <a:solidFill>
                  <a:srgbClr val="6A8759"/>
                </a:solidFill>
                <a:latin typeface="Courier New" panose="02070309020205020404" pitchFamily="49" charset="0"/>
                <a:cs typeface="Courier New" panose="02070309020205020404" pitchFamily="49" charset="0"/>
              </a:rPr>
            </a:br>
            <a:r>
              <a:rPr lang="en-US" altLang="en-US" sz="2400" dirty="0">
                <a:solidFill>
                  <a:srgbClr val="CC7832"/>
                </a:solidFill>
                <a:latin typeface="Courier New" panose="02070309020205020404" pitchFamily="49" charset="0"/>
                <a:cs typeface="Courier New" panose="02070309020205020404" pitchFamily="49" charset="0"/>
              </a:rPr>
              <a:t>if </a:t>
            </a:r>
            <a:r>
              <a:rPr lang="en-US" altLang="en-US" sz="2400" dirty="0">
                <a:solidFill>
                  <a:srgbClr val="A9B7C6"/>
                </a:solidFill>
                <a:latin typeface="Courier New" panose="02070309020205020404" pitchFamily="49" charset="0"/>
                <a:cs typeface="Courier New" panose="02070309020205020404" pitchFamily="49" charset="0"/>
              </a:rPr>
              <a:t>re.search(</a:t>
            </a:r>
            <a:r>
              <a:rPr lang="en-US" altLang="en-US" sz="2400" dirty="0">
                <a:solidFill>
                  <a:srgbClr val="6A8759"/>
                </a:solidFill>
                <a:latin typeface="Courier New" panose="02070309020205020404" pitchFamily="49" charset="0"/>
                <a:cs typeface="Courier New" panose="02070309020205020404" pitchFamily="49" charset="0"/>
              </a:rPr>
              <a:t>"[\w.]{2,20}@[\w.]{2,20}.[a-z]{2,3}"</a:t>
            </a:r>
            <a:r>
              <a:rPr lang="en-US" altLang="en-US" sz="2400" dirty="0">
                <a:solidFill>
                  <a:srgbClr val="CC7832"/>
                </a:solidFill>
                <a:latin typeface="Courier New" panose="02070309020205020404" pitchFamily="49" charset="0"/>
                <a:cs typeface="Courier New" panose="02070309020205020404" pitchFamily="49" charset="0"/>
              </a:rPr>
              <a:t>, </a:t>
            </a:r>
            <a:r>
              <a:rPr lang="en-US" altLang="en-US" sz="2400" dirty="0">
                <a:solidFill>
                  <a:srgbClr val="A9B7C6"/>
                </a:solidFill>
                <a:latin typeface="Courier New" panose="02070309020205020404" pitchFamily="49" charset="0"/>
                <a:cs typeface="Courier New" panose="02070309020205020404" pitchFamily="49" charset="0"/>
              </a:rPr>
              <a:t>email1):</a:t>
            </a:r>
            <a:br>
              <a:rPr lang="en-US" altLang="en-US" sz="2400" dirty="0">
                <a:solidFill>
                  <a:srgbClr val="A9B7C6"/>
                </a:solidFill>
                <a:latin typeface="Courier New" panose="02070309020205020404" pitchFamily="49" charset="0"/>
                <a:cs typeface="Courier New" panose="02070309020205020404" pitchFamily="49" charset="0"/>
              </a:rPr>
            </a:br>
            <a:r>
              <a:rPr lang="en-US" altLang="en-US" sz="2400" dirty="0">
                <a:solidFill>
                  <a:srgbClr val="A9B7C6"/>
                </a:solidFill>
                <a:latin typeface="Courier New" panose="02070309020205020404" pitchFamily="49" charset="0"/>
                <a:cs typeface="Courier New" panose="02070309020205020404" pitchFamily="49" charset="0"/>
              </a:rPr>
              <a:t>    </a:t>
            </a:r>
            <a:r>
              <a:rPr lang="en-US" altLang="en-US" sz="2400" dirty="0">
                <a:solidFill>
                  <a:srgbClr val="8888C6"/>
                </a:solidFill>
                <a:latin typeface="Courier New" panose="02070309020205020404" pitchFamily="49" charset="0"/>
                <a:cs typeface="Courier New" panose="02070309020205020404" pitchFamily="49" charset="0"/>
              </a:rPr>
              <a:t>print</a:t>
            </a:r>
            <a:r>
              <a:rPr lang="en-US" altLang="en-US" sz="2400" dirty="0">
                <a:solidFill>
                  <a:srgbClr val="A9B7C6"/>
                </a:solidFill>
                <a:latin typeface="Courier New" panose="02070309020205020404" pitchFamily="49" charset="0"/>
                <a:cs typeface="Courier New" panose="02070309020205020404" pitchFamily="49" charset="0"/>
              </a:rPr>
              <a:t>(</a:t>
            </a:r>
            <a:r>
              <a:rPr lang="en-US" altLang="en-US" sz="2400" dirty="0">
                <a:solidFill>
                  <a:srgbClr val="6A8759"/>
                </a:solidFill>
                <a:latin typeface="Courier New" panose="02070309020205020404" pitchFamily="49" charset="0"/>
                <a:cs typeface="Courier New" panose="02070309020205020404" pitchFamily="49" charset="0"/>
              </a:rPr>
              <a:t>"its a valid email"</a:t>
            </a:r>
            <a:r>
              <a:rPr lang="en-US" altLang="en-US" sz="2400" dirty="0">
                <a:solidFill>
                  <a:srgbClr val="A9B7C6"/>
                </a:solidFill>
                <a:latin typeface="Courier New" panose="02070309020205020404" pitchFamily="49" charset="0"/>
                <a:cs typeface="Courier New" panose="02070309020205020404" pitchFamily="49" charset="0"/>
              </a:rPr>
              <a:t>)</a:t>
            </a:r>
            <a:br>
              <a:rPr lang="en-US" altLang="en-US" sz="2400" dirty="0">
                <a:solidFill>
                  <a:srgbClr val="A9B7C6"/>
                </a:solidFill>
                <a:latin typeface="Courier New" panose="02070309020205020404" pitchFamily="49" charset="0"/>
                <a:cs typeface="Courier New" panose="02070309020205020404" pitchFamily="49" charset="0"/>
              </a:rPr>
            </a:br>
            <a:r>
              <a:rPr lang="en-US" altLang="en-US" sz="2400" dirty="0">
                <a:solidFill>
                  <a:srgbClr val="CC7832"/>
                </a:solidFill>
                <a:latin typeface="Courier New" panose="02070309020205020404" pitchFamily="49" charset="0"/>
                <a:cs typeface="Courier New" panose="02070309020205020404" pitchFamily="49" charset="0"/>
              </a:rPr>
              <a:t>if </a:t>
            </a:r>
            <a:r>
              <a:rPr lang="en-US" altLang="en-US" sz="2400" dirty="0">
                <a:solidFill>
                  <a:srgbClr val="A9B7C6"/>
                </a:solidFill>
                <a:latin typeface="Courier New" panose="02070309020205020404" pitchFamily="49" charset="0"/>
                <a:cs typeface="Courier New" panose="02070309020205020404" pitchFamily="49" charset="0"/>
              </a:rPr>
              <a:t>re.search(</a:t>
            </a:r>
            <a:r>
              <a:rPr lang="en-US" altLang="en-US" sz="2400" dirty="0">
                <a:solidFill>
                  <a:srgbClr val="6A8759"/>
                </a:solidFill>
                <a:latin typeface="Courier New" panose="02070309020205020404" pitchFamily="49" charset="0"/>
                <a:cs typeface="Courier New" panose="02070309020205020404" pitchFamily="49" charset="0"/>
              </a:rPr>
              <a:t>"[\w.]{2,20}@[\w.]{2,20}.[a-z]{2,3}"</a:t>
            </a:r>
            <a:r>
              <a:rPr lang="en-US" altLang="en-US" sz="2400" dirty="0">
                <a:solidFill>
                  <a:srgbClr val="CC7832"/>
                </a:solidFill>
                <a:latin typeface="Courier New" panose="02070309020205020404" pitchFamily="49" charset="0"/>
                <a:cs typeface="Courier New" panose="02070309020205020404" pitchFamily="49" charset="0"/>
              </a:rPr>
              <a:t>, </a:t>
            </a:r>
            <a:r>
              <a:rPr lang="en-US" altLang="en-US" sz="2400" dirty="0">
                <a:solidFill>
                  <a:srgbClr val="A9B7C6"/>
                </a:solidFill>
                <a:latin typeface="Courier New" panose="02070309020205020404" pitchFamily="49" charset="0"/>
                <a:cs typeface="Courier New" panose="02070309020205020404" pitchFamily="49" charset="0"/>
              </a:rPr>
              <a:t>email2):</a:t>
            </a:r>
            <a:br>
              <a:rPr lang="en-US" altLang="en-US" sz="2400" dirty="0">
                <a:solidFill>
                  <a:srgbClr val="A9B7C6"/>
                </a:solidFill>
                <a:latin typeface="Courier New" panose="02070309020205020404" pitchFamily="49" charset="0"/>
                <a:cs typeface="Courier New" panose="02070309020205020404" pitchFamily="49" charset="0"/>
              </a:rPr>
            </a:br>
            <a:r>
              <a:rPr lang="en-US" altLang="en-US" sz="2400" dirty="0">
                <a:solidFill>
                  <a:srgbClr val="A9B7C6"/>
                </a:solidFill>
                <a:latin typeface="Courier New" panose="02070309020205020404" pitchFamily="49" charset="0"/>
                <a:cs typeface="Courier New" panose="02070309020205020404" pitchFamily="49" charset="0"/>
              </a:rPr>
              <a:t>    </a:t>
            </a:r>
            <a:r>
              <a:rPr lang="en-US" altLang="en-US" sz="2400" dirty="0">
                <a:solidFill>
                  <a:srgbClr val="8888C6"/>
                </a:solidFill>
                <a:latin typeface="Courier New" panose="02070309020205020404" pitchFamily="49" charset="0"/>
                <a:cs typeface="Courier New" panose="02070309020205020404" pitchFamily="49" charset="0"/>
              </a:rPr>
              <a:t>print</a:t>
            </a:r>
            <a:r>
              <a:rPr lang="en-US" altLang="en-US" sz="2400" dirty="0">
                <a:solidFill>
                  <a:srgbClr val="A9B7C6"/>
                </a:solidFill>
                <a:latin typeface="Courier New" panose="02070309020205020404" pitchFamily="49" charset="0"/>
                <a:cs typeface="Courier New" panose="02070309020205020404" pitchFamily="49" charset="0"/>
              </a:rPr>
              <a:t>(</a:t>
            </a:r>
            <a:r>
              <a:rPr lang="en-US" altLang="en-US" sz="2400" dirty="0">
                <a:solidFill>
                  <a:srgbClr val="6A8759"/>
                </a:solidFill>
                <a:latin typeface="Courier New" panose="02070309020205020404" pitchFamily="49" charset="0"/>
                <a:cs typeface="Courier New" panose="02070309020205020404" pitchFamily="49" charset="0"/>
              </a:rPr>
              <a:t>"its a valid email"</a:t>
            </a:r>
            <a:r>
              <a:rPr lang="en-US" altLang="en-US" sz="2400" dirty="0">
                <a:solidFill>
                  <a:srgbClr val="A9B7C6"/>
                </a:solidFill>
                <a:latin typeface="Courier New" panose="02070309020205020404" pitchFamily="49" charset="0"/>
                <a:cs typeface="Courier New" panose="020703090202050204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xmlns="" val="268762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33658-1B1B-4AA4-93BE-3C68EB1348E3}"/>
              </a:ext>
            </a:extLst>
          </p:cNvPr>
          <p:cNvSpPr>
            <a:spLocks noGrp="1"/>
          </p:cNvSpPr>
          <p:nvPr>
            <p:ph type="title"/>
          </p:nvPr>
        </p:nvSpPr>
        <p:spPr/>
        <p:txBody>
          <a:bodyPr/>
          <a:lstStyle/>
          <a:p>
            <a:r>
              <a:rPr lang="en-US" dirty="0">
                <a:latin typeface="+mn-lt"/>
              </a:rPr>
              <a:t>Web Scraping</a:t>
            </a:r>
            <a:endParaRPr lang="en-IN" dirty="0">
              <a:latin typeface="+mn-lt"/>
            </a:endParaRPr>
          </a:p>
        </p:txBody>
      </p:sp>
      <p:pic>
        <p:nvPicPr>
          <p:cNvPr id="5" name="Content Placeholder 4">
            <a:extLst>
              <a:ext uri="{FF2B5EF4-FFF2-40B4-BE49-F238E27FC236}">
                <a16:creationId xmlns:a16="http://schemas.microsoft.com/office/drawing/2014/main" xmlns="" id="{206EAB90-4839-463A-A35B-B6BFCBD29D9B}"/>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307672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8BC28-FDC8-4580-B61F-E19452998CCB}"/>
              </a:ext>
            </a:extLst>
          </p:cNvPr>
          <p:cNvSpPr>
            <a:spLocks noGrp="1"/>
          </p:cNvSpPr>
          <p:nvPr>
            <p:ph type="title"/>
          </p:nvPr>
        </p:nvSpPr>
        <p:spPr/>
        <p:txBody>
          <a:bodyPr/>
          <a:lstStyle/>
          <a:p>
            <a:r>
              <a:rPr lang="en-US" dirty="0">
                <a:latin typeface="+mn-lt"/>
              </a:rPr>
              <a:t>Web Scraping</a:t>
            </a:r>
            <a:endParaRPr lang="en-IN" dirty="0">
              <a:latin typeface="+mn-lt"/>
            </a:endParaRPr>
          </a:p>
        </p:txBody>
      </p:sp>
      <p:sp>
        <p:nvSpPr>
          <p:cNvPr id="8" name="Rectangle 1">
            <a:extLst>
              <a:ext uri="{FF2B5EF4-FFF2-40B4-BE49-F238E27FC236}">
                <a16:creationId xmlns:a16="http://schemas.microsoft.com/office/drawing/2014/main" xmlns="" id="{7ECA9269-99B2-487C-B54E-7829F13FA60C}"/>
              </a:ext>
            </a:extLst>
          </p:cNvPr>
          <p:cNvSpPr>
            <a:spLocks noChangeArrowheads="1"/>
          </p:cNvSpPr>
          <p:nvPr/>
        </p:nvSpPr>
        <p:spPr bwMode="auto">
          <a:xfrm>
            <a:off x="838200" y="1436281"/>
            <a:ext cx="10515600" cy="5016758"/>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CC7832"/>
                </a:solidFill>
                <a:latin typeface="Courier New" panose="02070309020205020404" pitchFamily="49" charset="0"/>
                <a:cs typeface="Courier New" panose="02070309020205020404" pitchFamily="49" charset="0"/>
              </a:rPr>
              <a:t>import </a:t>
            </a:r>
            <a:r>
              <a:rPr lang="en-US" altLang="en-US" sz="1600" dirty="0">
                <a:solidFill>
                  <a:srgbClr val="A9B7C6"/>
                </a:solidFill>
                <a:latin typeface="Courier New" panose="02070309020205020404" pitchFamily="49" charset="0"/>
                <a:cs typeface="Courier New" panose="02070309020205020404" pitchFamily="49" charset="0"/>
              </a:rPr>
              <a:t>re</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CC7832"/>
                </a:solidFill>
                <a:latin typeface="Courier New" panose="02070309020205020404" pitchFamily="49" charset="0"/>
                <a:cs typeface="Courier New" panose="02070309020205020404" pitchFamily="49" charset="0"/>
              </a:rPr>
              <a:t>import </a:t>
            </a:r>
            <a:r>
              <a:rPr lang="en-US" altLang="en-US" sz="1600" dirty="0">
                <a:solidFill>
                  <a:srgbClr val="A9B7C6"/>
                </a:solidFill>
                <a:latin typeface="Courier New" panose="02070309020205020404" pitchFamily="49" charset="0"/>
                <a:cs typeface="Courier New" panose="02070309020205020404" pitchFamily="49" charset="0"/>
              </a:rPr>
              <a:t>urllib </a:t>
            </a:r>
            <a:r>
              <a:rPr lang="en-US" altLang="en-US" sz="1600" dirty="0">
                <a:solidFill>
                  <a:srgbClr val="CC7832"/>
                </a:solidFill>
                <a:latin typeface="Courier New" panose="02070309020205020404" pitchFamily="49" charset="0"/>
                <a:cs typeface="Courier New" panose="02070309020205020404" pitchFamily="49" charset="0"/>
              </a:rPr>
              <a:t>as </a:t>
            </a:r>
            <a:r>
              <a:rPr lang="en-US" altLang="en-US" sz="1600" dirty="0">
                <a:solidFill>
                  <a:srgbClr val="A9B7C6"/>
                </a:solidFill>
                <a:latin typeface="Courier New" panose="02070309020205020404" pitchFamily="49" charset="0"/>
                <a:cs typeface="Courier New" panose="02070309020205020404" pitchFamily="49" charset="0"/>
              </a:rPr>
              <a:t>u</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A9B7C6"/>
                </a:solidFill>
                <a:latin typeface="Courier New" panose="02070309020205020404" pitchFamily="49" charset="0"/>
                <a:cs typeface="Courier New" panose="02070309020205020404" pitchFamily="49" charset="0"/>
              </a:rPr>
              <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A9B7C6"/>
                </a:solidFill>
                <a:latin typeface="Courier New" panose="02070309020205020404" pitchFamily="49" charset="0"/>
                <a:cs typeface="Courier New" panose="02070309020205020404" pitchFamily="49" charset="0"/>
              </a:rPr>
              <a:t>url = </a:t>
            </a:r>
            <a:r>
              <a:rPr lang="en-US" altLang="en-US" sz="1600" dirty="0">
                <a:solidFill>
                  <a:srgbClr val="6A8759"/>
                </a:solidFill>
                <a:latin typeface="Courier New" panose="02070309020205020404" pitchFamily="49" charset="0"/>
                <a:cs typeface="Courier New" panose="02070309020205020404" pitchFamily="49" charset="0"/>
              </a:rPr>
              <a:t>"http://www.corporationoftrivandrum.in/phone-numbers"</a:t>
            </a:r>
            <a:br>
              <a:rPr lang="en-US" altLang="en-US" sz="1600" dirty="0">
                <a:solidFill>
                  <a:srgbClr val="6A8759"/>
                </a:solidFill>
                <a:latin typeface="Courier New" panose="02070309020205020404" pitchFamily="49" charset="0"/>
                <a:cs typeface="Courier New" panose="02070309020205020404" pitchFamily="49" charset="0"/>
              </a:rPr>
            </a:br>
            <a:r>
              <a:rPr lang="en-US" altLang="en-US" sz="1600" dirty="0">
                <a:solidFill>
                  <a:srgbClr val="6A8759"/>
                </a:solidFill>
                <a:latin typeface="Courier New" panose="02070309020205020404" pitchFamily="49" charset="0"/>
                <a:cs typeface="Courier New" panose="02070309020205020404" pitchFamily="49" charset="0"/>
              </a:rPr>
              <a:t/>
            </a:r>
            <a:br>
              <a:rPr lang="en-US" altLang="en-US" sz="1600" dirty="0">
                <a:solidFill>
                  <a:srgbClr val="6A8759"/>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creates a response object &lt;http.client.HTTPResponse object at 0x0C64A790&gt;</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chemeClr val="bg1"/>
                </a:solidFill>
                <a:latin typeface="Courier New" panose="02070309020205020404" pitchFamily="49" charset="0"/>
                <a:cs typeface="Courier New" panose="02070309020205020404" pitchFamily="49" charset="0"/>
              </a:rPr>
              <a:t>response = u.request.urlopen(url)</a:t>
            </a:r>
            <a:br>
              <a:rPr lang="en-US" altLang="en-US" sz="1600" dirty="0">
                <a:solidFill>
                  <a:schemeClr val="bg1"/>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#print(response)</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generates the html code in binary encoded format</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chemeClr val="bg1"/>
                </a:solidFill>
                <a:latin typeface="Courier New" panose="02070309020205020404" pitchFamily="49" charset="0"/>
                <a:cs typeface="Courier New" panose="02070309020205020404" pitchFamily="49" charset="0"/>
              </a:rPr>
              <a:t>html = response.read()</a:t>
            </a:r>
            <a:br>
              <a:rPr lang="en-US" altLang="en-US" sz="1600" dirty="0">
                <a:solidFill>
                  <a:schemeClr val="bg1"/>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print(html)</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generates the html code in formatted manner</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chemeClr val="bg1"/>
                </a:solidFill>
                <a:latin typeface="Courier New" panose="02070309020205020404" pitchFamily="49" charset="0"/>
                <a:cs typeface="Courier New" panose="02070309020205020404" pitchFamily="49" charset="0"/>
              </a:rPr>
              <a:t>htmlStr = html.decode()</a:t>
            </a:r>
            <a:r>
              <a:rPr lang="en-US" altLang="en-US" sz="1600" dirty="0">
                <a:solidFill>
                  <a:srgbClr val="808080"/>
                </a:solidFill>
                <a:latin typeface="Courier New" panose="02070309020205020404" pitchFamily="49" charset="0"/>
                <a:cs typeface="Courier New" panose="02070309020205020404" pitchFamily="49" charset="0"/>
              </a:rPr>
              <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print(htmlStr)</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808080"/>
                </a:solidFill>
                <a:latin typeface="Courier New" panose="02070309020205020404" pitchFamily="49" charset="0"/>
                <a:cs typeface="Courier New" panose="02070309020205020404" pitchFamily="49" charset="0"/>
              </a:rPr>
              <a:t/>
            </a:r>
            <a:br>
              <a:rPr lang="en-US" altLang="en-US" sz="1600" dirty="0">
                <a:solidFill>
                  <a:srgbClr val="808080"/>
                </a:solidFill>
                <a:latin typeface="Courier New" panose="02070309020205020404" pitchFamily="49" charset="0"/>
                <a:cs typeface="Courier New" panose="02070309020205020404" pitchFamily="49" charset="0"/>
              </a:rPr>
            </a:br>
            <a:r>
              <a:rPr lang="en-US" altLang="en-US" sz="1600" dirty="0">
                <a:solidFill>
                  <a:srgbClr val="A9B7C6"/>
                </a:solidFill>
                <a:latin typeface="Courier New" panose="02070309020205020404" pitchFamily="49" charset="0"/>
                <a:cs typeface="Courier New" panose="02070309020205020404" pitchFamily="49" charset="0"/>
              </a:rPr>
              <a:t>pdata = re.findall(</a:t>
            </a:r>
            <a:r>
              <a:rPr lang="en-US" altLang="en-US" sz="1600" dirty="0">
                <a:solidFill>
                  <a:srgbClr val="6A8759"/>
                </a:solidFill>
                <a:latin typeface="Courier New" panose="02070309020205020404" pitchFamily="49" charset="0"/>
                <a:cs typeface="Courier New" panose="02070309020205020404" pitchFamily="49" charset="0"/>
              </a:rPr>
              <a:t>"0471-\d{7}|0471\d{7}|2\d{6}"</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a:solidFill>
                  <a:schemeClr val="bg1"/>
                </a:solidFill>
                <a:latin typeface="Courier New" panose="02070309020205020404" pitchFamily="49" charset="0"/>
                <a:cs typeface="Courier New" panose="02070309020205020404" pitchFamily="49" charset="0"/>
              </a:rPr>
              <a:t>htmlStr</a:t>
            </a:r>
            <a:r>
              <a:rPr lang="en-US" altLang="en-US" sz="1600" dirty="0">
                <a:solidFill>
                  <a:srgbClr val="A9B7C6"/>
                </a:solidFill>
                <a:latin typeface="Courier New" panose="02070309020205020404" pitchFamily="49" charset="0"/>
                <a:cs typeface="Courier New" panose="02070309020205020404" pitchFamily="49" charset="0"/>
              </a:rPr>
              <a:t>)</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CC7832"/>
                </a:solidFill>
                <a:latin typeface="Courier New" panose="02070309020205020404" pitchFamily="49" charset="0"/>
                <a:cs typeface="Courier New" panose="02070309020205020404" pitchFamily="49" charset="0"/>
              </a:rPr>
              <a:t>for </a:t>
            </a:r>
            <a:r>
              <a:rPr lang="en-US" altLang="en-US" sz="1600" dirty="0">
                <a:solidFill>
                  <a:srgbClr val="A9B7C6"/>
                </a:solidFill>
                <a:latin typeface="Courier New" panose="02070309020205020404" pitchFamily="49" charset="0"/>
                <a:cs typeface="Courier New" panose="02070309020205020404" pitchFamily="49" charset="0"/>
              </a:rPr>
              <a:t>i </a:t>
            </a:r>
            <a:r>
              <a:rPr lang="en-US" altLang="en-US" sz="1600" dirty="0">
                <a:solidFill>
                  <a:srgbClr val="CC7832"/>
                </a:solidFill>
                <a:latin typeface="Courier New" panose="02070309020205020404" pitchFamily="49" charset="0"/>
                <a:cs typeface="Courier New" panose="02070309020205020404" pitchFamily="49" charset="0"/>
              </a:rPr>
              <a:t>in </a:t>
            </a:r>
            <a:r>
              <a:rPr lang="en-US" altLang="en-US" sz="1600" dirty="0">
                <a:solidFill>
                  <a:srgbClr val="A9B7C6"/>
                </a:solidFill>
                <a:latin typeface="Courier New" panose="02070309020205020404" pitchFamily="49" charset="0"/>
                <a:cs typeface="Courier New" panose="02070309020205020404" pitchFamily="49" charset="0"/>
              </a:rPr>
              <a:t>pdata:</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A9B7C6"/>
                </a:solidFill>
                <a:latin typeface="Courier New" panose="02070309020205020404" pitchFamily="49" charset="0"/>
                <a:cs typeface="Courier New" panose="02070309020205020404" pitchFamily="49" charset="0"/>
              </a:rPr>
              <a:t>    </a:t>
            </a:r>
            <a:r>
              <a:rPr lang="en-US" altLang="en-US" sz="1600" dirty="0">
                <a:solidFill>
                  <a:srgbClr val="8888C6"/>
                </a:solidFill>
                <a:latin typeface="Courier New" panose="02070309020205020404" pitchFamily="49" charset="0"/>
                <a:cs typeface="Courier New" panose="02070309020205020404" pitchFamily="49" charset="0"/>
              </a:rPr>
              <a:t>print</a:t>
            </a:r>
            <a:r>
              <a:rPr lang="en-US" altLang="en-US" sz="1600" dirty="0">
                <a:solidFill>
                  <a:srgbClr val="A9B7C6"/>
                </a:solidFill>
                <a:latin typeface="Courier New" panose="02070309020205020404" pitchFamily="49" charset="0"/>
                <a:cs typeface="Courier New" panose="02070309020205020404" pitchFamily="49" charset="0"/>
              </a:rPr>
              <a:t>(i)</a:t>
            </a:r>
            <a:endParaRPr lang="en-US" altLang="en-US" sz="3600" dirty="0">
              <a:latin typeface="Arial" panose="020B0604020202020204" pitchFamily="34" charset="0"/>
            </a:endParaRPr>
          </a:p>
        </p:txBody>
      </p:sp>
    </p:spTree>
    <p:extLst>
      <p:ext uri="{BB962C8B-B14F-4D97-AF65-F5344CB8AC3E}">
        <p14:creationId xmlns:p14="http://schemas.microsoft.com/office/powerpoint/2010/main" xmlns="" val="1061841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5A613-267C-4A01-A3B6-ED3A2814D843}"/>
              </a:ext>
            </a:extLst>
          </p:cNvPr>
          <p:cNvSpPr>
            <a:spLocks noGrp="1"/>
          </p:cNvSpPr>
          <p:nvPr>
            <p:ph type="title"/>
          </p:nvPr>
        </p:nvSpPr>
        <p:spPr/>
        <p:txBody>
          <a:bodyPr/>
          <a:lstStyle/>
          <a:p>
            <a:r>
              <a:rPr lang="en-US" i="1" dirty="0">
                <a:latin typeface="+mn-lt"/>
              </a:rPr>
              <a:t>compile</a:t>
            </a:r>
            <a:r>
              <a:rPr lang="en-US" dirty="0">
                <a:latin typeface="+mn-lt"/>
              </a:rPr>
              <a:t> Function</a:t>
            </a:r>
            <a:endParaRPr lang="en-IN" dirty="0">
              <a:latin typeface="+mn-lt"/>
            </a:endParaRPr>
          </a:p>
        </p:txBody>
      </p:sp>
      <p:sp>
        <p:nvSpPr>
          <p:cNvPr id="3" name="Content Placeholder 2">
            <a:extLst>
              <a:ext uri="{FF2B5EF4-FFF2-40B4-BE49-F238E27FC236}">
                <a16:creationId xmlns:a16="http://schemas.microsoft.com/office/drawing/2014/main" xmlns="" id="{B833695C-AA61-4630-AEFB-2F0096761A8E}"/>
              </a:ext>
            </a:extLst>
          </p:cNvPr>
          <p:cNvSpPr>
            <a:spLocks noGrp="1"/>
          </p:cNvSpPr>
          <p:nvPr>
            <p:ph idx="1"/>
          </p:nvPr>
        </p:nvSpPr>
        <p:spPr/>
        <p:txBody>
          <a:bodyPr>
            <a:normAutofit/>
          </a:bodyPr>
          <a:lstStyle/>
          <a:p>
            <a:pPr marL="0" indent="0">
              <a:lnSpc>
                <a:spcPct val="100000"/>
              </a:lnSpc>
              <a:buNone/>
            </a:pPr>
            <a:r>
              <a:rPr lang="en-US" dirty="0">
                <a:solidFill>
                  <a:srgbClr val="FF0000"/>
                </a:solidFill>
                <a:latin typeface="+mj-lt"/>
              </a:rPr>
              <a:t>Regular expressions are compiled into pattern objects</a:t>
            </a:r>
            <a:r>
              <a:rPr lang="en-US" dirty="0">
                <a:latin typeface="+mj-lt"/>
              </a:rPr>
              <a:t>, which have methods for various operations such as searching for pattern matches or performing string substitutions.</a:t>
            </a:r>
          </a:p>
          <a:p>
            <a:pPr marL="0" indent="0">
              <a:buNone/>
            </a:pPr>
            <a:endParaRPr lang="en-US" dirty="0">
              <a:latin typeface="+mj-lt"/>
            </a:endParaRPr>
          </a:p>
          <a:p>
            <a:pPr marL="0" lvl="0" indent="0" eaLnBrk="0" fontAlgn="base" hangingPunct="0">
              <a:lnSpc>
                <a:spcPct val="100000"/>
              </a:lnSpc>
              <a:spcBef>
                <a:spcPct val="0"/>
              </a:spcBef>
              <a:spcAft>
                <a:spcPct val="0"/>
              </a:spcAft>
              <a:buNone/>
            </a:pPr>
            <a:r>
              <a:rPr lang="en-US" altLang="en-US" sz="1700" b="1" dirty="0">
                <a:solidFill>
                  <a:srgbClr val="006699"/>
                </a:solidFill>
                <a:latin typeface="Consolas" panose="020B0609020204030204" pitchFamily="49" charset="0"/>
              </a:rPr>
              <a:t>import</a:t>
            </a:r>
            <a:r>
              <a:rPr lang="en-US" altLang="en-US" sz="1700" dirty="0">
                <a:solidFill>
                  <a:srgbClr val="000000"/>
                </a:solidFill>
                <a:latin typeface="Consolas" panose="020B0609020204030204" pitchFamily="49" charset="0"/>
              </a:rPr>
              <a:t> re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0000"/>
                </a:solidFill>
                <a:latin typeface="Consolas" panose="020B0609020204030204" pitchFamily="49" charset="0"/>
              </a:rPr>
              <a:t>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8200"/>
                </a:solidFill>
                <a:latin typeface="Consolas" panose="020B0609020204030204" pitchFamily="49" charset="0"/>
              </a:rPr>
              <a:t># compile() creates regular expression character class [a-e],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8200"/>
                </a:solidFill>
                <a:latin typeface="Consolas" panose="020B0609020204030204" pitchFamily="49" charset="0"/>
              </a:rPr>
              <a:t># which is equivalent to [abcde].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8200"/>
                </a:solidFill>
                <a:latin typeface="Consolas" panose="020B0609020204030204" pitchFamily="49" charset="0"/>
              </a:rPr>
              <a:t># class [abcde] will match with string with 'a', 'b', 'c', 'd', 'e'.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0000"/>
                </a:solidFill>
                <a:latin typeface="Consolas" panose="020B0609020204030204" pitchFamily="49" charset="0"/>
              </a:rPr>
              <a:t>p </a:t>
            </a:r>
            <a:r>
              <a:rPr lang="en-US" altLang="en-US" sz="1700" b="1" dirty="0">
                <a:solidFill>
                  <a:srgbClr val="006699"/>
                </a:solidFill>
                <a:latin typeface="Consolas" panose="020B0609020204030204" pitchFamily="49" charset="0"/>
              </a:rPr>
              <a:t>=</a:t>
            </a:r>
            <a:r>
              <a:rPr lang="en-US" altLang="en-US" sz="1700" dirty="0">
                <a:solidFill>
                  <a:srgbClr val="000000"/>
                </a:solidFill>
                <a:latin typeface="Consolas" panose="020B0609020204030204" pitchFamily="49" charset="0"/>
              </a:rPr>
              <a:t> re.</a:t>
            </a:r>
            <a:r>
              <a:rPr lang="en-US" altLang="en-US" sz="1700" dirty="0">
                <a:solidFill>
                  <a:srgbClr val="FF1493"/>
                </a:solidFill>
                <a:latin typeface="Consolas" panose="020B0609020204030204" pitchFamily="49" charset="0"/>
              </a:rPr>
              <a:t>compile</a:t>
            </a:r>
            <a:r>
              <a:rPr lang="en-US" altLang="en-US" sz="1700" dirty="0">
                <a:solidFill>
                  <a:srgbClr val="000000"/>
                </a:solidFill>
                <a:latin typeface="Consolas" panose="020B0609020204030204" pitchFamily="49" charset="0"/>
              </a:rPr>
              <a:t>(</a:t>
            </a:r>
            <a:r>
              <a:rPr lang="en-US" altLang="en-US" sz="1700" dirty="0">
                <a:solidFill>
                  <a:srgbClr val="0000FF"/>
                </a:solidFill>
                <a:latin typeface="Consolas" panose="020B0609020204030204" pitchFamily="49" charset="0"/>
              </a:rPr>
              <a:t>'[a-e]'</a:t>
            </a:r>
            <a:r>
              <a:rPr lang="en-US" altLang="en-US" sz="1700" dirty="0">
                <a:solidFill>
                  <a:srgbClr val="000000"/>
                </a:solidFill>
                <a:latin typeface="Consolas" panose="020B0609020204030204" pitchFamily="49" charset="0"/>
              </a:rPr>
              <a:t>)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0000"/>
                </a:solidFill>
                <a:latin typeface="Consolas" panose="020B0609020204030204" pitchFamily="49" charset="0"/>
              </a:rPr>
              <a:t>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008200"/>
                </a:solidFill>
                <a:latin typeface="Consolas" panose="020B0609020204030204" pitchFamily="49" charset="0"/>
              </a:rPr>
              <a:t># findall() searches for the Regular Expression and return a list upon finding </a:t>
            </a:r>
            <a:endParaRPr lang="en-US" altLang="en-US" sz="1700" dirty="0"/>
          </a:p>
          <a:p>
            <a:pPr marL="0" lvl="0" indent="0" eaLnBrk="0" fontAlgn="base" hangingPunct="0">
              <a:lnSpc>
                <a:spcPct val="100000"/>
              </a:lnSpc>
              <a:spcBef>
                <a:spcPct val="0"/>
              </a:spcBef>
              <a:spcAft>
                <a:spcPct val="0"/>
              </a:spcAft>
              <a:buNone/>
            </a:pPr>
            <a:r>
              <a:rPr lang="en-US" altLang="en-US" sz="1700" dirty="0">
                <a:solidFill>
                  <a:srgbClr val="FF1493"/>
                </a:solidFill>
                <a:latin typeface="Consolas" panose="020B0609020204030204" pitchFamily="49" charset="0"/>
              </a:rPr>
              <a:t>print</a:t>
            </a:r>
            <a:r>
              <a:rPr lang="en-US" altLang="en-US" sz="1700" dirty="0">
                <a:solidFill>
                  <a:srgbClr val="000000"/>
                </a:solidFill>
                <a:latin typeface="Consolas" panose="020B0609020204030204" pitchFamily="49" charset="0"/>
              </a:rPr>
              <a:t>(p.findall(</a:t>
            </a:r>
            <a:r>
              <a:rPr lang="en-US" altLang="en-US" sz="1700" dirty="0">
                <a:solidFill>
                  <a:srgbClr val="0000FF"/>
                </a:solidFill>
                <a:latin typeface="Consolas" panose="020B0609020204030204" pitchFamily="49" charset="0"/>
              </a:rPr>
              <a:t>"Aye, said Mr. Gibenson Stark"</a:t>
            </a:r>
            <a:r>
              <a:rPr lang="en-US" altLang="en-US" sz="1700" dirty="0">
                <a:solidFill>
                  <a:srgbClr val="000000"/>
                </a:solidFill>
                <a:latin typeface="Consolas" panose="020B0609020204030204" pitchFamily="49" charset="0"/>
              </a:rPr>
              <a:t>)) </a:t>
            </a:r>
            <a:endParaRPr lang="en-US" altLang="en-US" sz="1700" dirty="0">
              <a:latin typeface="Arial" panose="020B0604020202020204" pitchFamily="34" charset="0"/>
            </a:endParaRPr>
          </a:p>
          <a:p>
            <a:pPr marL="0" indent="0">
              <a:buNone/>
            </a:pPr>
            <a:endParaRPr lang="en-US" dirty="0">
              <a:latin typeface="+mj-lt"/>
            </a:endParaRPr>
          </a:p>
          <a:p>
            <a:pPr marL="0" indent="0">
              <a:buNone/>
            </a:pPr>
            <a:endParaRPr lang="en-IN" dirty="0">
              <a:latin typeface="+mj-lt"/>
            </a:endParaRPr>
          </a:p>
        </p:txBody>
      </p:sp>
    </p:spTree>
    <p:extLst>
      <p:ext uri="{BB962C8B-B14F-4D97-AF65-F5344CB8AC3E}">
        <p14:creationId xmlns:p14="http://schemas.microsoft.com/office/powerpoint/2010/main" xmlns="" val="1294144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AE2DFB-308D-4398-84AF-8D9B260C364E}"/>
              </a:ext>
            </a:extLst>
          </p:cNvPr>
          <p:cNvSpPr>
            <a:spLocks noGrp="1"/>
          </p:cNvSpPr>
          <p:nvPr>
            <p:ph idx="1"/>
          </p:nvPr>
        </p:nvSpPr>
        <p:spPr>
          <a:xfrm>
            <a:off x="838200" y="706582"/>
            <a:ext cx="10515600" cy="5470381"/>
          </a:xfrm>
        </p:spPr>
        <p:txBody>
          <a:bodyPr>
            <a:normAutofit fontScale="92500" lnSpcReduction="10000"/>
          </a:bodyPr>
          <a:lstStyle/>
          <a:p>
            <a:pPr marL="0" indent="0">
              <a:lnSpc>
                <a:spcPct val="150000"/>
              </a:lnSpc>
              <a:buNone/>
            </a:pPr>
            <a:r>
              <a:rPr lang="en-US" dirty="0"/>
              <a:t>Output</a:t>
            </a:r>
          </a:p>
          <a:p>
            <a:pPr marL="0" indent="0">
              <a:lnSpc>
                <a:spcPct val="150000"/>
              </a:lnSpc>
              <a:buNone/>
            </a:pPr>
            <a:r>
              <a:rPr lang="en-US" altLang="en-US" sz="2000" dirty="0">
                <a:solidFill>
                  <a:srgbClr val="FF0000"/>
                </a:solidFill>
                <a:latin typeface="Consolas" panose="020B0609020204030204" pitchFamily="49" charset="0"/>
              </a:rPr>
              <a:t>['e', 'a', 'd', 'b', 'e', 'a’]</a:t>
            </a:r>
            <a:r>
              <a:rPr lang="en-US" altLang="en-US" sz="1800" dirty="0">
                <a:solidFill>
                  <a:srgbClr val="FF0000"/>
                </a:solidFill>
              </a:rPr>
              <a:t> </a:t>
            </a:r>
          </a:p>
          <a:p>
            <a:pPr marL="0" indent="0">
              <a:lnSpc>
                <a:spcPct val="150000"/>
              </a:lnSpc>
              <a:buNone/>
            </a:pPr>
            <a:endParaRPr lang="en-US" sz="1800" dirty="0">
              <a:solidFill>
                <a:srgbClr val="FF0000"/>
              </a:solidFill>
            </a:endParaRPr>
          </a:p>
          <a:p>
            <a:pPr marL="0" indent="0" fontAlgn="base">
              <a:lnSpc>
                <a:spcPct val="120000"/>
              </a:lnSpc>
              <a:buNone/>
            </a:pPr>
            <a:r>
              <a:rPr lang="en-US" dirty="0"/>
              <a:t>Understanding the Output:</a:t>
            </a:r>
            <a:br>
              <a:rPr lang="en-US" dirty="0"/>
            </a:br>
            <a:r>
              <a:rPr lang="en-US" dirty="0">
                <a:latin typeface="+mj-lt"/>
              </a:rPr>
              <a:t>First occurrence is ‘e’ in “Aye” and not ‘A’, as it being Case Sensitive.</a:t>
            </a:r>
            <a:br>
              <a:rPr lang="en-US" dirty="0">
                <a:latin typeface="+mj-lt"/>
              </a:rPr>
            </a:br>
            <a:r>
              <a:rPr lang="en-US" dirty="0">
                <a:latin typeface="+mj-lt"/>
              </a:rPr>
              <a:t>Next Occurrence is ‘a’ in “said”, then ‘d’ in “said”, followed by ‘b’ and ‘e’ in “Gibenson”, the Last ‘a’ matches with “Stark”.</a:t>
            </a:r>
          </a:p>
          <a:p>
            <a:pPr marL="0" indent="0" fontAlgn="base">
              <a:lnSpc>
                <a:spcPct val="120000"/>
              </a:lnSpc>
              <a:buNone/>
            </a:pPr>
            <a:r>
              <a:rPr lang="en-US" dirty="0">
                <a:latin typeface="+mj-lt"/>
              </a:rPr>
              <a:t/>
            </a:r>
            <a:br>
              <a:rPr lang="en-US" dirty="0">
                <a:latin typeface="+mj-lt"/>
              </a:rPr>
            </a:br>
            <a:r>
              <a:rPr lang="en-US" dirty="0">
                <a:latin typeface="+mj-lt"/>
              </a:rPr>
              <a:t>Metacharacter blackslash ‘\’ has a very important role as it signals various sequences. If the blackslash is to be used without its special meaning as metacharacter, use’\\’</a:t>
            </a:r>
            <a:endParaRPr lang="en-IN" dirty="0"/>
          </a:p>
        </p:txBody>
      </p:sp>
    </p:spTree>
    <p:extLst>
      <p:ext uri="{BB962C8B-B14F-4D97-AF65-F5344CB8AC3E}">
        <p14:creationId xmlns:p14="http://schemas.microsoft.com/office/powerpoint/2010/main" xmlns="" val="164390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AF6F48F-232E-4B8C-B9EC-1AD4F0F39DEE}"/>
              </a:ext>
            </a:extLst>
          </p:cNvPr>
          <p:cNvSpPr>
            <a:spLocks noGrp="1"/>
          </p:cNvSpPr>
          <p:nvPr>
            <p:ph idx="1"/>
          </p:nvPr>
        </p:nvSpPr>
        <p:spPr>
          <a:xfrm>
            <a:off x="838200" y="1122218"/>
            <a:ext cx="10515600" cy="5054745"/>
          </a:xfrm>
        </p:spPr>
        <p:txBody>
          <a:bodyPr>
            <a:normAutofit/>
          </a:bodyPr>
          <a:lstStyle/>
          <a:p>
            <a:pPr marL="0" indent="0">
              <a:buNone/>
            </a:pPr>
            <a:r>
              <a:rPr lang="en-US" altLang="en-US" sz="3600" dirty="0">
                <a:solidFill>
                  <a:srgbClr val="000000"/>
                </a:solidFill>
                <a:latin typeface="+mj-lt"/>
              </a:rPr>
              <a:t>\d		Matches any decimal digit, this is equivalent 			to the set class [0-9].</a:t>
            </a:r>
          </a:p>
          <a:p>
            <a:pPr marL="0" indent="0">
              <a:buNone/>
            </a:pPr>
            <a:r>
              <a:rPr lang="en-US" altLang="en-US" sz="3600" dirty="0">
                <a:solidFill>
                  <a:srgbClr val="000000"/>
                </a:solidFill>
                <a:latin typeface="+mj-lt"/>
              </a:rPr>
              <a:t>\D		Matches any non-digit character. </a:t>
            </a:r>
          </a:p>
          <a:p>
            <a:pPr marL="0" indent="0">
              <a:buNone/>
            </a:pPr>
            <a:r>
              <a:rPr lang="en-US" altLang="en-US" sz="3600" dirty="0">
                <a:solidFill>
                  <a:srgbClr val="000000"/>
                </a:solidFill>
                <a:latin typeface="+mj-lt"/>
              </a:rPr>
              <a:t>\s		Matches any whitespace character.</a:t>
            </a:r>
          </a:p>
          <a:p>
            <a:pPr marL="0" indent="0">
              <a:buNone/>
            </a:pPr>
            <a:r>
              <a:rPr lang="en-US" altLang="en-US" sz="3600" dirty="0">
                <a:solidFill>
                  <a:srgbClr val="000000"/>
                </a:solidFill>
                <a:latin typeface="+mj-lt"/>
              </a:rPr>
              <a:t>\S		Matches any non-whitespace character. </a:t>
            </a:r>
          </a:p>
          <a:p>
            <a:pPr marL="0" indent="0">
              <a:buNone/>
            </a:pPr>
            <a:r>
              <a:rPr lang="en-US" altLang="en-US" sz="3600" dirty="0">
                <a:solidFill>
                  <a:srgbClr val="000000"/>
                </a:solidFill>
                <a:latin typeface="+mj-lt"/>
              </a:rPr>
              <a:t>\w		Matches any alphanumeric character, this is 			equivalent to the class [a-zA-Z0-9_]. </a:t>
            </a:r>
          </a:p>
          <a:p>
            <a:pPr marL="0" indent="0">
              <a:buNone/>
            </a:pPr>
            <a:r>
              <a:rPr lang="en-US" altLang="en-US" sz="3600" dirty="0">
                <a:solidFill>
                  <a:srgbClr val="000000"/>
                </a:solidFill>
                <a:latin typeface="+mj-lt"/>
              </a:rPr>
              <a:t>\W		Matches any non-alphanumeric character.</a:t>
            </a:r>
            <a:endParaRPr lang="en-IN" sz="3600" dirty="0">
              <a:latin typeface="+mj-lt"/>
            </a:endParaRPr>
          </a:p>
        </p:txBody>
      </p:sp>
    </p:spTree>
    <p:extLst>
      <p:ext uri="{BB962C8B-B14F-4D97-AF65-F5344CB8AC3E}">
        <p14:creationId xmlns:p14="http://schemas.microsoft.com/office/powerpoint/2010/main" xmlns="" val="1417192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5EC06-882D-426D-88DA-EEECCB96B5FC}"/>
              </a:ext>
            </a:extLst>
          </p:cNvPr>
          <p:cNvSpPr>
            <a:spLocks noGrp="1"/>
          </p:cNvSpPr>
          <p:nvPr>
            <p:ph type="title"/>
          </p:nvPr>
        </p:nvSpPr>
        <p:spPr/>
        <p:txBody>
          <a:bodyPr/>
          <a:lstStyle/>
          <a:p>
            <a:r>
              <a:rPr lang="en-US" i="1" dirty="0">
                <a:latin typeface="+mn-lt"/>
              </a:rPr>
              <a:t>split </a:t>
            </a:r>
            <a:r>
              <a:rPr lang="en-US" dirty="0">
                <a:latin typeface="+mn-lt"/>
              </a:rPr>
              <a:t>Function</a:t>
            </a:r>
            <a:endParaRPr lang="en-IN" i="1" dirty="0">
              <a:latin typeface="+mn-lt"/>
            </a:endParaRPr>
          </a:p>
        </p:txBody>
      </p:sp>
      <p:sp>
        <p:nvSpPr>
          <p:cNvPr id="5" name="Content Placeholder 4">
            <a:extLst>
              <a:ext uri="{FF2B5EF4-FFF2-40B4-BE49-F238E27FC236}">
                <a16:creationId xmlns:a16="http://schemas.microsoft.com/office/drawing/2014/main" xmlns="" id="{503B960E-AFC8-4232-B269-A83CF32B80D6}"/>
              </a:ext>
            </a:extLst>
          </p:cNvPr>
          <p:cNvSpPr>
            <a:spLocks noGrp="1"/>
          </p:cNvSpPr>
          <p:nvPr>
            <p:ph idx="1"/>
          </p:nvPr>
        </p:nvSpPr>
        <p:spPr/>
        <p:txBody>
          <a:bodyPr>
            <a:normAutofit fontScale="92500" lnSpcReduction="10000"/>
          </a:bodyPr>
          <a:lstStyle/>
          <a:p>
            <a:pPr marL="0" indent="0" eaLnBrk="0" fontAlgn="base" hangingPunct="0">
              <a:lnSpc>
                <a:spcPct val="110000"/>
              </a:lnSpc>
              <a:spcBef>
                <a:spcPct val="0"/>
              </a:spcBef>
              <a:spcAft>
                <a:spcPct val="0"/>
              </a:spcAft>
              <a:buNone/>
            </a:pPr>
            <a:r>
              <a:rPr lang="en-US" altLang="en-US" sz="2400" dirty="0">
                <a:solidFill>
                  <a:srgbClr val="FF0000"/>
                </a:solidFill>
                <a:latin typeface="+mj-lt"/>
              </a:rPr>
              <a:t>Split string by the occurrences of a character or a pattern</a:t>
            </a:r>
            <a:r>
              <a:rPr lang="en-US" altLang="en-US" sz="2400" dirty="0">
                <a:solidFill>
                  <a:srgbClr val="000000"/>
                </a:solidFill>
                <a:latin typeface="+mj-lt"/>
              </a:rPr>
              <a:t>, upon finding that pattern, the remaining characters from the string are returned as part of the resulting list.</a:t>
            </a:r>
          </a:p>
          <a:p>
            <a:pPr marL="0" indent="0" eaLnBrk="0" fontAlgn="base" hangingPunct="0">
              <a:lnSpc>
                <a:spcPct val="110000"/>
              </a:lnSpc>
              <a:spcBef>
                <a:spcPct val="0"/>
              </a:spcBef>
              <a:spcAft>
                <a:spcPct val="0"/>
              </a:spcAft>
              <a:buNone/>
            </a:pPr>
            <a:r>
              <a:rPr lang="en-US" altLang="en-US" sz="2400" dirty="0">
                <a:latin typeface="+mj-lt"/>
              </a:rPr>
              <a:t/>
            </a:r>
            <a:br>
              <a:rPr lang="en-US" altLang="en-US" sz="2400" dirty="0">
                <a:latin typeface="+mj-lt"/>
              </a:rPr>
            </a:br>
            <a:r>
              <a:rPr lang="en-US" altLang="en-US" sz="2400" b="1" dirty="0">
                <a:solidFill>
                  <a:srgbClr val="000000"/>
                </a:solidFill>
                <a:latin typeface="+mj-lt"/>
              </a:rPr>
              <a:t>Syntax :</a:t>
            </a:r>
            <a:endParaRPr lang="en-US" altLang="en-US" sz="2400" dirty="0">
              <a:latin typeface="+mj-lt"/>
            </a:endParaRPr>
          </a:p>
          <a:p>
            <a:pPr marL="0" indent="0" eaLnBrk="0" fontAlgn="base" hangingPunct="0">
              <a:lnSpc>
                <a:spcPct val="110000"/>
              </a:lnSpc>
              <a:spcBef>
                <a:spcPct val="0"/>
              </a:spcBef>
              <a:spcAft>
                <a:spcPct val="0"/>
              </a:spcAft>
              <a:buNone/>
            </a:pPr>
            <a:r>
              <a:rPr lang="en-US" altLang="en-US" sz="2400" dirty="0">
                <a:solidFill>
                  <a:srgbClr val="FF0000"/>
                </a:solidFill>
                <a:latin typeface="+mj-lt"/>
              </a:rPr>
              <a:t>re.split(pattern, string, maxsplit=0, flags=0)</a:t>
            </a:r>
            <a:r>
              <a:rPr lang="en-US" altLang="en-US" sz="2400" dirty="0">
                <a:latin typeface="+mj-lt"/>
              </a:rPr>
              <a:t> </a:t>
            </a:r>
          </a:p>
          <a:p>
            <a:pPr marL="0" indent="0" eaLnBrk="0" fontAlgn="base" hangingPunct="0">
              <a:lnSpc>
                <a:spcPct val="110000"/>
              </a:lnSpc>
              <a:spcBef>
                <a:spcPct val="0"/>
              </a:spcBef>
              <a:spcAft>
                <a:spcPct val="0"/>
              </a:spcAft>
              <a:buNone/>
            </a:pPr>
            <a:endParaRPr lang="en-US" altLang="en-US" sz="2400" dirty="0">
              <a:latin typeface="+mj-lt"/>
            </a:endParaRPr>
          </a:p>
          <a:p>
            <a:pPr marL="0" indent="0">
              <a:lnSpc>
                <a:spcPct val="110000"/>
              </a:lnSpc>
              <a:buNone/>
            </a:pPr>
            <a:r>
              <a:rPr lang="en-US" sz="2400" dirty="0">
                <a:latin typeface="+mj-lt"/>
              </a:rPr>
              <a:t>The First parameter, pattern denotes the regular expression, string is the given string in which pattern will be searched for and in which splitting occurs, maxsplit if not provided is considered to be zero ‘0’, and if any nonzero value is provided, then at most that many splits occurs. If maxsplit = 1, then the string will split once only, resulting in a list of length 2. The flags are very useful and can help to shorten code, they are not necessary parameters, eg: flags = re.IGNORECASE, In this split, case will be ignored.</a:t>
            </a:r>
            <a:endParaRPr lang="en-IN" sz="2400" dirty="0">
              <a:latin typeface="+mj-lt"/>
            </a:endParaRPr>
          </a:p>
        </p:txBody>
      </p:sp>
    </p:spTree>
    <p:extLst>
      <p:ext uri="{BB962C8B-B14F-4D97-AF65-F5344CB8AC3E}">
        <p14:creationId xmlns:p14="http://schemas.microsoft.com/office/powerpoint/2010/main" xmlns="" val="529585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8F71F04-17C3-46B2-B449-329686805B0F}"/>
              </a:ext>
            </a:extLst>
          </p:cNvPr>
          <p:cNvSpPr>
            <a:spLocks noGrp="1"/>
          </p:cNvSpPr>
          <p:nvPr>
            <p:ph idx="1"/>
          </p:nvPr>
        </p:nvSpPr>
        <p:spPr>
          <a:xfrm>
            <a:off x="838200" y="773084"/>
            <a:ext cx="10515600" cy="5403879"/>
          </a:xfrm>
        </p:spPr>
        <p:txBody>
          <a:bodyPr>
            <a:normAutofit fontScale="85000" lnSpcReduction="20000"/>
          </a:bodyPr>
          <a:lstStyle/>
          <a:p>
            <a:pPr marL="0" lvl="0" indent="0" eaLnBrk="0" fontAlgn="base" hangingPunct="0">
              <a:lnSpc>
                <a:spcPct val="100000"/>
              </a:lnSpc>
              <a:spcBef>
                <a:spcPct val="0"/>
              </a:spcBef>
              <a:spcAft>
                <a:spcPct val="0"/>
              </a:spcAft>
              <a:buNone/>
            </a:pPr>
            <a:r>
              <a:rPr lang="en-US" altLang="en-US" sz="2100" b="1" dirty="0">
                <a:solidFill>
                  <a:srgbClr val="006699"/>
                </a:solidFill>
                <a:latin typeface="Consolas" panose="020B0609020204030204" pitchFamily="49" charset="0"/>
              </a:rPr>
              <a:t>from</a:t>
            </a:r>
            <a:r>
              <a:rPr lang="en-US" altLang="en-US" sz="2100" dirty="0">
                <a:solidFill>
                  <a:srgbClr val="000000"/>
                </a:solidFill>
                <a:latin typeface="Consolas" panose="020B0609020204030204" pitchFamily="49" charset="0"/>
              </a:rPr>
              <a:t> re </a:t>
            </a:r>
            <a:r>
              <a:rPr lang="en-US" altLang="en-US" sz="2100" b="1" dirty="0">
                <a:solidFill>
                  <a:srgbClr val="006699"/>
                </a:solidFill>
                <a:latin typeface="Consolas" panose="020B0609020204030204" pitchFamily="49" charset="0"/>
              </a:rPr>
              <a:t>import</a:t>
            </a:r>
            <a:r>
              <a:rPr lang="en-US" altLang="en-US" sz="2100" dirty="0">
                <a:solidFill>
                  <a:srgbClr val="000000"/>
                </a:solidFill>
                <a:latin typeface="Consolas" panose="020B0609020204030204" pitchFamily="49" charset="0"/>
              </a:rPr>
              <a:t> split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0000"/>
                </a:solidFill>
                <a:latin typeface="Consolas" panose="020B0609020204030204" pitchFamily="49" charset="0"/>
              </a:rPr>
              <a: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8200"/>
                </a:solidFill>
                <a:latin typeface="Consolas" panose="020B0609020204030204" pitchFamily="49" charset="0"/>
              </a:rPr>
              <a:t># '\W+' denotes Non-Alphanumeric Characters or group of characters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8200"/>
                </a:solidFill>
                <a:latin typeface="Consolas" panose="020B0609020204030204" pitchFamily="49" charset="0"/>
              </a:rPr>
              <a:t># Upon finding ',' or whitespace ' ', the split(), splits the string from that point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FF1493"/>
                </a:solidFill>
                <a:latin typeface="Consolas" panose="020B0609020204030204" pitchFamily="49" charset="0"/>
              </a:rPr>
              <a:t>print</a:t>
            </a:r>
            <a:r>
              <a:rPr lang="en-US" altLang="en-US" sz="2100" dirty="0">
                <a:solidFill>
                  <a:srgbClr val="000000"/>
                </a:solidFill>
                <a:latin typeface="Consolas" panose="020B0609020204030204" pitchFamily="49" charset="0"/>
              </a:rPr>
              <a:t>(split(</a:t>
            </a:r>
            <a:r>
              <a:rPr lang="en-US" altLang="en-US" sz="2100" dirty="0">
                <a:solidFill>
                  <a:srgbClr val="0000FF"/>
                </a:solidFill>
                <a:latin typeface="Consolas" panose="020B0609020204030204" pitchFamily="49" charset="0"/>
              </a:rPr>
              <a:t>'\W+'</a:t>
            </a:r>
            <a:r>
              <a:rPr lang="en-US" altLang="en-US" sz="2100" dirty="0">
                <a:solidFill>
                  <a:srgbClr val="000000"/>
                </a:solidFill>
                <a:latin typeface="Consolas" panose="020B0609020204030204" pitchFamily="49" charset="0"/>
              </a:rPr>
              <a:t>, </a:t>
            </a:r>
            <a:r>
              <a:rPr lang="en-US" altLang="en-US" sz="2100" dirty="0">
                <a:solidFill>
                  <a:srgbClr val="0000FF"/>
                </a:solidFill>
                <a:latin typeface="Consolas" panose="020B0609020204030204" pitchFamily="49" charset="0"/>
              </a:rPr>
              <a:t>'Words, words , Words'</a:t>
            </a:r>
            <a:r>
              <a:rPr lang="en-US" altLang="en-US" sz="2100" dirty="0">
                <a:solidFill>
                  <a:srgbClr val="000000"/>
                </a:solidFill>
                <a:latin typeface="Consolas" panose="020B0609020204030204" pitchFamily="49" charset="0"/>
              </a:rPr>
              <a: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FF1493"/>
                </a:solidFill>
                <a:latin typeface="Consolas" panose="020B0609020204030204" pitchFamily="49" charset="0"/>
              </a:rPr>
              <a:t>print</a:t>
            </a:r>
            <a:r>
              <a:rPr lang="en-US" altLang="en-US" sz="2100" dirty="0">
                <a:solidFill>
                  <a:srgbClr val="000000"/>
                </a:solidFill>
                <a:latin typeface="Consolas" panose="020B0609020204030204" pitchFamily="49" charset="0"/>
              </a:rPr>
              <a:t>(split(</a:t>
            </a:r>
            <a:r>
              <a:rPr lang="en-US" altLang="en-US" sz="2100" dirty="0">
                <a:solidFill>
                  <a:srgbClr val="0000FF"/>
                </a:solidFill>
                <a:latin typeface="Consolas" panose="020B0609020204030204" pitchFamily="49" charset="0"/>
              </a:rPr>
              <a:t>'\W+'</a:t>
            </a:r>
            <a:r>
              <a:rPr lang="en-US" altLang="en-US" sz="2100" dirty="0">
                <a:solidFill>
                  <a:srgbClr val="000000"/>
                </a:solidFill>
                <a:latin typeface="Consolas" panose="020B0609020204030204" pitchFamily="49" charset="0"/>
              </a:rPr>
              <a:t>, </a:t>
            </a:r>
            <a:r>
              <a:rPr lang="en-US" altLang="en-US" sz="2100" dirty="0">
                <a:solidFill>
                  <a:srgbClr val="0000FF"/>
                </a:solidFill>
                <a:latin typeface="Consolas" panose="020B0609020204030204" pitchFamily="49" charset="0"/>
              </a:rPr>
              <a:t>"Word's words Words"</a:t>
            </a:r>
            <a:r>
              <a:rPr lang="en-US" altLang="en-US" sz="2100" dirty="0">
                <a:solidFill>
                  <a:srgbClr val="000000"/>
                </a:solidFill>
                <a:latin typeface="Consolas" panose="020B0609020204030204" pitchFamily="49" charset="0"/>
              </a:rPr>
              <a: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0000"/>
                </a:solidFill>
                <a:latin typeface="Consolas" panose="020B0609020204030204" pitchFamily="49" charset="0"/>
              </a:rPr>
              <a: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8200"/>
                </a:solidFill>
                <a:latin typeface="Consolas" panose="020B0609020204030204" pitchFamily="49" charset="0"/>
              </a:rPr>
              <a:t># Here ':', ' ' ,',' are not Alphanumeric thus, the point where splitting occurs </a:t>
            </a:r>
            <a:endParaRPr lang="en-US" altLang="en-US" sz="2100" dirty="0"/>
          </a:p>
          <a:p>
            <a:pPr marL="0" lvl="0" indent="0" eaLnBrk="0" fontAlgn="base" hangingPunct="0">
              <a:lnSpc>
                <a:spcPct val="100000"/>
              </a:lnSpc>
              <a:spcBef>
                <a:spcPct val="0"/>
              </a:spcBef>
              <a:spcAft>
                <a:spcPct val="0"/>
              </a:spcAft>
              <a:buNone/>
            </a:pPr>
            <a:r>
              <a:rPr lang="en-US" altLang="en-US" sz="2100" b="1" dirty="0">
                <a:solidFill>
                  <a:srgbClr val="006699"/>
                </a:solidFill>
                <a:latin typeface="Consolas" panose="020B0609020204030204" pitchFamily="49" charset="0"/>
              </a:rPr>
              <a:t>print</a:t>
            </a:r>
            <a:r>
              <a:rPr lang="en-US" altLang="en-US" sz="2100" dirty="0">
                <a:solidFill>
                  <a:srgbClr val="000000"/>
                </a:solidFill>
                <a:latin typeface="Consolas" panose="020B0609020204030204" pitchFamily="49" charset="0"/>
              </a:rPr>
              <a:t>(split(</a:t>
            </a:r>
            <a:r>
              <a:rPr lang="en-US" altLang="en-US" sz="2100" dirty="0">
                <a:solidFill>
                  <a:srgbClr val="0000FF"/>
                </a:solidFill>
                <a:latin typeface="Consolas" panose="020B0609020204030204" pitchFamily="49" charset="0"/>
              </a:rPr>
              <a:t>'\W+'</a:t>
            </a:r>
            <a:r>
              <a:rPr lang="en-US" altLang="en-US" sz="2100" dirty="0">
                <a:solidFill>
                  <a:srgbClr val="000000"/>
                </a:solidFill>
                <a:latin typeface="Consolas" panose="020B0609020204030204" pitchFamily="49" charset="0"/>
              </a:rPr>
              <a:t>, </a:t>
            </a:r>
            <a:r>
              <a:rPr lang="en-US" altLang="en-US" sz="2100" dirty="0">
                <a:solidFill>
                  <a:srgbClr val="0000FF"/>
                </a:solidFill>
                <a:latin typeface="Consolas" panose="020B0609020204030204" pitchFamily="49" charset="0"/>
              </a:rPr>
              <a:t>'On 12th Jan 2016, at 11:02 AM'</a:t>
            </a:r>
            <a:r>
              <a:rPr lang="en-US" altLang="en-US" sz="2100" dirty="0">
                <a:solidFill>
                  <a:srgbClr val="000000"/>
                </a:solidFill>
                <a:latin typeface="Consolas" panose="020B0609020204030204" pitchFamily="49" charset="0"/>
              </a:rPr>
              <a: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0000"/>
                </a:solidFill>
                <a:latin typeface="Consolas" panose="020B0609020204030204" pitchFamily="49" charset="0"/>
              </a:rPr>
              <a:t>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8200"/>
                </a:solidFill>
                <a:latin typeface="Consolas" panose="020B0609020204030204" pitchFamily="49" charset="0"/>
              </a:rPr>
              <a:t># '\d+' denotes Numeric Characters or group of characters </a:t>
            </a:r>
            <a:endParaRPr lang="en-US" altLang="en-US" sz="2100" dirty="0"/>
          </a:p>
          <a:p>
            <a:pPr marL="0" lvl="0" indent="0" eaLnBrk="0" fontAlgn="base" hangingPunct="0">
              <a:lnSpc>
                <a:spcPct val="100000"/>
              </a:lnSpc>
              <a:spcBef>
                <a:spcPct val="0"/>
              </a:spcBef>
              <a:spcAft>
                <a:spcPct val="0"/>
              </a:spcAft>
              <a:buNone/>
            </a:pPr>
            <a:r>
              <a:rPr lang="en-US" altLang="en-US" sz="2100" dirty="0">
                <a:solidFill>
                  <a:srgbClr val="008200"/>
                </a:solidFill>
                <a:latin typeface="Consolas" panose="020B0609020204030204" pitchFamily="49" charset="0"/>
              </a:rPr>
              <a:t># Splitting occurs at '12', '2016', '11', '02' only </a:t>
            </a:r>
            <a:endParaRPr lang="en-US" altLang="en-US" sz="2100" dirty="0"/>
          </a:p>
          <a:p>
            <a:pPr marL="0" lvl="0" indent="0" eaLnBrk="0" fontAlgn="base" hangingPunct="0">
              <a:lnSpc>
                <a:spcPct val="100000"/>
              </a:lnSpc>
              <a:spcBef>
                <a:spcPct val="0"/>
              </a:spcBef>
              <a:spcAft>
                <a:spcPct val="0"/>
              </a:spcAft>
              <a:buNone/>
            </a:pPr>
            <a:r>
              <a:rPr lang="en-US" altLang="en-US" sz="2100" b="1" dirty="0">
                <a:solidFill>
                  <a:srgbClr val="006699"/>
                </a:solidFill>
                <a:latin typeface="Consolas" panose="020B0609020204030204" pitchFamily="49" charset="0"/>
              </a:rPr>
              <a:t>print</a:t>
            </a:r>
            <a:r>
              <a:rPr lang="en-US" altLang="en-US" sz="2100" dirty="0">
                <a:solidFill>
                  <a:srgbClr val="000000"/>
                </a:solidFill>
                <a:latin typeface="Consolas" panose="020B0609020204030204" pitchFamily="49" charset="0"/>
              </a:rPr>
              <a:t>(split(</a:t>
            </a:r>
            <a:r>
              <a:rPr lang="en-US" altLang="en-US" sz="2100" dirty="0">
                <a:solidFill>
                  <a:srgbClr val="0000FF"/>
                </a:solidFill>
                <a:latin typeface="Consolas" panose="020B0609020204030204" pitchFamily="49" charset="0"/>
              </a:rPr>
              <a:t>'\d+'</a:t>
            </a:r>
            <a:r>
              <a:rPr lang="en-US" altLang="en-US" sz="2100" dirty="0">
                <a:solidFill>
                  <a:srgbClr val="000000"/>
                </a:solidFill>
                <a:latin typeface="Consolas" panose="020B0609020204030204" pitchFamily="49" charset="0"/>
              </a:rPr>
              <a:t>, </a:t>
            </a:r>
            <a:r>
              <a:rPr lang="en-US" altLang="en-US" sz="2100" dirty="0">
                <a:solidFill>
                  <a:srgbClr val="0000FF"/>
                </a:solidFill>
                <a:latin typeface="Consolas" panose="020B0609020204030204" pitchFamily="49" charset="0"/>
              </a:rPr>
              <a:t>'On 12th Jan 2016, at 11:02 AM’</a:t>
            </a:r>
            <a:r>
              <a:rPr lang="en-US" altLang="en-US" sz="2100" dirty="0">
                <a:solidFill>
                  <a:srgbClr val="000000"/>
                </a:solidFill>
                <a:latin typeface="Consolas" panose="020B0609020204030204" pitchFamily="49" charset="0"/>
              </a:rPr>
              <a:t>))</a:t>
            </a:r>
            <a:endParaRPr lang="en-US" altLang="en-US" sz="21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0000"/>
              </a:solidFill>
            </a:endParaRPr>
          </a:p>
          <a:p>
            <a:pPr marL="0" indent="0">
              <a:buNone/>
            </a:pPr>
            <a:r>
              <a:rPr lang="en-US" altLang="en-US" sz="2600" dirty="0">
                <a:solidFill>
                  <a:srgbClr val="000000"/>
                </a:solidFill>
              </a:rPr>
              <a:t>Output</a:t>
            </a:r>
          </a:p>
          <a:p>
            <a:pPr marL="0" indent="0">
              <a:buNone/>
            </a:pPr>
            <a:endParaRPr lang="en-US" altLang="en-US" sz="1800" dirty="0">
              <a:solidFill>
                <a:srgbClr val="000000"/>
              </a:solidFill>
              <a:latin typeface="Aleo" panose="020F0302020204030203" pitchFamily="34" charset="0"/>
            </a:endParaRPr>
          </a:p>
          <a:p>
            <a:pPr marL="0" indent="0">
              <a:buNone/>
            </a:pPr>
            <a:r>
              <a:rPr lang="en-US" altLang="en-US" sz="1700" dirty="0">
                <a:solidFill>
                  <a:srgbClr val="FF0000"/>
                </a:solidFill>
                <a:latin typeface="Aleo" panose="020F0302020204030203" pitchFamily="34" charset="0"/>
              </a:rPr>
              <a:t>['Words', 'words', 'Words’]</a:t>
            </a:r>
          </a:p>
          <a:p>
            <a:pPr marL="0" indent="0">
              <a:buNone/>
            </a:pPr>
            <a:r>
              <a:rPr lang="en-US" altLang="en-US" sz="1700" dirty="0">
                <a:solidFill>
                  <a:srgbClr val="FF0000"/>
                </a:solidFill>
                <a:latin typeface="Aleo" panose="020F0302020204030203" pitchFamily="34" charset="0"/>
              </a:rPr>
              <a:t>['Word', 's', 'words', 'Words’]</a:t>
            </a:r>
          </a:p>
          <a:p>
            <a:pPr marL="0" indent="0">
              <a:buNone/>
            </a:pPr>
            <a:r>
              <a:rPr lang="en-US" altLang="en-US" sz="1700" dirty="0">
                <a:solidFill>
                  <a:srgbClr val="FF0000"/>
                </a:solidFill>
                <a:latin typeface="Aleo" panose="020F0302020204030203" pitchFamily="34" charset="0"/>
              </a:rPr>
              <a:t>['On', '12th', 'Jan', '2016', 'at', '11', '02', 'AM’]</a:t>
            </a:r>
          </a:p>
          <a:p>
            <a:pPr marL="0" indent="0">
              <a:buNone/>
            </a:pPr>
            <a:r>
              <a:rPr lang="en-US" altLang="en-US" sz="1700" dirty="0">
                <a:solidFill>
                  <a:srgbClr val="FF0000"/>
                </a:solidFill>
                <a:latin typeface="Aleo" panose="020F0302020204030203" pitchFamily="34" charset="0"/>
              </a:rPr>
              <a:t>['On ', 'th Jan ', ', at ', ':', ' AM'] </a:t>
            </a:r>
          </a:p>
          <a:p>
            <a:pPr marL="0" indent="0">
              <a:buNone/>
            </a:pPr>
            <a:endParaRPr lang="en-IN" sz="1800" dirty="0">
              <a:latin typeface="Aleo" panose="020F0302020204030203" pitchFamily="34" charset="0"/>
            </a:endParaRPr>
          </a:p>
          <a:p>
            <a:endParaRPr lang="en-IN" sz="1800" dirty="0"/>
          </a:p>
        </p:txBody>
      </p:sp>
    </p:spTree>
    <p:extLst>
      <p:ext uri="{BB962C8B-B14F-4D97-AF65-F5344CB8AC3E}">
        <p14:creationId xmlns:p14="http://schemas.microsoft.com/office/powerpoint/2010/main" xmlns="" val="66721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E19A4-5638-4933-9652-88244BC50653}"/>
              </a:ext>
            </a:extLst>
          </p:cNvPr>
          <p:cNvSpPr>
            <a:spLocks noGrp="1"/>
          </p:cNvSpPr>
          <p:nvPr>
            <p:ph type="title"/>
          </p:nvPr>
        </p:nvSpPr>
        <p:spPr/>
        <p:txBody>
          <a:bodyPr/>
          <a:lstStyle/>
          <a:p>
            <a:r>
              <a:rPr lang="en-US" dirty="0">
                <a:latin typeface="+mn-lt"/>
              </a:rPr>
              <a:t>Why we use Regular Expressions ?</a:t>
            </a:r>
            <a:endParaRPr lang="en-IN" dirty="0">
              <a:latin typeface="+mn-lt"/>
            </a:endParaRPr>
          </a:p>
        </p:txBody>
      </p:sp>
      <p:pic>
        <p:nvPicPr>
          <p:cNvPr id="5" name="Content Placeholder 4">
            <a:extLst>
              <a:ext uri="{FF2B5EF4-FFF2-40B4-BE49-F238E27FC236}">
                <a16:creationId xmlns:a16="http://schemas.microsoft.com/office/drawing/2014/main" xmlns="" id="{B83A1C70-3E10-4661-A33C-E836D147B683}"/>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110424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DC3E9399-E34D-4BD0-96AF-9CDC22A9EF55}"/>
              </a:ext>
            </a:extLst>
          </p:cNvPr>
          <p:cNvSpPr>
            <a:spLocks noGrp="1"/>
          </p:cNvSpPr>
          <p:nvPr>
            <p:ph idx="1"/>
          </p:nvPr>
        </p:nvSpPr>
        <p:spPr>
          <a:xfrm>
            <a:off x="838200" y="633046"/>
            <a:ext cx="10515600" cy="5543917"/>
          </a:xfrm>
        </p:spPr>
        <p:txBody>
          <a:bodyPr>
            <a:normAutofit/>
          </a:bodyPr>
          <a:lstStyle/>
          <a:p>
            <a:pPr marL="0" lvl="0" indent="0" eaLnBrk="0" fontAlgn="base" hangingPunct="0">
              <a:lnSpc>
                <a:spcPct val="100000"/>
              </a:lnSpc>
              <a:spcBef>
                <a:spcPct val="0"/>
              </a:spcBef>
              <a:spcAft>
                <a:spcPct val="0"/>
              </a:spcAft>
              <a:buNone/>
            </a:pPr>
            <a:r>
              <a:rPr lang="en-US" altLang="en-US" sz="2000" b="1" dirty="0">
                <a:solidFill>
                  <a:srgbClr val="006699"/>
                </a:solidFill>
                <a:latin typeface="Consolas" panose="020B0609020204030204" pitchFamily="49" charset="0"/>
              </a:rPr>
              <a:t>import</a:t>
            </a:r>
            <a:r>
              <a:rPr lang="en-US" altLang="en-US" sz="2000" dirty="0">
                <a:solidFill>
                  <a:srgbClr val="000000"/>
                </a:solidFill>
                <a:latin typeface="Consolas" panose="020B0609020204030204" pitchFamily="49" charset="0"/>
              </a:rPr>
              <a:t> re </a:t>
            </a:r>
            <a:endParaRPr lang="en-US" altLang="en-US" sz="2000" dirty="0"/>
          </a:p>
          <a:p>
            <a:pPr marL="0" lvl="0" indent="0" eaLnBrk="0" fontAlgn="base" hangingPunct="0">
              <a:lnSpc>
                <a:spcPct val="100000"/>
              </a:lnSpc>
              <a:spcBef>
                <a:spcPct val="0"/>
              </a:spcBef>
              <a:spcAft>
                <a:spcPct val="0"/>
              </a:spcAft>
              <a:buNone/>
            </a:pPr>
            <a:r>
              <a:rPr lang="en-US" altLang="en-US" sz="2000" dirty="0">
                <a:solidFill>
                  <a:srgbClr val="000000"/>
                </a:solidFill>
                <a:latin typeface="Consolas" panose="020B0609020204030204" pitchFamily="49" charset="0"/>
              </a:rPr>
              <a:t>  </a:t>
            </a:r>
            <a:endParaRPr lang="en-US" altLang="en-US" sz="2000" dirty="0"/>
          </a:p>
          <a:p>
            <a:pPr marL="0" lvl="0" indent="0" eaLnBrk="0" fontAlgn="base" hangingPunct="0">
              <a:lnSpc>
                <a:spcPct val="100000"/>
              </a:lnSpc>
              <a:spcBef>
                <a:spcPct val="0"/>
              </a:spcBef>
              <a:spcAft>
                <a:spcPct val="0"/>
              </a:spcAft>
              <a:buNone/>
            </a:pPr>
            <a:r>
              <a:rPr lang="en-US" altLang="en-US" sz="2000" dirty="0">
                <a:solidFill>
                  <a:srgbClr val="008200"/>
                </a:solidFill>
                <a:latin typeface="Consolas" panose="020B0609020204030204" pitchFamily="49" charset="0"/>
              </a:rPr>
              <a:t># Splitting will occurs only once, at '12', returned list will have length 2 </a:t>
            </a:r>
            <a:endParaRPr lang="en-US" altLang="en-US" sz="2000" dirty="0"/>
          </a:p>
          <a:p>
            <a:pPr marL="0" lvl="0" indent="0" eaLnBrk="0" fontAlgn="base" hangingPunct="0">
              <a:lnSpc>
                <a:spcPct val="100000"/>
              </a:lnSpc>
              <a:spcBef>
                <a:spcPct val="0"/>
              </a:spcBef>
              <a:spcAft>
                <a:spcPct val="0"/>
              </a:spcAft>
              <a:buNone/>
            </a:pPr>
            <a:r>
              <a:rPr lang="en-US" altLang="en-US" sz="2000" b="1" dirty="0">
                <a:solidFill>
                  <a:srgbClr val="006699"/>
                </a:solidFill>
                <a:latin typeface="Consolas" panose="020B0609020204030204" pitchFamily="49" charset="0"/>
              </a:rPr>
              <a:t>print</a:t>
            </a:r>
            <a:r>
              <a:rPr lang="en-US" altLang="en-US" sz="2000" dirty="0">
                <a:solidFill>
                  <a:srgbClr val="000000"/>
                </a:solidFill>
                <a:latin typeface="Consolas" panose="020B0609020204030204" pitchFamily="49" charset="0"/>
              </a:rPr>
              <a:t>(re.split(</a:t>
            </a:r>
            <a:r>
              <a:rPr lang="en-US" altLang="en-US" sz="2000" dirty="0">
                <a:solidFill>
                  <a:srgbClr val="0000FF"/>
                </a:solidFill>
                <a:latin typeface="Consolas" panose="020B0609020204030204" pitchFamily="49" charset="0"/>
              </a:rPr>
              <a:t>'\d+'</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'On 12th Jan 2016, at 11:02 AM'</a:t>
            </a:r>
            <a:r>
              <a:rPr lang="en-US" altLang="en-US" sz="2000" dirty="0">
                <a:solidFill>
                  <a:srgbClr val="000000"/>
                </a:solidFill>
                <a:latin typeface="Consolas" panose="020B0609020204030204" pitchFamily="49" charset="0"/>
              </a:rPr>
              <a:t>, </a:t>
            </a:r>
            <a:r>
              <a:rPr lang="en-US" altLang="en-US" sz="2000" dirty="0">
                <a:solidFill>
                  <a:srgbClr val="009900"/>
                </a:solidFill>
                <a:latin typeface="Consolas" panose="020B0609020204030204" pitchFamily="49" charset="0"/>
              </a:rPr>
              <a:t>1</a:t>
            </a:r>
            <a:r>
              <a:rPr lang="en-US" altLang="en-US" sz="2000" dirty="0">
                <a:solidFill>
                  <a:srgbClr val="000000"/>
                </a:solidFill>
                <a:latin typeface="Consolas" panose="020B0609020204030204" pitchFamily="49" charset="0"/>
              </a:rPr>
              <a:t>)) </a:t>
            </a:r>
            <a:endParaRPr lang="en-US" altLang="en-US" sz="2000" dirty="0"/>
          </a:p>
          <a:p>
            <a:pPr marL="0" lvl="0" indent="0" eaLnBrk="0" fontAlgn="base" hangingPunct="0">
              <a:lnSpc>
                <a:spcPct val="100000"/>
              </a:lnSpc>
              <a:spcBef>
                <a:spcPct val="0"/>
              </a:spcBef>
              <a:spcAft>
                <a:spcPct val="0"/>
              </a:spcAft>
              <a:buNone/>
            </a:pPr>
            <a:r>
              <a:rPr lang="en-US" altLang="en-US" sz="2000" dirty="0">
                <a:solidFill>
                  <a:srgbClr val="000000"/>
                </a:solidFill>
                <a:latin typeface="Consolas" panose="020B0609020204030204" pitchFamily="49" charset="0"/>
              </a:rPr>
              <a:t>  </a:t>
            </a:r>
            <a:endParaRPr lang="en-US" altLang="en-US" sz="2000" dirty="0"/>
          </a:p>
          <a:p>
            <a:pPr marL="0" lvl="0" indent="0" eaLnBrk="0" fontAlgn="base" hangingPunct="0">
              <a:lnSpc>
                <a:spcPct val="100000"/>
              </a:lnSpc>
              <a:spcBef>
                <a:spcPct val="0"/>
              </a:spcBef>
              <a:spcAft>
                <a:spcPct val="0"/>
              </a:spcAft>
              <a:buNone/>
            </a:pPr>
            <a:r>
              <a:rPr lang="en-US" altLang="en-US" sz="2000" dirty="0">
                <a:solidFill>
                  <a:srgbClr val="008200"/>
                </a:solidFill>
                <a:latin typeface="Consolas" panose="020B0609020204030204" pitchFamily="49" charset="0"/>
              </a:rPr>
              <a:t># 'Boy' and 'boy' will be treated same when flags = re.IGNORECASE </a:t>
            </a:r>
            <a:endParaRPr lang="en-US" altLang="en-US" sz="2000" dirty="0"/>
          </a:p>
          <a:p>
            <a:pPr marL="0" lvl="0" indent="0" eaLnBrk="0" fontAlgn="base" hangingPunct="0">
              <a:lnSpc>
                <a:spcPct val="100000"/>
              </a:lnSpc>
              <a:spcBef>
                <a:spcPct val="0"/>
              </a:spcBef>
              <a:spcAft>
                <a:spcPct val="0"/>
              </a:spcAft>
              <a:buNone/>
            </a:pPr>
            <a:r>
              <a:rPr lang="en-US" altLang="en-US" sz="2000" b="1" dirty="0">
                <a:solidFill>
                  <a:srgbClr val="006699"/>
                </a:solidFill>
                <a:latin typeface="Consolas" panose="020B0609020204030204" pitchFamily="49" charset="0"/>
              </a:rPr>
              <a:t>print</a:t>
            </a:r>
            <a:r>
              <a:rPr lang="en-US" altLang="en-US" sz="2000" dirty="0">
                <a:solidFill>
                  <a:srgbClr val="000000"/>
                </a:solidFill>
                <a:latin typeface="Consolas" panose="020B0609020204030204" pitchFamily="49" charset="0"/>
              </a:rPr>
              <a:t>(re.split(</a:t>
            </a:r>
            <a:r>
              <a:rPr lang="en-US" altLang="en-US" sz="2000" dirty="0">
                <a:solidFill>
                  <a:srgbClr val="0000FF"/>
                </a:solidFill>
                <a:latin typeface="Consolas" panose="020B0609020204030204" pitchFamily="49" charset="0"/>
              </a:rPr>
              <a:t>'[a-f]+'</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'Aey, Boy oh boy, come here'</a:t>
            </a:r>
            <a:r>
              <a:rPr lang="en-US" altLang="en-US" sz="2000" dirty="0">
                <a:solidFill>
                  <a:srgbClr val="000000"/>
                </a:solidFill>
                <a:latin typeface="Consolas" panose="020B0609020204030204" pitchFamily="49" charset="0"/>
              </a:rPr>
              <a:t>, flags </a:t>
            </a:r>
            <a:r>
              <a:rPr lang="en-US" altLang="en-US" sz="2000" b="1" dirty="0">
                <a:solidFill>
                  <a:srgbClr val="006699"/>
                </a:solidFill>
                <a:latin typeface="Consolas" panose="020B0609020204030204" pitchFamily="49" charset="0"/>
              </a:rPr>
              <a:t>=</a:t>
            </a:r>
            <a:r>
              <a:rPr lang="en-US" altLang="en-US" sz="2000" dirty="0">
                <a:solidFill>
                  <a:srgbClr val="000000"/>
                </a:solidFill>
                <a:latin typeface="Consolas" panose="020B0609020204030204" pitchFamily="49" charset="0"/>
              </a:rPr>
              <a:t> re.IGNORECASE)) </a:t>
            </a:r>
            <a:endParaRPr lang="en-US" altLang="en-US" sz="2000" dirty="0"/>
          </a:p>
          <a:p>
            <a:pPr marL="0" lvl="0" indent="0" eaLnBrk="0" fontAlgn="base" hangingPunct="0">
              <a:lnSpc>
                <a:spcPct val="100000"/>
              </a:lnSpc>
              <a:spcBef>
                <a:spcPct val="0"/>
              </a:spcBef>
              <a:spcAft>
                <a:spcPct val="0"/>
              </a:spcAft>
              <a:buNone/>
            </a:pPr>
            <a:r>
              <a:rPr lang="en-US" altLang="en-US" sz="2000" dirty="0">
                <a:solidFill>
                  <a:srgbClr val="FF1493"/>
                </a:solidFill>
                <a:latin typeface="Consolas" panose="020B0609020204030204" pitchFamily="49" charset="0"/>
              </a:rPr>
              <a:t>print</a:t>
            </a:r>
            <a:r>
              <a:rPr lang="en-US" altLang="en-US" sz="2000" dirty="0">
                <a:solidFill>
                  <a:srgbClr val="000000"/>
                </a:solidFill>
                <a:latin typeface="Consolas" panose="020B0609020204030204" pitchFamily="49" charset="0"/>
              </a:rPr>
              <a:t>(re.split(</a:t>
            </a:r>
            <a:r>
              <a:rPr lang="en-US" altLang="en-US" sz="2000" dirty="0">
                <a:solidFill>
                  <a:srgbClr val="0000FF"/>
                </a:solidFill>
                <a:latin typeface="Consolas" panose="020B0609020204030204" pitchFamily="49" charset="0"/>
              </a:rPr>
              <a:t>'[a-f]+'</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'Aey, Boy oh boy, come here’</a:t>
            </a:r>
            <a:r>
              <a:rPr lang="en-US" altLang="en-US" sz="2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2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2400" dirty="0">
                <a:solidFill>
                  <a:srgbClr val="000000"/>
                </a:solidFill>
              </a:rPr>
              <a:t>Output</a:t>
            </a: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indent="0">
              <a:buNone/>
            </a:pPr>
            <a:r>
              <a:rPr lang="en-US" altLang="en-US" sz="2000" dirty="0">
                <a:solidFill>
                  <a:srgbClr val="FF0000"/>
                </a:solidFill>
                <a:latin typeface="Aleo" panose="020F0302020204030203" pitchFamily="34" charset="0"/>
              </a:rPr>
              <a:t>['On ', 'th Jan 2016, at 11:02 AM’] </a:t>
            </a:r>
          </a:p>
          <a:p>
            <a:pPr marL="0" indent="0">
              <a:buNone/>
            </a:pPr>
            <a:r>
              <a:rPr lang="en-US" altLang="en-US" sz="2000" dirty="0">
                <a:solidFill>
                  <a:srgbClr val="FF0000"/>
                </a:solidFill>
                <a:latin typeface="Aleo" panose="020F0302020204030203" pitchFamily="34" charset="0"/>
              </a:rPr>
              <a:t>['', 'y, ', 'oy oh ', 'oy, ', 'om', ' h', 'r', ‘’] </a:t>
            </a:r>
          </a:p>
          <a:p>
            <a:pPr marL="0" indent="0">
              <a:buNone/>
            </a:pPr>
            <a:r>
              <a:rPr lang="en-US" altLang="en-US" sz="2000" dirty="0">
                <a:solidFill>
                  <a:srgbClr val="FF0000"/>
                </a:solidFill>
                <a:latin typeface="Aleo" panose="020F0302020204030203" pitchFamily="34" charset="0"/>
              </a:rPr>
              <a:t>['A', 'y, Boy oh ', 'oy, ', 'om', ' h', 'r', ''] </a:t>
            </a:r>
          </a:p>
          <a:p>
            <a:endParaRPr lang="en-IN" dirty="0"/>
          </a:p>
        </p:txBody>
      </p:sp>
    </p:spTree>
    <p:extLst>
      <p:ext uri="{BB962C8B-B14F-4D97-AF65-F5344CB8AC3E}">
        <p14:creationId xmlns:p14="http://schemas.microsoft.com/office/powerpoint/2010/main" xmlns="" val="2779716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17D95-7BC9-420E-97CD-F887C72A63A2}"/>
              </a:ext>
            </a:extLst>
          </p:cNvPr>
          <p:cNvSpPr>
            <a:spLocks noGrp="1"/>
          </p:cNvSpPr>
          <p:nvPr>
            <p:ph type="title"/>
          </p:nvPr>
        </p:nvSpPr>
        <p:spPr/>
        <p:txBody>
          <a:bodyPr/>
          <a:lstStyle/>
          <a:p>
            <a:r>
              <a:rPr lang="en-IN" i="1" dirty="0">
                <a:latin typeface="+mn-lt"/>
              </a:rPr>
              <a:t>match</a:t>
            </a:r>
            <a:r>
              <a:rPr lang="en-IN" dirty="0">
                <a:latin typeface="+mn-lt"/>
              </a:rPr>
              <a:t> Function</a:t>
            </a:r>
          </a:p>
        </p:txBody>
      </p:sp>
      <p:sp>
        <p:nvSpPr>
          <p:cNvPr id="3" name="Content Placeholder 2">
            <a:extLst>
              <a:ext uri="{FF2B5EF4-FFF2-40B4-BE49-F238E27FC236}">
                <a16:creationId xmlns:a16="http://schemas.microsoft.com/office/drawing/2014/main" xmlns="" id="{0F82E668-2C68-40E3-A4AF-4AD7AE8BD42D}"/>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mj-lt"/>
              </a:rPr>
              <a:t>This function attempts to match RE </a:t>
            </a:r>
            <a:r>
              <a:rPr lang="en-US" sz="2400" i="1" dirty="0">
                <a:latin typeface="+mj-lt"/>
              </a:rPr>
              <a:t>pattern</a:t>
            </a:r>
            <a:r>
              <a:rPr lang="en-US" sz="2400" dirty="0">
                <a:latin typeface="+mj-lt"/>
              </a:rPr>
              <a:t> to </a:t>
            </a:r>
            <a:r>
              <a:rPr lang="en-US" sz="2400" i="1" dirty="0">
                <a:latin typeface="+mj-lt"/>
              </a:rPr>
              <a:t>string with optional flags</a:t>
            </a:r>
          </a:p>
          <a:p>
            <a:pPr marL="0" indent="0">
              <a:buNone/>
            </a:pPr>
            <a:endParaRPr lang="en-US" altLang="en-US" sz="2400" dirty="0">
              <a:solidFill>
                <a:srgbClr val="313131"/>
              </a:solidFill>
              <a:latin typeface="Menlo"/>
            </a:endParaRPr>
          </a:p>
          <a:p>
            <a:pPr marL="0" indent="0">
              <a:buNone/>
            </a:pPr>
            <a:r>
              <a:rPr lang="en-US" altLang="en-US" sz="2400" dirty="0">
                <a:solidFill>
                  <a:srgbClr val="313131"/>
                </a:solidFill>
                <a:latin typeface="Menlo"/>
              </a:rPr>
              <a:t>			re.match(pattern, string, flags=0)</a:t>
            </a:r>
            <a:r>
              <a:rPr lang="en-US" altLang="en-US" sz="2000" dirty="0"/>
              <a:t> </a:t>
            </a:r>
            <a:endParaRPr lang="en-US" altLang="en-US" sz="5400" dirty="0">
              <a:latin typeface="Arial" panose="020B0604020202020204" pitchFamily="34" charset="0"/>
            </a:endParaRPr>
          </a:p>
          <a:p>
            <a:pPr marL="0" indent="0">
              <a:buNone/>
            </a:pPr>
            <a:endParaRPr lang="en-US" sz="2400" i="1" dirty="0">
              <a:latin typeface="+mj-lt"/>
            </a:endParaRPr>
          </a:p>
          <a:p>
            <a:pPr marL="0" indent="0">
              <a:buNone/>
            </a:pPr>
            <a:r>
              <a:rPr lang="en-US" sz="2000" b="1" dirty="0">
                <a:solidFill>
                  <a:srgbClr val="FF0000"/>
                </a:solidFill>
                <a:latin typeface="+mj-lt"/>
              </a:rPr>
              <a:t>Pattern	</a:t>
            </a:r>
            <a:r>
              <a:rPr lang="en-US" sz="2000" b="1" dirty="0">
                <a:solidFill>
                  <a:srgbClr val="000000"/>
                </a:solidFill>
                <a:latin typeface="+mj-lt"/>
              </a:rPr>
              <a:t>	</a:t>
            </a:r>
            <a:r>
              <a:rPr lang="en-US" sz="2000" dirty="0">
                <a:solidFill>
                  <a:srgbClr val="000000"/>
                </a:solidFill>
                <a:latin typeface="+mj-lt"/>
              </a:rPr>
              <a:t>This is the regular expression to be matched.</a:t>
            </a:r>
          </a:p>
          <a:p>
            <a:pPr marL="0" indent="0">
              <a:buNone/>
            </a:pPr>
            <a:r>
              <a:rPr lang="en-US" sz="2000" b="1" dirty="0">
                <a:solidFill>
                  <a:srgbClr val="FF0000"/>
                </a:solidFill>
                <a:latin typeface="+mj-lt"/>
              </a:rPr>
              <a:t>String</a:t>
            </a:r>
            <a:r>
              <a:rPr lang="en-US" sz="2000" b="1" dirty="0">
                <a:solidFill>
                  <a:srgbClr val="000000"/>
                </a:solidFill>
                <a:latin typeface="+mj-lt"/>
              </a:rPr>
              <a:t>		</a:t>
            </a:r>
            <a:r>
              <a:rPr lang="en-US" sz="2000" dirty="0">
                <a:solidFill>
                  <a:srgbClr val="000000"/>
                </a:solidFill>
                <a:latin typeface="+mj-lt"/>
              </a:rPr>
              <a:t>This is the string, which would be searched to match the pattern at the beginning of string.</a:t>
            </a:r>
          </a:p>
          <a:p>
            <a:pPr marL="0" indent="0">
              <a:buNone/>
            </a:pPr>
            <a:r>
              <a:rPr lang="en-US" sz="2000" b="1" dirty="0">
                <a:solidFill>
                  <a:srgbClr val="FF0000"/>
                </a:solidFill>
                <a:latin typeface="+mj-lt"/>
              </a:rPr>
              <a:t>Flags</a:t>
            </a:r>
            <a:r>
              <a:rPr lang="en-US" sz="2000" b="1" dirty="0">
                <a:solidFill>
                  <a:srgbClr val="000000"/>
                </a:solidFill>
                <a:latin typeface="+mj-lt"/>
              </a:rPr>
              <a:t>		</a:t>
            </a:r>
            <a:r>
              <a:rPr lang="en-US" sz="2000" dirty="0">
                <a:solidFill>
                  <a:srgbClr val="000000"/>
                </a:solidFill>
                <a:latin typeface="+mj-lt"/>
              </a:rPr>
              <a:t>You can specify different flags using bitwise OR (|). These are modifiers, which are listed in the table below.</a:t>
            </a:r>
          </a:p>
        </p:txBody>
      </p:sp>
    </p:spTree>
    <p:extLst>
      <p:ext uri="{BB962C8B-B14F-4D97-AF65-F5344CB8AC3E}">
        <p14:creationId xmlns:p14="http://schemas.microsoft.com/office/powerpoint/2010/main" xmlns="" val="264729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E19A4-5638-4933-9652-88244BC50653}"/>
              </a:ext>
            </a:extLst>
          </p:cNvPr>
          <p:cNvSpPr>
            <a:spLocks noGrp="1"/>
          </p:cNvSpPr>
          <p:nvPr>
            <p:ph type="title"/>
          </p:nvPr>
        </p:nvSpPr>
        <p:spPr/>
        <p:txBody>
          <a:bodyPr/>
          <a:lstStyle/>
          <a:p>
            <a:r>
              <a:rPr lang="en-US" dirty="0">
                <a:latin typeface="+mn-lt"/>
              </a:rPr>
              <a:t>Why we use Regular Expressions ?</a:t>
            </a:r>
            <a:endParaRPr lang="en-IN" dirty="0">
              <a:latin typeface="+mn-lt"/>
            </a:endParaRPr>
          </a:p>
        </p:txBody>
      </p:sp>
      <p:pic>
        <p:nvPicPr>
          <p:cNvPr id="5" name="Content Placeholder 4">
            <a:extLst>
              <a:ext uri="{FF2B5EF4-FFF2-40B4-BE49-F238E27FC236}">
                <a16:creationId xmlns:a16="http://schemas.microsoft.com/office/drawing/2014/main" xmlns="" id="{8AAE28DF-806E-4748-9FA7-29F6D1088EA6}"/>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298756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E19A4-5638-4933-9652-88244BC50653}"/>
              </a:ext>
            </a:extLst>
          </p:cNvPr>
          <p:cNvSpPr>
            <a:spLocks noGrp="1"/>
          </p:cNvSpPr>
          <p:nvPr>
            <p:ph type="title"/>
          </p:nvPr>
        </p:nvSpPr>
        <p:spPr/>
        <p:txBody>
          <a:bodyPr/>
          <a:lstStyle/>
          <a:p>
            <a:r>
              <a:rPr lang="en-US" dirty="0">
                <a:latin typeface="+mn-lt"/>
              </a:rPr>
              <a:t>Why we use Regular Expressions ?</a:t>
            </a:r>
            <a:endParaRPr lang="en-IN" dirty="0">
              <a:latin typeface="+mn-lt"/>
            </a:endParaRPr>
          </a:p>
        </p:txBody>
      </p:sp>
      <p:pic>
        <p:nvPicPr>
          <p:cNvPr id="9" name="Content Placeholder 8">
            <a:extLst>
              <a:ext uri="{FF2B5EF4-FFF2-40B4-BE49-F238E27FC236}">
                <a16:creationId xmlns:a16="http://schemas.microsoft.com/office/drawing/2014/main" xmlns="" id="{5087770E-9D8A-4633-9FB8-2697F9F5F8E3}"/>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189284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E19A4-5638-4933-9652-88244BC50653}"/>
              </a:ext>
            </a:extLst>
          </p:cNvPr>
          <p:cNvSpPr>
            <a:spLocks noGrp="1"/>
          </p:cNvSpPr>
          <p:nvPr>
            <p:ph type="title"/>
          </p:nvPr>
        </p:nvSpPr>
        <p:spPr/>
        <p:txBody>
          <a:bodyPr/>
          <a:lstStyle/>
          <a:p>
            <a:r>
              <a:rPr lang="en-US" dirty="0">
                <a:latin typeface="+mn-lt"/>
              </a:rPr>
              <a:t>Why we use Regular Expressions ?</a:t>
            </a:r>
            <a:endParaRPr lang="en-IN" dirty="0">
              <a:latin typeface="+mn-lt"/>
            </a:endParaRPr>
          </a:p>
        </p:txBody>
      </p:sp>
      <p:pic>
        <p:nvPicPr>
          <p:cNvPr id="5" name="Content Placeholder 4">
            <a:extLst>
              <a:ext uri="{FF2B5EF4-FFF2-40B4-BE49-F238E27FC236}">
                <a16:creationId xmlns:a16="http://schemas.microsoft.com/office/drawing/2014/main" xmlns="" id="{BE65CC0F-B7BA-452A-8A5C-60D1FF707279}"/>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108134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C5483-9D9D-41D8-9821-96AC8E37E475}"/>
              </a:ext>
            </a:extLst>
          </p:cNvPr>
          <p:cNvSpPr>
            <a:spLocks noGrp="1"/>
          </p:cNvSpPr>
          <p:nvPr>
            <p:ph type="title"/>
          </p:nvPr>
        </p:nvSpPr>
        <p:spPr/>
        <p:txBody>
          <a:bodyPr/>
          <a:lstStyle/>
          <a:p>
            <a:r>
              <a:rPr lang="en-US" dirty="0">
                <a:latin typeface="+mn-lt"/>
              </a:rPr>
              <a:t>Regular Expressions: 8 different languages</a:t>
            </a:r>
            <a:endParaRPr lang="en-IN" dirty="0">
              <a:latin typeface="+mn-lt"/>
            </a:endParaRPr>
          </a:p>
        </p:txBody>
      </p:sp>
      <p:pic>
        <p:nvPicPr>
          <p:cNvPr id="5" name="Content Placeholder 4">
            <a:extLst>
              <a:ext uri="{FF2B5EF4-FFF2-40B4-BE49-F238E27FC236}">
                <a16:creationId xmlns:a16="http://schemas.microsoft.com/office/drawing/2014/main" xmlns="" id="{BDD43C56-E786-4E0C-AECA-59AC074D6CEB}"/>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xmlns="" val="194974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F3617F5-E2EC-470E-A6E1-E1BD25F711C1}"/>
              </a:ext>
            </a:extLst>
          </p:cNvPr>
          <p:cNvSpPr/>
          <p:nvPr/>
        </p:nvSpPr>
        <p:spPr>
          <a:xfrm>
            <a:off x="838200" y="2593571"/>
            <a:ext cx="5959415" cy="6439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dirty="0">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xmlns="" id="{20EC18B8-EB1A-49FC-BCFF-43024E575AB4}"/>
              </a:ext>
            </a:extLst>
          </p:cNvPr>
          <p:cNvSpPr>
            <a:spLocks noGrp="1"/>
          </p:cNvSpPr>
          <p:nvPr>
            <p:ph type="title"/>
          </p:nvPr>
        </p:nvSpPr>
        <p:spPr/>
        <p:txBody>
          <a:bodyPr/>
          <a:lstStyle/>
          <a:p>
            <a:r>
              <a:rPr lang="en-US" dirty="0">
                <a:latin typeface="+mn-lt"/>
              </a:rPr>
              <a:t>What are Regular Expressions ?</a:t>
            </a:r>
            <a:endParaRPr lang="en-IN" dirty="0">
              <a:latin typeface="+mn-lt"/>
            </a:endParaRPr>
          </a:p>
        </p:txBody>
      </p:sp>
      <p:sp>
        <p:nvSpPr>
          <p:cNvPr id="3" name="Content Placeholder 2">
            <a:extLst>
              <a:ext uri="{FF2B5EF4-FFF2-40B4-BE49-F238E27FC236}">
                <a16:creationId xmlns:a16="http://schemas.microsoft.com/office/drawing/2014/main" xmlns="" id="{9B68BE74-351D-4254-A581-D4DADDC2CB4A}"/>
              </a:ext>
            </a:extLst>
          </p:cNvPr>
          <p:cNvSpPr>
            <a:spLocks noGrp="1"/>
          </p:cNvSpPr>
          <p:nvPr>
            <p:ph idx="1"/>
          </p:nvPr>
        </p:nvSpPr>
        <p:spPr>
          <a:xfrm>
            <a:off x="838200" y="1579418"/>
            <a:ext cx="10515600" cy="4597545"/>
          </a:xfrm>
        </p:spPr>
        <p:txBody>
          <a:bodyPr>
            <a:normAutofit/>
          </a:bodyPr>
          <a:lstStyle/>
          <a:p>
            <a:pPr marL="0" indent="0">
              <a:lnSpc>
                <a:spcPct val="150000"/>
              </a:lnSpc>
              <a:buNone/>
            </a:pPr>
            <a:r>
              <a:rPr lang="en-US" sz="2600" dirty="0">
                <a:latin typeface="+mj-lt"/>
              </a:rPr>
              <a:t>A Regular Expression is a special text string for describing a search pattern</a:t>
            </a:r>
          </a:p>
          <a:p>
            <a:pPr marL="0" indent="0">
              <a:buNone/>
            </a:pPr>
            <a:endParaRPr lang="en-IN" sz="2600" dirty="0">
              <a:latin typeface="+mj-lt"/>
            </a:endParaRPr>
          </a:p>
        </p:txBody>
      </p:sp>
      <p:sp>
        <p:nvSpPr>
          <p:cNvPr id="5" name="Rectangle: Rounded Corners 4">
            <a:extLst>
              <a:ext uri="{FF2B5EF4-FFF2-40B4-BE49-F238E27FC236}">
                <a16:creationId xmlns:a16="http://schemas.microsoft.com/office/drawing/2014/main" xmlns="" id="{67B372C9-3DCF-4AA8-BC6B-4D540D5CE4F0}"/>
              </a:ext>
            </a:extLst>
          </p:cNvPr>
          <p:cNvSpPr/>
          <p:nvPr/>
        </p:nvSpPr>
        <p:spPr>
          <a:xfrm>
            <a:off x="838200" y="4489175"/>
            <a:ext cx="6759633" cy="16877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FBF59F2B-7EDC-45EF-81D2-0DF1BCFED237}"/>
              </a:ext>
            </a:extLst>
          </p:cNvPr>
          <p:cNvSpPr/>
          <p:nvPr/>
        </p:nvSpPr>
        <p:spPr>
          <a:xfrm>
            <a:off x="980903" y="4642652"/>
            <a:ext cx="3108960" cy="13840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xmlns="" id="{FA0A9631-DE81-4644-BEA2-43E558F832B6}"/>
              </a:ext>
            </a:extLst>
          </p:cNvPr>
          <p:cNvSpPr txBox="1"/>
          <p:nvPr/>
        </p:nvSpPr>
        <p:spPr>
          <a:xfrm>
            <a:off x="1097280" y="4825840"/>
            <a:ext cx="2878281" cy="923330"/>
          </a:xfrm>
          <a:prstGeom prst="rect">
            <a:avLst/>
          </a:prstGeom>
          <a:noFill/>
        </p:spPr>
        <p:txBody>
          <a:bodyPr wrap="square" rtlCol="0">
            <a:spAutoFit/>
          </a:bodyPr>
          <a:lstStyle/>
          <a:p>
            <a:r>
              <a:rPr lang="en-US" dirty="0"/>
              <a:t>NameAge = “””</a:t>
            </a:r>
          </a:p>
          <a:p>
            <a:r>
              <a:rPr lang="en-US" dirty="0"/>
              <a:t>Bismi is 10 and Renuja is 20</a:t>
            </a:r>
          </a:p>
          <a:p>
            <a:r>
              <a:rPr lang="en-US" dirty="0"/>
              <a:t>Nisha is 24 and Ansu is 25”””</a:t>
            </a:r>
            <a:endParaRPr lang="en-IN" dirty="0"/>
          </a:p>
        </p:txBody>
      </p:sp>
      <p:sp>
        <p:nvSpPr>
          <p:cNvPr id="8" name="Arrow: Chevron 7">
            <a:extLst>
              <a:ext uri="{FF2B5EF4-FFF2-40B4-BE49-F238E27FC236}">
                <a16:creationId xmlns:a16="http://schemas.microsoft.com/office/drawing/2014/main" xmlns="" id="{79A7C655-9DCB-42D6-82C7-0D4CEA1E06BE}"/>
              </a:ext>
            </a:extLst>
          </p:cNvPr>
          <p:cNvSpPr/>
          <p:nvPr/>
        </p:nvSpPr>
        <p:spPr>
          <a:xfrm rot="5400000">
            <a:off x="3697084" y="3577007"/>
            <a:ext cx="556953" cy="5569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Arrow: Chevron 3">
            <a:extLst>
              <a:ext uri="{FF2B5EF4-FFF2-40B4-BE49-F238E27FC236}">
                <a16:creationId xmlns:a16="http://schemas.microsoft.com/office/drawing/2014/main" xmlns="" id="{0BAF2D08-97CE-4603-9AF5-9109A40CADCD}"/>
              </a:ext>
            </a:extLst>
          </p:cNvPr>
          <p:cNvSpPr/>
          <p:nvPr/>
        </p:nvSpPr>
        <p:spPr>
          <a:xfrm>
            <a:off x="4336473" y="5054591"/>
            <a:ext cx="556953" cy="5569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Rectangle 8">
            <a:extLst>
              <a:ext uri="{FF2B5EF4-FFF2-40B4-BE49-F238E27FC236}">
                <a16:creationId xmlns:a16="http://schemas.microsoft.com/office/drawing/2014/main" xmlns="" id="{0E79E362-95AA-4034-B9EE-2369B46C8DFB}"/>
              </a:ext>
            </a:extLst>
          </p:cNvPr>
          <p:cNvSpPr/>
          <p:nvPr/>
        </p:nvSpPr>
        <p:spPr>
          <a:xfrm>
            <a:off x="5140037" y="4642652"/>
            <a:ext cx="2299856" cy="13840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AEB4090F-5E77-4027-A44A-21F3C20D1899}"/>
              </a:ext>
            </a:extLst>
          </p:cNvPr>
          <p:cNvSpPr txBox="1"/>
          <p:nvPr/>
        </p:nvSpPr>
        <p:spPr>
          <a:xfrm>
            <a:off x="5306292" y="4829989"/>
            <a:ext cx="2133600" cy="923330"/>
          </a:xfrm>
          <a:prstGeom prst="rect">
            <a:avLst/>
          </a:prstGeom>
          <a:noFill/>
        </p:spPr>
        <p:txBody>
          <a:bodyPr wrap="square" rtlCol="0">
            <a:spAutoFit/>
          </a:bodyPr>
          <a:lstStyle/>
          <a:p>
            <a:r>
              <a:rPr lang="en-US" dirty="0"/>
              <a:t>{‘Bismi’:’10’,  ‘Renuja’:’20’, ‘Nisha’: ‘24’, ‘Ansu’: ‘25’}</a:t>
            </a:r>
            <a:endParaRPr lang="en-IN" dirty="0"/>
          </a:p>
        </p:txBody>
      </p:sp>
      <p:sp>
        <p:nvSpPr>
          <p:cNvPr id="13" name="TextBox 12">
            <a:extLst>
              <a:ext uri="{FF2B5EF4-FFF2-40B4-BE49-F238E27FC236}">
                <a16:creationId xmlns:a16="http://schemas.microsoft.com/office/drawing/2014/main" xmlns="" id="{3FCE3273-044D-43C9-B651-145C9A4B27EC}"/>
              </a:ext>
            </a:extLst>
          </p:cNvPr>
          <p:cNvSpPr txBox="1"/>
          <p:nvPr/>
        </p:nvSpPr>
        <p:spPr>
          <a:xfrm>
            <a:off x="838200" y="2718262"/>
            <a:ext cx="5959415" cy="400110"/>
          </a:xfrm>
          <a:prstGeom prst="rect">
            <a:avLst/>
          </a:prstGeom>
          <a:noFill/>
        </p:spPr>
        <p:txBody>
          <a:bodyPr wrap="square" rtlCol="0">
            <a:spAutoFit/>
          </a:bodyPr>
          <a:lstStyle/>
          <a:p>
            <a:pPr algn="ctr"/>
            <a:r>
              <a:rPr lang="en-US" sz="2000" dirty="0"/>
              <a:t>Can you identify the pattern to find the name and age ?</a:t>
            </a:r>
          </a:p>
        </p:txBody>
      </p:sp>
      <p:sp>
        <p:nvSpPr>
          <p:cNvPr id="14" name="Arrow: Chevron 13">
            <a:extLst>
              <a:ext uri="{FF2B5EF4-FFF2-40B4-BE49-F238E27FC236}">
                <a16:creationId xmlns:a16="http://schemas.microsoft.com/office/drawing/2014/main" xmlns="" id="{0243FB6F-735B-4140-B36D-CC2C82BDDF59}"/>
              </a:ext>
            </a:extLst>
          </p:cNvPr>
          <p:cNvSpPr/>
          <p:nvPr/>
        </p:nvSpPr>
        <p:spPr>
          <a:xfrm>
            <a:off x="7933114" y="5054591"/>
            <a:ext cx="556953" cy="5569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xmlns="" id="{33CB5236-F0B1-4727-9C26-2D35CC4DB124}"/>
              </a:ext>
            </a:extLst>
          </p:cNvPr>
          <p:cNvSpPr/>
          <p:nvPr/>
        </p:nvSpPr>
        <p:spPr>
          <a:xfrm>
            <a:off x="8825348" y="4732902"/>
            <a:ext cx="2631822" cy="14440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xmlns="" id="{3E972B29-4DA0-475E-8025-C3446E95C3AC}"/>
              </a:ext>
            </a:extLst>
          </p:cNvPr>
          <p:cNvSpPr txBox="1"/>
          <p:nvPr/>
        </p:nvSpPr>
        <p:spPr>
          <a:xfrm>
            <a:off x="8920969" y="4854767"/>
            <a:ext cx="2520204" cy="1200329"/>
          </a:xfrm>
          <a:prstGeom prst="rect">
            <a:avLst/>
          </a:prstGeom>
          <a:noFill/>
        </p:spPr>
        <p:txBody>
          <a:bodyPr wrap="square" rtlCol="0">
            <a:spAutoFit/>
          </a:bodyPr>
          <a:lstStyle/>
          <a:p>
            <a:r>
              <a:rPr lang="en-US" dirty="0"/>
              <a:t>First letter of all the Names is an uppercase letter and Age is represented by numbers</a:t>
            </a:r>
            <a:endParaRPr lang="en-IN" dirty="0"/>
          </a:p>
        </p:txBody>
      </p:sp>
      <p:sp>
        <p:nvSpPr>
          <p:cNvPr id="16" name="Arrow: Chevron 15">
            <a:extLst>
              <a:ext uri="{FF2B5EF4-FFF2-40B4-BE49-F238E27FC236}">
                <a16:creationId xmlns:a16="http://schemas.microsoft.com/office/drawing/2014/main" xmlns="" id="{4D29B416-3866-4A4A-8862-C43977D7AF71}"/>
              </a:ext>
            </a:extLst>
          </p:cNvPr>
          <p:cNvSpPr/>
          <p:nvPr/>
        </p:nvSpPr>
        <p:spPr>
          <a:xfrm rot="16200000">
            <a:off x="9862782" y="3876477"/>
            <a:ext cx="556953" cy="55695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Rectangle: Rounded Corners 16">
            <a:extLst>
              <a:ext uri="{FF2B5EF4-FFF2-40B4-BE49-F238E27FC236}">
                <a16:creationId xmlns:a16="http://schemas.microsoft.com/office/drawing/2014/main" xmlns="" id="{BAF46679-570E-425D-B5E5-6C9330B8D912}"/>
              </a:ext>
            </a:extLst>
          </p:cNvPr>
          <p:cNvSpPr/>
          <p:nvPr/>
        </p:nvSpPr>
        <p:spPr>
          <a:xfrm>
            <a:off x="7112921" y="2557657"/>
            <a:ext cx="4344249" cy="10193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xmlns="" id="{19CB9F35-64DE-483E-B291-602FDA8FA405}"/>
              </a:ext>
            </a:extLst>
          </p:cNvPr>
          <p:cNvSpPr txBox="1"/>
          <p:nvPr/>
        </p:nvSpPr>
        <p:spPr>
          <a:xfrm>
            <a:off x="7194431" y="2738325"/>
            <a:ext cx="4262739" cy="646331"/>
          </a:xfrm>
          <a:prstGeom prst="rect">
            <a:avLst/>
          </a:prstGeom>
          <a:noFill/>
        </p:spPr>
        <p:txBody>
          <a:bodyPr wrap="square" rtlCol="0">
            <a:spAutoFit/>
          </a:bodyPr>
          <a:lstStyle/>
          <a:p>
            <a:r>
              <a:rPr lang="en-US" dirty="0"/>
              <a:t>ages = re.findall(r’\d{1,3}’, NameAge)</a:t>
            </a:r>
          </a:p>
          <a:p>
            <a:r>
              <a:rPr lang="en-US" dirty="0"/>
              <a:t>Names = re.findall(r’[A-Z][a-z]*’, NameAge)</a:t>
            </a:r>
            <a:endParaRPr lang="en-IN" dirty="0"/>
          </a:p>
        </p:txBody>
      </p:sp>
    </p:spTree>
    <p:extLst>
      <p:ext uri="{BB962C8B-B14F-4D97-AF65-F5344CB8AC3E}">
        <p14:creationId xmlns:p14="http://schemas.microsoft.com/office/powerpoint/2010/main" xmlns="" val="351466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C18B8-EB1A-49FC-BCFF-43024E575AB4}"/>
              </a:ext>
            </a:extLst>
          </p:cNvPr>
          <p:cNvSpPr>
            <a:spLocks noGrp="1"/>
          </p:cNvSpPr>
          <p:nvPr>
            <p:ph type="title"/>
          </p:nvPr>
        </p:nvSpPr>
        <p:spPr/>
        <p:txBody>
          <a:bodyPr/>
          <a:lstStyle/>
          <a:p>
            <a:r>
              <a:rPr lang="en-US" dirty="0">
                <a:latin typeface="+mn-lt"/>
              </a:rPr>
              <a:t>What are Regular Expressions ?</a:t>
            </a:r>
            <a:endParaRPr lang="en-IN" dirty="0">
              <a:latin typeface="+mn-lt"/>
            </a:endParaRPr>
          </a:p>
        </p:txBody>
      </p:sp>
      <p:sp>
        <p:nvSpPr>
          <p:cNvPr id="3" name="Content Placeholder 2">
            <a:extLst>
              <a:ext uri="{FF2B5EF4-FFF2-40B4-BE49-F238E27FC236}">
                <a16:creationId xmlns:a16="http://schemas.microsoft.com/office/drawing/2014/main" xmlns="" id="{9B68BE74-351D-4254-A581-D4DADDC2CB4A}"/>
              </a:ext>
            </a:extLst>
          </p:cNvPr>
          <p:cNvSpPr>
            <a:spLocks noGrp="1"/>
          </p:cNvSpPr>
          <p:nvPr>
            <p:ph idx="1"/>
          </p:nvPr>
        </p:nvSpPr>
        <p:spPr>
          <a:xfrm>
            <a:off x="838200" y="1579418"/>
            <a:ext cx="10515600" cy="4597545"/>
          </a:xfrm>
        </p:spPr>
        <p:txBody>
          <a:bodyPr>
            <a:normAutofit fontScale="92500" lnSpcReduction="10000"/>
          </a:bodyPr>
          <a:lstStyle/>
          <a:p>
            <a:pPr>
              <a:lnSpc>
                <a:spcPct val="150000"/>
              </a:lnSpc>
            </a:pPr>
            <a:r>
              <a:rPr lang="en-US" dirty="0">
                <a:solidFill>
                  <a:srgbClr val="FF0000"/>
                </a:solidFill>
                <a:latin typeface="+mj-lt"/>
              </a:rPr>
              <a:t>A regular expression is a special sequence of characters that helps you match or find other strings or sets of strings</a:t>
            </a:r>
            <a:r>
              <a:rPr lang="en-US" dirty="0">
                <a:latin typeface="+mj-lt"/>
              </a:rPr>
              <a:t>, using a specialized syntax held in a pattern.</a:t>
            </a:r>
          </a:p>
          <a:p>
            <a:pPr>
              <a:lnSpc>
                <a:spcPct val="150000"/>
              </a:lnSpc>
            </a:pPr>
            <a:r>
              <a:rPr lang="en-US" dirty="0">
                <a:latin typeface="+mj-lt"/>
              </a:rPr>
              <a:t>The </a:t>
            </a:r>
            <a:r>
              <a:rPr lang="en-US" dirty="0">
                <a:solidFill>
                  <a:srgbClr val="FF0000"/>
                </a:solidFill>
                <a:latin typeface="+mj-lt"/>
              </a:rPr>
              <a:t>module </a:t>
            </a:r>
            <a:r>
              <a:rPr lang="en-US" b="1" dirty="0">
                <a:solidFill>
                  <a:srgbClr val="FF0000"/>
                </a:solidFill>
                <a:latin typeface="+mj-lt"/>
              </a:rPr>
              <a:t>re</a:t>
            </a:r>
            <a:r>
              <a:rPr lang="en-US" dirty="0">
                <a:latin typeface="+mj-lt"/>
              </a:rPr>
              <a:t> provides support for regular expressions in Python.</a:t>
            </a:r>
          </a:p>
          <a:p>
            <a:pPr>
              <a:lnSpc>
                <a:spcPct val="150000"/>
              </a:lnSpc>
            </a:pPr>
            <a:r>
              <a:rPr lang="en-US" dirty="0">
                <a:latin typeface="+mj-lt"/>
              </a:rPr>
              <a:t>There are a total of </a:t>
            </a:r>
            <a:r>
              <a:rPr lang="en-US" dirty="0">
                <a:solidFill>
                  <a:srgbClr val="FF0000"/>
                </a:solidFill>
                <a:latin typeface="+mj-lt"/>
              </a:rPr>
              <a:t>14 metacharacters</a:t>
            </a:r>
            <a:r>
              <a:rPr lang="en-US" dirty="0">
                <a:latin typeface="+mj-lt"/>
              </a:rPr>
              <a:t>.</a:t>
            </a:r>
          </a:p>
          <a:p>
            <a:pPr>
              <a:lnSpc>
                <a:spcPct val="150000"/>
              </a:lnSpc>
            </a:pPr>
            <a:r>
              <a:rPr lang="en-US" dirty="0">
                <a:latin typeface="+mj-lt"/>
              </a:rPr>
              <a:t>To avoid any confusion while dealing with regular expressions, we would use Raw Strings as </a:t>
            </a:r>
            <a:r>
              <a:rPr lang="en-US" b="1" dirty="0">
                <a:solidFill>
                  <a:srgbClr val="FF0000"/>
                </a:solidFill>
                <a:latin typeface="+mj-lt"/>
              </a:rPr>
              <a:t>r'expression'</a:t>
            </a:r>
            <a:r>
              <a:rPr lang="en-US" dirty="0">
                <a:latin typeface="+mj-lt"/>
              </a:rPr>
              <a:t>.</a:t>
            </a:r>
            <a:endParaRPr lang="en-IN" sz="2600" dirty="0">
              <a:latin typeface="+mj-lt"/>
            </a:endParaRPr>
          </a:p>
        </p:txBody>
      </p:sp>
    </p:spTree>
    <p:extLst>
      <p:ext uri="{BB962C8B-B14F-4D97-AF65-F5344CB8AC3E}">
        <p14:creationId xmlns:p14="http://schemas.microsoft.com/office/powerpoint/2010/main" xmlns="" val="2786016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25011</TotalTime>
  <Words>563</Words>
  <Application>Microsoft Office PowerPoint</Application>
  <PresentationFormat>Custom</PresentationFormat>
  <Paragraphs>194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Agenda</vt:lpstr>
      <vt:lpstr>Why we use Regular Expressions ?</vt:lpstr>
      <vt:lpstr>Why we use Regular Expressions ?</vt:lpstr>
      <vt:lpstr>Why we use Regular Expressions ?</vt:lpstr>
      <vt:lpstr>Why we use Regular Expressions ?</vt:lpstr>
      <vt:lpstr>Regular Expressions: 8 different languages</vt:lpstr>
      <vt:lpstr>What are Regular Expressions ?</vt:lpstr>
      <vt:lpstr>What are Regular Expressions ?</vt:lpstr>
      <vt:lpstr>What are Regular Expressions ?</vt:lpstr>
      <vt:lpstr>Meta Characters in Regular Expressions</vt:lpstr>
      <vt:lpstr>Regular Expression Operations</vt:lpstr>
      <vt:lpstr>Regular Expression Operations</vt:lpstr>
      <vt:lpstr>Regular Expression Operations</vt:lpstr>
      <vt:lpstr>Regular Expression Operations</vt:lpstr>
      <vt:lpstr>Regular Expression Operations</vt:lpstr>
      <vt:lpstr>Regular Expression Operations</vt:lpstr>
      <vt:lpstr>Regular Expression Operations</vt:lpstr>
      <vt:lpstr>Email Verification</vt:lpstr>
      <vt:lpstr>Email Verification</vt:lpstr>
      <vt:lpstr>Phone Number Verification</vt:lpstr>
      <vt:lpstr>Phone Number Verification</vt:lpstr>
      <vt:lpstr>Web Scraping</vt:lpstr>
      <vt:lpstr>Web Scraping</vt:lpstr>
      <vt:lpstr>compile Function</vt:lpstr>
      <vt:lpstr>Slide 26</vt:lpstr>
      <vt:lpstr>Slide 27</vt:lpstr>
      <vt:lpstr>split Function</vt:lpstr>
      <vt:lpstr>Slide 29</vt:lpstr>
      <vt:lpstr>Slide 30</vt:lpstr>
      <vt:lpstr>match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ABHIJITH SUDHAKAR</dc:creator>
  <cp:lastModifiedBy>Windows User</cp:lastModifiedBy>
  <cp:revision>67</cp:revision>
  <dcterms:created xsi:type="dcterms:W3CDTF">2018-07-17T05:20:17Z</dcterms:created>
  <dcterms:modified xsi:type="dcterms:W3CDTF">2018-12-06T17:00:31Z</dcterms:modified>
</cp:coreProperties>
</file>