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DEAA-5478-4177-B44B-5EB757E60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0EB2B-43DF-4BBF-A0C0-F110FA684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E385D-D5C2-4B25-A42F-A2A700F6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BB223-15F7-42C7-A7FB-2E7B2B08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B10E-B8E1-4D55-9055-50E744B9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7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8C50-49C8-400A-A69A-C13D8654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2C230-A056-4794-BE68-ABE83FA58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881A-9FEC-40CA-AC76-0DEE5DD0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1E2CF-C7A0-490E-B74F-53EF5BA6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CF929-1E57-43A2-BCE5-4D621B38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7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BDFCD-172C-4C09-A875-F89EF417D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40C70-4C85-433E-AE5E-B9CDB50E7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7123-36F2-4CDE-856B-C1DCC9D1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0119-47C7-4F33-888A-A144EF55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12EC9-E5F6-4F10-86A3-271D7CA3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2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4F7E-0CA4-4E30-B3D1-4166F639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C8A1-AE99-446F-982F-A730C77A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E5B3-C012-4B29-A783-BE164492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BF0E-428A-47B5-8833-B622F571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C7E49-23E6-41C3-9B35-87DF3886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6B13-B693-424C-9449-3B60D364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3AB2D-B803-4CFC-BFA1-C45AAE80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30CF4-D5B3-4F06-8A9E-789B9702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7E09-9ED0-4AA8-A1CE-F857F7B3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12BFE-4E74-4A83-A152-A9F9E7BA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6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CB5C-945B-4853-B0BA-0B7A9EAD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65C2-B2D2-4658-836A-95E72A82F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56E96-61B2-46CF-B5FB-E80AE925C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116EB-67F1-4B8C-9745-CA422907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0E0EE-1D06-4198-A632-502E62AB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DA2AF-2CDF-46D7-A570-8AB3C76E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9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273E-70B9-40FF-AD25-04E893C3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6033-1F96-4F07-8D75-610D4AB8A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D207C-86C9-44F1-9ED6-5EAD9682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A1AB8-2BB2-4D70-ABCB-28AA2F5EA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2B70D-0961-49B1-9BFC-29D24793D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08F7C-A0D9-4612-8068-962586A4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F411A-E1C9-4BAA-9A6D-D293B133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96F9E-0CD4-4B72-8010-6F01B344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5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6082-64C1-40DC-92F6-D2AA90D1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B5161-6F96-4BAB-B589-04E6B8ED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F9BF8-7085-4B9B-B343-E3063085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CA92-C6DE-48B4-940D-1283B622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0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6E7EC-FBEF-4966-BC15-2CCE03FC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93696-0B78-4BB6-9791-932FB942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DCB2F-F606-4980-BB18-4F020418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4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DCA7-0997-405F-83AA-47A89C00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7BF2-79E1-4FFC-8EE2-D7E72D47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0B2BB-608A-480F-8703-DD0BB4A4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06468-FD67-46A7-97DA-CDC5312D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0BEDD-D9AA-487D-87C0-801C192A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EB543-7744-4DCD-9583-B0E9ECDC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ABD9-4C1B-406E-8987-7753F315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494A9-6570-4F18-A3A6-95FFB9E8F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21B77-2D35-4981-BB3E-2CAABB267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6C64F-E39E-498F-98CC-E17ADD90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CB402-93AF-4B8D-BC37-0FED76A1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3BEF2-8ABD-473F-B42C-71E330C6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5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A5EEC-C9E9-4A14-8CA1-EEA0C574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90D04-6A9A-445F-9BB6-EB2484E2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BFD93-46E3-4810-9D2D-DEA31F9F6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1D33F-86BC-4180-9C5D-68567F035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8471-B936-4D25-8A4F-F3CFA185B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9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4E8B7A0-3D58-4EF7-AD15-4F159D65D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9025" y="2700337"/>
            <a:ext cx="49339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6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D72B-56AC-41B1-8300-EDB13365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Strings in Python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EACE3-708F-4205-93D1-09117247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686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+mj-lt"/>
              </a:rPr>
              <a:t>A string is a sequence of characters.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latin typeface="+mj-lt"/>
              </a:rPr>
              <a:t>It can be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declared</a:t>
            </a:r>
            <a:r>
              <a:rPr lang="en-US" sz="3200" dirty="0">
                <a:latin typeface="+mj-lt"/>
              </a:rPr>
              <a:t> in python by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using double quotes</a:t>
            </a:r>
            <a:r>
              <a:rPr lang="en-US" sz="3200" dirty="0">
                <a:latin typeface="+mj-lt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latin typeface="+mj-lt"/>
              </a:rPr>
              <a:t>Strings are 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immutable</a:t>
            </a:r>
            <a:r>
              <a:rPr lang="en-US" sz="3200" dirty="0">
                <a:latin typeface="+mj-lt"/>
              </a:rPr>
              <a:t>, i.e., they cannot be changed.</a:t>
            </a:r>
          </a:p>
          <a:p>
            <a:endParaRPr lang="en-US" dirty="0"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8200"/>
                </a:solidFill>
                <a:latin typeface="Aleo" panose="020F0302020204030203" pitchFamily="34" charset="0"/>
              </a:rPr>
              <a:t># Assigning string to a variable </a:t>
            </a:r>
            <a:endParaRPr lang="en-US" altLang="en-US" sz="24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leo" panose="020F0302020204030203" pitchFamily="34" charset="0"/>
              </a:rPr>
              <a:t>a </a:t>
            </a:r>
            <a:r>
              <a:rPr lang="en-US" altLang="en-US" sz="2400" b="1" dirty="0">
                <a:solidFill>
                  <a:srgbClr val="006699"/>
                </a:solidFill>
                <a:latin typeface="Aleo" panose="020F0302020204030203" pitchFamily="34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Aleo" panose="020F0302020204030203" pitchFamily="34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Aleo" panose="020F0302020204030203" pitchFamily="34" charset="0"/>
              </a:rPr>
              <a:t>"This is a string"</a:t>
            </a:r>
            <a:endParaRPr lang="en-US" altLang="en-US" sz="24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FF1493"/>
                </a:solidFill>
                <a:latin typeface="Aleo" panose="020F0302020204030203" pitchFamily="34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Aleo" panose="020F0302020204030203" pitchFamily="34" charset="0"/>
              </a:rPr>
              <a:t> (a)</a:t>
            </a:r>
            <a:endParaRPr lang="en-US" altLang="en-US" sz="2400" dirty="0">
              <a:latin typeface="Aleo" panose="020F0302020204030203" pitchFamily="34" charset="0"/>
            </a:endParaRP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Output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FF"/>
                </a:solidFill>
                <a:latin typeface="Aleo" panose="020F0302020204030203" pitchFamily="34" charset="0"/>
              </a:rPr>
              <a:t>This is a string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33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F501-7007-4F44-A37C-6A241FAD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Accessing Values in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DACE-D103-482A-BFBA-70E6DCF9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>
                <a:latin typeface="+mj-lt"/>
              </a:rPr>
              <a:t>Python does not support a character type; these are treated as strings of length one, thus also considered a substring.</a:t>
            </a:r>
          </a:p>
          <a:p>
            <a:pPr>
              <a:lnSpc>
                <a:spcPct val="120000"/>
              </a:lnSpc>
            </a:pPr>
            <a:r>
              <a:rPr lang="en-US" sz="3400" dirty="0">
                <a:latin typeface="+mj-lt"/>
              </a:rPr>
              <a:t>To access substrings, use the square brackets for slicing along with the index or indices to obtain your substring.</a:t>
            </a:r>
          </a:p>
          <a:p>
            <a:endParaRPr lang="en-US" sz="3000" dirty="0">
              <a:latin typeface="+mj-lt"/>
            </a:endParaRPr>
          </a:p>
          <a:p>
            <a:pPr marL="0" indent="0">
              <a:buNone/>
            </a:pPr>
            <a:r>
              <a:rPr lang="en-US" altLang="en-US" sz="2600" dirty="0">
                <a:solidFill>
                  <a:srgbClr val="313131"/>
                </a:solidFill>
                <a:latin typeface="Aleo" panose="020F0302020204030203" pitchFamily="34" charset="0"/>
              </a:rPr>
              <a:t>var1 </a:t>
            </a:r>
            <a:r>
              <a:rPr lang="en-US" altLang="en-US" sz="2600" dirty="0">
                <a:solidFill>
                  <a:srgbClr val="666600"/>
                </a:solidFill>
                <a:latin typeface="Aleo" panose="020F0302020204030203" pitchFamily="34" charset="0"/>
              </a:rPr>
              <a:t>=</a:t>
            </a:r>
            <a:r>
              <a:rPr lang="en-US" altLang="en-US" sz="2600" dirty="0">
                <a:solidFill>
                  <a:srgbClr val="313131"/>
                </a:solidFill>
                <a:latin typeface="Aleo" panose="020F0302020204030203" pitchFamily="34" charset="0"/>
              </a:rPr>
              <a:t> </a:t>
            </a:r>
            <a:r>
              <a:rPr lang="en-US" altLang="en-US" sz="2600" dirty="0">
                <a:solidFill>
                  <a:srgbClr val="008800"/>
                </a:solidFill>
                <a:latin typeface="Aleo" panose="020F0302020204030203" pitchFamily="34" charset="0"/>
              </a:rPr>
              <a:t>'Hello World!’</a:t>
            </a:r>
            <a:endParaRPr lang="en-US" altLang="en-US" sz="2600" dirty="0">
              <a:solidFill>
                <a:srgbClr val="313131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r>
              <a:rPr lang="en-US" altLang="en-US" sz="2600" dirty="0">
                <a:solidFill>
                  <a:srgbClr val="313131"/>
                </a:solidFill>
                <a:latin typeface="Aleo" panose="020F0302020204030203" pitchFamily="34" charset="0"/>
              </a:rPr>
              <a:t>var2 </a:t>
            </a:r>
            <a:r>
              <a:rPr lang="en-US" altLang="en-US" sz="2600" dirty="0">
                <a:solidFill>
                  <a:srgbClr val="666600"/>
                </a:solidFill>
                <a:latin typeface="Aleo" panose="020F0302020204030203" pitchFamily="34" charset="0"/>
              </a:rPr>
              <a:t>=</a:t>
            </a:r>
            <a:r>
              <a:rPr lang="en-US" altLang="en-US" sz="2600" dirty="0">
                <a:solidFill>
                  <a:srgbClr val="313131"/>
                </a:solidFill>
                <a:latin typeface="Aleo" panose="020F0302020204030203" pitchFamily="34" charset="0"/>
              </a:rPr>
              <a:t> </a:t>
            </a:r>
            <a:r>
              <a:rPr lang="en-US" altLang="en-US" sz="2600" dirty="0">
                <a:solidFill>
                  <a:srgbClr val="008800"/>
                </a:solidFill>
                <a:latin typeface="Aleo" panose="020F0302020204030203" pitchFamily="34" charset="0"/>
              </a:rPr>
              <a:t>"Python Programming“</a:t>
            </a:r>
            <a:endParaRPr lang="en-US" altLang="en-US" sz="2600" dirty="0">
              <a:solidFill>
                <a:srgbClr val="313131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endParaRPr lang="en-US" altLang="en-US" sz="2600" dirty="0">
              <a:solidFill>
                <a:srgbClr val="313131"/>
              </a:solidFill>
              <a:latin typeface="Aleo" panose="020F0302020204030203" pitchFamily="34" charset="0"/>
            </a:endParaRPr>
          </a:p>
          <a:p>
            <a:pPr marL="0" indent="0">
              <a:buNone/>
            </a:pPr>
            <a:r>
              <a:rPr lang="en-US" altLang="en-US" sz="2600" dirty="0">
                <a:solidFill>
                  <a:srgbClr val="000088"/>
                </a:solidFill>
                <a:latin typeface="Aleo" panose="020F0302020204030203" pitchFamily="34" charset="0"/>
              </a:rPr>
              <a:t>print</a:t>
            </a:r>
            <a:r>
              <a:rPr lang="en-US" altLang="en-US" sz="2600" dirty="0">
                <a:solidFill>
                  <a:srgbClr val="313131"/>
                </a:solidFill>
                <a:latin typeface="Aleo" panose="020F0302020204030203" pitchFamily="34" charset="0"/>
              </a:rPr>
              <a:t>(</a:t>
            </a:r>
            <a:r>
              <a:rPr lang="en-US" altLang="en-US" sz="2600" dirty="0">
                <a:solidFill>
                  <a:srgbClr val="008800"/>
                </a:solidFill>
                <a:latin typeface="Aleo" panose="020F0302020204030203" pitchFamily="34" charset="0"/>
              </a:rPr>
              <a:t>"var1[0]: "</a:t>
            </a:r>
            <a:r>
              <a:rPr lang="en-US" altLang="en-US" sz="2600" dirty="0">
                <a:solidFill>
                  <a:srgbClr val="666600"/>
                </a:solidFill>
                <a:latin typeface="Aleo" panose="020F0302020204030203" pitchFamily="34" charset="0"/>
              </a:rPr>
              <a:t>,</a:t>
            </a:r>
            <a:r>
              <a:rPr lang="en-US" altLang="en-US" sz="2600" dirty="0">
                <a:solidFill>
                  <a:srgbClr val="313131"/>
                </a:solidFill>
                <a:latin typeface="Aleo" panose="020F0302020204030203" pitchFamily="34" charset="0"/>
              </a:rPr>
              <a:t> var1</a:t>
            </a:r>
            <a:r>
              <a:rPr lang="en-US" altLang="en-US" sz="2600" dirty="0">
                <a:solidFill>
                  <a:srgbClr val="666600"/>
                </a:solidFill>
                <a:latin typeface="Aleo" panose="020F0302020204030203" pitchFamily="34" charset="0"/>
              </a:rPr>
              <a:t>[</a:t>
            </a:r>
            <a:r>
              <a:rPr lang="en-US" altLang="en-US" sz="2600" dirty="0">
                <a:solidFill>
                  <a:srgbClr val="006666"/>
                </a:solidFill>
                <a:latin typeface="Aleo" panose="020F0302020204030203" pitchFamily="34" charset="0"/>
              </a:rPr>
              <a:t>0</a:t>
            </a:r>
            <a:r>
              <a:rPr lang="en-US" altLang="en-US" sz="2600" dirty="0">
                <a:solidFill>
                  <a:srgbClr val="666600"/>
                </a:solidFill>
                <a:latin typeface="Aleo" panose="020F0302020204030203" pitchFamily="34" charset="0"/>
              </a:rPr>
              <a:t>])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000088"/>
                </a:solidFill>
                <a:latin typeface="Aleo" panose="020F0302020204030203" pitchFamily="34" charset="0"/>
              </a:rPr>
              <a:t>print</a:t>
            </a:r>
            <a:r>
              <a:rPr lang="en-US" altLang="en-US" sz="2600" dirty="0">
                <a:solidFill>
                  <a:srgbClr val="313131"/>
                </a:solidFill>
                <a:latin typeface="Aleo" panose="020F0302020204030203" pitchFamily="34" charset="0"/>
              </a:rPr>
              <a:t>(</a:t>
            </a:r>
            <a:r>
              <a:rPr lang="en-US" altLang="en-US" sz="2600" dirty="0">
                <a:solidFill>
                  <a:srgbClr val="008800"/>
                </a:solidFill>
                <a:latin typeface="Aleo" panose="020F0302020204030203" pitchFamily="34" charset="0"/>
              </a:rPr>
              <a:t>"var2[1:5]: "</a:t>
            </a:r>
            <a:r>
              <a:rPr lang="en-US" altLang="en-US" sz="2600" dirty="0">
                <a:solidFill>
                  <a:srgbClr val="666600"/>
                </a:solidFill>
                <a:latin typeface="Aleo" panose="020F0302020204030203" pitchFamily="34" charset="0"/>
              </a:rPr>
              <a:t>,</a:t>
            </a:r>
            <a:r>
              <a:rPr lang="en-US" altLang="en-US" sz="2600" dirty="0">
                <a:solidFill>
                  <a:srgbClr val="313131"/>
                </a:solidFill>
                <a:latin typeface="Aleo" panose="020F0302020204030203" pitchFamily="34" charset="0"/>
              </a:rPr>
              <a:t> var2</a:t>
            </a:r>
            <a:r>
              <a:rPr lang="en-US" altLang="en-US" sz="2600" dirty="0">
                <a:solidFill>
                  <a:srgbClr val="666600"/>
                </a:solidFill>
                <a:latin typeface="Aleo" panose="020F0302020204030203" pitchFamily="34" charset="0"/>
              </a:rPr>
              <a:t>[</a:t>
            </a:r>
            <a:r>
              <a:rPr lang="en-US" altLang="en-US" sz="2600" dirty="0">
                <a:solidFill>
                  <a:srgbClr val="006666"/>
                </a:solidFill>
                <a:latin typeface="Aleo" panose="020F0302020204030203" pitchFamily="34" charset="0"/>
              </a:rPr>
              <a:t>1</a:t>
            </a:r>
            <a:r>
              <a:rPr lang="en-US" altLang="en-US" sz="2600" dirty="0">
                <a:solidFill>
                  <a:srgbClr val="666600"/>
                </a:solidFill>
                <a:latin typeface="Aleo" panose="020F0302020204030203" pitchFamily="34" charset="0"/>
              </a:rPr>
              <a:t>:</a:t>
            </a:r>
            <a:r>
              <a:rPr lang="en-US" altLang="en-US" sz="2600" dirty="0">
                <a:solidFill>
                  <a:srgbClr val="006666"/>
                </a:solidFill>
                <a:latin typeface="Aleo" panose="020F0302020204030203" pitchFamily="34" charset="0"/>
              </a:rPr>
              <a:t>5</a:t>
            </a:r>
            <a:r>
              <a:rPr lang="en-US" altLang="en-US" sz="2600" dirty="0">
                <a:solidFill>
                  <a:srgbClr val="666600"/>
                </a:solidFill>
                <a:latin typeface="Aleo" panose="020F0302020204030203" pitchFamily="34" charset="0"/>
              </a:rPr>
              <a:t>]</a:t>
            </a:r>
            <a:r>
              <a:rPr lang="en-US" altLang="en-US" sz="2600" dirty="0">
                <a:latin typeface="Aleo" panose="020F0302020204030203" pitchFamily="34" charset="0"/>
              </a:rPr>
              <a:t> )</a:t>
            </a:r>
          </a:p>
          <a:p>
            <a:pPr marL="0" indent="0">
              <a:buNone/>
            </a:pPr>
            <a:endParaRPr lang="en-US" altLang="en-US" sz="2600" dirty="0">
              <a:latin typeface="Aleo" panose="020F0302020204030203" pitchFamily="34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D1BAB-FA0E-44C0-894F-6D6A5D864278}"/>
              </a:ext>
            </a:extLst>
          </p:cNvPr>
          <p:cNvSpPr txBox="1"/>
          <p:nvPr/>
        </p:nvSpPr>
        <p:spPr>
          <a:xfrm>
            <a:off x="6096000" y="4280170"/>
            <a:ext cx="549937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/>
              <a:t>Output</a:t>
            </a:r>
          </a:p>
          <a:p>
            <a:r>
              <a:rPr lang="en-US" altLang="en-US" sz="2400" dirty="0">
                <a:solidFill>
                  <a:srgbClr val="FF0000"/>
                </a:solidFill>
                <a:latin typeface="Aleo" panose="020F0302020204030203" pitchFamily="34" charset="0"/>
              </a:rPr>
              <a:t>var1[0]: H</a:t>
            </a:r>
          </a:p>
          <a:p>
            <a:r>
              <a:rPr lang="en-US" altLang="en-US" sz="2400" dirty="0">
                <a:solidFill>
                  <a:srgbClr val="FF0000"/>
                </a:solidFill>
                <a:latin typeface="Aleo" panose="020F0302020204030203" pitchFamily="34" charset="0"/>
              </a:rPr>
              <a:t>var2[1:5]: </a:t>
            </a:r>
            <a:r>
              <a:rPr lang="en-US" altLang="en-US" sz="2400" dirty="0" err="1">
                <a:solidFill>
                  <a:srgbClr val="FF0000"/>
                </a:solidFill>
                <a:latin typeface="Aleo" panose="020F0302020204030203" pitchFamily="34" charset="0"/>
              </a:rPr>
              <a:t>ytho</a:t>
            </a:r>
            <a:r>
              <a:rPr lang="en-US" altLang="en-US" sz="2400" dirty="0">
                <a:solidFill>
                  <a:srgbClr val="FF0000"/>
                </a:solidFill>
                <a:latin typeface="Aleo" panose="020F030202020403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04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D01E-F81A-4DF3-86AB-C5046EE2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Strings are Immutable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123545-7A08-47A7-BBE2-328C108EC2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>
                <a:latin typeface="+mj-lt"/>
              </a:rPr>
              <a:t>You can "update" an existing string by (re)assigning a variable to another string. </a:t>
            </a:r>
          </a:p>
          <a:p>
            <a:pPr algn="just">
              <a:lnSpc>
                <a:spcPct val="120000"/>
              </a:lnSpc>
            </a:pPr>
            <a:endParaRPr lang="en-US" sz="1800" dirty="0">
              <a:latin typeface="+mj-lt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8200"/>
                </a:solidFill>
                <a:latin typeface="Aleo" panose="020F0302020204030203" pitchFamily="34" charset="0"/>
              </a:rPr>
              <a:t># a string can be appended to a string. </a:t>
            </a:r>
            <a:endParaRPr lang="en-US" altLang="en-US" sz="18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FF0000"/>
                </a:solidFill>
                <a:latin typeface="Aleo" panose="020F0302020204030203" pitchFamily="34" charset="0"/>
              </a:rPr>
              <a:t>a </a:t>
            </a:r>
            <a:r>
              <a:rPr lang="en-US" altLang="en-US" sz="1800" b="1" dirty="0">
                <a:solidFill>
                  <a:srgbClr val="FF0000"/>
                </a:solidFill>
                <a:latin typeface="Aleo" panose="020F0302020204030203" pitchFamily="34" charset="0"/>
              </a:rPr>
              <a:t>=</a:t>
            </a:r>
            <a:r>
              <a:rPr lang="en-US" altLang="en-US" sz="1800" dirty="0">
                <a:solidFill>
                  <a:srgbClr val="FF0000"/>
                </a:solidFill>
                <a:latin typeface="Aleo" panose="020F0302020204030203" pitchFamily="34" charset="0"/>
              </a:rPr>
              <a:t> ‘IPSR' 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8200"/>
                </a:solidFill>
                <a:latin typeface="Aleo" panose="020F0302020204030203" pitchFamily="34" charset="0"/>
              </a:rPr>
              <a:t># output is displayed </a:t>
            </a:r>
            <a:endParaRPr lang="en-US" altLang="en-US" sz="1800" dirty="0">
              <a:latin typeface="Aleo" panose="020F0302020204030203" pitchFamily="34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FF0000"/>
                </a:solidFill>
                <a:latin typeface="Aleo" panose="020F0302020204030203" pitchFamily="34" charset="0"/>
              </a:rPr>
              <a:t>print(a) 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FF0000"/>
                </a:solidFill>
                <a:latin typeface="Aleo" panose="020F0302020204030203" pitchFamily="34" charset="0"/>
              </a:rPr>
              <a:t>a </a:t>
            </a:r>
            <a:r>
              <a:rPr lang="en-US" altLang="en-US" sz="1800" b="1" dirty="0">
                <a:solidFill>
                  <a:srgbClr val="FF0000"/>
                </a:solidFill>
                <a:latin typeface="Aleo" panose="020F0302020204030203" pitchFamily="34" charset="0"/>
              </a:rPr>
              <a:t>=</a:t>
            </a:r>
            <a:r>
              <a:rPr lang="en-US" altLang="en-US" sz="1800" dirty="0">
                <a:solidFill>
                  <a:srgbClr val="FF0000"/>
                </a:solidFill>
                <a:latin typeface="Aleo" panose="020F0302020204030203" pitchFamily="34" charset="0"/>
              </a:rPr>
              <a:t> a + ‘Solutions'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FF0000"/>
                </a:solidFill>
                <a:latin typeface="Aleo" panose="020F0302020204030203" pitchFamily="34" charset="0"/>
              </a:rPr>
              <a:t>print(a) </a:t>
            </a:r>
            <a:r>
              <a:rPr lang="en-US" altLang="en-US" sz="1800" dirty="0">
                <a:solidFill>
                  <a:srgbClr val="008200"/>
                </a:solidFill>
                <a:latin typeface="Aleo" panose="020F0302020204030203" pitchFamily="34" charset="0"/>
              </a:rPr>
              <a:t># works fine </a:t>
            </a:r>
            <a:endParaRPr lang="en-US" altLang="en-US" sz="1800" dirty="0">
              <a:latin typeface="Aleo" panose="020F0302020204030203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200" dirty="0"/>
              <a:t>Output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FF0000"/>
                </a:solidFill>
                <a:latin typeface="Aleo" panose="020F0302020204030203" pitchFamily="34" charset="0"/>
              </a:rPr>
              <a:t>IPSR Solutions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605940-E35C-4CA8-9C2C-DEDB839F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Aleo" panose="020F0302020204030203" pitchFamily="34" charset="0"/>
              </a:rPr>
              <a:t># string cannot be changed 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a = ‘IPSR'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Aleo" panose="020F0302020204030203" pitchFamily="34" charset="0"/>
              </a:rPr>
              <a:t># output is displayed 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print(a) 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a[2] = 'E'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Aleo" panose="020F0302020204030203" pitchFamily="34" charset="0"/>
              </a:rPr>
              <a:t>print(a) </a:t>
            </a:r>
            <a:r>
              <a:rPr lang="en-US" dirty="0">
                <a:solidFill>
                  <a:srgbClr val="00B050"/>
                </a:solidFill>
                <a:latin typeface="Aleo" panose="020F0302020204030203" pitchFamily="34" charset="0"/>
              </a:rPr>
              <a:t># causes error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dirty="0">
              <a:solidFill>
                <a:srgbClr val="FF0000"/>
              </a:solidFill>
              <a:latin typeface="Aleo" panose="020F0302020204030203" pitchFamily="34" charset="0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sz="3200" dirty="0"/>
              <a:t>Output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en-US" dirty="0" err="1">
                <a:solidFill>
                  <a:srgbClr val="FF0000"/>
                </a:solidFill>
                <a:latin typeface="Aleo" panose="020F0302020204030203" pitchFamily="34" charset="0"/>
              </a:rPr>
              <a:t>TypeError</a:t>
            </a:r>
            <a:r>
              <a:rPr lang="en-US" altLang="en-US" dirty="0">
                <a:solidFill>
                  <a:srgbClr val="FF0000"/>
                </a:solidFill>
                <a:latin typeface="Aleo" panose="020F0302020204030203" pitchFamily="34" charset="0"/>
              </a:rPr>
              <a:t>: 'str' object does not support item assignment</a:t>
            </a:r>
            <a:endParaRPr lang="en-IN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9DA2675-6EAB-4F51-9771-C59067D3C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58050"/>
            <a:ext cx="65" cy="3410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11C0E9A-8A19-4263-8CA2-7C4058E09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58050"/>
            <a:ext cx="65" cy="3410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43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16761</TotalTime>
  <Words>219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Aleo</vt:lpstr>
      <vt:lpstr>Arial</vt:lpstr>
      <vt:lpstr>Calibri</vt:lpstr>
      <vt:lpstr>Calibri Light</vt:lpstr>
      <vt:lpstr>Office Theme</vt:lpstr>
      <vt:lpstr>PowerPoint Presentation</vt:lpstr>
      <vt:lpstr>Strings in Python</vt:lpstr>
      <vt:lpstr>Accessing Values in Strings</vt:lpstr>
      <vt:lpstr>Strings are Immutable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ABHIJITH SUDHAKAR</dc:creator>
  <cp:lastModifiedBy>ABHIJITH SUDHAKAR</cp:lastModifiedBy>
  <cp:revision>22</cp:revision>
  <dcterms:created xsi:type="dcterms:W3CDTF">2018-07-17T05:20:17Z</dcterms:created>
  <dcterms:modified xsi:type="dcterms:W3CDTF">2018-09-29T05:08:52Z</dcterms:modified>
</cp:coreProperties>
</file>