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DEAA-5478-4177-B44B-5EB757E6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EB2B-43DF-4BBF-A0C0-F110FA684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385D-D5C2-4B25-A42F-A2A700F6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B223-15F7-42C7-A7FB-2E7B2B08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B10E-B8E1-4D55-9055-50E744B9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8C50-49C8-400A-A69A-C13D8654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2C230-A056-4794-BE68-ABE83FA5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881A-9FEC-40CA-AC76-0DEE5DD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E2CF-C7A0-490E-B74F-53EF5BA6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F929-1E57-43A2-BCE5-4D621B38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BDFCD-172C-4C09-A875-F89EF417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40C70-4C85-433E-AE5E-B9CDB50E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7123-36F2-4CDE-856B-C1DCC9D1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0119-47C7-4F33-888A-A144EF55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2EC9-E5F6-4F10-86A3-271D7CA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4F7E-0CA4-4E30-B3D1-4166F639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C8A1-AE99-446F-982F-A730C77A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E5B3-C012-4B29-A783-BE16449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BF0E-428A-47B5-8833-B622F571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7E49-23E6-41C3-9B35-87DF3886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6B13-B693-424C-9449-3B60D364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AB2D-B803-4CFC-BFA1-C45AAE80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0CF4-D5B3-4F06-8A9E-789B9702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7E09-9ED0-4AA8-A1CE-F857F7B3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2BFE-4E74-4A83-A152-A9F9E7B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CB5C-945B-4853-B0BA-0B7A9EAD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65C2-B2D2-4658-836A-95E72A82F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6E96-61B2-46CF-B5FB-E80AE925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16EB-67F1-4B8C-9745-CA422907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E0EE-1D06-4198-A632-502E62A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DA2AF-2CDF-46D7-A570-8AB3C76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9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273E-70B9-40FF-AD25-04E893C3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6033-1F96-4F07-8D75-610D4AB8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D207C-86C9-44F1-9ED6-5EAD9682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A1AB8-2BB2-4D70-ABCB-28AA2F5EA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2B70D-0961-49B1-9BFC-29D24793D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8F7C-A0D9-4612-8068-962586A4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411A-E1C9-4BAA-9A6D-D293B133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6F9E-0CD4-4B72-8010-6F01B3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082-64C1-40DC-92F6-D2AA90D1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5161-6F96-4BAB-B589-04E6B8ED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9BF8-7085-4B9B-B343-E3063085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CA92-C6DE-48B4-940D-1283B622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E7EC-FBEF-4966-BC15-2CCE03F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93696-0B78-4BB6-9791-932FB942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CB2F-F606-4980-BB18-4F02041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4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DCA7-0997-405F-83AA-47A89C00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7BF2-79E1-4FFC-8EE2-D7E72D4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B2BB-608A-480F-8703-DD0BB4A4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6468-FD67-46A7-97DA-CDC5312D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BEDD-D9AA-487D-87C0-801C192A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B543-7744-4DCD-9583-B0E9ECD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BD9-4C1B-406E-8987-7753F315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494A9-6570-4F18-A3A6-95FFB9E8F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1B77-2D35-4981-BB3E-2CAABB26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6C64F-E39E-498F-98CC-E17ADD90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B402-93AF-4B8D-BC37-0FED76A1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BEF2-8ABD-473F-B42C-71E330C6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A5EEC-C9E9-4A14-8CA1-EEA0C574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0D04-6A9A-445F-9BB6-EB2484E2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FD93-46E3-4810-9D2D-DEA31F9F6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D33F-86BC-4180-9C5D-68567F03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8471-B936-4D25-8A4F-F3CFA185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4E8B7A0-3D58-4EF7-AD15-4F159D65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025" y="2700337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6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A743-337B-42B2-8719-7BB0C3B2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</a:t>
            </a:r>
            <a:r>
              <a:rPr lang="en-IN" dirty="0">
                <a:latin typeface="+mn-lt"/>
              </a:rPr>
              <a:t>he output will be: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3AED67-4953-43E3-8640-A8E34A8D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4100" dirty="0">
                <a:solidFill>
                  <a:srgbClr val="FF0000"/>
                </a:solidFill>
                <a:latin typeface="Aleo" panose="020F0302020204030203" pitchFamily="34" charset="0"/>
              </a:rPr>
              <a:t>Old list: [[1, 2, 3], [4, 5, 6], [7, 8, 9]]</a:t>
            </a:r>
          </a:p>
          <a:p>
            <a:pPr marL="0" indent="0">
              <a:buNone/>
            </a:pPr>
            <a:r>
              <a:rPr lang="en-US" altLang="en-US" sz="4100" dirty="0">
                <a:solidFill>
                  <a:srgbClr val="FF0000"/>
                </a:solidFill>
                <a:latin typeface="Aleo" panose="020F0302020204030203" pitchFamily="34" charset="0"/>
              </a:rPr>
              <a:t>New list: [[1, 2, 3], [4, 5, 6], [7, 8, 9]] </a:t>
            </a:r>
          </a:p>
          <a:p>
            <a:pPr marL="0" indent="0"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100" dirty="0">
                <a:solidFill>
                  <a:srgbClr val="252830"/>
                </a:solidFill>
                <a:latin typeface="+mj-lt"/>
              </a:rPr>
              <a:t>In above program, we created a nested list and then shallow copy it using copy() method.</a:t>
            </a:r>
            <a:endParaRPr lang="en-US" altLang="en-US" sz="3100" dirty="0">
              <a:latin typeface="+mj-lt"/>
            </a:endParaRPr>
          </a:p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100" dirty="0">
                <a:solidFill>
                  <a:srgbClr val="252830"/>
                </a:solidFill>
                <a:latin typeface="+mj-lt"/>
              </a:rPr>
              <a:t>This means it will </a:t>
            </a:r>
            <a:r>
              <a:rPr lang="en-US" altLang="en-US" sz="3100" dirty="0">
                <a:solidFill>
                  <a:srgbClr val="FF0000"/>
                </a:solidFill>
                <a:latin typeface="+mj-lt"/>
              </a:rPr>
              <a:t>create new and independent object with same content</a:t>
            </a:r>
            <a:r>
              <a:rPr lang="en-US" altLang="en-US" sz="3100" dirty="0">
                <a:solidFill>
                  <a:srgbClr val="252830"/>
                </a:solidFill>
                <a:latin typeface="+mj-lt"/>
              </a:rPr>
              <a:t>. To verify this, we print the both </a:t>
            </a:r>
            <a:r>
              <a:rPr lang="en-US" altLang="en-US" sz="31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100" dirty="0">
                <a:solidFill>
                  <a:srgbClr val="252830"/>
                </a:solidFill>
                <a:latin typeface="+mj-lt"/>
              </a:rPr>
              <a:t> and </a:t>
            </a:r>
            <a:r>
              <a:rPr lang="en-US" altLang="en-US" sz="3100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sz="3100" dirty="0">
                <a:solidFill>
                  <a:srgbClr val="252830"/>
                </a:solidFill>
                <a:latin typeface="+mj-lt"/>
              </a:rPr>
              <a:t>.</a:t>
            </a:r>
          </a:p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 dirty="0">
                <a:latin typeface="+mj-lt"/>
              </a:rPr>
              <a:t>To confirm that </a:t>
            </a:r>
            <a:r>
              <a:rPr lang="en-US" sz="3100" dirty="0" err="1">
                <a:latin typeface="+mj-lt"/>
              </a:rPr>
              <a:t>new_list</a:t>
            </a:r>
            <a:r>
              <a:rPr lang="en-US" sz="3100" dirty="0">
                <a:latin typeface="+mj-lt"/>
              </a:rPr>
              <a:t> is different from </a:t>
            </a:r>
            <a:r>
              <a:rPr lang="en-US" sz="3100" dirty="0" err="1">
                <a:latin typeface="+mj-lt"/>
              </a:rPr>
              <a:t>old_list</a:t>
            </a:r>
            <a:r>
              <a:rPr lang="en-US" sz="3100" dirty="0">
                <a:latin typeface="+mj-lt"/>
              </a:rPr>
              <a:t>, we try to add new nested object to original and check it.</a:t>
            </a:r>
            <a:endParaRPr lang="en-US" altLang="en-US" sz="3100" dirty="0">
              <a:latin typeface="+mj-lt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01A884-0420-41BF-A850-1FA103DF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184731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5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0430-35B0-4743-BAEE-11B16C93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3: Adding [4, 4, 4] to </a:t>
            </a:r>
            <a:r>
              <a:rPr lang="en-US" b="1" dirty="0" err="1"/>
              <a:t>old_list</a:t>
            </a:r>
            <a:r>
              <a:rPr lang="en-US" b="1" dirty="0"/>
              <a:t>, using shallow copy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73C-F559-40CD-A0A2-A73BC13C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import copy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[[1, 1, 1], [2, 2, 2], [3, 3, 3]]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copy.copy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old_list.append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([4, 4, 4])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print("Old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print("New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  <a:endParaRPr lang="en-IN" sz="3200" dirty="0">
              <a:solidFill>
                <a:srgbClr val="FF0000"/>
              </a:solidFill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3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9A2A-DF6D-4E5C-A80B-E8D068F5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The output will be: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D0963-54F2-4FDB-A85A-3F164CFE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Aleo" panose="020F0302020204030203" pitchFamily="34" charset="0"/>
              </a:rPr>
              <a:t>Old list: [[1, 1, 1], [2, 2, 2], [3, 3, 3], [4, 4, 4]]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Aleo" panose="020F0302020204030203" pitchFamily="34" charset="0"/>
              </a:rPr>
              <a:t>New list: [[1, 1, 1], [2, 2, 2], [3, 3, 3]] 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52830"/>
                </a:solidFill>
                <a:latin typeface="+mj-lt"/>
              </a:rPr>
              <a:t>In the above program, we created a shallow copy of 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52830"/>
                </a:solidFill>
                <a:latin typeface="+mj-lt"/>
              </a:rPr>
              <a:t>The 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 contains references to original nested objects stored in 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52830"/>
                </a:solidFill>
                <a:latin typeface="+mj-lt"/>
              </a:rPr>
              <a:t>Then we add the new list 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i.e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 [4, 4, 4] into 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. This new 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sublist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 was not copied in 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.</a:t>
            </a:r>
            <a:endParaRPr lang="en-US" altLang="en-US" dirty="0"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52830"/>
                </a:solidFill>
                <a:latin typeface="+mj-lt"/>
              </a:rPr>
              <a:t>However, when you change any nested objects in 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, the changes appear in </a:t>
            </a:r>
            <a:r>
              <a:rPr lang="en-US" altLang="en-US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dirty="0">
                <a:solidFill>
                  <a:srgbClr val="252830"/>
                </a:solidFill>
                <a:latin typeface="+mj-lt"/>
              </a:rPr>
              <a:t>.</a:t>
            </a: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3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153-F28A-46B1-AFD8-08783E15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4: Adding new nested object using Shallow copy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B71B-9FBD-43B0-9C9F-3776B1EF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import copy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 = [[1, 1, 1], [2, 2, 2], [3, 3, 3]]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copy.copy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[1][1] = “AA”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print("Old list:", 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print("New list:", 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  <a:endParaRPr lang="en-IN" dirty="0">
              <a:solidFill>
                <a:srgbClr val="FF0000"/>
              </a:solidFill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7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D72325-FC87-4E7C-BBD6-FC7FCAD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The output will be: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37C24-8BA6-4C57-B354-6DF5EF11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Old list: [[1, 1, 1], [2, 'AA', 2], [3, 3, 3]]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New list: [[1, 1, 1], [2, 'AA', 2], [3, 3, 3]]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In the above program, we made changes to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i.e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[1][1] = 'AA’.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Both 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sublists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 of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and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at index [1][1] were modified.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This is because, both lists share the reference of same nested objects.</a:t>
            </a: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55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C305-2B03-4460-A884-8ECE5088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Deep Copy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C6DE4-0574-4089-B2FC-20EF4E50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A deep copy creates a new object and recursively adds the copies of nested objects present in the original elements.</a:t>
            </a:r>
            <a:endParaRPr lang="en-US" altLang="en-US" sz="3200" dirty="0"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Let’s continue with example 2. However, we are going to create deep copy using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deepcopy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()function present in copy module.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The 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deep copy creates independent copy of original object and all its nested objects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.</a:t>
            </a: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31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E1D2-5908-4C04-B178-870496D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5: Copying a list using </a:t>
            </a:r>
            <a:r>
              <a:rPr lang="en-US" b="1" dirty="0" err="1"/>
              <a:t>deepcopy</a:t>
            </a:r>
            <a:r>
              <a:rPr lang="en-US" b="1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F5E6-F041-404D-AB62-E683AB70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import copy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[[1, 1, 1], [2, 2, 2], [3, 3, 3]]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copy.deepcopy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print("Old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print("New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  <a:endParaRPr lang="en-IN" sz="3200" dirty="0">
              <a:solidFill>
                <a:srgbClr val="FF0000"/>
              </a:solidFill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1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2FEB-398F-40AA-828F-B3B2CE2A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The output will be: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760E6-9390-4E49-9A37-3048DB4C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Old list: [[1, 1, 1], [2, 2, 2], [3, 3, 3]]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New list: [[1, 1, 1], [2, 2, 2], [3, 3, 3]]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252830"/>
              </a:solidFill>
              <a:latin typeface="Open San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In the above program, we use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deepcopy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() function to create copy which looks similar.</a:t>
            </a:r>
            <a:endParaRPr lang="en-US" altLang="en-US" sz="3200" dirty="0"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However, if you make changes to any nested objects in original object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, you’ll see no changes to the copy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.</a:t>
            </a:r>
            <a:endParaRPr lang="en-US" altLang="en-US" sz="32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6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DAEE-A44D-4281-B036-5A116C0C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6: Adding a new nested object in the list using Deep copy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E345-877B-4E6B-A59E-66DD49A3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import copy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[[1, 1, 1], [2, 2, 2], [3, 3, 3]]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copy.deepcopy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[1][0] = “BB”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print("Old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print("New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  <a:endParaRPr lang="en-IN" sz="3200" dirty="0">
              <a:solidFill>
                <a:srgbClr val="FF0000"/>
              </a:solidFill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7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3F68-C1C3-46F7-88EE-197668D5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The output will be: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5F25D9-2A16-4A3D-B557-F53E8382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Old list: [[1, 1, 1], ['BB', 2, 2], [3, 3, 3]]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New list: [[1, 1, 1], [2, 2, 2], [3, 3, 3]]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In the above program, when we assign a new value to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, we can see only the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is modified.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This means, both the 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 and the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are independent.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This is because the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was recursively copied, which is true for all its nested objects.</a:t>
            </a:r>
            <a:endParaRPr lang="en-US" altLang="en-US" sz="32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1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72B-56AC-41B1-8300-EDB13365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Python Shallow Copy and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ACE3-708F-4205-93D1-09117247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6861"/>
          </a:xfrm>
        </p:spPr>
        <p:txBody>
          <a:bodyPr>
            <a:normAutofit/>
          </a:bodyPr>
          <a:lstStyle/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Copy an Object in Python</a:t>
            </a:r>
          </a:p>
          <a:p>
            <a:r>
              <a:rPr lang="en-US" sz="3600" dirty="0">
                <a:latin typeface="+mj-lt"/>
              </a:rPr>
              <a:t>Copy Module</a:t>
            </a:r>
          </a:p>
          <a:p>
            <a:r>
              <a:rPr lang="en-US" sz="3600" dirty="0">
                <a:latin typeface="+mj-lt"/>
              </a:rPr>
              <a:t>Shallow Copy</a:t>
            </a:r>
          </a:p>
          <a:p>
            <a:r>
              <a:rPr lang="en-US" sz="3600" dirty="0">
                <a:latin typeface="+mj-lt"/>
              </a:rPr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4163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EB0E-937E-4E16-850F-6D2FCA41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 an Object in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385F0-D583-4B0D-9EE7-534D8171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In Python, 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we use = operator to create a copy of an object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. You may think that this creates a new object; it doesn't. It only creates a new variable that shares the reference of the original object.</a:t>
            </a:r>
            <a:endParaRPr lang="en-US" altLang="en-US" sz="3200" dirty="0"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252830"/>
              </a:solidFill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Let's take an example where we create a list named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old_list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and pass an object reference to </a:t>
            </a:r>
            <a:r>
              <a:rPr lang="en-US" altLang="en-US" sz="3200" dirty="0" err="1">
                <a:solidFill>
                  <a:srgbClr val="252830"/>
                </a:solidFill>
                <a:latin typeface="+mj-lt"/>
              </a:rPr>
              <a:t>new_list</a:t>
            </a: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 using = operator.</a:t>
            </a: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097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C6EA-C804-406C-A273-18BDDF9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1: Copy using =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E3BE-3289-4F59-9120-2C0B9274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 = [[1, 2, 3], [4, 5, 6], [7, 8, 'a’]]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[2][2] = 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print('Old List:', 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print('ID of Old List:', id(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print('New List:', 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print('ID of New List:', id(</a:t>
            </a:r>
            <a:r>
              <a:rPr 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))</a:t>
            </a:r>
            <a:endParaRPr lang="en-IN" dirty="0">
              <a:solidFill>
                <a:srgbClr val="FF0000"/>
              </a:solidFill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3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DE6876-30A6-44C6-BD8D-FBF9B2C0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The output will be: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7F6A76-8504-44FC-B509-0DC20365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Aleo" panose="020F0302020204030203" pitchFamily="34" charset="0"/>
              </a:rPr>
              <a:t>Old List: [[1, 2, 3], [4, 5, 6], [7, 8, 9]]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Aleo" panose="020F0302020204030203" pitchFamily="34" charset="0"/>
              </a:rPr>
              <a:t>ID of Old List: 140673303268168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Aleo" panose="020F0302020204030203" pitchFamily="34" charset="0"/>
              </a:rPr>
              <a:t>New List: [[1, 2, 3], [4, 5, 6], [7, 8, 9]]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Aleo" panose="020F0302020204030203" pitchFamily="34" charset="0"/>
              </a:rPr>
              <a:t>ID of New List: 140673303268168 </a:t>
            </a:r>
          </a:p>
          <a:p>
            <a:pPr marL="0" indent="0">
              <a:buNone/>
            </a:pPr>
            <a:endParaRPr lang="en-US" alt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As you can see from the output both variables </a:t>
            </a:r>
            <a:r>
              <a:rPr lang="en-US" sz="2400" dirty="0" err="1">
                <a:latin typeface="+mj-lt"/>
              </a:rPr>
              <a:t>old_list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 err="1">
                <a:latin typeface="+mj-lt"/>
              </a:rPr>
              <a:t>new_list</a:t>
            </a:r>
            <a:r>
              <a:rPr lang="en-US" sz="2400" dirty="0">
                <a:latin typeface="+mj-lt"/>
              </a:rPr>
              <a:t> shares the same id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252830"/>
                </a:solidFill>
                <a:latin typeface="+mj-lt"/>
              </a:rPr>
              <a:t>140673303268168</a:t>
            </a:r>
          </a:p>
          <a:p>
            <a:r>
              <a:rPr lang="en-US" sz="2400" dirty="0">
                <a:latin typeface="+mj-lt"/>
              </a:rPr>
              <a:t>So, if you want to modify any values in </a:t>
            </a:r>
            <a:r>
              <a:rPr lang="en-US" sz="2400" dirty="0" err="1">
                <a:latin typeface="+mj-lt"/>
              </a:rPr>
              <a:t>old_list</a:t>
            </a:r>
            <a:r>
              <a:rPr lang="en-US" sz="2400" dirty="0">
                <a:latin typeface="+mj-lt"/>
              </a:rPr>
              <a:t> or </a:t>
            </a:r>
            <a:r>
              <a:rPr lang="en-US" sz="2400" dirty="0" err="1">
                <a:latin typeface="+mj-lt"/>
              </a:rPr>
              <a:t>new_list</a:t>
            </a:r>
            <a:r>
              <a:rPr lang="en-US" sz="2400" dirty="0">
                <a:latin typeface="+mj-lt"/>
              </a:rPr>
              <a:t>, the change is visible in both.</a:t>
            </a:r>
            <a:endParaRPr lang="en-US" sz="2400" dirty="0">
              <a:solidFill>
                <a:srgbClr val="252830"/>
              </a:solidFill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98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B7DD6B-3B98-4ECB-8880-656B2BDD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Essentially, sometimes you may want to have the original values unchanged and only modify the new values or vice versa. In Python, there are two ways to create copies: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Shallow Copy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Deep Copy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252830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252830"/>
                </a:solidFill>
                <a:latin typeface="+mj-lt"/>
              </a:rPr>
              <a:t>To make these copy work, we use the copy module.</a:t>
            </a: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96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CA19-5BAB-4050-9D53-185CB09F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Copy Module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238E2-BD45-4BA3-93D2-7694A041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+mj-lt"/>
              </a:rPr>
              <a:t>We use the copy module of Python for shallow and deep copy operations. Suppose, you need to copy the compound list say x.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252830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+mj-lt"/>
              </a:rPr>
              <a:t>For 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252830"/>
              </a:solidFill>
              <a:latin typeface="+mj-lt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FF0000"/>
                </a:solidFill>
                <a:latin typeface="Aleo" panose="020F0302020204030203" pitchFamily="34" charset="0"/>
              </a:rPr>
              <a:t>import copy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rgbClr val="FF0000"/>
                </a:solidFill>
                <a:latin typeface="Aleo" panose="020F0302020204030203" pitchFamily="34" charset="0"/>
              </a:rPr>
              <a:t>copy.copy</a:t>
            </a:r>
            <a:r>
              <a:rPr lang="en-US" altLang="en-US" sz="2600" dirty="0">
                <a:solidFill>
                  <a:srgbClr val="FF0000"/>
                </a:solidFill>
                <a:latin typeface="Aleo" panose="020F0302020204030203" pitchFamily="34" charset="0"/>
              </a:rPr>
              <a:t>(x)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rgbClr val="FF0000"/>
                </a:solidFill>
                <a:latin typeface="Aleo" panose="020F0302020204030203" pitchFamily="34" charset="0"/>
              </a:rPr>
              <a:t>copy.deepcopy</a:t>
            </a:r>
            <a:r>
              <a:rPr lang="en-US" altLang="en-US" sz="2600" dirty="0">
                <a:solidFill>
                  <a:srgbClr val="FF0000"/>
                </a:solidFill>
                <a:latin typeface="Aleo" panose="020F0302020204030203" pitchFamily="34" charset="0"/>
              </a:rPr>
              <a:t>(x)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+mj-lt"/>
              </a:rPr>
              <a:t>Here, the </a:t>
            </a:r>
            <a:r>
              <a:rPr lang="en-US" altLang="en-US" sz="2600" dirty="0">
                <a:solidFill>
                  <a:srgbClr val="FF0000"/>
                </a:solidFill>
                <a:latin typeface="+mj-lt"/>
              </a:rPr>
              <a:t>copy() return a shallow copy of x</a:t>
            </a:r>
            <a:r>
              <a:rPr lang="en-US" altLang="en-US" sz="2600" dirty="0">
                <a:solidFill>
                  <a:srgbClr val="252830"/>
                </a:solidFill>
                <a:latin typeface="+mj-lt"/>
              </a:rPr>
              <a:t>. Similarly, </a:t>
            </a:r>
            <a:r>
              <a:rPr lang="en-US" altLang="en-US" sz="2600" dirty="0" err="1">
                <a:solidFill>
                  <a:srgbClr val="FF0000"/>
                </a:solidFill>
                <a:latin typeface="+mj-lt"/>
              </a:rPr>
              <a:t>deepcopy</a:t>
            </a:r>
            <a:r>
              <a:rPr lang="en-US" altLang="en-US" sz="2600" dirty="0">
                <a:solidFill>
                  <a:srgbClr val="FF0000"/>
                </a:solidFill>
                <a:latin typeface="+mj-lt"/>
              </a:rPr>
              <a:t>() return a deep copy of x</a:t>
            </a:r>
            <a:r>
              <a:rPr lang="en-US" altLang="en-US" sz="2600" dirty="0">
                <a:solidFill>
                  <a:srgbClr val="252830"/>
                </a:solidFill>
                <a:latin typeface="+mj-lt"/>
              </a:rPr>
              <a:t>.</a:t>
            </a:r>
            <a:endParaRPr lang="en-US" alt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313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70E2-9A54-4C14-8C0E-B7BDA70C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Shallow Copy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7D7A-04AF-459B-8D1B-AE0EB3B2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 shallow copy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creates a new object which stores the reference</a:t>
            </a:r>
            <a:r>
              <a:rPr lang="en-US" sz="3600" dirty="0">
                <a:latin typeface="+mj-lt"/>
              </a:rPr>
              <a:t> of the original elements.</a:t>
            </a:r>
          </a:p>
          <a:p>
            <a:r>
              <a:rPr lang="en-US" sz="3600" dirty="0">
                <a:latin typeface="+mj-lt"/>
              </a:rPr>
              <a:t>So, a shallow copy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doesn't create a copy of nested objects</a:t>
            </a:r>
            <a:r>
              <a:rPr lang="en-US" sz="3600" dirty="0">
                <a:latin typeface="+mj-lt"/>
              </a:rPr>
              <a:t>, instead it just copies the reference of nested objects. This means, a copy process does not recurse or create copies of nested objects itself.</a:t>
            </a:r>
          </a:p>
        </p:txBody>
      </p:sp>
    </p:spTree>
    <p:extLst>
      <p:ext uri="{BB962C8B-B14F-4D97-AF65-F5344CB8AC3E}">
        <p14:creationId xmlns:p14="http://schemas.microsoft.com/office/powerpoint/2010/main" val="112418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65F5-0B71-44FF-8686-FA7F0431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Create a copy using shallow copy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E0B1-252A-4119-A9BD-9BE596AF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import copy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[[1, 2, 3], [4, 5, 6], [7, 8, 9]]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copy.copy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print("Old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old_list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print("New list:", </a:t>
            </a:r>
            <a:r>
              <a:rPr lang="en-US" sz="3200" dirty="0" err="1">
                <a:solidFill>
                  <a:srgbClr val="FF0000"/>
                </a:solidFill>
                <a:latin typeface="Aleo" panose="020F0302020204030203" pitchFamily="34" charset="0"/>
              </a:rPr>
              <a:t>new_list</a:t>
            </a:r>
            <a:r>
              <a:rPr lang="en-US" sz="3200" dirty="0">
                <a:solidFill>
                  <a:srgbClr val="FF0000"/>
                </a:solidFill>
                <a:latin typeface="Aleo" panose="020F0302020204030203" pitchFamily="34" charset="0"/>
              </a:rPr>
              <a:t>)</a:t>
            </a:r>
            <a:endParaRPr lang="en-IN" sz="3200" dirty="0">
              <a:solidFill>
                <a:srgbClr val="FF0000"/>
              </a:solidFill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16731</TotalTime>
  <Words>1056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Aleo</vt:lpstr>
      <vt:lpstr>Arial</vt:lpstr>
      <vt:lpstr>Calibri</vt:lpstr>
      <vt:lpstr>Calibri Light</vt:lpstr>
      <vt:lpstr>Open Sans</vt:lpstr>
      <vt:lpstr>Office Theme</vt:lpstr>
      <vt:lpstr>PowerPoint Presentation</vt:lpstr>
      <vt:lpstr>Python Shallow Copy and Deep Copy</vt:lpstr>
      <vt:lpstr>Copy an Object in Python</vt:lpstr>
      <vt:lpstr>Example 1: Copy using = operator</vt:lpstr>
      <vt:lpstr>The output will be:</vt:lpstr>
      <vt:lpstr>PowerPoint Presentation</vt:lpstr>
      <vt:lpstr>Copy Module</vt:lpstr>
      <vt:lpstr>Shallow Copy</vt:lpstr>
      <vt:lpstr>Example 2: Create a copy using shallow copy</vt:lpstr>
      <vt:lpstr>The output will be:</vt:lpstr>
      <vt:lpstr>Example 3: Adding [4, 4, 4] to old_list, using shallow copy</vt:lpstr>
      <vt:lpstr>The output will be:</vt:lpstr>
      <vt:lpstr>Example 4: Adding new nested object using Shallow copy</vt:lpstr>
      <vt:lpstr>The output will be:</vt:lpstr>
      <vt:lpstr>Deep Copy</vt:lpstr>
      <vt:lpstr>Example 5: Copying a list using deepcopy()</vt:lpstr>
      <vt:lpstr>The output will be:</vt:lpstr>
      <vt:lpstr>Example 6: Adding a new nested object in the list using Deep copy</vt:lpstr>
      <vt:lpstr>The output will be: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ABHIJITH SUDHAKAR</dc:creator>
  <cp:lastModifiedBy>ABHIJITH SUDHAKAR</cp:lastModifiedBy>
  <cp:revision>18</cp:revision>
  <dcterms:created xsi:type="dcterms:W3CDTF">2018-07-17T05:20:17Z</dcterms:created>
  <dcterms:modified xsi:type="dcterms:W3CDTF">2018-09-19T04:02:54Z</dcterms:modified>
</cp:coreProperties>
</file>