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6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DEAA-5478-4177-B44B-5EB757E6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0EB2B-43DF-4BBF-A0C0-F110FA684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385D-D5C2-4B25-A42F-A2A700F6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B223-15F7-42C7-A7FB-2E7B2B08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B10E-B8E1-4D55-9055-50E744B9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8C50-49C8-400A-A69A-C13D8654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2C230-A056-4794-BE68-ABE83FA5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881A-9FEC-40CA-AC76-0DEE5DD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E2CF-C7A0-490E-B74F-53EF5BA6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F929-1E57-43A2-BCE5-4D621B38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BDFCD-172C-4C09-A875-F89EF417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40C70-4C85-433E-AE5E-B9CDB50E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7123-36F2-4CDE-856B-C1DCC9D1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0119-47C7-4F33-888A-A144EF55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2EC9-E5F6-4F10-86A3-271D7CA3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4F7E-0CA4-4E30-B3D1-4166F639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C8A1-AE99-446F-982F-A730C77A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E5B3-C012-4B29-A783-BE164492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BF0E-428A-47B5-8833-B622F571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7E49-23E6-41C3-9B35-87DF3886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6B13-B693-424C-9449-3B60D364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3AB2D-B803-4CFC-BFA1-C45AAE80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0CF4-D5B3-4F06-8A9E-789B9702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7E09-9ED0-4AA8-A1CE-F857F7B3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2BFE-4E74-4A83-A152-A9F9E7BA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CB5C-945B-4853-B0BA-0B7A9EAD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65C2-B2D2-4658-836A-95E72A82F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6E96-61B2-46CF-B5FB-E80AE925C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116EB-67F1-4B8C-9745-CA422907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E0EE-1D06-4198-A632-502E62AB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DA2AF-2CDF-46D7-A570-8AB3C76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9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273E-70B9-40FF-AD25-04E893C3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6033-1F96-4F07-8D75-610D4AB8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D207C-86C9-44F1-9ED6-5EAD9682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A1AB8-2BB2-4D70-ABCB-28AA2F5EA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2B70D-0961-49B1-9BFC-29D24793D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8F7C-A0D9-4612-8068-962586A4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F411A-E1C9-4BAA-9A6D-D293B133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6F9E-0CD4-4B72-8010-6F01B34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6082-64C1-40DC-92F6-D2AA90D1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5161-6F96-4BAB-B589-04E6B8ED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F9BF8-7085-4B9B-B343-E3063085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CA92-C6DE-48B4-940D-1283B622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E7EC-FBEF-4966-BC15-2CCE03FC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93696-0B78-4BB6-9791-932FB942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CB2F-F606-4980-BB18-4F020418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4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DCA7-0997-405F-83AA-47A89C00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7BF2-79E1-4FFC-8EE2-D7E72D47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B2BB-608A-480F-8703-DD0BB4A4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06468-FD67-46A7-97DA-CDC5312D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BEDD-D9AA-487D-87C0-801C192A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EB543-7744-4DCD-9583-B0E9ECDC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BD9-4C1B-406E-8987-7753F315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494A9-6570-4F18-A3A6-95FFB9E8F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1B77-2D35-4981-BB3E-2CAABB26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6C64F-E39E-498F-98CC-E17ADD90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B402-93AF-4B8D-BC37-0FED76A1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3BEF2-8ABD-473F-B42C-71E330C6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A5EEC-C9E9-4A14-8CA1-EEA0C574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90D04-6A9A-445F-9BB6-EB2484E2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FD93-46E3-4810-9D2D-DEA31F9F6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D33F-86BC-4180-9C5D-68567F03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8471-B936-4D25-8A4F-F3CFA185B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numbers.html#numbers.Real" TargetMode="External"/><Relationship Id="rId2" Type="http://schemas.openxmlformats.org/officeDocument/2006/relationships/hyperlink" Target="https://docs.python.org/2/library/math.html#math.frex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2/library/numbers.html#numbers.Integra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4E8B7A0-3D58-4EF7-AD15-4F159D65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025" y="2700337"/>
            <a:ext cx="4933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6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825C-86EF-4B43-8005-55F27BC2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644"/>
            <a:ext cx="10515600" cy="549531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11.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isnan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 : Check if the float 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is a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NaN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(not a number). For more information on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NaNs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see the IEEE 754 standards.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i="1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12.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ldexp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 </a:t>
            </a:r>
            <a:r>
              <a:rPr lang="en-US" altLang="en-US" sz="2400" i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 : Return x * (2**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). This is essentially the inverse of function </a:t>
            </a:r>
            <a:r>
              <a:rPr lang="en-US" altLang="en-US" sz="2400" b="1" dirty="0" err="1">
                <a:solidFill>
                  <a:srgbClr val="355F7C"/>
                </a:solidFill>
                <a:latin typeface="+mj-lt"/>
                <a:cs typeface="Arial" panose="020B0604020202020204" pitchFamily="34" charset="0"/>
                <a:hlinkClick r:id="rId2" tooltip="math.frexp"/>
              </a:rPr>
              <a:t>frexp</a:t>
            </a:r>
            <a:r>
              <a:rPr lang="en-US" altLang="en-US" sz="2400" b="1" dirty="0">
                <a:solidFill>
                  <a:srgbClr val="355F7C"/>
                </a:solidFill>
                <a:latin typeface="+mj-lt"/>
                <a:cs typeface="Arial" panose="020B0604020202020204" pitchFamily="34" charset="0"/>
                <a:hlinkClick r:id="rId2" tooltip="math.frexp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13.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modf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 : Return the fractional and integer parts of 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 Both results carry the sign of 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and are floats.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14.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trunc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 : Return the </a:t>
            </a:r>
            <a:r>
              <a:rPr lang="en-US" altLang="en-US" sz="2400" b="1" dirty="0">
                <a:solidFill>
                  <a:srgbClr val="355F7C"/>
                </a:solidFill>
                <a:latin typeface="+mj-lt"/>
                <a:cs typeface="Arial" panose="020B0604020202020204" pitchFamily="34" charset="0"/>
                <a:hlinkClick r:id="rId3" tooltip="numbers.Real"/>
              </a:rPr>
              <a:t>Real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value 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truncated to an </a:t>
            </a:r>
            <a:r>
              <a:rPr lang="en-US" altLang="en-US" sz="2400" b="1" dirty="0">
                <a:solidFill>
                  <a:srgbClr val="355F7C"/>
                </a:solidFill>
                <a:latin typeface="+mj-lt"/>
                <a:cs typeface="Arial" panose="020B0604020202020204" pitchFamily="34" charset="0"/>
                <a:hlinkClick r:id="rId4" tooltip="numbers.Integral"/>
              </a:rPr>
              <a:t>Integral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(usually a long integer). Uses the __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trunc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__ 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22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94FB-968D-4369-B94A-E350399C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Power and logarithmic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5D539-9DAE-4C1A-AE8B-21D9AD07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0000"/>
                </a:solidFill>
                <a:latin typeface="+mj-lt"/>
              </a:rPr>
              <a:t>1. exp(a) </a:t>
            </a:r>
            <a:r>
              <a:rPr lang="en-US" altLang="en-US" sz="3000" dirty="0">
                <a:solidFill>
                  <a:srgbClr val="000000"/>
                </a:solidFill>
                <a:latin typeface="+mj-lt"/>
              </a:rPr>
              <a:t>:- This function returns the value of</a:t>
            </a:r>
            <a:r>
              <a:rPr lang="en-US" altLang="en-US" sz="3000" b="1" dirty="0">
                <a:solidFill>
                  <a:srgbClr val="000000"/>
                </a:solidFill>
                <a:latin typeface="+mj-lt"/>
              </a:rPr>
              <a:t> e raised to the power a (e**a) </a:t>
            </a:r>
            <a:r>
              <a:rPr lang="en-US" altLang="en-US" sz="3000" dirty="0">
                <a:solidFill>
                  <a:srgbClr val="000000"/>
                </a:solidFill>
                <a:latin typeface="+mj-lt"/>
              </a:rPr>
              <a:t>.</a:t>
            </a:r>
            <a:endParaRPr lang="en-US" altLang="en-US" sz="30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latin typeface="Aleo" panose="020F0302020204030203" pitchFamily="34" charset="0"/>
              </a:rPr>
            </a:br>
            <a:r>
              <a:rPr lang="en-US" altLang="en-US" sz="2200" dirty="0">
                <a:solidFill>
                  <a:srgbClr val="008200"/>
                </a:solidFill>
                <a:latin typeface="Aleo" panose="020F0302020204030203" pitchFamily="34" charset="0"/>
              </a:rPr>
              <a:t># Python code to demonstrate the working of exp</a:t>
            </a:r>
            <a:endParaRPr lang="en-US" altLang="en-US" sz="22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   </a:t>
            </a:r>
            <a:endParaRPr lang="en-US" altLang="en-US" sz="22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Aleo" panose="020F0302020204030203" pitchFamily="34" charset="0"/>
              </a:rPr>
              <a:t>import</a:t>
            </a: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 math </a:t>
            </a:r>
            <a:endParaRPr lang="en-US" altLang="en-US" sz="22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   </a:t>
            </a:r>
            <a:endParaRPr lang="en-US" altLang="en-US" sz="22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8200"/>
                </a:solidFill>
                <a:latin typeface="Aleo" panose="020F0302020204030203" pitchFamily="34" charset="0"/>
              </a:rPr>
              <a:t># returning the exp of 4 </a:t>
            </a:r>
            <a:endParaRPr lang="en-US" altLang="en-US" sz="22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200" dirty="0">
                <a:solidFill>
                  <a:srgbClr val="0000FF"/>
                </a:solidFill>
                <a:latin typeface="Aleo" panose="020F0302020204030203" pitchFamily="34" charset="0"/>
              </a:rPr>
              <a:t>"The e**4 value is : "</a:t>
            </a: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, end</a:t>
            </a:r>
            <a:r>
              <a:rPr lang="en-US" altLang="en-US" sz="22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"") </a:t>
            </a:r>
            <a:endParaRPr lang="en-US" altLang="en-US" sz="22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200" dirty="0" err="1">
                <a:solidFill>
                  <a:srgbClr val="000000"/>
                </a:solidFill>
                <a:latin typeface="Aleo" panose="020F0302020204030203" pitchFamily="34" charset="0"/>
              </a:rPr>
              <a:t>math.exp</a:t>
            </a: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(</a:t>
            </a:r>
            <a:r>
              <a:rPr lang="en-US" altLang="en-US" sz="2200" dirty="0">
                <a:solidFill>
                  <a:srgbClr val="009900"/>
                </a:solidFill>
                <a:latin typeface="Aleo" panose="020F0302020204030203" pitchFamily="34" charset="0"/>
              </a:rPr>
              <a:t>4</a:t>
            </a: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)</a:t>
            </a:r>
            <a:endParaRPr lang="en-US" altLang="en-US" sz="2200" dirty="0">
              <a:latin typeface="Aleo" panose="020F0302020204030203" pitchFamily="34" charset="0"/>
            </a:endParaRPr>
          </a:p>
          <a:p>
            <a:pPr marL="0" indent="0" fontAlgn="base">
              <a:buNone/>
            </a:pPr>
            <a:endParaRPr lang="en-US" sz="2200" dirty="0">
              <a:latin typeface="Aleo" panose="020F0302020204030203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+mj-lt"/>
              </a:rPr>
              <a:t>Output:</a:t>
            </a:r>
            <a:endParaRPr lang="en-US" altLang="en-US" sz="2200" b="1" dirty="0">
              <a:latin typeface="+mj-l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The e**4 value is : 54.598150033144236</a:t>
            </a:r>
            <a:endParaRPr lang="en-US" sz="2200" dirty="0">
              <a:latin typeface="Aleo" panose="020F0302020204030203" pitchFamily="34" charset="0"/>
            </a:endParaRP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6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5D539-9DAE-4C1A-AE8B-21D9AD07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579"/>
            <a:ext cx="10515600" cy="534038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0000"/>
                </a:solidFill>
                <a:latin typeface="+mj-lt"/>
              </a:rPr>
              <a:t>2. log(a, b)</a:t>
            </a:r>
            <a:r>
              <a:rPr lang="en-US" altLang="en-US" sz="3000" dirty="0">
                <a:solidFill>
                  <a:srgbClr val="000000"/>
                </a:solidFill>
                <a:latin typeface="+mj-lt"/>
              </a:rPr>
              <a:t> :- This function returns the logarithmic </a:t>
            </a:r>
            <a:r>
              <a:rPr lang="en-US" altLang="en-US" sz="3000" b="1" dirty="0">
                <a:solidFill>
                  <a:srgbClr val="000000"/>
                </a:solidFill>
                <a:latin typeface="+mj-lt"/>
              </a:rPr>
              <a:t>value of a with base b</a:t>
            </a:r>
            <a:r>
              <a:rPr lang="en-US" altLang="en-US" sz="3000" dirty="0">
                <a:solidFill>
                  <a:srgbClr val="000000"/>
                </a:solidFill>
                <a:latin typeface="+mj-lt"/>
              </a:rPr>
              <a:t>. If base is not mentioned, the computed value is of natural log.</a:t>
            </a:r>
            <a:endParaRPr lang="en-US" altLang="en-US" sz="30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latin typeface="Aleo" panose="020F0302020204030203" pitchFamily="34" charset="0"/>
              </a:rPr>
            </a:br>
            <a:r>
              <a:rPr lang="en-US" altLang="en-US" sz="2200" dirty="0">
                <a:solidFill>
                  <a:srgbClr val="008200"/>
                </a:solidFill>
                <a:latin typeface="Aleo" panose="020F0302020204030203" pitchFamily="34" charset="0"/>
              </a:rPr>
              <a:t># Python code to demonstrate the working of exp</a:t>
            </a:r>
            <a:endParaRPr lang="en-US" altLang="en-US" sz="22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   </a:t>
            </a:r>
            <a:endParaRPr lang="en-US" altLang="en-US" sz="22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import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math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# returning the log of 2,3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Aleo" panose="020F0302020204030203" pitchFamily="34" charset="0"/>
              </a:rPr>
              <a:t>"The value of log 2 with base 3 is : "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 end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"")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(math.log(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))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indent="0" fontAlgn="base">
              <a:buNone/>
            </a:pPr>
            <a:endParaRPr lang="en-US" sz="2200" dirty="0">
              <a:latin typeface="Aleo" panose="020F0302020204030203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+mj-lt"/>
              </a:rPr>
              <a:t>Output:</a:t>
            </a:r>
            <a:endParaRPr lang="en-US" altLang="en-US" sz="2200" b="1" dirty="0">
              <a:latin typeface="+mj-l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Aleo" panose="020F0302020204030203" pitchFamily="34" charset="0"/>
              </a:rPr>
              <a:t>The e**4 value is : 54.598150033144236</a:t>
            </a:r>
            <a:endParaRPr lang="en-US" sz="2200" dirty="0">
              <a:latin typeface="Aleo" panose="020F0302020204030203" pitchFamily="34" charset="0"/>
            </a:endParaRP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0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94FB-968D-4369-B94A-E350399C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Power and logarithmic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5D539-9DAE-4C1A-AE8B-21D9AD07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1. exp(a) </a:t>
            </a:r>
            <a:r>
              <a:rPr lang="en-US" altLang="en-US" dirty="0">
                <a:solidFill>
                  <a:srgbClr val="000000"/>
                </a:solidFill>
              </a:rPr>
              <a:t>:- This function returns the value of</a:t>
            </a:r>
            <a:r>
              <a:rPr lang="en-US" altLang="en-US" b="1" dirty="0">
                <a:solidFill>
                  <a:srgbClr val="000000"/>
                </a:solidFill>
              </a:rPr>
              <a:t> e raised to the power a (e**a) 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endParaRPr lang="en-US" altLang="en-US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2. </a:t>
            </a:r>
            <a:br>
              <a:rPr lang="en-US" altLang="en-US" dirty="0"/>
            </a:br>
            <a:endParaRPr lang="en-US" altLang="en-US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Output:</a:t>
            </a:r>
            <a:endParaRPr lang="en-US" altLang="en-US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The e**4 value is : 54.598150033144236 The value of log 2 with base 3 is : 0.6309297535714574</a:t>
            </a:r>
            <a:r>
              <a:rPr lang="en-US" altLang="en-US" dirty="0"/>
              <a:t>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# Python code to demonstrate the working of </a:t>
            </a:r>
          </a:p>
          <a:p>
            <a:pPr fontAlgn="base"/>
            <a:r>
              <a:rPr lang="en-US" dirty="0"/>
              <a:t># exp() and log() </a:t>
            </a:r>
          </a:p>
          <a:p>
            <a:pPr fontAlgn="base"/>
            <a:r>
              <a:rPr lang="en-US" dirty="0"/>
              <a:t>   </a:t>
            </a:r>
          </a:p>
          <a:p>
            <a:pPr fontAlgn="base"/>
            <a:r>
              <a:rPr lang="en-US" dirty="0"/>
              <a:t># importing "math" for mathematical operations </a:t>
            </a:r>
          </a:p>
          <a:p>
            <a:pPr fontAlgn="base"/>
            <a:r>
              <a:rPr lang="en-US" dirty="0"/>
              <a:t>import math </a:t>
            </a:r>
          </a:p>
          <a:p>
            <a:pPr fontAlgn="base"/>
            <a:r>
              <a:rPr lang="en-US" dirty="0"/>
              <a:t>   </a:t>
            </a:r>
          </a:p>
          <a:p>
            <a:pPr fontAlgn="base"/>
            <a:r>
              <a:rPr lang="en-US" dirty="0"/>
              <a:t># returning the exp of 4 </a:t>
            </a:r>
          </a:p>
          <a:p>
            <a:pPr fontAlgn="base"/>
            <a:r>
              <a:rPr lang="en-US" dirty="0"/>
              <a:t>print ("The e**4 value is : ", end="") </a:t>
            </a:r>
          </a:p>
          <a:p>
            <a:pPr fontAlgn="base"/>
            <a:r>
              <a:rPr lang="en-US" dirty="0"/>
              <a:t>print (</a:t>
            </a:r>
            <a:r>
              <a:rPr lang="en-US" dirty="0" err="1"/>
              <a:t>math.exp</a:t>
            </a:r>
            <a:r>
              <a:rPr lang="en-US" dirty="0"/>
              <a:t>(4)) </a:t>
            </a:r>
          </a:p>
          <a:p>
            <a:pPr fontAlgn="base"/>
            <a:r>
              <a:rPr lang="en-US" dirty="0"/>
              <a:t>   </a:t>
            </a:r>
          </a:p>
          <a:p>
            <a:pPr fontAlgn="base"/>
            <a:r>
              <a:rPr lang="en-US" dirty="0"/>
              <a:t># returning the log of 2,3 </a:t>
            </a:r>
          </a:p>
          <a:p>
            <a:pPr fontAlgn="base"/>
            <a:r>
              <a:rPr lang="en-US" dirty="0"/>
              <a:t>print ("The value of log 2 with base 3 is : ", end="") </a:t>
            </a:r>
          </a:p>
          <a:p>
            <a:pPr fontAlgn="base"/>
            <a:r>
              <a:rPr lang="en-US" dirty="0"/>
              <a:t>print (math.log(2,3))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27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ACE3-708F-4205-93D1-09117247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516"/>
            <a:ext cx="10515600" cy="57690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b="1" dirty="0"/>
              <a:t>Mathematical functions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200" dirty="0"/>
              <a:t>Number-theoretic and representation functions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200" dirty="0"/>
              <a:t>Power and logarithmic functions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200" dirty="0"/>
              <a:t>Trigonometric functions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200" dirty="0"/>
              <a:t>Angular conversion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200" dirty="0"/>
              <a:t>Hyperbolic functions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200" dirty="0"/>
              <a:t>Special functions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200" dirty="0"/>
              <a:t>Mathematical Constants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63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9910-46A8-4B7F-95E5-91B3FE63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Number-theoretic and representation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9E-D3D0-47C7-9E72-46400201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1. ceil()</a:t>
            </a:r>
            <a:r>
              <a:rPr lang="en-US" dirty="0">
                <a:latin typeface="+mj-lt"/>
              </a:rPr>
              <a:t> :- This function returns the </a:t>
            </a:r>
            <a:r>
              <a:rPr lang="en-US" b="1" dirty="0">
                <a:latin typeface="+mj-lt"/>
              </a:rPr>
              <a:t>smallest integral value greater than the number</a:t>
            </a:r>
            <a:r>
              <a:rPr lang="en-US" dirty="0">
                <a:latin typeface="+mj-lt"/>
              </a:rPr>
              <a:t>. If number is already integer, same number is returned.</a:t>
            </a:r>
          </a:p>
          <a:p>
            <a:pPr marL="514350" indent="-514350">
              <a:buAutoNum type="arabicPeriod"/>
            </a:pPr>
            <a:endParaRPr lang="en-US" sz="20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import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math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a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2.3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# returning the ceil of 2.3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Aleo" panose="020F0302020204030203" pitchFamily="34" charset="0"/>
              </a:rPr>
              <a:t>"The ceil of 2.3 is : "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 end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"")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math.ceil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(a))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Output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The ceil of 2.3 is : 3</a:t>
            </a:r>
            <a:r>
              <a:rPr lang="en-US" altLang="en-US" sz="2000" dirty="0">
                <a:latin typeface="Aleo" panose="020F03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18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9E-D3D0-47C7-9E72-46400201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2. floor()</a:t>
            </a:r>
            <a:r>
              <a:rPr lang="en-US" dirty="0">
                <a:latin typeface="+mj-lt"/>
              </a:rPr>
              <a:t> :- This function returns the </a:t>
            </a:r>
            <a:r>
              <a:rPr lang="en-US" b="1" dirty="0">
                <a:latin typeface="+mj-lt"/>
              </a:rPr>
              <a:t>greatest integral value smaller than the number</a:t>
            </a:r>
            <a:r>
              <a:rPr lang="en-US" dirty="0">
                <a:latin typeface="+mj-lt"/>
              </a:rPr>
              <a:t>. If number is already integer, same number is returned.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import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math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a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2.3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# returning the floor of 2.3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Aleo" panose="020F0302020204030203" pitchFamily="34" charset="0"/>
              </a:rPr>
              <a:t>"The floor of 2.3 is : "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 end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"")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math.floor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(a))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Output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The floor of 2.3 is : 2</a:t>
            </a:r>
            <a:endParaRPr lang="en-US" altLang="en-US" sz="2000" dirty="0"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6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9E-D3D0-47C7-9E72-46400201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3. fabs()</a:t>
            </a:r>
            <a:r>
              <a:rPr lang="en-US" dirty="0">
                <a:latin typeface="+mj-lt"/>
              </a:rPr>
              <a:t> :- This function returns the </a:t>
            </a:r>
            <a:r>
              <a:rPr lang="en-US" b="1" dirty="0">
                <a:latin typeface="+mj-lt"/>
              </a:rPr>
              <a:t>absolute value</a:t>
            </a:r>
            <a:r>
              <a:rPr lang="en-US" dirty="0">
                <a:latin typeface="+mj-lt"/>
              </a:rPr>
              <a:t> of the number.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import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math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a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-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10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# returning the absolute value.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Aleo" panose="020F0302020204030203" pitchFamily="34" charset="0"/>
              </a:rPr>
              <a:t>"The absolute value of -10 is : "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 end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"")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math.fabs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(a))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Output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The absolute value of -10 is : 10.0</a:t>
            </a:r>
            <a:r>
              <a:rPr lang="en-US" altLang="en-US" sz="2000" dirty="0">
                <a:latin typeface="Aleo" panose="020F0302020204030203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40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9E-D3D0-47C7-9E72-46400201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4. factorial()</a:t>
            </a:r>
            <a:r>
              <a:rPr lang="en-US" dirty="0">
                <a:latin typeface="+mj-lt"/>
              </a:rPr>
              <a:t> :- This function returns the </a:t>
            </a:r>
            <a:r>
              <a:rPr lang="en-US" b="1" dirty="0">
                <a:latin typeface="+mj-lt"/>
              </a:rPr>
              <a:t>factorial</a:t>
            </a:r>
            <a:r>
              <a:rPr lang="en-US" dirty="0">
                <a:latin typeface="+mj-lt"/>
              </a:rPr>
              <a:t> of the number. An error message is displayed if number is not integral.</a:t>
            </a:r>
            <a:endParaRPr lang="en-US" sz="20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import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math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b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5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# returning the factorial of 5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Aleo" panose="020F0302020204030203" pitchFamily="34" charset="0"/>
              </a:rPr>
              <a:t>"The factorial of 5 is : "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 end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"")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math.factorial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(b))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Aleo" panose="020F030202020403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Output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The factorial of 5 is : 120</a:t>
            </a:r>
            <a:r>
              <a:rPr lang="en-US" altLang="en-US" sz="2000" dirty="0">
                <a:latin typeface="Aleo" panose="020F03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82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9E-D3D0-47C7-9E72-46400201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5. </a:t>
            </a:r>
            <a:r>
              <a:rPr lang="en-US" b="1" dirty="0" err="1">
                <a:latin typeface="+mj-lt"/>
              </a:rPr>
              <a:t>copysign</a:t>
            </a:r>
            <a:r>
              <a:rPr lang="en-US" b="1" dirty="0">
                <a:latin typeface="+mj-lt"/>
              </a:rPr>
              <a:t>(a, b)</a:t>
            </a:r>
            <a:r>
              <a:rPr lang="en-US" dirty="0">
                <a:latin typeface="+mj-lt"/>
              </a:rPr>
              <a:t> :- This function returns the number with the </a:t>
            </a:r>
            <a:r>
              <a:rPr lang="en-US" b="1" dirty="0">
                <a:latin typeface="+mj-lt"/>
              </a:rPr>
              <a:t>value of ‘a’ but with the sign of ‘b’</a:t>
            </a:r>
            <a:r>
              <a:rPr lang="en-US" dirty="0">
                <a:latin typeface="+mj-lt"/>
              </a:rPr>
              <a:t>. The returned value is float type.</a:t>
            </a:r>
            <a:endParaRPr lang="en-US" sz="20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import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math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a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-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10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b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5.5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# returning the </a:t>
            </a:r>
            <a:r>
              <a:rPr lang="en-US" altLang="en-US" sz="2000" dirty="0" err="1">
                <a:solidFill>
                  <a:srgbClr val="008200"/>
                </a:solidFill>
                <a:latin typeface="Aleo" panose="020F0302020204030203" pitchFamily="34" charset="0"/>
              </a:rPr>
              <a:t>copysigned</a:t>
            </a: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 value.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Aleo" panose="020F0302020204030203" pitchFamily="34" charset="0"/>
              </a:rPr>
              <a:t>"The </a:t>
            </a:r>
            <a:r>
              <a:rPr lang="en-US" altLang="en-US" sz="2000" dirty="0" err="1">
                <a:solidFill>
                  <a:srgbClr val="0000FF"/>
                </a:solidFill>
                <a:latin typeface="Aleo" panose="020F0302020204030203" pitchFamily="34" charset="0"/>
              </a:rPr>
              <a:t>copysigned</a:t>
            </a:r>
            <a:r>
              <a:rPr lang="en-US" altLang="en-US" sz="2000" dirty="0">
                <a:solidFill>
                  <a:srgbClr val="0000FF"/>
                </a:solidFill>
                <a:latin typeface="Aleo" panose="020F0302020204030203" pitchFamily="34" charset="0"/>
              </a:rPr>
              <a:t> value of -10 and 5.5 is : "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 end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"")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math.copysign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5.5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-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))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Aleo" panose="020F030202020403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Output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The 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copysigned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value of -10 and 5.5 is : -5.5</a:t>
            </a:r>
            <a:r>
              <a:rPr lang="en-US" altLang="en-US" sz="2000" dirty="0">
                <a:latin typeface="Aleo" panose="020F03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00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9E-D3D0-47C7-9E72-46400201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6. </a:t>
            </a:r>
            <a:r>
              <a:rPr lang="en-US" b="1" dirty="0" err="1">
                <a:latin typeface="+mj-lt"/>
              </a:rPr>
              <a:t>gcd</a:t>
            </a:r>
            <a:r>
              <a:rPr lang="en-US" b="1" dirty="0">
                <a:latin typeface="+mj-lt"/>
              </a:rPr>
              <a:t>() </a:t>
            </a:r>
            <a:r>
              <a:rPr lang="en-US" dirty="0">
                <a:latin typeface="+mj-lt"/>
              </a:rPr>
              <a:t>:- This function is used to compute the </a:t>
            </a:r>
            <a:r>
              <a:rPr lang="en-US" b="1" dirty="0">
                <a:latin typeface="+mj-lt"/>
              </a:rPr>
              <a:t>greatest common divisor of 2 numbers</a:t>
            </a:r>
            <a:r>
              <a:rPr lang="en-US" dirty="0">
                <a:latin typeface="+mj-lt"/>
              </a:rPr>
              <a:t> mentioned in its arguments. This function works in python 3.5 and above.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import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math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c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15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d 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5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  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# returning the </a:t>
            </a:r>
            <a:r>
              <a:rPr lang="en-US" altLang="en-US" sz="2000" dirty="0" err="1">
                <a:solidFill>
                  <a:srgbClr val="008200"/>
                </a:solidFill>
                <a:latin typeface="Aleo" panose="020F0302020204030203" pitchFamily="34" charset="0"/>
              </a:rPr>
              <a:t>gcd</a:t>
            </a:r>
            <a:r>
              <a:rPr lang="en-US" altLang="en-US" sz="2000" dirty="0">
                <a:solidFill>
                  <a:srgbClr val="008200"/>
                </a:solidFill>
                <a:latin typeface="Aleo" panose="020F0302020204030203" pitchFamily="34" charset="0"/>
              </a:rPr>
              <a:t> of 15 and 5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Aleo" panose="020F0302020204030203" pitchFamily="34" charset="0"/>
              </a:rPr>
              <a:t>"The </a:t>
            </a:r>
            <a:r>
              <a:rPr lang="en-US" altLang="en-US" sz="2000" dirty="0" err="1">
                <a:solidFill>
                  <a:srgbClr val="0000FF"/>
                </a:solidFill>
                <a:latin typeface="Aleo" panose="020F0302020204030203" pitchFamily="34" charset="0"/>
              </a:rPr>
              <a:t>gcd</a:t>
            </a:r>
            <a:r>
              <a:rPr lang="en-US" altLang="en-US" sz="2000" dirty="0">
                <a:solidFill>
                  <a:srgbClr val="0000FF"/>
                </a:solidFill>
                <a:latin typeface="Aleo" panose="020F0302020204030203" pitchFamily="34" charset="0"/>
              </a:rPr>
              <a:t> of 5 and 15 is : "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 end</a:t>
            </a: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"")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math.gcd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(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,</a:t>
            </a:r>
            <a:r>
              <a:rPr lang="en-US" altLang="en-US" sz="2000" dirty="0">
                <a:solidFill>
                  <a:srgbClr val="009900"/>
                </a:solidFill>
                <a:latin typeface="Aleo" panose="020F0302020204030203" pitchFamily="34" charset="0"/>
              </a:rPr>
              <a:t>15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)) </a:t>
            </a:r>
            <a:endParaRPr lang="en-US" altLang="en-US" sz="20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Aleo" panose="020F030202020403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Output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The </a:t>
            </a:r>
            <a:r>
              <a:rPr lang="en-US" altLang="en-US" sz="2000" dirty="0" err="1">
                <a:solidFill>
                  <a:srgbClr val="000000"/>
                </a:solidFill>
                <a:latin typeface="Aleo" panose="020F0302020204030203" pitchFamily="34" charset="0"/>
              </a:rPr>
              <a:t>gcd</a:t>
            </a:r>
            <a:r>
              <a:rPr lang="en-US" altLang="en-US" sz="2000" dirty="0">
                <a:solidFill>
                  <a:srgbClr val="000000"/>
                </a:solidFill>
                <a:latin typeface="Aleo" panose="020F0302020204030203" pitchFamily="34" charset="0"/>
              </a:rPr>
              <a:t> of 5 and 15 is : 5</a:t>
            </a:r>
            <a:endParaRPr lang="en-US" altLang="en-US" sz="2000" dirty="0">
              <a:latin typeface="Aleo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9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0D05-980C-488F-8701-B2B4FC93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207"/>
            <a:ext cx="10515600" cy="54537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7.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fmod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 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y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latin typeface="+mj-lt"/>
              </a:rPr>
              <a:t> :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Return 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fmod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(x, y), as defined by the platform C library. Note that the Python expression x % y may not return the same result.</a:t>
            </a:r>
          </a:p>
          <a:p>
            <a:pPr marL="0" indent="0" algn="just">
              <a:buNone/>
            </a:pPr>
            <a:endParaRPr lang="en-US" altLang="en-US" sz="24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8.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frexp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 : Return the mantissa and exponent of 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as the pair (m, e).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9.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fsum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n-US" altLang="en-US" sz="2400" i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iterable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 :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Return an accurate floating point sum of values in the 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iterable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 Avoids loss of precision by tracking multiple intermediate partial sums: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C65D09"/>
                </a:solidFill>
                <a:latin typeface="+mj-lt"/>
                <a:cs typeface="Arial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([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0.9999999999999999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C65D09"/>
                </a:solidFill>
                <a:latin typeface="+mj-lt"/>
                <a:cs typeface="Arial" panose="020B0604020202020204" pitchFamily="34" charset="0"/>
              </a:rPr>
              <a:t>&gt;&gt;&gt; </a:t>
            </a:r>
            <a:r>
              <a:rPr lang="en-US" altLang="en-US" sz="2400" dirty="0" err="1">
                <a:latin typeface="+mj-lt"/>
              </a:rPr>
              <a:t>fsum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([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666666"/>
                </a:solidFill>
                <a:latin typeface="+mj-lt"/>
              </a:rPr>
              <a:t>.</a:t>
            </a:r>
            <a:r>
              <a:rPr lang="en-US" altLang="en-US" sz="2400" dirty="0">
                <a:solidFill>
                  <a:srgbClr val="20805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1.0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10.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isinf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) :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Check if the float </a:t>
            </a:r>
            <a:r>
              <a:rPr lang="en-US" altLang="en-US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is positive or negative infinity.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1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23582</TotalTime>
  <Words>97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Aleo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Number-theoretic and representation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and logarithmic functions</vt:lpstr>
      <vt:lpstr>PowerPoint Presentation</vt:lpstr>
      <vt:lpstr>Power and logarithmic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ABHIJITH SUDHAKAR</dc:creator>
  <cp:lastModifiedBy>ABHIJITH SUDHAKAR</cp:lastModifiedBy>
  <cp:revision>54</cp:revision>
  <dcterms:created xsi:type="dcterms:W3CDTF">2018-07-17T05:20:17Z</dcterms:created>
  <dcterms:modified xsi:type="dcterms:W3CDTF">2018-09-26T02:01:41Z</dcterms:modified>
</cp:coreProperties>
</file>