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6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DEAA-5478-4177-B44B-5EB757E60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0EB2B-43DF-4BBF-A0C0-F110FA684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385D-D5C2-4B25-A42F-A2A700F6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B223-15F7-42C7-A7FB-2E7B2B08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B10E-B8E1-4D55-9055-50E744B9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7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8C50-49C8-400A-A69A-C13D8654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2C230-A056-4794-BE68-ABE83FA58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881A-9FEC-40CA-AC76-0DEE5DD0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1E2CF-C7A0-490E-B74F-53EF5BA6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F929-1E57-43A2-BCE5-4D621B38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BDFCD-172C-4C09-A875-F89EF417D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40C70-4C85-433E-AE5E-B9CDB50E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7123-36F2-4CDE-856B-C1DCC9D1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0119-47C7-4F33-888A-A144EF55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2EC9-E5F6-4F10-86A3-271D7CA3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2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4F7E-0CA4-4E30-B3D1-4166F639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C8A1-AE99-446F-982F-A730C77A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E5B3-C012-4B29-A783-BE164492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BF0E-428A-47B5-8833-B622F571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C7E49-23E6-41C3-9B35-87DF3886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6B13-B693-424C-9449-3B60D364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3AB2D-B803-4CFC-BFA1-C45AAE80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0CF4-D5B3-4F06-8A9E-789B9702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7E09-9ED0-4AA8-A1CE-F857F7B3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2BFE-4E74-4A83-A152-A9F9E7BA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CB5C-945B-4853-B0BA-0B7A9EAD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65C2-B2D2-4658-836A-95E72A82F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56E96-61B2-46CF-B5FB-E80AE925C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116EB-67F1-4B8C-9745-CA422907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E0EE-1D06-4198-A632-502E62AB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DA2AF-2CDF-46D7-A570-8AB3C76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9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273E-70B9-40FF-AD25-04E893C3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6033-1F96-4F07-8D75-610D4AB8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D207C-86C9-44F1-9ED6-5EAD9682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A1AB8-2BB2-4D70-ABCB-28AA2F5EA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2B70D-0961-49B1-9BFC-29D24793D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8F7C-A0D9-4612-8068-962586A4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F411A-E1C9-4BAA-9A6D-D293B133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6F9E-0CD4-4B72-8010-6F01B344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5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6082-64C1-40DC-92F6-D2AA90D1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B5161-6F96-4BAB-B589-04E6B8ED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F9BF8-7085-4B9B-B343-E3063085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CA92-C6DE-48B4-940D-1283B622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E7EC-FBEF-4966-BC15-2CCE03FC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93696-0B78-4BB6-9791-932FB942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CB2F-F606-4980-BB18-4F020418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4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DCA7-0997-405F-83AA-47A89C00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7BF2-79E1-4FFC-8EE2-D7E72D47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0B2BB-608A-480F-8703-DD0BB4A4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06468-FD67-46A7-97DA-CDC5312D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BEDD-D9AA-487D-87C0-801C192A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EB543-7744-4DCD-9583-B0E9ECDC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ABD9-4C1B-406E-8987-7753F315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494A9-6570-4F18-A3A6-95FFB9E8F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1B77-2D35-4981-BB3E-2CAABB26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6C64F-E39E-498F-98CC-E17ADD90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CB402-93AF-4B8D-BC37-0FED76A1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3BEF2-8ABD-473F-B42C-71E330C6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5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A5EEC-C9E9-4A14-8CA1-EEA0C574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90D04-6A9A-445F-9BB6-EB2484E2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BFD93-46E3-4810-9D2D-DEA31F9F6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D33F-86BC-4180-9C5D-68567F03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8471-B936-4D25-8A4F-F3CFA185B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9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4E8B7A0-3D58-4EF7-AD15-4F159D65D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025" y="2700337"/>
            <a:ext cx="4933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6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D72B-56AC-41B1-8300-EDB13365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File Handling in Python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ACE3-708F-4205-93D1-09117247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771506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+mj-lt"/>
              </a:rPr>
              <a:t>Python too supports file handling and allows users to handle files i.e., to read and write files, along with many other file handling options, to operate on files.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+mj-lt"/>
              </a:rPr>
              <a:t>Python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treats file differently as text or binary</a:t>
            </a:r>
            <a:r>
              <a:rPr lang="en-US" sz="3600" dirty="0">
                <a:latin typeface="+mj-lt"/>
              </a:rPr>
              <a:t> and this is important. Each line of code includes a sequence of characters and they form text file.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0000"/>
                </a:solidFill>
                <a:latin typeface="+mj-lt"/>
              </a:rPr>
              <a:t>Each line of a file is terminated with a special character, called the EOL </a:t>
            </a:r>
            <a:r>
              <a:rPr lang="en-US" sz="3600" dirty="0">
                <a:latin typeface="+mj-lt"/>
              </a:rPr>
              <a:t>or End of Line characters like comma {,} or newline character. It ends the current line and tells the interpreter a new one has begun.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33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F605-7B15-4666-9E12-0A1E6774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Working of open()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F130-2402-422B-8224-63C1E3DF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>
                <a:latin typeface="+mj-lt"/>
              </a:rPr>
              <a:t>We use </a:t>
            </a:r>
            <a:r>
              <a:rPr lang="en-US" b="1" dirty="0">
                <a:latin typeface="+mj-lt"/>
              </a:rPr>
              <a:t>open ()</a:t>
            </a:r>
            <a:r>
              <a:rPr lang="en-US" dirty="0">
                <a:latin typeface="+mj-lt"/>
              </a:rPr>
              <a:t> function in Python to open a file in read or write mode.</a:t>
            </a:r>
          </a:p>
          <a:p>
            <a:pPr marL="0" indent="0" fontAlgn="base">
              <a:buNone/>
            </a:pPr>
            <a:r>
              <a:rPr lang="en-US" dirty="0">
                <a:latin typeface="+mj-lt"/>
              </a:rPr>
              <a:t>open ( ) returns a file object.</a:t>
            </a:r>
          </a:p>
          <a:p>
            <a:pPr marL="0" indent="0" fontAlgn="base">
              <a:buNone/>
            </a:pPr>
            <a:r>
              <a:rPr lang="en-US" dirty="0">
                <a:latin typeface="+mj-lt"/>
              </a:rPr>
              <a:t>To return a file object we use </a:t>
            </a:r>
            <a:r>
              <a:rPr lang="en-US" b="1" dirty="0">
                <a:latin typeface="+mj-lt"/>
              </a:rPr>
              <a:t>open()</a:t>
            </a:r>
            <a:r>
              <a:rPr lang="en-US" dirty="0">
                <a:latin typeface="+mj-lt"/>
              </a:rPr>
              <a:t> function along with two arguments, that accepts file name and the mode, whether to read or write. </a:t>
            </a:r>
          </a:p>
          <a:p>
            <a:pPr marL="0" indent="0" fontAlgn="base">
              <a:buNone/>
            </a:pPr>
            <a:r>
              <a:rPr lang="en-US" b="1" dirty="0">
                <a:latin typeface="+mj-lt"/>
              </a:rPr>
              <a:t>Syntax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: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open(filename, mode)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.</a:t>
            </a:r>
          </a:p>
          <a:p>
            <a:pPr marL="0" indent="0" fontAlgn="base">
              <a:buNone/>
            </a:pPr>
            <a:r>
              <a:rPr lang="en-US" dirty="0">
                <a:latin typeface="+mj-lt"/>
              </a:rPr>
              <a:t>There are three kinds of mode, that Python provides and how files can be opened:</a:t>
            </a:r>
          </a:p>
          <a:p>
            <a:pPr marL="1371600" lvl="3" indent="0" fontAlgn="base">
              <a:buNone/>
            </a:pPr>
            <a:r>
              <a:rPr lang="en-US" sz="2800" dirty="0">
                <a:latin typeface="+mj-lt"/>
              </a:rPr>
              <a:t>“</a:t>
            </a:r>
            <a:r>
              <a:rPr lang="en-US" sz="2800" b="1" dirty="0">
                <a:latin typeface="+mj-lt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800" b="1" dirty="0">
                <a:latin typeface="+mj-lt"/>
              </a:rPr>
              <a:t> </a:t>
            </a:r>
            <a:r>
              <a:rPr lang="en-US" sz="2800" dirty="0">
                <a:latin typeface="+mj-lt"/>
              </a:rPr>
              <a:t>“, for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reading</a:t>
            </a:r>
            <a:r>
              <a:rPr lang="en-US" sz="2800" dirty="0">
                <a:latin typeface="+mj-lt"/>
              </a:rPr>
              <a:t>.</a:t>
            </a:r>
          </a:p>
          <a:p>
            <a:pPr marL="1371600" lvl="3" indent="0" fontAlgn="base">
              <a:buNone/>
            </a:pPr>
            <a:r>
              <a:rPr lang="en-US" sz="2800" dirty="0">
                <a:latin typeface="+mj-lt"/>
              </a:rPr>
              <a:t>“</a:t>
            </a:r>
            <a:r>
              <a:rPr lang="en-US" sz="2800" b="1" dirty="0">
                <a:latin typeface="+mj-lt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w</a:t>
            </a:r>
            <a:r>
              <a:rPr lang="en-US" sz="2800" b="1" dirty="0">
                <a:latin typeface="+mj-lt"/>
              </a:rPr>
              <a:t> </a:t>
            </a:r>
            <a:r>
              <a:rPr lang="en-US" sz="2800" dirty="0">
                <a:latin typeface="+mj-lt"/>
              </a:rPr>
              <a:t>“, for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writing</a:t>
            </a:r>
            <a:r>
              <a:rPr lang="en-US" sz="2800" dirty="0">
                <a:latin typeface="+mj-lt"/>
              </a:rPr>
              <a:t>.</a:t>
            </a:r>
          </a:p>
          <a:p>
            <a:pPr marL="1371600" lvl="3" indent="0" fontAlgn="base">
              <a:buNone/>
            </a:pPr>
            <a:r>
              <a:rPr lang="en-US" sz="2800" dirty="0">
                <a:latin typeface="+mj-lt"/>
              </a:rPr>
              <a:t>“</a:t>
            </a:r>
            <a:r>
              <a:rPr lang="en-US" sz="2800" b="1" dirty="0">
                <a:latin typeface="+mj-lt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2800" b="1" dirty="0">
                <a:latin typeface="+mj-lt"/>
              </a:rPr>
              <a:t> </a:t>
            </a:r>
            <a:r>
              <a:rPr lang="en-US" sz="2800" dirty="0">
                <a:latin typeface="+mj-lt"/>
              </a:rPr>
              <a:t>“, for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appending</a:t>
            </a:r>
            <a:r>
              <a:rPr lang="en-US" sz="2800" dirty="0">
                <a:latin typeface="+mj-lt"/>
              </a:rPr>
              <a:t>.</a:t>
            </a:r>
          </a:p>
          <a:p>
            <a:pPr marL="1371600" lvl="3" indent="0" fontAlgn="base">
              <a:buNone/>
            </a:pPr>
            <a:r>
              <a:rPr lang="en-US" sz="2800" dirty="0">
                <a:latin typeface="+mj-lt"/>
              </a:rPr>
              <a:t>“</a:t>
            </a:r>
            <a:r>
              <a:rPr lang="en-US" sz="2800" b="1" dirty="0">
                <a:latin typeface="+mj-lt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r+</a:t>
            </a:r>
            <a:r>
              <a:rPr lang="en-US" sz="2800" b="1" dirty="0">
                <a:latin typeface="+mj-lt"/>
              </a:rPr>
              <a:t> </a:t>
            </a:r>
            <a:r>
              <a:rPr lang="en-US" sz="2800" dirty="0">
                <a:latin typeface="+mj-lt"/>
              </a:rPr>
              <a:t>“, for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both reading and writing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61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D42A10B-906E-4648-A618-3135ACCD6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6D8584-55D7-4A13-8BC1-9527A142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217"/>
            <a:ext cx="10515600" cy="5291746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+mj-lt"/>
              </a:rPr>
              <a:t>Mode argument is not mandatory.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+mj-lt"/>
              </a:rPr>
              <a:t>If not passed, then Python will assume it to be “</a:t>
            </a:r>
            <a:r>
              <a:rPr lang="en-US" altLang="en-US" sz="3200" b="1" dirty="0">
                <a:solidFill>
                  <a:srgbClr val="000000"/>
                </a:solidFill>
                <a:latin typeface="+mj-lt"/>
              </a:rPr>
              <a:t>r </a:t>
            </a:r>
            <a:r>
              <a:rPr lang="en-US" altLang="en-US" sz="3200" dirty="0">
                <a:solidFill>
                  <a:srgbClr val="000000"/>
                </a:solidFill>
                <a:latin typeface="+mj-lt"/>
              </a:rPr>
              <a:t>” by default.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200"/>
                </a:solidFill>
                <a:latin typeface="Aleo" panose="020F0302020204030203" pitchFamily="34" charset="0"/>
              </a:rPr>
              <a:t># a file named "geek", will be opened with the reading mode. </a:t>
            </a:r>
            <a:endParaRPr lang="en-US" altLang="en-US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FF1493"/>
                </a:solidFill>
                <a:latin typeface="Aleo" panose="020F0302020204030203" pitchFamily="34" charset="0"/>
              </a:rPr>
              <a:t>file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dirty="0">
                <a:solidFill>
                  <a:srgbClr val="FF1493"/>
                </a:solidFill>
                <a:latin typeface="Aleo" panose="020F0302020204030203" pitchFamily="34" charset="0"/>
              </a:rPr>
              <a:t>open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Aleo" panose="020F0302020204030203" pitchFamily="34" charset="0"/>
              </a:rPr>
              <a:t>‘abcd.txt'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Aleo" panose="020F0302020204030203" pitchFamily="34" charset="0"/>
              </a:rPr>
              <a:t>'r'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) </a:t>
            </a:r>
            <a:endParaRPr lang="en-US" altLang="en-US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200"/>
                </a:solidFill>
                <a:latin typeface="Aleo" panose="020F0302020204030203" pitchFamily="34" charset="0"/>
              </a:rPr>
              <a:t># This will print every line one by one in the file </a:t>
            </a:r>
            <a:endParaRPr lang="en-US" altLang="en-US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6699"/>
                </a:solidFill>
                <a:latin typeface="Aleo" panose="020F0302020204030203" pitchFamily="34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 each </a:t>
            </a:r>
            <a:r>
              <a:rPr lang="en-US" altLang="en-US" b="1" dirty="0">
                <a:solidFill>
                  <a:srgbClr val="006699"/>
                </a:solidFill>
                <a:latin typeface="Aleo" panose="020F0302020204030203" pitchFamily="34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dirty="0">
                <a:solidFill>
                  <a:srgbClr val="FF1493"/>
                </a:solidFill>
                <a:latin typeface="Aleo" panose="020F0302020204030203" pitchFamily="34" charset="0"/>
              </a:rPr>
              <a:t>file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: </a:t>
            </a:r>
            <a:endParaRPr lang="en-US" altLang="en-US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    </a:t>
            </a:r>
            <a:r>
              <a:rPr lang="en-US" altLang="en-US" dirty="0">
                <a:solidFill>
                  <a:srgbClr val="FF1493"/>
                </a:solidFill>
                <a:latin typeface="Aleo" panose="020F0302020204030203" pitchFamily="34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 (each) </a:t>
            </a:r>
            <a:endParaRPr lang="en-US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766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DDA7-B5D2-4861-9C1E-26B1DAEC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Working of read()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F4FA-D927-464B-A90E-E704F2CE7AC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To extract a string that contains all characters in the file, we can use </a:t>
            </a:r>
            <a:r>
              <a:rPr lang="en-US" b="1" dirty="0" err="1">
                <a:latin typeface="+mj-lt"/>
              </a:rPr>
              <a:t>file.read</a:t>
            </a:r>
            <a:r>
              <a:rPr lang="en-US" b="1" dirty="0">
                <a:latin typeface="+mj-lt"/>
              </a:rPr>
              <a:t>()</a:t>
            </a:r>
            <a:r>
              <a:rPr lang="en-US" dirty="0">
                <a:latin typeface="+mj-lt"/>
              </a:rPr>
              <a:t>.</a:t>
            </a:r>
          </a:p>
          <a:p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8200"/>
                </a:solidFill>
                <a:latin typeface="Aleo" panose="020F0302020204030203" pitchFamily="34" charset="0"/>
              </a:rPr>
              <a:t># Python code to illustrate read() mode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file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open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(“</a:t>
            </a: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abcd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.txt”, “r”) 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dirty="0" err="1">
                <a:solidFill>
                  <a:srgbClr val="FF1493"/>
                </a:solidFill>
                <a:latin typeface="Aleo" panose="020F0302020204030203" pitchFamily="34" charset="0"/>
              </a:rPr>
              <a:t>file</a:t>
            </a:r>
            <a:r>
              <a:rPr lang="en-US" altLang="en-US" sz="2000" dirty="0" err="1">
                <a:solidFill>
                  <a:srgbClr val="000000"/>
                </a:solidFill>
                <a:latin typeface="Aleo" panose="020F0302020204030203" pitchFamily="34" charset="0"/>
              </a:rPr>
              <a:t>.read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leo" panose="020F0302020204030203" pitchFamily="34" charset="0"/>
            </a:endParaRPr>
          </a:p>
          <a:p>
            <a:r>
              <a:rPr lang="en-US" dirty="0">
                <a:latin typeface="+mj-lt"/>
              </a:rPr>
              <a:t>To call a certain number of characters.</a:t>
            </a:r>
          </a:p>
          <a:p>
            <a:endParaRPr lang="en-US" sz="2400" dirty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8200"/>
                </a:solidFill>
                <a:latin typeface="Aleo" panose="020F0302020204030203" pitchFamily="34" charset="0"/>
              </a:rPr>
              <a:t># Python code to illustrate read() mode character wise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file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open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(“</a:t>
            </a: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abcd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.txt”, “r”)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dirty="0" err="1">
                <a:solidFill>
                  <a:srgbClr val="FF1493"/>
                </a:solidFill>
                <a:latin typeface="Aleo" panose="020F0302020204030203" pitchFamily="34" charset="0"/>
              </a:rPr>
              <a:t>file</a:t>
            </a:r>
            <a:r>
              <a:rPr lang="en-US" altLang="en-US" sz="2000" dirty="0" err="1">
                <a:solidFill>
                  <a:srgbClr val="000000"/>
                </a:solidFill>
                <a:latin typeface="Aleo" panose="020F0302020204030203" pitchFamily="34" charset="0"/>
              </a:rPr>
              <a:t>.read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(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5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)</a:t>
            </a:r>
            <a:endParaRPr lang="en-US" altLang="en-US" sz="2000" dirty="0">
              <a:latin typeface="Aleo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4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D96A-E945-4D01-B37B-FF77E4AA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Creating a file using write() mode</a:t>
            </a:r>
            <a:endParaRPr lang="en-IN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25743C-B968-42B4-BE87-006B9A5F1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200"/>
                </a:solidFill>
                <a:latin typeface="Aleo" panose="020F0302020204030203" pitchFamily="34" charset="0"/>
              </a:rPr>
              <a:t># Python code to create a file </a:t>
            </a:r>
            <a:endParaRPr lang="en-US" altLang="en-US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FF1493"/>
                </a:solidFill>
                <a:latin typeface="Aleo" panose="020F0302020204030203" pitchFamily="34" charset="0"/>
              </a:rPr>
              <a:t>file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dirty="0">
                <a:solidFill>
                  <a:srgbClr val="FF1493"/>
                </a:solidFill>
                <a:latin typeface="Aleo" panose="020F0302020204030203" pitchFamily="34" charset="0"/>
              </a:rPr>
              <a:t>open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Aleo" panose="020F0302020204030203" pitchFamily="34" charset="0"/>
              </a:rPr>
              <a:t>‘</a:t>
            </a:r>
            <a:r>
              <a:rPr lang="en-US" altLang="en-US" dirty="0" err="1">
                <a:solidFill>
                  <a:srgbClr val="0000FF"/>
                </a:solidFill>
                <a:latin typeface="Aleo" panose="020F0302020204030203" pitchFamily="34" charset="0"/>
              </a:rPr>
              <a:t>temp.txt'</a:t>
            </a:r>
            <a:r>
              <a:rPr lang="en-US" altLang="en-US" dirty="0" err="1">
                <a:solidFill>
                  <a:srgbClr val="000000"/>
                </a:solidFill>
                <a:latin typeface="Aleo" panose="020F0302020204030203" pitchFamily="34" charset="0"/>
              </a:rPr>
              <a:t>,</a:t>
            </a:r>
            <a:r>
              <a:rPr lang="en-US" altLang="en-US" dirty="0" err="1">
                <a:solidFill>
                  <a:srgbClr val="0000FF"/>
                </a:solidFill>
                <a:latin typeface="Aleo" panose="020F0302020204030203" pitchFamily="34" charset="0"/>
              </a:rPr>
              <a:t>'w</a:t>
            </a:r>
            <a:r>
              <a:rPr lang="en-US" altLang="en-US" dirty="0">
                <a:solidFill>
                  <a:srgbClr val="0000FF"/>
                </a:solidFill>
                <a:latin typeface="Aleo" panose="020F0302020204030203" pitchFamily="34" charset="0"/>
              </a:rPr>
              <a:t>'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) </a:t>
            </a:r>
            <a:endParaRPr lang="en-US" altLang="en-US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FF1493"/>
                </a:solidFill>
                <a:latin typeface="Aleo" panose="020F0302020204030203" pitchFamily="34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Aleo" panose="020F0302020204030203" pitchFamily="34" charset="0"/>
              </a:rPr>
              <a:t>.write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Aleo" panose="020F0302020204030203" pitchFamily="34" charset="0"/>
              </a:rPr>
              <a:t>"This is the write command"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) </a:t>
            </a:r>
            <a:endParaRPr lang="en-US" altLang="en-US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FF1493"/>
                </a:solidFill>
                <a:latin typeface="Aleo" panose="020F0302020204030203" pitchFamily="34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Aleo" panose="020F0302020204030203" pitchFamily="34" charset="0"/>
              </a:rPr>
              <a:t>.write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Aleo" panose="020F0302020204030203" pitchFamily="34" charset="0"/>
              </a:rPr>
              <a:t>"It allows us to write in a particular file"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) </a:t>
            </a:r>
            <a:endParaRPr lang="en-US" altLang="en-US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FF1493"/>
                </a:solidFill>
                <a:latin typeface="Aleo" panose="020F0302020204030203" pitchFamily="34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Aleo" panose="020F0302020204030203" pitchFamily="34" charset="0"/>
              </a:rPr>
              <a:t>.close</a:t>
            </a:r>
            <a:r>
              <a:rPr lang="en-US" altLang="en-US" dirty="0">
                <a:solidFill>
                  <a:srgbClr val="000000"/>
                </a:solidFill>
                <a:latin typeface="Aleo" panose="020F0302020204030203" pitchFamily="34" charset="0"/>
              </a:rPr>
              <a:t>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The close() command terminates all the resources in use and frees the system of this particular program.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166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4C62-43AF-41F8-A3FF-E9872A3F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Working of append()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516E-A39A-4727-AA09-4C23DEBA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3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22968</TotalTime>
  <Words>230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Aleo</vt:lpstr>
      <vt:lpstr>Arial</vt:lpstr>
      <vt:lpstr>Calibri</vt:lpstr>
      <vt:lpstr>Calibri Light</vt:lpstr>
      <vt:lpstr>Office Theme</vt:lpstr>
      <vt:lpstr>PowerPoint Presentation</vt:lpstr>
      <vt:lpstr>File Handling in Python</vt:lpstr>
      <vt:lpstr>Working of open() function</vt:lpstr>
      <vt:lpstr>PowerPoint Presentation</vt:lpstr>
      <vt:lpstr>Working of read() mode</vt:lpstr>
      <vt:lpstr>Creating a file using write() mode</vt:lpstr>
      <vt:lpstr>Working of append()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ABHIJITH SUDHAKAR</dc:creator>
  <cp:lastModifiedBy>ABHIJITH SUDHAKAR</cp:lastModifiedBy>
  <cp:revision>47</cp:revision>
  <dcterms:created xsi:type="dcterms:W3CDTF">2018-07-17T05:20:17Z</dcterms:created>
  <dcterms:modified xsi:type="dcterms:W3CDTF">2018-09-29T04:34:46Z</dcterms:modified>
</cp:coreProperties>
</file>