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Hatton Bold" charset="1" panose="00000800000000000000"/>
      <p:regular r:id="rId30"/>
    </p:embeddedFont>
    <p:embeddedFont>
      <p:font typeface="League Spartan" charset="1" panose="00000800000000000000"/>
      <p:regular r:id="rId31"/>
    </p:embeddedFont>
    <p:embeddedFont>
      <p:font typeface="Proxima Nova" charset="1" panose="02000506030000020004"/>
      <p:regular r:id="rId32"/>
    </p:embeddedFont>
    <p:embeddedFont>
      <p:font typeface="Hatton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1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50.pn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5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5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5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8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1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7.pn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40.pn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42737" y="2208143"/>
            <a:ext cx="8810927" cy="5746257"/>
          </a:xfrm>
          <a:custGeom>
            <a:avLst/>
            <a:gdLst/>
            <a:ahLst/>
            <a:cxnLst/>
            <a:rect r="r" b="b" t="t" l="l"/>
            <a:pathLst>
              <a:path h="5746257" w="8810927">
                <a:moveTo>
                  <a:pt x="0" y="0"/>
                </a:moveTo>
                <a:lnTo>
                  <a:pt x="8810927" y="0"/>
                </a:lnTo>
                <a:lnTo>
                  <a:pt x="8810927" y="5746257"/>
                </a:lnTo>
                <a:lnTo>
                  <a:pt x="0" y="57462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21698"/>
            <a:ext cx="627148" cy="424180"/>
          </a:xfrm>
          <a:custGeom>
            <a:avLst/>
            <a:gdLst/>
            <a:ahLst/>
            <a:cxnLst/>
            <a:rect r="r" b="b" t="t" l="l"/>
            <a:pathLst>
              <a:path h="424180" w="627148">
                <a:moveTo>
                  <a:pt x="0" y="0"/>
                </a:moveTo>
                <a:lnTo>
                  <a:pt x="627148" y="0"/>
                </a:lnTo>
                <a:lnTo>
                  <a:pt x="627148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180331"/>
            <a:ext cx="7214037" cy="124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46">
                <a:solidFill>
                  <a:srgbClr val="0086B3"/>
                </a:solidFill>
                <a:latin typeface="Hatton Bold"/>
              </a:rPr>
              <a:t>EMPLOYEE DATA ANALYSIS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018909"/>
            <a:ext cx="6595891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spc="32">
                <a:solidFill>
                  <a:srgbClr val="0086B3"/>
                </a:solidFill>
                <a:latin typeface="League Spartan"/>
              </a:rPr>
              <a:t>Presentation by Rima Nandy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0923" y="2688340"/>
            <a:ext cx="7728377" cy="5830179"/>
          </a:xfrm>
          <a:custGeom>
            <a:avLst/>
            <a:gdLst/>
            <a:ahLst/>
            <a:cxnLst/>
            <a:rect r="r" b="b" t="t" l="l"/>
            <a:pathLst>
              <a:path h="5830179" w="7728377">
                <a:moveTo>
                  <a:pt x="0" y="0"/>
                </a:moveTo>
                <a:lnTo>
                  <a:pt x="7728377" y="0"/>
                </a:lnTo>
                <a:lnTo>
                  <a:pt x="7728377" y="5830179"/>
                </a:lnTo>
                <a:lnTo>
                  <a:pt x="0" y="583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83180" y="2502903"/>
            <a:ext cx="6749130" cy="4045828"/>
          </a:xfrm>
          <a:custGeom>
            <a:avLst/>
            <a:gdLst/>
            <a:ahLst/>
            <a:cxnLst/>
            <a:rect r="r" b="b" t="t" l="l"/>
            <a:pathLst>
              <a:path h="4045828" w="6749130">
                <a:moveTo>
                  <a:pt x="0" y="0"/>
                </a:moveTo>
                <a:lnTo>
                  <a:pt x="6749130" y="0"/>
                </a:lnTo>
                <a:lnTo>
                  <a:pt x="6749130" y="4045828"/>
                </a:lnTo>
                <a:lnTo>
                  <a:pt x="0" y="40458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30534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0" y="774700"/>
            <a:ext cx="14537829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24">
                <a:solidFill>
                  <a:srgbClr val="000000"/>
                </a:solidFill>
                <a:latin typeface="Hatton Bold"/>
              </a:rPr>
              <a:t>7. Use VLOOKUP to find the supervisor's email address for a specific employee.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7329781"/>
            <a:ext cx="10515489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The supervisor email address for employee 1001 was found tusing VLOOKUP.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64417">
            <a:off x="16068115" y="-385311"/>
            <a:ext cx="3982176" cy="4710100"/>
          </a:xfrm>
          <a:custGeom>
            <a:avLst/>
            <a:gdLst/>
            <a:ahLst/>
            <a:cxnLst/>
            <a:rect r="r" b="b" t="t" l="l"/>
            <a:pathLst>
              <a:path h="4710100" w="3982176">
                <a:moveTo>
                  <a:pt x="0" y="0"/>
                </a:moveTo>
                <a:lnTo>
                  <a:pt x="3982176" y="0"/>
                </a:lnTo>
                <a:lnTo>
                  <a:pt x="3982176" y="4710100"/>
                </a:lnTo>
                <a:lnTo>
                  <a:pt x="0" y="471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348536">
            <a:off x="14669629" y="-1604460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90"/>
                </a:moveTo>
                <a:lnTo>
                  <a:pt x="0" y="2787290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9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9977" y="2729731"/>
            <a:ext cx="13697336" cy="5306526"/>
          </a:xfrm>
          <a:custGeom>
            <a:avLst/>
            <a:gdLst/>
            <a:ahLst/>
            <a:cxnLst/>
            <a:rect r="r" b="b" t="t" l="l"/>
            <a:pathLst>
              <a:path h="5306526" w="13697336">
                <a:moveTo>
                  <a:pt x="0" y="0"/>
                </a:moveTo>
                <a:lnTo>
                  <a:pt x="13697335" y="0"/>
                </a:lnTo>
                <a:lnTo>
                  <a:pt x="13697335" y="5306526"/>
                </a:lnTo>
                <a:lnTo>
                  <a:pt x="0" y="530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736" r="0" b="-11572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814611" y="1096744"/>
            <a:ext cx="14655701" cy="50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Hatton Bold"/>
              </a:rPr>
              <a:t>8. Can you identify the department with the highest average "Employee Rating?"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6239" y="8630285"/>
            <a:ext cx="11932444" cy="57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4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atton Bold"/>
              </a:rPr>
              <a:t>The admin department has the highest Employee Rating.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5925" y="2641993"/>
            <a:ext cx="8553375" cy="4664096"/>
          </a:xfrm>
          <a:custGeom>
            <a:avLst/>
            <a:gdLst/>
            <a:ahLst/>
            <a:cxnLst/>
            <a:rect r="r" b="b" t="t" l="l"/>
            <a:pathLst>
              <a:path h="4664096" w="8553375">
                <a:moveTo>
                  <a:pt x="0" y="0"/>
                </a:moveTo>
                <a:lnTo>
                  <a:pt x="8553375" y="0"/>
                </a:lnTo>
                <a:lnTo>
                  <a:pt x="8553375" y="4664096"/>
                </a:lnTo>
                <a:lnTo>
                  <a:pt x="0" y="4664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956905">
            <a:off x="15474752" y="-385440"/>
            <a:ext cx="3832752" cy="3962431"/>
          </a:xfrm>
          <a:custGeom>
            <a:avLst/>
            <a:gdLst/>
            <a:ahLst/>
            <a:cxnLst/>
            <a:rect r="r" b="b" t="t" l="l"/>
            <a:pathLst>
              <a:path h="3962431" w="3832752">
                <a:moveTo>
                  <a:pt x="0" y="0"/>
                </a:moveTo>
                <a:lnTo>
                  <a:pt x="3832752" y="0"/>
                </a:lnTo>
                <a:lnTo>
                  <a:pt x="3832752" y="3962431"/>
                </a:lnTo>
                <a:lnTo>
                  <a:pt x="0" y="3962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800601" y="-1123498"/>
            <a:ext cx="2831272" cy="3761351"/>
          </a:xfrm>
          <a:custGeom>
            <a:avLst/>
            <a:gdLst/>
            <a:ahLst/>
            <a:cxnLst/>
            <a:rect r="r" b="b" t="t" l="l"/>
            <a:pathLst>
              <a:path h="3761351" w="2831272">
                <a:moveTo>
                  <a:pt x="0" y="0"/>
                </a:moveTo>
                <a:lnTo>
                  <a:pt x="2831272" y="0"/>
                </a:lnTo>
                <a:lnTo>
                  <a:pt x="2831272" y="3761351"/>
                </a:lnTo>
                <a:lnTo>
                  <a:pt x="0" y="37613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8762" y="2196857"/>
            <a:ext cx="6564269" cy="4154687"/>
          </a:xfrm>
          <a:custGeom>
            <a:avLst/>
            <a:gdLst/>
            <a:ahLst/>
            <a:cxnLst/>
            <a:rect r="r" b="b" t="t" l="l"/>
            <a:pathLst>
              <a:path h="4154687" w="6564269">
                <a:moveTo>
                  <a:pt x="0" y="0"/>
                </a:moveTo>
                <a:lnTo>
                  <a:pt x="6564269" y="0"/>
                </a:lnTo>
                <a:lnTo>
                  <a:pt x="6564269" y="4154687"/>
                </a:lnTo>
                <a:lnTo>
                  <a:pt x="0" y="415468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3391" t="0" r="-6333" b="-23128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89248" y="6516550"/>
            <a:ext cx="5763296" cy="3493421"/>
          </a:xfrm>
          <a:custGeom>
            <a:avLst/>
            <a:gdLst/>
            <a:ahLst/>
            <a:cxnLst/>
            <a:rect r="r" b="b" t="t" l="l"/>
            <a:pathLst>
              <a:path h="3493421" w="5763296">
                <a:moveTo>
                  <a:pt x="0" y="0"/>
                </a:moveTo>
                <a:lnTo>
                  <a:pt x="5763296" y="0"/>
                </a:lnTo>
                <a:lnTo>
                  <a:pt x="5763296" y="3493421"/>
                </a:lnTo>
                <a:lnTo>
                  <a:pt x="0" y="3493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4389" b="-6034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9" id="9"/>
          <p:cNvSpPr txBox="true"/>
          <p:nvPr/>
        </p:nvSpPr>
        <p:spPr>
          <a:xfrm rot="0">
            <a:off x="1248373" y="747153"/>
            <a:ext cx="13809315" cy="144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tton Bold"/>
              </a:rPr>
              <a:t>9. Create a scatter plot to explore the relationship between "Training Duration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tton Bold"/>
              </a:rPr>
              <a:t>(Days)" and "Training Cost."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85639" y="3212878"/>
            <a:ext cx="3767751" cy="5443444"/>
          </a:xfrm>
          <a:custGeom>
            <a:avLst/>
            <a:gdLst/>
            <a:ahLst/>
            <a:cxnLst/>
            <a:rect r="r" b="b" t="t" l="l"/>
            <a:pathLst>
              <a:path h="5443444" w="3767751">
                <a:moveTo>
                  <a:pt x="0" y="0"/>
                </a:moveTo>
                <a:lnTo>
                  <a:pt x="3767751" y="0"/>
                </a:lnTo>
                <a:lnTo>
                  <a:pt x="3767751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412" r="-7713" b="-2412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266038" y="933450"/>
            <a:ext cx="13461206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10. Build a pivot table that shows the count of employees by "RaceDesc" and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"GenderCode."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233283" y="2923890"/>
            <a:ext cx="3493961" cy="5732432"/>
          </a:xfrm>
          <a:custGeom>
            <a:avLst/>
            <a:gdLst/>
            <a:ahLst/>
            <a:cxnLst/>
            <a:rect r="r" b="b" t="t" l="l"/>
            <a:pathLst>
              <a:path h="5732432" w="3493961">
                <a:moveTo>
                  <a:pt x="0" y="0"/>
                </a:moveTo>
                <a:lnTo>
                  <a:pt x="3493961" y="0"/>
                </a:lnTo>
                <a:lnTo>
                  <a:pt x="3493961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96473" y="1440180"/>
            <a:ext cx="4565237" cy="5732432"/>
          </a:xfrm>
          <a:custGeom>
            <a:avLst/>
            <a:gdLst/>
            <a:ahLst/>
            <a:cxnLst/>
            <a:rect r="r" b="b" t="t" l="l"/>
            <a:pathLst>
              <a:path h="5732432" w="4565237">
                <a:moveTo>
                  <a:pt x="0" y="0"/>
                </a:moveTo>
                <a:lnTo>
                  <a:pt x="4565237" y="0"/>
                </a:lnTo>
                <a:lnTo>
                  <a:pt x="4565237" y="5732432"/>
                </a:lnTo>
                <a:lnTo>
                  <a:pt x="0" y="573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06027" y="6709320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547033" y="-668114"/>
            <a:ext cx="3876074" cy="4007220"/>
          </a:xfrm>
          <a:custGeom>
            <a:avLst/>
            <a:gdLst/>
            <a:ahLst/>
            <a:cxnLst/>
            <a:rect r="r" b="b" t="t" l="l"/>
            <a:pathLst>
              <a:path h="4007220" w="3876074">
                <a:moveTo>
                  <a:pt x="0" y="0"/>
                </a:moveTo>
                <a:lnTo>
                  <a:pt x="3876075" y="0"/>
                </a:lnTo>
                <a:lnTo>
                  <a:pt x="3876075" y="4007220"/>
                </a:lnTo>
                <a:lnTo>
                  <a:pt x="0" y="40072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60293">
            <a:off x="14240364" y="-1393983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8" y="0"/>
                </a:lnTo>
                <a:lnTo>
                  <a:pt x="2725288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76993" y="1684959"/>
            <a:ext cx="8035214" cy="5609336"/>
          </a:xfrm>
          <a:custGeom>
            <a:avLst/>
            <a:gdLst/>
            <a:ahLst/>
            <a:cxnLst/>
            <a:rect r="r" b="b" t="t" l="l"/>
            <a:pathLst>
              <a:path h="5609336" w="8035214">
                <a:moveTo>
                  <a:pt x="0" y="0"/>
                </a:moveTo>
                <a:lnTo>
                  <a:pt x="8035215" y="0"/>
                </a:lnTo>
                <a:lnTo>
                  <a:pt x="8035215" y="5609337"/>
                </a:lnTo>
                <a:lnTo>
                  <a:pt x="0" y="56093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271" t="0" r="-14407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788652" y="521970"/>
            <a:ext cx="13990439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11. Use INDEX and MATCH functions to find the "Training Program Name" for an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employee with a specific ID.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3440" y="7772951"/>
            <a:ext cx="13989201" cy="79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100" spc="21">
                <a:solidFill>
                  <a:srgbClr val="000000"/>
                </a:solidFill>
                <a:latin typeface="Hatton Bold"/>
              </a:rPr>
              <a:t>The index and match function was used to find the Training program name of employee ID 1006.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92588" y="2635310"/>
            <a:ext cx="3236564" cy="2508190"/>
          </a:xfrm>
          <a:custGeom>
            <a:avLst/>
            <a:gdLst/>
            <a:ahLst/>
            <a:cxnLst/>
            <a:rect r="r" b="b" t="t" l="l"/>
            <a:pathLst>
              <a:path h="2508190" w="3236564">
                <a:moveTo>
                  <a:pt x="0" y="0"/>
                </a:moveTo>
                <a:lnTo>
                  <a:pt x="3236564" y="0"/>
                </a:lnTo>
                <a:lnTo>
                  <a:pt x="3236564" y="2508190"/>
                </a:lnTo>
                <a:lnTo>
                  <a:pt x="0" y="2508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87427" y="6272806"/>
            <a:ext cx="2571873" cy="2557870"/>
          </a:xfrm>
          <a:custGeom>
            <a:avLst/>
            <a:gdLst/>
            <a:ahLst/>
            <a:cxnLst/>
            <a:rect r="r" b="b" t="t" l="l"/>
            <a:pathLst>
              <a:path h="2557870" w="2571873">
                <a:moveTo>
                  <a:pt x="0" y="0"/>
                </a:moveTo>
                <a:lnTo>
                  <a:pt x="2571873" y="0"/>
                </a:lnTo>
                <a:lnTo>
                  <a:pt x="2571873" y="2557870"/>
                </a:lnTo>
                <a:lnTo>
                  <a:pt x="0" y="2557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8850" y="6682407"/>
            <a:ext cx="3588873" cy="2148269"/>
          </a:xfrm>
          <a:custGeom>
            <a:avLst/>
            <a:gdLst/>
            <a:ahLst/>
            <a:cxnLst/>
            <a:rect r="r" b="b" t="t" l="l"/>
            <a:pathLst>
              <a:path h="2148269" w="3588873">
                <a:moveTo>
                  <a:pt x="0" y="0"/>
                </a:moveTo>
                <a:lnTo>
                  <a:pt x="3588873" y="0"/>
                </a:lnTo>
                <a:lnTo>
                  <a:pt x="3588873" y="2148269"/>
                </a:lnTo>
                <a:lnTo>
                  <a:pt x="0" y="214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170296"/>
            <a:ext cx="3019023" cy="2185501"/>
          </a:xfrm>
          <a:custGeom>
            <a:avLst/>
            <a:gdLst/>
            <a:ahLst/>
            <a:cxnLst/>
            <a:rect r="r" b="b" t="t" l="l"/>
            <a:pathLst>
              <a:path h="2185501" w="3019023">
                <a:moveTo>
                  <a:pt x="0" y="0"/>
                </a:moveTo>
                <a:lnTo>
                  <a:pt x="3019023" y="0"/>
                </a:lnTo>
                <a:lnTo>
                  <a:pt x="3019023" y="2185501"/>
                </a:lnTo>
                <a:lnTo>
                  <a:pt x="0" y="21855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52507" y="4071683"/>
            <a:ext cx="9835297" cy="3394301"/>
          </a:xfrm>
          <a:custGeom>
            <a:avLst/>
            <a:gdLst/>
            <a:ahLst/>
            <a:cxnLst/>
            <a:rect r="r" b="b" t="t" l="l"/>
            <a:pathLst>
              <a:path h="3394301" w="9835297">
                <a:moveTo>
                  <a:pt x="0" y="0"/>
                </a:moveTo>
                <a:lnTo>
                  <a:pt x="9835297" y="0"/>
                </a:lnTo>
                <a:lnTo>
                  <a:pt x="9835297" y="3394301"/>
                </a:lnTo>
                <a:lnTo>
                  <a:pt x="0" y="3394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277" r="-6285" b="-3104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777753" y="933450"/>
            <a:ext cx="1648154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12. Create a multi-level pivot table to analyze the "Performance Score" by "BusinessUnit" and "JobFunctionDescription."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754994" y="1046557"/>
            <a:ext cx="2690155" cy="3573878"/>
          </a:xfrm>
          <a:custGeom>
            <a:avLst/>
            <a:gdLst/>
            <a:ahLst/>
            <a:cxnLst/>
            <a:rect r="r" b="b" t="t" l="l"/>
            <a:pathLst>
              <a:path h="3573878" w="2690155">
                <a:moveTo>
                  <a:pt x="0" y="0"/>
                </a:moveTo>
                <a:lnTo>
                  <a:pt x="2690155" y="0"/>
                </a:lnTo>
                <a:lnTo>
                  <a:pt x="2690155" y="3573878"/>
                </a:lnTo>
                <a:lnTo>
                  <a:pt x="0" y="3573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3180728" y="1493309"/>
            <a:ext cx="2690155" cy="2680373"/>
          </a:xfrm>
          <a:custGeom>
            <a:avLst/>
            <a:gdLst/>
            <a:ahLst/>
            <a:cxnLst/>
            <a:rect r="r" b="b" t="t" l="l"/>
            <a:pathLst>
              <a:path h="2680373" w="2690155">
                <a:moveTo>
                  <a:pt x="0" y="0"/>
                </a:moveTo>
                <a:lnTo>
                  <a:pt x="2690155" y="0"/>
                </a:lnTo>
                <a:lnTo>
                  <a:pt x="2690155" y="2680373"/>
                </a:lnTo>
                <a:lnTo>
                  <a:pt x="0" y="2680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11635" y="1692366"/>
            <a:ext cx="2602114" cy="2690155"/>
          </a:xfrm>
          <a:custGeom>
            <a:avLst/>
            <a:gdLst/>
            <a:ahLst/>
            <a:cxnLst/>
            <a:rect r="r" b="b" t="t" l="l"/>
            <a:pathLst>
              <a:path h="2690155" w="2602114">
                <a:moveTo>
                  <a:pt x="0" y="0"/>
                </a:moveTo>
                <a:lnTo>
                  <a:pt x="2602114" y="0"/>
                </a:lnTo>
                <a:lnTo>
                  <a:pt x="2602114" y="2690155"/>
                </a:lnTo>
                <a:lnTo>
                  <a:pt x="0" y="2690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0537" y="4807971"/>
            <a:ext cx="2634080" cy="2624501"/>
          </a:xfrm>
          <a:custGeom>
            <a:avLst/>
            <a:gdLst/>
            <a:ahLst/>
            <a:cxnLst/>
            <a:rect r="r" b="b" t="t" l="l"/>
            <a:pathLst>
              <a:path h="2624501" w="2634080">
                <a:moveTo>
                  <a:pt x="0" y="0"/>
                </a:moveTo>
                <a:lnTo>
                  <a:pt x="2634080" y="0"/>
                </a:lnTo>
                <a:lnTo>
                  <a:pt x="2634080" y="2624501"/>
                </a:lnTo>
                <a:lnTo>
                  <a:pt x="0" y="26245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352566" y="5880348"/>
            <a:ext cx="2624501" cy="3104249"/>
          </a:xfrm>
          <a:custGeom>
            <a:avLst/>
            <a:gdLst/>
            <a:ahLst/>
            <a:cxnLst/>
            <a:rect r="r" b="b" t="t" l="l"/>
            <a:pathLst>
              <a:path h="3104249" w="2624501">
                <a:moveTo>
                  <a:pt x="0" y="0"/>
                </a:moveTo>
                <a:lnTo>
                  <a:pt x="2624501" y="0"/>
                </a:lnTo>
                <a:lnTo>
                  <a:pt x="2624501" y="3104249"/>
                </a:lnTo>
                <a:lnTo>
                  <a:pt x="0" y="31042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4082" y="1364229"/>
            <a:ext cx="2303495" cy="3779271"/>
          </a:xfrm>
          <a:custGeom>
            <a:avLst/>
            <a:gdLst/>
            <a:ahLst/>
            <a:cxnLst/>
            <a:rect r="r" b="b" t="t" l="l"/>
            <a:pathLst>
              <a:path h="3779271" w="2303495">
                <a:moveTo>
                  <a:pt x="0" y="0"/>
                </a:moveTo>
                <a:lnTo>
                  <a:pt x="2303495" y="0"/>
                </a:lnTo>
                <a:lnTo>
                  <a:pt x="2303495" y="3779271"/>
                </a:lnTo>
                <a:lnTo>
                  <a:pt x="0" y="37792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171" y="7432472"/>
            <a:ext cx="3846460" cy="2097448"/>
          </a:xfrm>
          <a:custGeom>
            <a:avLst/>
            <a:gdLst/>
            <a:ahLst/>
            <a:cxnLst/>
            <a:rect r="r" b="b" t="t" l="l"/>
            <a:pathLst>
              <a:path h="2097448" w="3846460">
                <a:moveTo>
                  <a:pt x="0" y="0"/>
                </a:moveTo>
                <a:lnTo>
                  <a:pt x="3846461" y="0"/>
                </a:lnTo>
                <a:lnTo>
                  <a:pt x="3846461" y="2097448"/>
                </a:lnTo>
                <a:lnTo>
                  <a:pt x="0" y="20974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65992" y="3172837"/>
            <a:ext cx="10736573" cy="5308359"/>
          </a:xfrm>
          <a:custGeom>
            <a:avLst/>
            <a:gdLst/>
            <a:ahLst/>
            <a:cxnLst/>
            <a:rect r="r" b="b" t="t" l="l"/>
            <a:pathLst>
              <a:path h="5308359" w="10736573">
                <a:moveTo>
                  <a:pt x="0" y="0"/>
                </a:moveTo>
                <a:lnTo>
                  <a:pt x="10736572" y="0"/>
                </a:lnTo>
                <a:lnTo>
                  <a:pt x="10736572" y="5308359"/>
                </a:lnTo>
                <a:lnTo>
                  <a:pt x="0" y="53083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441" r="0" b="-1441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0" id="10"/>
          <p:cNvSpPr txBox="true"/>
          <p:nvPr/>
        </p:nvSpPr>
        <p:spPr>
          <a:xfrm rot="0">
            <a:off x="1930598" y="521970"/>
            <a:ext cx="15328702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13. Design a dynamic chart that allows users to select and visualize the performance of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any employee over time.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23469" y="2727697"/>
            <a:ext cx="4135831" cy="5193239"/>
          </a:xfrm>
          <a:custGeom>
            <a:avLst/>
            <a:gdLst/>
            <a:ahLst/>
            <a:cxnLst/>
            <a:rect r="r" b="b" t="t" l="l"/>
            <a:pathLst>
              <a:path h="5193239" w="4135831">
                <a:moveTo>
                  <a:pt x="0" y="0"/>
                </a:moveTo>
                <a:lnTo>
                  <a:pt x="4135831" y="0"/>
                </a:lnTo>
                <a:lnTo>
                  <a:pt x="4135831" y="5193239"/>
                </a:lnTo>
                <a:lnTo>
                  <a:pt x="0" y="5193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5212" y="2493649"/>
            <a:ext cx="9005079" cy="5557546"/>
          </a:xfrm>
          <a:custGeom>
            <a:avLst/>
            <a:gdLst/>
            <a:ahLst/>
            <a:cxnLst/>
            <a:rect r="r" b="b" t="t" l="l"/>
            <a:pathLst>
              <a:path h="5557546" w="9005079">
                <a:moveTo>
                  <a:pt x="0" y="0"/>
                </a:moveTo>
                <a:lnTo>
                  <a:pt x="9005079" y="0"/>
                </a:lnTo>
                <a:lnTo>
                  <a:pt x="9005079" y="5557546"/>
                </a:lnTo>
                <a:lnTo>
                  <a:pt x="0" y="5557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5" t="0" r="-115" b="-164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328986" y="521970"/>
            <a:ext cx="1533941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14. Calculate the total training cost for each "Training Program Name" and display it in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a bar chart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9465" y="6633799"/>
            <a:ext cx="2634080" cy="2624501"/>
          </a:xfrm>
          <a:custGeom>
            <a:avLst/>
            <a:gdLst/>
            <a:ahLst/>
            <a:cxnLst/>
            <a:rect r="r" b="b" t="t" l="l"/>
            <a:pathLst>
              <a:path h="2624501" w="2634080">
                <a:moveTo>
                  <a:pt x="0" y="0"/>
                </a:moveTo>
                <a:lnTo>
                  <a:pt x="2634079" y="0"/>
                </a:lnTo>
                <a:lnTo>
                  <a:pt x="2634079" y="2624501"/>
                </a:lnTo>
                <a:lnTo>
                  <a:pt x="0" y="262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625846" y="392370"/>
            <a:ext cx="2690155" cy="3573878"/>
          </a:xfrm>
          <a:custGeom>
            <a:avLst/>
            <a:gdLst/>
            <a:ahLst/>
            <a:cxnLst/>
            <a:rect r="r" b="b" t="t" l="l"/>
            <a:pathLst>
              <a:path h="3573878" w="2690155">
                <a:moveTo>
                  <a:pt x="0" y="0"/>
                </a:moveTo>
                <a:lnTo>
                  <a:pt x="2690155" y="0"/>
                </a:lnTo>
                <a:lnTo>
                  <a:pt x="2690155" y="3573878"/>
                </a:lnTo>
                <a:lnTo>
                  <a:pt x="0" y="3573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3678" y="2364214"/>
            <a:ext cx="14780644" cy="5581835"/>
          </a:xfrm>
          <a:custGeom>
            <a:avLst/>
            <a:gdLst/>
            <a:ahLst/>
            <a:cxnLst/>
            <a:rect r="r" b="b" t="t" l="l"/>
            <a:pathLst>
              <a:path h="5581835" w="14780644">
                <a:moveTo>
                  <a:pt x="0" y="0"/>
                </a:moveTo>
                <a:lnTo>
                  <a:pt x="14780644" y="0"/>
                </a:lnTo>
                <a:lnTo>
                  <a:pt x="14780644" y="5581835"/>
                </a:lnTo>
                <a:lnTo>
                  <a:pt x="0" y="558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4" t="0" r="-3153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841294" y="327502"/>
            <a:ext cx="15276909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15. Apply advanced conditional formatting to highlight the top 10% and bottom 10%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of employees based on "Current Employee Rating."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121" y="3135499"/>
            <a:ext cx="6156320" cy="6122801"/>
          </a:xfrm>
          <a:custGeom>
            <a:avLst/>
            <a:gdLst/>
            <a:ahLst/>
            <a:cxnLst/>
            <a:rect r="r" b="b" t="t" l="l"/>
            <a:pathLst>
              <a:path h="6122801" w="6156320">
                <a:moveTo>
                  <a:pt x="0" y="0"/>
                </a:moveTo>
                <a:lnTo>
                  <a:pt x="6156320" y="0"/>
                </a:lnTo>
                <a:lnTo>
                  <a:pt x="6156320" y="6122801"/>
                </a:lnTo>
                <a:lnTo>
                  <a:pt x="0" y="612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07865" y="4366145"/>
            <a:ext cx="7443138" cy="3108256"/>
          </a:xfrm>
          <a:custGeom>
            <a:avLst/>
            <a:gdLst/>
            <a:ahLst/>
            <a:cxnLst/>
            <a:rect r="r" b="b" t="t" l="l"/>
            <a:pathLst>
              <a:path h="3108256" w="7443138">
                <a:moveTo>
                  <a:pt x="0" y="0"/>
                </a:moveTo>
                <a:lnTo>
                  <a:pt x="7443138" y="0"/>
                </a:lnTo>
                <a:lnTo>
                  <a:pt x="7443138" y="3108256"/>
                </a:lnTo>
                <a:lnTo>
                  <a:pt x="0" y="3108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50" t="0" r="-42978" b="-74405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755777" y="521970"/>
            <a:ext cx="14195227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16. Use a calculated field in a pivot table to determine the average "Engagement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Score" per year.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39289" y="1919605"/>
            <a:ext cx="9320011" cy="6746850"/>
          </a:xfrm>
          <a:custGeom>
            <a:avLst/>
            <a:gdLst/>
            <a:ahLst/>
            <a:cxnLst/>
            <a:rect r="r" b="b" t="t" l="l"/>
            <a:pathLst>
              <a:path h="6746850" w="9320011">
                <a:moveTo>
                  <a:pt x="0" y="0"/>
                </a:moveTo>
                <a:lnTo>
                  <a:pt x="9320011" y="0"/>
                </a:lnTo>
                <a:lnTo>
                  <a:pt x="9320011" y="6746850"/>
                </a:lnTo>
                <a:lnTo>
                  <a:pt x="0" y="6746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49075"/>
            <a:ext cx="6596907" cy="65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600" spc="46">
                <a:solidFill>
                  <a:srgbClr val="0086B3"/>
                </a:solidFill>
                <a:latin typeface="Hatton Bold"/>
              </a:rPr>
              <a:t>SYNOPSIS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92423"/>
            <a:ext cx="6400889" cy="384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</a:rPr>
              <a:t>Introduction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</a:rPr>
              <a:t>Problem Statement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</a:rPr>
              <a:t>Analysis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</a:rPr>
              <a:t>Dashboard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1F294C"/>
                </a:solidFill>
                <a:latin typeface="Proxima Nova"/>
              </a:rPr>
              <a:t>Conclusion</a:t>
            </a:r>
          </a:p>
          <a:p>
            <a:pPr algn="l">
              <a:lnSpc>
                <a:spcPts val="512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53018" y="4464433"/>
            <a:ext cx="6746886" cy="3679030"/>
          </a:xfrm>
          <a:custGeom>
            <a:avLst/>
            <a:gdLst/>
            <a:ahLst/>
            <a:cxnLst/>
            <a:rect r="r" b="b" t="t" l="l"/>
            <a:pathLst>
              <a:path h="3679030" w="6746886">
                <a:moveTo>
                  <a:pt x="0" y="0"/>
                </a:moveTo>
                <a:lnTo>
                  <a:pt x="6746886" y="0"/>
                </a:lnTo>
                <a:lnTo>
                  <a:pt x="6746886" y="3679030"/>
                </a:lnTo>
                <a:lnTo>
                  <a:pt x="0" y="367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1473" y="2709270"/>
            <a:ext cx="8547683" cy="6087618"/>
          </a:xfrm>
          <a:custGeom>
            <a:avLst/>
            <a:gdLst/>
            <a:ahLst/>
            <a:cxnLst/>
            <a:rect r="r" b="b" t="t" l="l"/>
            <a:pathLst>
              <a:path h="6087618" w="8547683">
                <a:moveTo>
                  <a:pt x="0" y="0"/>
                </a:moveTo>
                <a:lnTo>
                  <a:pt x="8547683" y="0"/>
                </a:lnTo>
                <a:lnTo>
                  <a:pt x="8547683" y="6087618"/>
                </a:lnTo>
                <a:lnTo>
                  <a:pt x="0" y="6087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588096" y="933450"/>
            <a:ext cx="17111808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17. Can you build a macro that automates the process of updating and refreshing all pivot tables in the workbook?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549" y="3330962"/>
            <a:ext cx="5433817" cy="4210962"/>
          </a:xfrm>
          <a:custGeom>
            <a:avLst/>
            <a:gdLst/>
            <a:ahLst/>
            <a:cxnLst/>
            <a:rect r="r" b="b" t="t" l="l"/>
            <a:pathLst>
              <a:path h="4210962" w="5433817">
                <a:moveTo>
                  <a:pt x="0" y="0"/>
                </a:moveTo>
                <a:lnTo>
                  <a:pt x="5433817" y="0"/>
                </a:lnTo>
                <a:lnTo>
                  <a:pt x="5433817" y="4210962"/>
                </a:lnTo>
                <a:lnTo>
                  <a:pt x="0" y="421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6393" y="2382232"/>
            <a:ext cx="9514895" cy="5897411"/>
          </a:xfrm>
          <a:custGeom>
            <a:avLst/>
            <a:gdLst/>
            <a:ahLst/>
            <a:cxnLst/>
            <a:rect r="r" b="b" t="t" l="l"/>
            <a:pathLst>
              <a:path h="5897411" w="9514895">
                <a:moveTo>
                  <a:pt x="0" y="0"/>
                </a:moveTo>
                <a:lnTo>
                  <a:pt x="9514896" y="0"/>
                </a:lnTo>
                <a:lnTo>
                  <a:pt x="9514896" y="5897411"/>
                </a:lnTo>
                <a:lnTo>
                  <a:pt x="0" y="589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586929" y="521970"/>
            <a:ext cx="16283829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18. Create a histogram to understand the distribution of "ExitDate" for terminated employees.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9472" y="3114365"/>
            <a:ext cx="3450886" cy="5661761"/>
          </a:xfrm>
          <a:custGeom>
            <a:avLst/>
            <a:gdLst/>
            <a:ahLst/>
            <a:cxnLst/>
            <a:rect r="r" b="b" t="t" l="l"/>
            <a:pathLst>
              <a:path h="5661761" w="3450886">
                <a:moveTo>
                  <a:pt x="0" y="0"/>
                </a:moveTo>
                <a:lnTo>
                  <a:pt x="3450886" y="0"/>
                </a:lnTo>
                <a:lnTo>
                  <a:pt x="3450886" y="5661761"/>
                </a:lnTo>
                <a:lnTo>
                  <a:pt x="0" y="5661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58642" y="2522508"/>
            <a:ext cx="7104832" cy="6253618"/>
          </a:xfrm>
          <a:custGeom>
            <a:avLst/>
            <a:gdLst/>
            <a:ahLst/>
            <a:cxnLst/>
            <a:rect r="r" b="b" t="t" l="l"/>
            <a:pathLst>
              <a:path h="6253618" w="7104832">
                <a:moveTo>
                  <a:pt x="0" y="0"/>
                </a:moveTo>
                <a:lnTo>
                  <a:pt x="7104832" y="0"/>
                </a:lnTo>
                <a:lnTo>
                  <a:pt x="7104832" y="6253618"/>
                </a:lnTo>
                <a:lnTo>
                  <a:pt x="0" y="6253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4" t="0" r="-8205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958945" y="521970"/>
            <a:ext cx="13581311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19. Utilize the SUMPRODUCT function to calculate the total training cost for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employees in a specific location.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2710" y="1993230"/>
            <a:ext cx="12737480" cy="7451891"/>
          </a:xfrm>
          <a:custGeom>
            <a:avLst/>
            <a:gdLst/>
            <a:ahLst/>
            <a:cxnLst/>
            <a:rect r="r" b="b" t="t" l="l"/>
            <a:pathLst>
              <a:path h="7451891" w="12737480">
                <a:moveTo>
                  <a:pt x="0" y="0"/>
                </a:moveTo>
                <a:lnTo>
                  <a:pt x="12737481" y="0"/>
                </a:lnTo>
                <a:lnTo>
                  <a:pt x="12737481" y="7451891"/>
                </a:lnTo>
                <a:lnTo>
                  <a:pt x="0" y="7451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59" t="-53525" r="-93415" b="-3548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521970"/>
            <a:ext cx="16425501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20. Develop a dashboard that provides an overview of key HR metrics, including headcount, performance, and training costs, using charts and pivot tables.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6246" y="4290629"/>
            <a:ext cx="11435507" cy="141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9"/>
              </a:lnSpc>
              <a:spcBef>
                <a:spcPct val="0"/>
              </a:spcBef>
            </a:pPr>
            <a:r>
              <a:rPr lang="en-US" sz="7479" spc="74">
                <a:solidFill>
                  <a:srgbClr val="000000"/>
                </a:solidFill>
                <a:latin typeface="Hatton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22123" y="2502508"/>
            <a:ext cx="2723087" cy="4467684"/>
          </a:xfrm>
          <a:custGeom>
            <a:avLst/>
            <a:gdLst/>
            <a:ahLst/>
            <a:cxnLst/>
            <a:rect r="r" b="b" t="t" l="l"/>
            <a:pathLst>
              <a:path h="4467684" w="2723087">
                <a:moveTo>
                  <a:pt x="0" y="0"/>
                </a:moveTo>
                <a:lnTo>
                  <a:pt x="2723088" y="0"/>
                </a:lnTo>
                <a:lnTo>
                  <a:pt x="2723088" y="4467684"/>
                </a:lnTo>
                <a:lnTo>
                  <a:pt x="0" y="4467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55541" y="5928788"/>
            <a:ext cx="6764222" cy="3688483"/>
          </a:xfrm>
          <a:custGeom>
            <a:avLst/>
            <a:gdLst/>
            <a:ahLst/>
            <a:cxnLst/>
            <a:rect r="r" b="b" t="t" l="l"/>
            <a:pathLst>
              <a:path h="3688483" w="6764222">
                <a:moveTo>
                  <a:pt x="0" y="0"/>
                </a:moveTo>
                <a:lnTo>
                  <a:pt x="6764221" y="0"/>
                </a:lnTo>
                <a:lnTo>
                  <a:pt x="6764221" y="3688483"/>
                </a:lnTo>
                <a:lnTo>
                  <a:pt x="0" y="3688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9786" y="1155946"/>
            <a:ext cx="5123111" cy="76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  <a:spcBef>
                <a:spcPct val="0"/>
              </a:spcBef>
            </a:pPr>
            <a:r>
              <a:rPr lang="en-US" sz="4099" spc="40">
                <a:solidFill>
                  <a:srgbClr val="0086B3"/>
                </a:solidFill>
                <a:latin typeface="Hatto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83830" y="2936395"/>
            <a:ext cx="13761233" cy="696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The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Employee Data Analysis project conducted during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my Data Analysis Internship involved the utilization of various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tools such as Excel and PowerBI The project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aimed to analyze and interpret the company's employee data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to gain valuable insights and make informed business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decisions Through the analysis of employee demographics,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performance metrics, and Employee rates, the project sought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to identify patterns and trends that could enhance workforce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management strategies The data analysis techniques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employed provided comprehensive visualizations and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actionable recommendations for improving employee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productivity, engagement, and Performance This project also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showcases my proficiency in utilizing key data analysis tools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and demonstrates my ability to derive meaningful insights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from complex datasets to drive informed decision making in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162" spc="21">
                <a:solidFill>
                  <a:srgbClr val="0086B3"/>
                </a:solidFill>
                <a:latin typeface="Hatton"/>
              </a:rPr>
              <a:t>an organizational context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107615" y="4244103"/>
            <a:ext cx="5853289" cy="3191758"/>
          </a:xfrm>
          <a:custGeom>
            <a:avLst/>
            <a:gdLst/>
            <a:ahLst/>
            <a:cxnLst/>
            <a:rect r="r" b="b" t="t" l="l"/>
            <a:pathLst>
              <a:path h="3191758" w="5853289">
                <a:moveTo>
                  <a:pt x="0" y="0"/>
                </a:moveTo>
                <a:lnTo>
                  <a:pt x="5853289" y="0"/>
                </a:lnTo>
                <a:lnTo>
                  <a:pt x="5853289" y="3191758"/>
                </a:lnTo>
                <a:lnTo>
                  <a:pt x="0" y="319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96961">
            <a:off x="-1432340" y="6872827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1367">
            <a:off x="714950" y="8429479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1"/>
                </a:lnTo>
                <a:lnTo>
                  <a:pt x="0" y="48161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23381">
            <a:off x="15383533" y="-370895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95011">
            <a:off x="13558858" y="-1158072"/>
            <a:ext cx="2921537" cy="3881268"/>
          </a:xfrm>
          <a:custGeom>
            <a:avLst/>
            <a:gdLst/>
            <a:ahLst/>
            <a:cxnLst/>
            <a:rect r="r" b="b" t="t" l="l"/>
            <a:pathLst>
              <a:path h="3881268" w="2921537">
                <a:moveTo>
                  <a:pt x="0" y="0"/>
                </a:moveTo>
                <a:lnTo>
                  <a:pt x="2921536" y="0"/>
                </a:lnTo>
                <a:lnTo>
                  <a:pt x="2921536" y="3881269"/>
                </a:lnTo>
                <a:lnTo>
                  <a:pt x="0" y="38812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00751" y="3360420"/>
            <a:ext cx="7357057" cy="4944313"/>
          </a:xfrm>
          <a:custGeom>
            <a:avLst/>
            <a:gdLst/>
            <a:ahLst/>
            <a:cxnLst/>
            <a:rect r="r" b="b" t="t" l="l"/>
            <a:pathLst>
              <a:path h="4944313" w="7357057">
                <a:moveTo>
                  <a:pt x="0" y="0"/>
                </a:moveTo>
                <a:lnTo>
                  <a:pt x="7357057" y="0"/>
                </a:lnTo>
                <a:lnTo>
                  <a:pt x="7357057" y="4944313"/>
                </a:lnTo>
                <a:lnTo>
                  <a:pt x="0" y="49443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588" t="0" r="-453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257578" y="933450"/>
            <a:ext cx="12851024" cy="24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2699" spc="26">
                <a:solidFill>
                  <a:srgbClr val="000000"/>
                </a:solidFill>
                <a:latin typeface="Hatton Bold"/>
              </a:rPr>
              <a:t>1. Can you create a pivot table to summarize the total number of employees in each </a:t>
            </a:r>
          </a:p>
          <a:p>
            <a:pPr algn="ctr">
              <a:lnSpc>
                <a:spcPts val="4049"/>
              </a:lnSpc>
            </a:pPr>
            <a:r>
              <a:rPr lang="en-US" sz="2699" spc="26">
                <a:solidFill>
                  <a:srgbClr val="000000"/>
                </a:solidFill>
                <a:latin typeface="Hatton Bold"/>
              </a:rPr>
              <a:t>department?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426190" y="3777409"/>
            <a:ext cx="6057901" cy="3626209"/>
          </a:xfrm>
          <a:custGeom>
            <a:avLst/>
            <a:gdLst/>
            <a:ahLst/>
            <a:cxnLst/>
            <a:rect r="r" b="b" t="t" l="l"/>
            <a:pathLst>
              <a:path h="3626209" w="6057901">
                <a:moveTo>
                  <a:pt x="0" y="0"/>
                </a:moveTo>
                <a:lnTo>
                  <a:pt x="6057901" y="0"/>
                </a:lnTo>
                <a:lnTo>
                  <a:pt x="6057901" y="3626208"/>
                </a:lnTo>
                <a:lnTo>
                  <a:pt x="0" y="3626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4350" y="3535735"/>
            <a:ext cx="7374950" cy="4414583"/>
          </a:xfrm>
          <a:custGeom>
            <a:avLst/>
            <a:gdLst/>
            <a:ahLst/>
            <a:cxnLst/>
            <a:rect r="r" b="b" t="t" l="l"/>
            <a:pathLst>
              <a:path h="4414583" w="7374950">
                <a:moveTo>
                  <a:pt x="0" y="0"/>
                </a:moveTo>
                <a:lnTo>
                  <a:pt x="7374950" y="0"/>
                </a:lnTo>
                <a:lnTo>
                  <a:pt x="7374950" y="4414582"/>
                </a:lnTo>
                <a:lnTo>
                  <a:pt x="0" y="4414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7954" y="2967927"/>
            <a:ext cx="8006665" cy="5428645"/>
          </a:xfrm>
          <a:custGeom>
            <a:avLst/>
            <a:gdLst/>
            <a:ahLst/>
            <a:cxnLst/>
            <a:rect r="r" b="b" t="t" l="l"/>
            <a:pathLst>
              <a:path h="5428645" w="8006665">
                <a:moveTo>
                  <a:pt x="0" y="0"/>
                </a:moveTo>
                <a:lnTo>
                  <a:pt x="8006665" y="0"/>
                </a:lnTo>
                <a:lnTo>
                  <a:pt x="8006665" y="5428645"/>
                </a:lnTo>
                <a:lnTo>
                  <a:pt x="0" y="54286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28456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423647" y="1597095"/>
            <a:ext cx="14774466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2. Apply conditional formatting to highlight employees with a "Performance Score" 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below 3 in red?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8155" y="2118287"/>
            <a:ext cx="6525484" cy="6489955"/>
          </a:xfrm>
          <a:custGeom>
            <a:avLst/>
            <a:gdLst/>
            <a:ahLst/>
            <a:cxnLst/>
            <a:rect r="r" b="b" t="t" l="l"/>
            <a:pathLst>
              <a:path h="6489955" w="6525484">
                <a:moveTo>
                  <a:pt x="0" y="0"/>
                </a:moveTo>
                <a:lnTo>
                  <a:pt x="6525484" y="0"/>
                </a:lnTo>
                <a:lnTo>
                  <a:pt x="6525484" y="6489955"/>
                </a:lnTo>
                <a:lnTo>
                  <a:pt x="0" y="6489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55587"/>
            <a:ext cx="9073806" cy="2175825"/>
          </a:xfrm>
          <a:custGeom>
            <a:avLst/>
            <a:gdLst/>
            <a:ahLst/>
            <a:cxnLst/>
            <a:rect r="r" b="b" t="t" l="l"/>
            <a:pathLst>
              <a:path h="2175825" w="9073806">
                <a:moveTo>
                  <a:pt x="0" y="0"/>
                </a:moveTo>
                <a:lnTo>
                  <a:pt x="9073806" y="0"/>
                </a:lnTo>
                <a:lnTo>
                  <a:pt x="9073806" y="2175826"/>
                </a:lnTo>
                <a:lnTo>
                  <a:pt x="0" y="217582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5796" r="-35097" b="-169875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0" y="1310678"/>
            <a:ext cx="13931523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24">
                <a:solidFill>
                  <a:srgbClr val="000000"/>
                </a:solidFill>
                <a:latin typeface="Hatton Bold"/>
              </a:rPr>
              <a:t>3. Calculate the average "Satisfaction Score" for male and female employees</a:t>
            </a:r>
          </a:p>
          <a:p>
            <a:pPr algn="ctr">
              <a:lnSpc>
                <a:spcPts val="3749"/>
              </a:lnSpc>
              <a:spcBef>
                <a:spcPct val="0"/>
              </a:spcBef>
            </a:pPr>
            <a:r>
              <a:rPr lang="en-US" sz="2499" spc="24">
                <a:solidFill>
                  <a:srgbClr val="000000"/>
                </a:solidFill>
                <a:latin typeface="Hatton Bold"/>
              </a:rPr>
              <a:t>separately using a pivot table.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1972" y="2504576"/>
            <a:ext cx="10774531" cy="5891996"/>
          </a:xfrm>
          <a:custGeom>
            <a:avLst/>
            <a:gdLst/>
            <a:ahLst/>
            <a:cxnLst/>
            <a:rect r="r" b="b" t="t" l="l"/>
            <a:pathLst>
              <a:path h="5891996" w="10774531">
                <a:moveTo>
                  <a:pt x="0" y="0"/>
                </a:moveTo>
                <a:lnTo>
                  <a:pt x="10774531" y="0"/>
                </a:lnTo>
                <a:lnTo>
                  <a:pt x="10774531" y="5891996"/>
                </a:lnTo>
                <a:lnTo>
                  <a:pt x="0" y="58919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214" r="0" b="-9776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0" y="669502"/>
            <a:ext cx="13997307" cy="1281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57">
                <a:solidFill>
                  <a:srgbClr val="000000"/>
                </a:solidFill>
                <a:latin typeface="Hatton Bold"/>
              </a:rPr>
              <a:t>. 4.Create a chart to visualize the distribution of "Work Life Balance Score" for</a:t>
            </a:r>
          </a:p>
          <a:p>
            <a:pPr algn="ctr">
              <a:lnSpc>
                <a:spcPts val="3324"/>
              </a:lnSpc>
              <a:spcBef>
                <a:spcPct val="0"/>
              </a:spcBef>
            </a:pPr>
            <a:r>
              <a:rPr lang="en-US" sz="2557">
                <a:solidFill>
                  <a:srgbClr val="000000"/>
                </a:solidFill>
                <a:latin typeface="Hatton Bold"/>
              </a:rPr>
              <a:t>different job functions.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588088" y="3587798"/>
            <a:ext cx="4938522" cy="3725552"/>
          </a:xfrm>
          <a:custGeom>
            <a:avLst/>
            <a:gdLst/>
            <a:ahLst/>
            <a:cxnLst/>
            <a:rect r="r" b="b" t="t" l="l"/>
            <a:pathLst>
              <a:path h="3725552" w="4938522">
                <a:moveTo>
                  <a:pt x="0" y="0"/>
                </a:moveTo>
                <a:lnTo>
                  <a:pt x="4938522" y="0"/>
                </a:lnTo>
                <a:lnTo>
                  <a:pt x="4938522" y="3725552"/>
                </a:lnTo>
                <a:lnTo>
                  <a:pt x="0" y="3725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34547" y="1910676"/>
            <a:ext cx="7824753" cy="6063829"/>
          </a:xfrm>
          <a:custGeom>
            <a:avLst/>
            <a:gdLst/>
            <a:ahLst/>
            <a:cxnLst/>
            <a:rect r="r" b="b" t="t" l="l"/>
            <a:pathLst>
              <a:path h="6063829" w="7824753">
                <a:moveTo>
                  <a:pt x="0" y="0"/>
                </a:moveTo>
                <a:lnTo>
                  <a:pt x="7824753" y="0"/>
                </a:lnTo>
                <a:lnTo>
                  <a:pt x="7824753" y="6063828"/>
                </a:lnTo>
                <a:lnTo>
                  <a:pt x="0" y="6063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96961">
            <a:off x="-1406027" y="6806086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59" y="0"/>
                </a:lnTo>
                <a:lnTo>
                  <a:pt x="4389359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01367">
            <a:off x="557077" y="8324231"/>
            <a:ext cx="3625255" cy="4816160"/>
          </a:xfrm>
          <a:custGeom>
            <a:avLst/>
            <a:gdLst/>
            <a:ahLst/>
            <a:cxnLst/>
            <a:rect r="r" b="b" t="t" l="l"/>
            <a:pathLst>
              <a:path h="4816160" w="3625255">
                <a:moveTo>
                  <a:pt x="0" y="0"/>
                </a:moveTo>
                <a:lnTo>
                  <a:pt x="3625255" y="0"/>
                </a:lnTo>
                <a:lnTo>
                  <a:pt x="3625255" y="4816160"/>
                </a:lnTo>
                <a:lnTo>
                  <a:pt x="0" y="4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123381">
            <a:off x="15488782" y="-65147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95011">
            <a:off x="13614410" y="-1236110"/>
            <a:ext cx="2725288" cy="3620552"/>
          </a:xfrm>
          <a:custGeom>
            <a:avLst/>
            <a:gdLst/>
            <a:ahLst/>
            <a:cxnLst/>
            <a:rect r="r" b="b" t="t" l="l"/>
            <a:pathLst>
              <a:path h="3620552" w="2725288">
                <a:moveTo>
                  <a:pt x="0" y="0"/>
                </a:moveTo>
                <a:lnTo>
                  <a:pt x="2725289" y="0"/>
                </a:lnTo>
                <a:lnTo>
                  <a:pt x="2725289" y="3620552"/>
                </a:lnTo>
                <a:lnTo>
                  <a:pt x="0" y="36205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252" y="2525791"/>
            <a:ext cx="8615748" cy="4200472"/>
          </a:xfrm>
          <a:custGeom>
            <a:avLst/>
            <a:gdLst/>
            <a:ahLst/>
            <a:cxnLst/>
            <a:rect r="r" b="b" t="t" l="l"/>
            <a:pathLst>
              <a:path h="4200472" w="8615748">
                <a:moveTo>
                  <a:pt x="0" y="0"/>
                </a:moveTo>
                <a:lnTo>
                  <a:pt x="8615748" y="0"/>
                </a:lnTo>
                <a:lnTo>
                  <a:pt x="8615748" y="4200472"/>
                </a:lnTo>
                <a:lnTo>
                  <a:pt x="0" y="42004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21290" b="-30642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0" y="741609"/>
            <a:ext cx="16829955" cy="924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spc="25">
                <a:solidFill>
                  <a:srgbClr val="000000"/>
                </a:solidFill>
                <a:latin typeface="Hatton Bold"/>
              </a:rPr>
              <a:t>5. Filter the data to display only terminated employees and find out the most common "Termination Type."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548" y="7519209"/>
            <a:ext cx="9794565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">
                <a:solidFill>
                  <a:srgbClr val="000000"/>
                </a:solidFill>
                <a:latin typeface="Hatton Bold"/>
              </a:rPr>
              <a:t>The most common termination type is Voluntarily Terminated.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0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7329" y="2097702"/>
            <a:ext cx="7451971" cy="6091595"/>
          </a:xfrm>
          <a:custGeom>
            <a:avLst/>
            <a:gdLst/>
            <a:ahLst/>
            <a:cxnLst/>
            <a:rect r="r" b="b" t="t" l="l"/>
            <a:pathLst>
              <a:path h="6091595" w="7451971">
                <a:moveTo>
                  <a:pt x="0" y="0"/>
                </a:moveTo>
                <a:lnTo>
                  <a:pt x="7451971" y="0"/>
                </a:lnTo>
                <a:lnTo>
                  <a:pt x="7451971" y="6091596"/>
                </a:lnTo>
                <a:lnTo>
                  <a:pt x="0" y="609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01469">
            <a:off x="-1165980" y="7429873"/>
            <a:ext cx="4389359" cy="4373398"/>
          </a:xfrm>
          <a:custGeom>
            <a:avLst/>
            <a:gdLst/>
            <a:ahLst/>
            <a:cxnLst/>
            <a:rect r="r" b="b" t="t" l="l"/>
            <a:pathLst>
              <a:path h="4373398" w="4389359">
                <a:moveTo>
                  <a:pt x="0" y="0"/>
                </a:moveTo>
                <a:lnTo>
                  <a:pt x="4389360" y="0"/>
                </a:lnTo>
                <a:lnTo>
                  <a:pt x="4389360" y="4373398"/>
                </a:lnTo>
                <a:lnTo>
                  <a:pt x="0" y="4373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89119">
            <a:off x="991678" y="9138498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0" y="0"/>
                </a:moveTo>
                <a:lnTo>
                  <a:pt x="3484112" y="0"/>
                </a:lnTo>
                <a:lnTo>
                  <a:pt x="3484112" y="2787289"/>
                </a:lnTo>
                <a:lnTo>
                  <a:pt x="0" y="2787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26593">
            <a:off x="15481612" y="-521355"/>
            <a:ext cx="3555375" cy="4205283"/>
          </a:xfrm>
          <a:custGeom>
            <a:avLst/>
            <a:gdLst/>
            <a:ahLst/>
            <a:cxnLst/>
            <a:rect r="r" b="b" t="t" l="l"/>
            <a:pathLst>
              <a:path h="4205283" w="3555375">
                <a:moveTo>
                  <a:pt x="0" y="0"/>
                </a:moveTo>
                <a:lnTo>
                  <a:pt x="3555376" y="0"/>
                </a:lnTo>
                <a:lnTo>
                  <a:pt x="3555376" y="4205282"/>
                </a:lnTo>
                <a:lnTo>
                  <a:pt x="0" y="42052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2827656">
            <a:off x="14119950" y="-1318357"/>
            <a:ext cx="3484112" cy="2787289"/>
          </a:xfrm>
          <a:custGeom>
            <a:avLst/>
            <a:gdLst/>
            <a:ahLst/>
            <a:cxnLst/>
            <a:rect r="r" b="b" t="t" l="l"/>
            <a:pathLst>
              <a:path h="2787289" w="3484112">
                <a:moveTo>
                  <a:pt x="3484112" y="2787289"/>
                </a:moveTo>
                <a:lnTo>
                  <a:pt x="0" y="2787289"/>
                </a:lnTo>
                <a:lnTo>
                  <a:pt x="0" y="0"/>
                </a:lnTo>
                <a:lnTo>
                  <a:pt x="3484112" y="0"/>
                </a:lnTo>
                <a:lnTo>
                  <a:pt x="3484112" y="27872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1890" y="2968308"/>
            <a:ext cx="8698896" cy="5037674"/>
          </a:xfrm>
          <a:custGeom>
            <a:avLst/>
            <a:gdLst/>
            <a:ahLst/>
            <a:cxnLst/>
            <a:rect r="r" b="b" t="t" l="l"/>
            <a:pathLst>
              <a:path h="5037674" w="8698896">
                <a:moveTo>
                  <a:pt x="0" y="0"/>
                </a:moveTo>
                <a:lnTo>
                  <a:pt x="8698896" y="0"/>
                </a:lnTo>
                <a:lnTo>
                  <a:pt x="8698896" y="5037675"/>
                </a:lnTo>
                <a:lnTo>
                  <a:pt x="0" y="50376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7136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347954" y="1179966"/>
            <a:ext cx="11885995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24">
                <a:solidFill>
                  <a:srgbClr val="000000"/>
                </a:solidFill>
                <a:latin typeface="Hatton Bold"/>
              </a:rPr>
              <a:t>6. Calculate the average "Engagement Score" for each department using a pivot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DAGJuBUuFas</dc:identifier>
  <dcterms:modified xsi:type="dcterms:W3CDTF">2011-08-01T06:04:30Z</dcterms:modified>
  <cp:revision>1</cp:revision>
  <dc:title>Blue Creative Employee Training Presentation</dc:title>
</cp:coreProperties>
</file>