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More Sugar"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5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3.png" Type="http://schemas.openxmlformats.org/officeDocument/2006/relationships/image"/><Relationship Id="rId11" Target="../media/image64.svg" Type="http://schemas.openxmlformats.org/officeDocument/2006/relationships/image"/><Relationship Id="rId12" Target="../media/image65.pn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9.png" Type="http://schemas.openxmlformats.org/officeDocument/2006/relationships/image"/><Relationship Id="rId7" Target="../media/image60.svg" Type="http://schemas.openxmlformats.org/officeDocument/2006/relationships/image"/><Relationship Id="rId8" Target="../media/image61.png" Type="http://schemas.openxmlformats.org/officeDocument/2006/relationships/image"/><Relationship Id="rId9" Target="../media/image6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66.png" Type="http://schemas.openxmlformats.org/officeDocument/2006/relationships/image"/><Relationship Id="rId5" Target="../media/image67.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68.png" Type="http://schemas.openxmlformats.org/officeDocument/2006/relationships/image"/><Relationship Id="rId9" Target="../media/image6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7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2.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3.png" Type="http://schemas.openxmlformats.org/officeDocument/2006/relationships/image"/><Relationship Id="rId7" Target="../media/image50.png" Type="http://schemas.openxmlformats.org/officeDocument/2006/relationships/image"/><Relationship Id="rId8" Target="../media/image5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4.pn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5.pn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21.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 Id="rId3" Target="../media/image6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66.png" Type="http://schemas.openxmlformats.org/officeDocument/2006/relationships/image"/><Relationship Id="rId5" Target="../media/image6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36.png" Type="http://schemas.openxmlformats.org/officeDocument/2006/relationships/image"/><Relationship Id="rId9" Target="../media/image3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 Id="rId9" Target="../media/image4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true" rot="6534662">
            <a:off x="10637397" y="-6260415"/>
            <a:ext cx="11159046" cy="12081644"/>
          </a:xfrm>
          <a:custGeom>
            <a:avLst/>
            <a:gdLst/>
            <a:ahLst/>
            <a:cxnLst/>
            <a:rect r="r" b="b" t="t" l="l"/>
            <a:pathLst>
              <a:path h="12081644" w="11159046">
                <a:moveTo>
                  <a:pt x="0" y="12081645"/>
                </a:moveTo>
                <a:lnTo>
                  <a:pt x="11159046" y="12081645"/>
                </a:lnTo>
                <a:lnTo>
                  <a:pt x="11159046" y="0"/>
                </a:lnTo>
                <a:lnTo>
                  <a:pt x="0" y="0"/>
                </a:lnTo>
                <a:lnTo>
                  <a:pt x="0" y="1208164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477909">
            <a:off x="-5893489" y="2480644"/>
            <a:ext cx="13865152" cy="15011484"/>
          </a:xfrm>
          <a:custGeom>
            <a:avLst/>
            <a:gdLst/>
            <a:ahLst/>
            <a:cxnLst/>
            <a:rect r="r" b="b" t="t" l="l"/>
            <a:pathLst>
              <a:path h="15011484" w="13865152">
                <a:moveTo>
                  <a:pt x="0" y="0"/>
                </a:moveTo>
                <a:lnTo>
                  <a:pt x="13865152" y="0"/>
                </a:lnTo>
                <a:lnTo>
                  <a:pt x="13865152" y="15011484"/>
                </a:lnTo>
                <a:lnTo>
                  <a:pt x="0" y="150114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24296">
            <a:off x="536087" y="3797131"/>
            <a:ext cx="2143032" cy="1971589"/>
          </a:xfrm>
          <a:custGeom>
            <a:avLst/>
            <a:gdLst/>
            <a:ahLst/>
            <a:cxnLst/>
            <a:rect r="r" b="b" t="t" l="l"/>
            <a:pathLst>
              <a:path h="1971589" w="2143032">
                <a:moveTo>
                  <a:pt x="0" y="0"/>
                </a:moveTo>
                <a:lnTo>
                  <a:pt x="2143032" y="0"/>
                </a:lnTo>
                <a:lnTo>
                  <a:pt x="2143032" y="1971589"/>
                </a:lnTo>
                <a:lnTo>
                  <a:pt x="0" y="19715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9782">
            <a:off x="15977386" y="1270972"/>
            <a:ext cx="1362403" cy="2531492"/>
          </a:xfrm>
          <a:custGeom>
            <a:avLst/>
            <a:gdLst/>
            <a:ahLst/>
            <a:cxnLst/>
            <a:rect r="r" b="b" t="t" l="l"/>
            <a:pathLst>
              <a:path h="2531492" w="1362403">
                <a:moveTo>
                  <a:pt x="0" y="0"/>
                </a:moveTo>
                <a:lnTo>
                  <a:pt x="1362403" y="0"/>
                </a:lnTo>
                <a:lnTo>
                  <a:pt x="1362403" y="2531492"/>
                </a:lnTo>
                <a:lnTo>
                  <a:pt x="0" y="25314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257292">
            <a:off x="16142981" y="3470715"/>
            <a:ext cx="1470624" cy="2191987"/>
          </a:xfrm>
          <a:custGeom>
            <a:avLst/>
            <a:gdLst/>
            <a:ahLst/>
            <a:cxnLst/>
            <a:rect r="r" b="b" t="t" l="l"/>
            <a:pathLst>
              <a:path h="2191987" w="1470624">
                <a:moveTo>
                  <a:pt x="0" y="0"/>
                </a:moveTo>
                <a:lnTo>
                  <a:pt x="1470624" y="0"/>
                </a:lnTo>
                <a:lnTo>
                  <a:pt x="1470624" y="2191988"/>
                </a:lnTo>
                <a:lnTo>
                  <a:pt x="0" y="21919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209316" y="397869"/>
            <a:ext cx="1180961" cy="2662002"/>
          </a:xfrm>
          <a:custGeom>
            <a:avLst/>
            <a:gdLst/>
            <a:ahLst/>
            <a:cxnLst/>
            <a:rect r="r" b="b" t="t" l="l"/>
            <a:pathLst>
              <a:path h="2662002" w="1180961">
                <a:moveTo>
                  <a:pt x="0" y="0"/>
                </a:moveTo>
                <a:lnTo>
                  <a:pt x="1180961" y="0"/>
                </a:lnTo>
                <a:lnTo>
                  <a:pt x="1180961" y="2662002"/>
                </a:lnTo>
                <a:lnTo>
                  <a:pt x="0" y="26620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2030729">
            <a:off x="5297911" y="7627946"/>
            <a:ext cx="1460273" cy="2294715"/>
          </a:xfrm>
          <a:custGeom>
            <a:avLst/>
            <a:gdLst/>
            <a:ahLst/>
            <a:cxnLst/>
            <a:rect r="r" b="b" t="t" l="l"/>
            <a:pathLst>
              <a:path h="2294715" w="1460273">
                <a:moveTo>
                  <a:pt x="0" y="0"/>
                </a:moveTo>
                <a:lnTo>
                  <a:pt x="1460273" y="0"/>
                </a:lnTo>
                <a:lnTo>
                  <a:pt x="1460273" y="2294715"/>
                </a:lnTo>
                <a:lnTo>
                  <a:pt x="0" y="22947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938460">
            <a:off x="652866" y="5688678"/>
            <a:ext cx="3497479" cy="4049712"/>
          </a:xfrm>
          <a:custGeom>
            <a:avLst/>
            <a:gdLst/>
            <a:ahLst/>
            <a:cxnLst/>
            <a:rect r="r" b="b" t="t" l="l"/>
            <a:pathLst>
              <a:path h="4049712" w="3497479">
                <a:moveTo>
                  <a:pt x="0" y="0"/>
                </a:moveTo>
                <a:lnTo>
                  <a:pt x="3497479" y="0"/>
                </a:lnTo>
                <a:lnTo>
                  <a:pt x="3497479" y="4049713"/>
                </a:lnTo>
                <a:lnTo>
                  <a:pt x="0" y="404971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2208347">
            <a:off x="8086668" y="8109490"/>
            <a:ext cx="495646" cy="1919755"/>
          </a:xfrm>
          <a:custGeom>
            <a:avLst/>
            <a:gdLst/>
            <a:ahLst/>
            <a:cxnLst/>
            <a:rect r="r" b="b" t="t" l="l"/>
            <a:pathLst>
              <a:path h="1919755" w="495646">
                <a:moveTo>
                  <a:pt x="0" y="0"/>
                </a:moveTo>
                <a:lnTo>
                  <a:pt x="495646" y="0"/>
                </a:lnTo>
                <a:lnTo>
                  <a:pt x="495646" y="1919756"/>
                </a:lnTo>
                <a:lnTo>
                  <a:pt x="0" y="191975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6593113">
            <a:off x="11553448" y="228694"/>
            <a:ext cx="525989" cy="2277903"/>
          </a:xfrm>
          <a:custGeom>
            <a:avLst/>
            <a:gdLst/>
            <a:ahLst/>
            <a:cxnLst/>
            <a:rect r="r" b="b" t="t" l="l"/>
            <a:pathLst>
              <a:path h="2277903" w="525989">
                <a:moveTo>
                  <a:pt x="0" y="0"/>
                </a:moveTo>
                <a:lnTo>
                  <a:pt x="525989" y="0"/>
                </a:lnTo>
                <a:lnTo>
                  <a:pt x="525989" y="2277903"/>
                </a:lnTo>
                <a:lnTo>
                  <a:pt x="0" y="227790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6350094" y="5365689"/>
            <a:ext cx="11426973" cy="581025"/>
          </a:xfrm>
          <a:prstGeom prst="rect">
            <a:avLst/>
          </a:prstGeom>
        </p:spPr>
        <p:txBody>
          <a:bodyPr anchor="t" rtlCol="false" tIns="0" lIns="0" bIns="0" rIns="0">
            <a:spAutoFit/>
          </a:bodyPr>
          <a:lstStyle/>
          <a:p>
            <a:pPr algn="ctr">
              <a:lnSpc>
                <a:spcPts val="4560"/>
              </a:lnSpc>
            </a:pPr>
            <a:r>
              <a:rPr lang="en-US" sz="3800">
                <a:solidFill>
                  <a:srgbClr val="5C3224"/>
                </a:solidFill>
                <a:latin typeface="More Sugar"/>
                <a:ea typeface="More Sugar"/>
                <a:cs typeface="More Sugar"/>
                <a:sym typeface="More Sugar"/>
              </a:rPr>
              <a:t>BY RIMA NANDY</a:t>
            </a:r>
          </a:p>
        </p:txBody>
      </p:sp>
      <p:sp>
        <p:nvSpPr>
          <p:cNvPr name="Freeform 13" id="13"/>
          <p:cNvSpPr/>
          <p:nvPr/>
        </p:nvSpPr>
        <p:spPr>
          <a:xfrm flipH="false" flipV="false" rot="-9907623">
            <a:off x="14414719" y="906365"/>
            <a:ext cx="1470624" cy="2191987"/>
          </a:xfrm>
          <a:custGeom>
            <a:avLst/>
            <a:gdLst/>
            <a:ahLst/>
            <a:cxnLst/>
            <a:rect r="r" b="b" t="t" l="l"/>
            <a:pathLst>
              <a:path h="2191987" w="1470624">
                <a:moveTo>
                  <a:pt x="0" y="0"/>
                </a:moveTo>
                <a:lnTo>
                  <a:pt x="1470625" y="0"/>
                </a:lnTo>
                <a:lnTo>
                  <a:pt x="1470625" y="2191987"/>
                </a:lnTo>
                <a:lnTo>
                  <a:pt x="0" y="219198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3501643" y="3700822"/>
            <a:ext cx="12251085" cy="755016"/>
          </a:xfrm>
          <a:prstGeom prst="rect">
            <a:avLst/>
          </a:prstGeom>
        </p:spPr>
        <p:txBody>
          <a:bodyPr anchor="t" rtlCol="false" tIns="0" lIns="0" bIns="0" rIns="0">
            <a:spAutoFit/>
          </a:bodyPr>
          <a:lstStyle/>
          <a:p>
            <a:pPr algn="ctr">
              <a:lnSpc>
                <a:spcPts val="6159"/>
              </a:lnSpc>
              <a:spcBef>
                <a:spcPct val="0"/>
              </a:spcBef>
            </a:pPr>
            <a:r>
              <a:rPr lang="en-US" sz="4399">
                <a:solidFill>
                  <a:srgbClr val="5C3224"/>
                </a:solidFill>
                <a:latin typeface="More Sugar"/>
                <a:ea typeface="More Sugar"/>
                <a:cs typeface="More Sugar"/>
                <a:sym typeface="More Sugar"/>
              </a:rPr>
              <a:t>DIABETES PREDICTION  ANALYSIS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8100000">
            <a:off x="-3762117" y="5970932"/>
            <a:ext cx="13483298" cy="14598059"/>
          </a:xfrm>
          <a:custGeom>
            <a:avLst/>
            <a:gdLst/>
            <a:ahLst/>
            <a:cxnLst/>
            <a:rect r="r" b="b" t="t" l="l"/>
            <a:pathLst>
              <a:path h="14598059" w="13483298">
                <a:moveTo>
                  <a:pt x="0" y="0"/>
                </a:moveTo>
                <a:lnTo>
                  <a:pt x="13483298" y="0"/>
                </a:lnTo>
                <a:lnTo>
                  <a:pt x="13483298"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5814" y="5276246"/>
            <a:ext cx="5449553" cy="4537992"/>
          </a:xfrm>
          <a:custGeom>
            <a:avLst/>
            <a:gdLst/>
            <a:ahLst/>
            <a:cxnLst/>
            <a:rect r="r" b="b" t="t" l="l"/>
            <a:pathLst>
              <a:path h="4537992" w="5449553">
                <a:moveTo>
                  <a:pt x="0" y="0"/>
                </a:moveTo>
                <a:lnTo>
                  <a:pt x="5449554" y="0"/>
                </a:lnTo>
                <a:lnTo>
                  <a:pt x="5449554" y="4537992"/>
                </a:lnTo>
                <a:lnTo>
                  <a:pt x="0" y="4537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012735">
            <a:off x="8331452" y="-10675299"/>
            <a:ext cx="13483298" cy="14598059"/>
          </a:xfrm>
          <a:custGeom>
            <a:avLst/>
            <a:gdLst/>
            <a:ahLst/>
            <a:cxnLst/>
            <a:rect r="r" b="b" t="t" l="l"/>
            <a:pathLst>
              <a:path h="14598059" w="13483298">
                <a:moveTo>
                  <a:pt x="0" y="0"/>
                </a:moveTo>
                <a:lnTo>
                  <a:pt x="13483299" y="0"/>
                </a:lnTo>
                <a:lnTo>
                  <a:pt x="13483299" y="14598059"/>
                </a:lnTo>
                <a:lnTo>
                  <a:pt x="0" y="145980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894390" y="1571014"/>
            <a:ext cx="2709879" cy="8715986"/>
          </a:xfrm>
          <a:custGeom>
            <a:avLst/>
            <a:gdLst/>
            <a:ahLst/>
            <a:cxnLst/>
            <a:rect r="r" b="b" t="t" l="l"/>
            <a:pathLst>
              <a:path h="8715986" w="2709879">
                <a:moveTo>
                  <a:pt x="0" y="0"/>
                </a:moveTo>
                <a:lnTo>
                  <a:pt x="2709879" y="0"/>
                </a:lnTo>
                <a:lnTo>
                  <a:pt x="2709879" y="8715986"/>
                </a:lnTo>
                <a:lnTo>
                  <a:pt x="0" y="87159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877121" y="2069879"/>
            <a:ext cx="10417085" cy="5685373"/>
          </a:xfrm>
          <a:custGeom>
            <a:avLst/>
            <a:gdLst/>
            <a:ahLst/>
            <a:cxnLst/>
            <a:rect r="r" b="b" t="t" l="l"/>
            <a:pathLst>
              <a:path h="5685373" w="10417085">
                <a:moveTo>
                  <a:pt x="0" y="0"/>
                </a:moveTo>
                <a:lnTo>
                  <a:pt x="10417086" y="0"/>
                </a:lnTo>
                <a:lnTo>
                  <a:pt x="10417086" y="5685373"/>
                </a:lnTo>
                <a:lnTo>
                  <a:pt x="0" y="5685373"/>
                </a:lnTo>
                <a:lnTo>
                  <a:pt x="0" y="0"/>
                </a:lnTo>
                <a:close/>
              </a:path>
            </a:pathLst>
          </a:custGeom>
          <a:blipFill>
            <a:blip r:embed="rId10"/>
            <a:stretch>
              <a:fillRect l="-1792" t="-2462" r="-2912" b="-2052"/>
            </a:stretch>
          </a:blipFill>
          <a:ln w="38100" cap="rnd">
            <a:solidFill>
              <a:srgbClr val="000000"/>
            </a:solidFill>
            <a:prstDash val="solid"/>
            <a:round/>
          </a:ln>
        </p:spPr>
      </p:sp>
      <p:sp>
        <p:nvSpPr>
          <p:cNvPr name="TextBox 7" id="7"/>
          <p:cNvSpPr txBox="true"/>
          <p:nvPr/>
        </p:nvSpPr>
        <p:spPr>
          <a:xfrm rot="0">
            <a:off x="332730" y="705168"/>
            <a:ext cx="17622540"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8. Retrieve the Patient_id of patients who have a BMI greater than the average BMI</a:t>
            </a:r>
            <a:r>
              <a:rPr lang="en-US" sz="3400">
                <a:solidFill>
                  <a:srgbClr val="000000"/>
                </a:solidFill>
                <a:latin typeface="More Sugar"/>
                <a:ea typeface="More Sugar"/>
                <a:cs typeface="More Sugar"/>
                <a:sym typeface="More Sugar"/>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4785627">
            <a:off x="8362569" y="-1463946"/>
            <a:ext cx="16333616" cy="13839027"/>
          </a:xfrm>
          <a:custGeom>
            <a:avLst/>
            <a:gdLst/>
            <a:ahLst/>
            <a:cxnLst/>
            <a:rect r="r" b="b" t="t" l="l"/>
            <a:pathLst>
              <a:path h="13839027" w="16333616">
                <a:moveTo>
                  <a:pt x="0" y="0"/>
                </a:moveTo>
                <a:lnTo>
                  <a:pt x="16333617" y="0"/>
                </a:lnTo>
                <a:lnTo>
                  <a:pt x="16333617" y="13839028"/>
                </a:lnTo>
                <a:lnTo>
                  <a:pt x="0" y="13839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692634" y="1608395"/>
            <a:ext cx="6150027" cy="8996050"/>
          </a:xfrm>
          <a:custGeom>
            <a:avLst/>
            <a:gdLst/>
            <a:ahLst/>
            <a:cxnLst/>
            <a:rect r="r" b="b" t="t" l="l"/>
            <a:pathLst>
              <a:path h="8996050" w="6150027">
                <a:moveTo>
                  <a:pt x="0" y="0"/>
                </a:moveTo>
                <a:lnTo>
                  <a:pt x="6150027" y="0"/>
                </a:lnTo>
                <a:lnTo>
                  <a:pt x="6150027" y="8996050"/>
                </a:lnTo>
                <a:lnTo>
                  <a:pt x="0" y="89960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88600">
            <a:off x="-3254820" y="-4702591"/>
            <a:ext cx="7540651" cy="8164091"/>
          </a:xfrm>
          <a:custGeom>
            <a:avLst/>
            <a:gdLst/>
            <a:ahLst/>
            <a:cxnLst/>
            <a:rect r="r" b="b" t="t" l="l"/>
            <a:pathLst>
              <a:path h="8164091" w="7540651">
                <a:moveTo>
                  <a:pt x="0" y="0"/>
                </a:moveTo>
                <a:lnTo>
                  <a:pt x="7540651" y="0"/>
                </a:lnTo>
                <a:lnTo>
                  <a:pt x="7540651" y="8164091"/>
                </a:lnTo>
                <a:lnTo>
                  <a:pt x="0" y="81640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412279">
            <a:off x="15235726" y="-4682119"/>
            <a:ext cx="7708051" cy="8345331"/>
          </a:xfrm>
          <a:custGeom>
            <a:avLst/>
            <a:gdLst/>
            <a:ahLst/>
            <a:cxnLst/>
            <a:rect r="r" b="b" t="t" l="l"/>
            <a:pathLst>
              <a:path h="8345331" w="7708051">
                <a:moveTo>
                  <a:pt x="0" y="0"/>
                </a:moveTo>
                <a:lnTo>
                  <a:pt x="7708051" y="0"/>
                </a:lnTo>
                <a:lnTo>
                  <a:pt x="7708051" y="8345331"/>
                </a:lnTo>
                <a:lnTo>
                  <a:pt x="0" y="83453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04243" y="2930373"/>
            <a:ext cx="10888391" cy="5522972"/>
          </a:xfrm>
          <a:custGeom>
            <a:avLst/>
            <a:gdLst/>
            <a:ahLst/>
            <a:cxnLst/>
            <a:rect r="r" b="b" t="t" l="l"/>
            <a:pathLst>
              <a:path h="5522972" w="10888391">
                <a:moveTo>
                  <a:pt x="0" y="0"/>
                </a:moveTo>
                <a:lnTo>
                  <a:pt x="10888391" y="0"/>
                </a:lnTo>
                <a:lnTo>
                  <a:pt x="10888391" y="5522972"/>
                </a:lnTo>
                <a:lnTo>
                  <a:pt x="0" y="5522972"/>
                </a:lnTo>
                <a:lnTo>
                  <a:pt x="0" y="0"/>
                </a:lnTo>
                <a:close/>
              </a:path>
            </a:pathLst>
          </a:custGeom>
          <a:blipFill>
            <a:blip r:embed="rId8"/>
            <a:stretch>
              <a:fillRect l="0" t="-4611" r="-1285" b="-751"/>
            </a:stretch>
          </a:blipFill>
          <a:ln w="38100" cap="rnd">
            <a:solidFill>
              <a:srgbClr val="000000"/>
            </a:solidFill>
            <a:prstDash val="solid"/>
            <a:round/>
          </a:ln>
        </p:spPr>
      </p:sp>
      <p:sp>
        <p:nvSpPr>
          <p:cNvPr name="TextBox 7" id="7"/>
          <p:cNvSpPr txBox="true"/>
          <p:nvPr/>
        </p:nvSpPr>
        <p:spPr>
          <a:xfrm rot="0">
            <a:off x="0" y="693082"/>
            <a:ext cx="17634636" cy="1180465"/>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9. Find the patient with the highest HbA1c level and the patient with the lowest HbA1clevel.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2555465">
            <a:off x="-7140892" y="2332960"/>
            <a:ext cx="15401505" cy="16674858"/>
          </a:xfrm>
          <a:custGeom>
            <a:avLst/>
            <a:gdLst/>
            <a:ahLst/>
            <a:cxnLst/>
            <a:rect r="r" b="b" t="t" l="l"/>
            <a:pathLst>
              <a:path h="16674858" w="15401505">
                <a:moveTo>
                  <a:pt x="0" y="0"/>
                </a:moveTo>
                <a:lnTo>
                  <a:pt x="15401505" y="0"/>
                </a:lnTo>
                <a:lnTo>
                  <a:pt x="15401505" y="16674858"/>
                </a:lnTo>
                <a:lnTo>
                  <a:pt x="0" y="166748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81267">
            <a:off x="7695561" y="-11646070"/>
            <a:ext cx="15574725" cy="16862400"/>
          </a:xfrm>
          <a:custGeom>
            <a:avLst/>
            <a:gdLst/>
            <a:ahLst/>
            <a:cxnLst/>
            <a:rect r="r" b="b" t="t" l="l"/>
            <a:pathLst>
              <a:path h="16862400" w="15574725">
                <a:moveTo>
                  <a:pt x="0" y="0"/>
                </a:moveTo>
                <a:lnTo>
                  <a:pt x="15574725" y="0"/>
                </a:lnTo>
                <a:lnTo>
                  <a:pt x="15574725" y="16862400"/>
                </a:lnTo>
                <a:lnTo>
                  <a:pt x="0" y="16862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9782">
            <a:off x="1296411" y="7014154"/>
            <a:ext cx="1326215" cy="2464251"/>
          </a:xfrm>
          <a:custGeom>
            <a:avLst/>
            <a:gdLst/>
            <a:ahLst/>
            <a:cxnLst/>
            <a:rect r="r" b="b" t="t" l="l"/>
            <a:pathLst>
              <a:path h="2464251" w="1326215">
                <a:moveTo>
                  <a:pt x="0" y="0"/>
                </a:moveTo>
                <a:lnTo>
                  <a:pt x="1326215" y="0"/>
                </a:lnTo>
                <a:lnTo>
                  <a:pt x="1326215" y="2464250"/>
                </a:lnTo>
                <a:lnTo>
                  <a:pt x="0" y="2464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461120">
            <a:off x="2913715" y="7495452"/>
            <a:ext cx="1470601" cy="2191952"/>
          </a:xfrm>
          <a:custGeom>
            <a:avLst/>
            <a:gdLst/>
            <a:ahLst/>
            <a:cxnLst/>
            <a:rect r="r" b="b" t="t" l="l"/>
            <a:pathLst>
              <a:path h="2191952" w="1470601">
                <a:moveTo>
                  <a:pt x="0" y="0"/>
                </a:moveTo>
                <a:lnTo>
                  <a:pt x="1470601" y="0"/>
                </a:lnTo>
                <a:lnTo>
                  <a:pt x="1470601" y="2191952"/>
                </a:lnTo>
                <a:lnTo>
                  <a:pt x="0" y="21919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976321">
            <a:off x="14264851" y="2948222"/>
            <a:ext cx="2436144" cy="2241253"/>
          </a:xfrm>
          <a:custGeom>
            <a:avLst/>
            <a:gdLst/>
            <a:ahLst/>
            <a:cxnLst/>
            <a:rect r="r" b="b" t="t" l="l"/>
            <a:pathLst>
              <a:path h="2241253" w="2436144">
                <a:moveTo>
                  <a:pt x="0" y="0"/>
                </a:moveTo>
                <a:lnTo>
                  <a:pt x="2436144" y="0"/>
                </a:lnTo>
                <a:lnTo>
                  <a:pt x="2436144" y="2241253"/>
                </a:lnTo>
                <a:lnTo>
                  <a:pt x="0" y="22412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625819" y="3164495"/>
            <a:ext cx="1187562" cy="2676882"/>
          </a:xfrm>
          <a:custGeom>
            <a:avLst/>
            <a:gdLst/>
            <a:ahLst/>
            <a:cxnLst/>
            <a:rect r="r" b="b" t="t" l="l"/>
            <a:pathLst>
              <a:path h="2676882" w="1187562">
                <a:moveTo>
                  <a:pt x="0" y="0"/>
                </a:moveTo>
                <a:lnTo>
                  <a:pt x="1187562" y="0"/>
                </a:lnTo>
                <a:lnTo>
                  <a:pt x="1187562" y="2676882"/>
                </a:lnTo>
                <a:lnTo>
                  <a:pt x="0" y="267688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1476618">
            <a:off x="15782699" y="5052278"/>
            <a:ext cx="1565374" cy="2459873"/>
          </a:xfrm>
          <a:custGeom>
            <a:avLst/>
            <a:gdLst/>
            <a:ahLst/>
            <a:cxnLst/>
            <a:rect r="r" b="b" t="t" l="l"/>
            <a:pathLst>
              <a:path h="2459873" w="1565374">
                <a:moveTo>
                  <a:pt x="0" y="0"/>
                </a:moveTo>
                <a:lnTo>
                  <a:pt x="1565374" y="0"/>
                </a:lnTo>
                <a:lnTo>
                  <a:pt x="1565374" y="2459873"/>
                </a:lnTo>
                <a:lnTo>
                  <a:pt x="0" y="245987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6337500">
            <a:off x="1078081" y="5186238"/>
            <a:ext cx="1470601" cy="2191952"/>
          </a:xfrm>
          <a:custGeom>
            <a:avLst/>
            <a:gdLst/>
            <a:ahLst/>
            <a:cxnLst/>
            <a:rect r="r" b="b" t="t" l="l"/>
            <a:pathLst>
              <a:path h="2191952" w="1470601">
                <a:moveTo>
                  <a:pt x="0" y="0"/>
                </a:moveTo>
                <a:lnTo>
                  <a:pt x="1470601" y="0"/>
                </a:lnTo>
                <a:lnTo>
                  <a:pt x="1470601" y="2191952"/>
                </a:lnTo>
                <a:lnTo>
                  <a:pt x="0" y="21919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106073" y="2651810"/>
            <a:ext cx="9457579" cy="5254172"/>
          </a:xfrm>
          <a:custGeom>
            <a:avLst/>
            <a:gdLst/>
            <a:ahLst/>
            <a:cxnLst/>
            <a:rect r="r" b="b" t="t" l="l"/>
            <a:pathLst>
              <a:path h="5254172" w="9457579">
                <a:moveTo>
                  <a:pt x="0" y="0"/>
                </a:moveTo>
                <a:lnTo>
                  <a:pt x="9457580" y="0"/>
                </a:lnTo>
                <a:lnTo>
                  <a:pt x="9457580" y="5254172"/>
                </a:lnTo>
                <a:lnTo>
                  <a:pt x="0" y="5254172"/>
                </a:lnTo>
                <a:lnTo>
                  <a:pt x="0" y="0"/>
                </a:lnTo>
                <a:close/>
              </a:path>
            </a:pathLst>
          </a:custGeom>
          <a:blipFill>
            <a:blip r:embed="rId16"/>
            <a:stretch>
              <a:fillRect l="-4934" t="-12435" r="-12089" b="-5329"/>
            </a:stretch>
          </a:blipFill>
          <a:ln w="38100" cap="rnd">
            <a:solidFill>
              <a:srgbClr val="000000"/>
            </a:solidFill>
            <a:prstDash val="solid"/>
            <a:round/>
          </a:ln>
        </p:spPr>
      </p:sp>
      <p:sp>
        <p:nvSpPr>
          <p:cNvPr name="TextBox 11" id="11"/>
          <p:cNvSpPr txBox="true"/>
          <p:nvPr/>
        </p:nvSpPr>
        <p:spPr>
          <a:xfrm rot="0">
            <a:off x="787019" y="705168"/>
            <a:ext cx="16472281"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10. Calculate the age of patients in years (assuming the current date as of now)</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5529949">
            <a:off x="-6482015" y="-1201226"/>
            <a:ext cx="16333616" cy="13839027"/>
          </a:xfrm>
          <a:custGeom>
            <a:avLst/>
            <a:gdLst/>
            <a:ahLst/>
            <a:cxnLst/>
            <a:rect r="r" b="b" t="t" l="l"/>
            <a:pathLst>
              <a:path h="13839027" w="16333616">
                <a:moveTo>
                  <a:pt x="0" y="0"/>
                </a:moveTo>
                <a:lnTo>
                  <a:pt x="16333616" y="0"/>
                </a:lnTo>
                <a:lnTo>
                  <a:pt x="16333616" y="13839027"/>
                </a:lnTo>
                <a:lnTo>
                  <a:pt x="0" y="138390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232614">
            <a:off x="-3407575" y="-3501735"/>
            <a:ext cx="7629624" cy="8260420"/>
          </a:xfrm>
          <a:custGeom>
            <a:avLst/>
            <a:gdLst/>
            <a:ahLst/>
            <a:cxnLst/>
            <a:rect r="r" b="b" t="t" l="l"/>
            <a:pathLst>
              <a:path h="8260420" w="7629624">
                <a:moveTo>
                  <a:pt x="0" y="0"/>
                </a:moveTo>
                <a:lnTo>
                  <a:pt x="7629625" y="0"/>
                </a:lnTo>
                <a:lnTo>
                  <a:pt x="7629625" y="8260420"/>
                </a:lnTo>
                <a:lnTo>
                  <a:pt x="0" y="82604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01384" y="3610342"/>
            <a:ext cx="3789042" cy="3789042"/>
          </a:xfrm>
          <a:custGeom>
            <a:avLst/>
            <a:gdLst/>
            <a:ahLst/>
            <a:cxnLst/>
            <a:rect r="r" b="b" t="t" l="l"/>
            <a:pathLst>
              <a:path h="3789042" w="3789042">
                <a:moveTo>
                  <a:pt x="0" y="0"/>
                </a:moveTo>
                <a:lnTo>
                  <a:pt x="3789042" y="0"/>
                </a:lnTo>
                <a:lnTo>
                  <a:pt x="3789042" y="3789043"/>
                </a:lnTo>
                <a:lnTo>
                  <a:pt x="0" y="37890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460442" y="6788867"/>
            <a:ext cx="3936046" cy="3936046"/>
          </a:xfrm>
          <a:custGeom>
            <a:avLst/>
            <a:gdLst/>
            <a:ahLst/>
            <a:cxnLst/>
            <a:rect r="r" b="b" t="t" l="l"/>
            <a:pathLst>
              <a:path h="3936046" w="3936046">
                <a:moveTo>
                  <a:pt x="0" y="0"/>
                </a:moveTo>
                <a:lnTo>
                  <a:pt x="3936045" y="0"/>
                </a:lnTo>
                <a:lnTo>
                  <a:pt x="3936045" y="3936046"/>
                </a:lnTo>
                <a:lnTo>
                  <a:pt x="0" y="39360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68655" y="-97928"/>
            <a:ext cx="3769961" cy="3708271"/>
          </a:xfrm>
          <a:custGeom>
            <a:avLst/>
            <a:gdLst/>
            <a:ahLst/>
            <a:cxnLst/>
            <a:rect r="r" b="b" t="t" l="l"/>
            <a:pathLst>
              <a:path h="3708271" w="3769961">
                <a:moveTo>
                  <a:pt x="0" y="0"/>
                </a:moveTo>
                <a:lnTo>
                  <a:pt x="3769962" y="0"/>
                </a:lnTo>
                <a:lnTo>
                  <a:pt x="3769962" y="3708270"/>
                </a:lnTo>
                <a:lnTo>
                  <a:pt x="0" y="37082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984091" y="2811056"/>
            <a:ext cx="8679814" cy="4664888"/>
          </a:xfrm>
          <a:custGeom>
            <a:avLst/>
            <a:gdLst/>
            <a:ahLst/>
            <a:cxnLst/>
            <a:rect r="r" b="b" t="t" l="l"/>
            <a:pathLst>
              <a:path h="4664888" w="8679814">
                <a:moveTo>
                  <a:pt x="0" y="0"/>
                </a:moveTo>
                <a:lnTo>
                  <a:pt x="8679814" y="0"/>
                </a:lnTo>
                <a:lnTo>
                  <a:pt x="8679814" y="4664888"/>
                </a:lnTo>
                <a:lnTo>
                  <a:pt x="0" y="4664888"/>
                </a:lnTo>
                <a:lnTo>
                  <a:pt x="0" y="0"/>
                </a:lnTo>
                <a:close/>
              </a:path>
            </a:pathLst>
          </a:custGeom>
          <a:blipFill>
            <a:blip r:embed="rId12"/>
            <a:stretch>
              <a:fillRect l="0" t="-2000" r="-1613" b="-17499"/>
            </a:stretch>
          </a:blipFill>
          <a:ln w="38100" cap="rnd">
            <a:solidFill>
              <a:srgbClr val="000000"/>
            </a:solidFill>
            <a:prstDash val="solid"/>
            <a:round/>
          </a:ln>
        </p:spPr>
      </p:sp>
      <p:sp>
        <p:nvSpPr>
          <p:cNvPr name="TextBox 9" id="9"/>
          <p:cNvSpPr txBox="true"/>
          <p:nvPr/>
        </p:nvSpPr>
        <p:spPr>
          <a:xfrm rot="0">
            <a:off x="4316089" y="1432675"/>
            <a:ext cx="13096429"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11. Rank patients by blood glucose level within each gender group.</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2555465">
            <a:off x="-7292450" y="2644006"/>
            <a:ext cx="14755088" cy="15974997"/>
          </a:xfrm>
          <a:custGeom>
            <a:avLst/>
            <a:gdLst/>
            <a:ahLst/>
            <a:cxnLst/>
            <a:rect r="r" b="b" t="t" l="l"/>
            <a:pathLst>
              <a:path h="15974997" w="14755088">
                <a:moveTo>
                  <a:pt x="0" y="0"/>
                </a:moveTo>
                <a:lnTo>
                  <a:pt x="14755088" y="0"/>
                </a:lnTo>
                <a:lnTo>
                  <a:pt x="14755088" y="15974997"/>
                </a:lnTo>
                <a:lnTo>
                  <a:pt x="0" y="15974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41359" y="3642906"/>
            <a:ext cx="5883129" cy="6988598"/>
          </a:xfrm>
          <a:custGeom>
            <a:avLst/>
            <a:gdLst/>
            <a:ahLst/>
            <a:cxnLst/>
            <a:rect r="r" b="b" t="t" l="l"/>
            <a:pathLst>
              <a:path h="6988598" w="5883129">
                <a:moveTo>
                  <a:pt x="0" y="0"/>
                </a:moveTo>
                <a:lnTo>
                  <a:pt x="5883129" y="0"/>
                </a:lnTo>
                <a:lnTo>
                  <a:pt x="5883129" y="6988598"/>
                </a:lnTo>
                <a:lnTo>
                  <a:pt x="0" y="69885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381267">
            <a:off x="7695561" y="-11646070"/>
            <a:ext cx="15574725" cy="16862400"/>
          </a:xfrm>
          <a:custGeom>
            <a:avLst/>
            <a:gdLst/>
            <a:ahLst/>
            <a:cxnLst/>
            <a:rect r="r" b="b" t="t" l="l"/>
            <a:pathLst>
              <a:path h="16862400" w="15574725">
                <a:moveTo>
                  <a:pt x="0" y="0"/>
                </a:moveTo>
                <a:lnTo>
                  <a:pt x="15574725" y="0"/>
                </a:lnTo>
                <a:lnTo>
                  <a:pt x="15574725" y="16862400"/>
                </a:lnTo>
                <a:lnTo>
                  <a:pt x="0" y="16862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6594" y="962025"/>
            <a:ext cx="3649089" cy="8060236"/>
          </a:xfrm>
          <a:custGeom>
            <a:avLst/>
            <a:gdLst/>
            <a:ahLst/>
            <a:cxnLst/>
            <a:rect r="r" b="b" t="t" l="l"/>
            <a:pathLst>
              <a:path h="8060236" w="3649089">
                <a:moveTo>
                  <a:pt x="0" y="0"/>
                </a:moveTo>
                <a:lnTo>
                  <a:pt x="3649089" y="0"/>
                </a:lnTo>
                <a:lnTo>
                  <a:pt x="3649089" y="8060236"/>
                </a:lnTo>
                <a:lnTo>
                  <a:pt x="0" y="80602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768627" y="3204829"/>
            <a:ext cx="10750746" cy="3932376"/>
          </a:xfrm>
          <a:custGeom>
            <a:avLst/>
            <a:gdLst/>
            <a:ahLst/>
            <a:cxnLst/>
            <a:rect r="r" b="b" t="t" l="l"/>
            <a:pathLst>
              <a:path h="3932376" w="10750746">
                <a:moveTo>
                  <a:pt x="0" y="0"/>
                </a:moveTo>
                <a:lnTo>
                  <a:pt x="10750746" y="0"/>
                </a:lnTo>
                <a:lnTo>
                  <a:pt x="10750746" y="3932376"/>
                </a:lnTo>
                <a:lnTo>
                  <a:pt x="0" y="3932376"/>
                </a:lnTo>
                <a:lnTo>
                  <a:pt x="0" y="0"/>
                </a:lnTo>
                <a:close/>
              </a:path>
            </a:pathLst>
          </a:custGeom>
          <a:blipFill>
            <a:blip r:embed="rId10"/>
            <a:stretch>
              <a:fillRect l="0" t="0" r="0" b="0"/>
            </a:stretch>
          </a:blipFill>
          <a:ln w="38100" cap="rnd">
            <a:solidFill>
              <a:srgbClr val="000000"/>
            </a:solidFill>
            <a:prstDash val="solid"/>
            <a:round/>
          </a:ln>
        </p:spPr>
      </p:sp>
      <p:sp>
        <p:nvSpPr>
          <p:cNvPr name="TextBox 7" id="7"/>
          <p:cNvSpPr txBox="true"/>
          <p:nvPr/>
        </p:nvSpPr>
        <p:spPr>
          <a:xfrm rot="0">
            <a:off x="1028700" y="381635"/>
            <a:ext cx="16364992"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Q1</a:t>
            </a:r>
            <a:r>
              <a:rPr lang="en-US" sz="3400">
                <a:solidFill>
                  <a:srgbClr val="FF9F80"/>
                </a:solidFill>
                <a:latin typeface="More Sugar"/>
                <a:ea typeface="More Sugar"/>
                <a:cs typeface="More Sugar"/>
                <a:sym typeface="More Sugar"/>
              </a:rPr>
              <a:t>2. Update the smoking history of patients who are older than 40 to "Ex-smoker."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4785627">
            <a:off x="8446768" y="-1488454"/>
            <a:ext cx="15953106" cy="13516632"/>
          </a:xfrm>
          <a:custGeom>
            <a:avLst/>
            <a:gdLst/>
            <a:ahLst/>
            <a:cxnLst/>
            <a:rect r="r" b="b" t="t" l="l"/>
            <a:pathLst>
              <a:path h="13516632" w="15953106">
                <a:moveTo>
                  <a:pt x="0" y="0"/>
                </a:moveTo>
                <a:lnTo>
                  <a:pt x="15953107" y="0"/>
                </a:lnTo>
                <a:lnTo>
                  <a:pt x="15953107" y="13516631"/>
                </a:lnTo>
                <a:lnTo>
                  <a:pt x="0" y="135166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412279">
            <a:off x="15235726" y="-4682119"/>
            <a:ext cx="7708051" cy="8345331"/>
          </a:xfrm>
          <a:custGeom>
            <a:avLst/>
            <a:gdLst/>
            <a:ahLst/>
            <a:cxnLst/>
            <a:rect r="r" b="b" t="t" l="l"/>
            <a:pathLst>
              <a:path h="8345331" w="7708051">
                <a:moveTo>
                  <a:pt x="0" y="0"/>
                </a:moveTo>
                <a:lnTo>
                  <a:pt x="7708051" y="0"/>
                </a:lnTo>
                <a:lnTo>
                  <a:pt x="7708051" y="8345331"/>
                </a:lnTo>
                <a:lnTo>
                  <a:pt x="0" y="8345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793866" y="2369855"/>
            <a:ext cx="5731062" cy="8565446"/>
          </a:xfrm>
          <a:custGeom>
            <a:avLst/>
            <a:gdLst/>
            <a:ahLst/>
            <a:cxnLst/>
            <a:rect r="r" b="b" t="t" l="l"/>
            <a:pathLst>
              <a:path h="8565446" w="5731062">
                <a:moveTo>
                  <a:pt x="0" y="0"/>
                </a:moveTo>
                <a:lnTo>
                  <a:pt x="5731062" y="0"/>
                </a:lnTo>
                <a:lnTo>
                  <a:pt x="5731062" y="8565445"/>
                </a:lnTo>
                <a:lnTo>
                  <a:pt x="0" y="8565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588600">
            <a:off x="-3254820" y="-4702591"/>
            <a:ext cx="7540651" cy="8164091"/>
          </a:xfrm>
          <a:custGeom>
            <a:avLst/>
            <a:gdLst/>
            <a:ahLst/>
            <a:cxnLst/>
            <a:rect r="r" b="b" t="t" l="l"/>
            <a:pathLst>
              <a:path h="8164091" w="7540651">
                <a:moveTo>
                  <a:pt x="0" y="0"/>
                </a:moveTo>
                <a:lnTo>
                  <a:pt x="7540651" y="0"/>
                </a:lnTo>
                <a:lnTo>
                  <a:pt x="7540651" y="8164091"/>
                </a:lnTo>
                <a:lnTo>
                  <a:pt x="0" y="81640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44853" y="2575076"/>
            <a:ext cx="10718016" cy="5836881"/>
          </a:xfrm>
          <a:custGeom>
            <a:avLst/>
            <a:gdLst/>
            <a:ahLst/>
            <a:cxnLst/>
            <a:rect r="r" b="b" t="t" l="l"/>
            <a:pathLst>
              <a:path h="5836881" w="10718016">
                <a:moveTo>
                  <a:pt x="0" y="0"/>
                </a:moveTo>
                <a:lnTo>
                  <a:pt x="10718016" y="0"/>
                </a:lnTo>
                <a:lnTo>
                  <a:pt x="10718016" y="5836881"/>
                </a:lnTo>
                <a:lnTo>
                  <a:pt x="0" y="5836881"/>
                </a:lnTo>
                <a:lnTo>
                  <a:pt x="0" y="0"/>
                </a:lnTo>
                <a:close/>
              </a:path>
            </a:pathLst>
          </a:custGeom>
          <a:blipFill>
            <a:blip r:embed="rId8"/>
            <a:stretch>
              <a:fillRect l="0" t="0" r="0" b="0"/>
            </a:stretch>
          </a:blipFill>
          <a:ln w="38100" cap="rnd">
            <a:solidFill>
              <a:srgbClr val="000000"/>
            </a:solidFill>
            <a:prstDash val="solid"/>
            <a:round/>
          </a:ln>
        </p:spPr>
      </p:sp>
      <p:sp>
        <p:nvSpPr>
          <p:cNvPr name="TextBox 7" id="7"/>
          <p:cNvSpPr txBox="true"/>
          <p:nvPr/>
        </p:nvSpPr>
        <p:spPr>
          <a:xfrm rot="0">
            <a:off x="2007697" y="952500"/>
            <a:ext cx="13394042" cy="565850"/>
          </a:xfrm>
          <a:prstGeom prst="rect">
            <a:avLst/>
          </a:prstGeom>
        </p:spPr>
        <p:txBody>
          <a:bodyPr anchor="t" rtlCol="false" tIns="0" lIns="0" bIns="0" rIns="0">
            <a:spAutoFit/>
          </a:bodyPr>
          <a:lstStyle/>
          <a:p>
            <a:pPr algn="ctr">
              <a:lnSpc>
                <a:spcPts val="4511"/>
              </a:lnSpc>
              <a:spcBef>
                <a:spcPct val="0"/>
              </a:spcBef>
            </a:pPr>
            <a:r>
              <a:rPr lang="en-US" sz="3222">
                <a:solidFill>
                  <a:srgbClr val="FF9F80"/>
                </a:solidFill>
                <a:latin typeface="More Sugar"/>
                <a:ea typeface="More Sugar"/>
                <a:cs typeface="More Sugar"/>
                <a:sym typeface="More Sugar"/>
              </a:rPr>
              <a:t>Q1</a:t>
            </a:r>
            <a:r>
              <a:rPr lang="en-US" sz="3222">
                <a:solidFill>
                  <a:srgbClr val="FF9F80"/>
                </a:solidFill>
                <a:latin typeface="More Sugar"/>
                <a:ea typeface="More Sugar"/>
                <a:cs typeface="More Sugar"/>
                <a:sym typeface="More Sugar"/>
              </a:rPr>
              <a:t>3. Insert a new patient into the database with sample data.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true" flipV="true" rot="6737149">
            <a:off x="-7476913" y="-9145504"/>
            <a:ext cx="15744553" cy="13339931"/>
          </a:xfrm>
          <a:custGeom>
            <a:avLst/>
            <a:gdLst/>
            <a:ahLst/>
            <a:cxnLst/>
            <a:rect r="r" b="b" t="t" l="l"/>
            <a:pathLst>
              <a:path h="13339931" w="15744553">
                <a:moveTo>
                  <a:pt x="15744553" y="13339931"/>
                </a:moveTo>
                <a:lnTo>
                  <a:pt x="0" y="13339931"/>
                </a:lnTo>
                <a:lnTo>
                  <a:pt x="0" y="0"/>
                </a:lnTo>
                <a:lnTo>
                  <a:pt x="15744553" y="0"/>
                </a:lnTo>
                <a:lnTo>
                  <a:pt x="15744553" y="133399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85351">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590698">
            <a:off x="10415723" y="5944493"/>
            <a:ext cx="15744553" cy="13339931"/>
          </a:xfrm>
          <a:custGeom>
            <a:avLst/>
            <a:gdLst/>
            <a:ahLst/>
            <a:cxnLst/>
            <a:rect r="r" b="b" t="t" l="l"/>
            <a:pathLst>
              <a:path h="13339931" w="15744553">
                <a:moveTo>
                  <a:pt x="0" y="0"/>
                </a:moveTo>
                <a:lnTo>
                  <a:pt x="15744554" y="0"/>
                </a:lnTo>
                <a:lnTo>
                  <a:pt x="15744554" y="13339931"/>
                </a:lnTo>
                <a:lnTo>
                  <a:pt x="0" y="133399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165689" y="2784510"/>
            <a:ext cx="9629940" cy="5287841"/>
          </a:xfrm>
          <a:custGeom>
            <a:avLst/>
            <a:gdLst/>
            <a:ahLst/>
            <a:cxnLst/>
            <a:rect r="r" b="b" t="t" l="l"/>
            <a:pathLst>
              <a:path h="5287841" w="9629940">
                <a:moveTo>
                  <a:pt x="0" y="0"/>
                </a:moveTo>
                <a:lnTo>
                  <a:pt x="9629940" y="0"/>
                </a:lnTo>
                <a:lnTo>
                  <a:pt x="9629940" y="5287842"/>
                </a:lnTo>
                <a:lnTo>
                  <a:pt x="0" y="5287842"/>
                </a:lnTo>
                <a:lnTo>
                  <a:pt x="0" y="0"/>
                </a:lnTo>
                <a:close/>
              </a:path>
            </a:pathLst>
          </a:custGeom>
          <a:blipFill>
            <a:blip r:embed="rId6"/>
            <a:stretch>
              <a:fillRect l="0" t="-3088" r="0" b="0"/>
            </a:stretch>
          </a:blipFill>
          <a:ln w="38100" cap="rnd">
            <a:solidFill>
              <a:srgbClr val="000000"/>
            </a:solidFill>
            <a:prstDash val="solid"/>
            <a:round/>
          </a:ln>
        </p:spPr>
      </p:sp>
      <p:sp>
        <p:nvSpPr>
          <p:cNvPr name="TextBox 7" id="7"/>
          <p:cNvSpPr txBox="true"/>
          <p:nvPr/>
        </p:nvSpPr>
        <p:spPr>
          <a:xfrm rot="0">
            <a:off x="2426911" y="1296468"/>
            <a:ext cx="13690856"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Q1</a:t>
            </a:r>
            <a:r>
              <a:rPr lang="en-US" sz="3400">
                <a:solidFill>
                  <a:srgbClr val="FF9F80"/>
                </a:solidFill>
                <a:latin typeface="More Sugar"/>
                <a:ea typeface="More Sugar"/>
                <a:cs typeface="More Sugar"/>
                <a:sym typeface="More Sugar"/>
              </a:rPr>
              <a:t>4. Delete all patients with heart disease from the database.</a:t>
            </a:r>
          </a:p>
        </p:txBody>
      </p:sp>
      <p:sp>
        <p:nvSpPr>
          <p:cNvPr name="Freeform 8" id="8"/>
          <p:cNvSpPr/>
          <p:nvPr/>
        </p:nvSpPr>
        <p:spPr>
          <a:xfrm flipH="false" flipV="false" rot="0">
            <a:off x="1489193" y="6991342"/>
            <a:ext cx="1187562" cy="2676882"/>
          </a:xfrm>
          <a:custGeom>
            <a:avLst/>
            <a:gdLst/>
            <a:ahLst/>
            <a:cxnLst/>
            <a:rect r="r" b="b" t="t" l="l"/>
            <a:pathLst>
              <a:path h="2676882" w="1187562">
                <a:moveTo>
                  <a:pt x="0" y="0"/>
                </a:moveTo>
                <a:lnTo>
                  <a:pt x="1187562" y="0"/>
                </a:lnTo>
                <a:lnTo>
                  <a:pt x="1187562" y="2676883"/>
                </a:lnTo>
                <a:lnTo>
                  <a:pt x="0" y="26768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476618">
            <a:off x="15335081" y="3535539"/>
            <a:ext cx="1565374" cy="2459873"/>
          </a:xfrm>
          <a:custGeom>
            <a:avLst/>
            <a:gdLst/>
            <a:ahLst/>
            <a:cxnLst/>
            <a:rect r="r" b="b" t="t" l="l"/>
            <a:pathLst>
              <a:path h="2459873" w="1565374">
                <a:moveTo>
                  <a:pt x="0" y="0"/>
                </a:moveTo>
                <a:lnTo>
                  <a:pt x="1565373" y="0"/>
                </a:lnTo>
                <a:lnTo>
                  <a:pt x="1565373" y="2459873"/>
                </a:lnTo>
                <a:lnTo>
                  <a:pt x="0" y="245987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true" flipV="true" rot="6737149">
            <a:off x="-7476913" y="-9145504"/>
            <a:ext cx="15744553" cy="13339931"/>
          </a:xfrm>
          <a:custGeom>
            <a:avLst/>
            <a:gdLst/>
            <a:ahLst/>
            <a:cxnLst/>
            <a:rect r="r" b="b" t="t" l="l"/>
            <a:pathLst>
              <a:path h="13339931" w="15744553">
                <a:moveTo>
                  <a:pt x="15744553" y="13339931"/>
                </a:moveTo>
                <a:lnTo>
                  <a:pt x="0" y="13339931"/>
                </a:lnTo>
                <a:lnTo>
                  <a:pt x="0" y="0"/>
                </a:lnTo>
                <a:lnTo>
                  <a:pt x="15744553" y="0"/>
                </a:lnTo>
                <a:lnTo>
                  <a:pt x="15744553" y="133399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85351">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590698">
            <a:off x="10415723" y="5944493"/>
            <a:ext cx="15744553" cy="13339931"/>
          </a:xfrm>
          <a:custGeom>
            <a:avLst/>
            <a:gdLst/>
            <a:ahLst/>
            <a:cxnLst/>
            <a:rect r="r" b="b" t="t" l="l"/>
            <a:pathLst>
              <a:path h="13339931" w="15744553">
                <a:moveTo>
                  <a:pt x="0" y="0"/>
                </a:moveTo>
                <a:lnTo>
                  <a:pt x="15744554" y="0"/>
                </a:lnTo>
                <a:lnTo>
                  <a:pt x="15744554" y="13339931"/>
                </a:lnTo>
                <a:lnTo>
                  <a:pt x="0" y="133399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610062" y="2562272"/>
            <a:ext cx="11028892" cy="5827979"/>
          </a:xfrm>
          <a:custGeom>
            <a:avLst/>
            <a:gdLst/>
            <a:ahLst/>
            <a:cxnLst/>
            <a:rect r="r" b="b" t="t" l="l"/>
            <a:pathLst>
              <a:path h="5827979" w="11028892">
                <a:moveTo>
                  <a:pt x="0" y="0"/>
                </a:moveTo>
                <a:lnTo>
                  <a:pt x="11028892" y="0"/>
                </a:lnTo>
                <a:lnTo>
                  <a:pt x="11028892" y="5827978"/>
                </a:lnTo>
                <a:lnTo>
                  <a:pt x="0" y="5827978"/>
                </a:lnTo>
                <a:lnTo>
                  <a:pt x="0" y="0"/>
                </a:lnTo>
                <a:close/>
              </a:path>
            </a:pathLst>
          </a:custGeom>
          <a:blipFill>
            <a:blip r:embed="rId6"/>
            <a:stretch>
              <a:fillRect l="0" t="-2001" r="0" b="0"/>
            </a:stretch>
          </a:blipFill>
          <a:ln w="38100" cap="rnd">
            <a:solidFill>
              <a:srgbClr val="000000"/>
            </a:solidFill>
            <a:prstDash val="solid"/>
            <a:round/>
          </a:ln>
        </p:spPr>
      </p:sp>
      <p:sp>
        <p:nvSpPr>
          <p:cNvPr name="TextBox 7" id="7"/>
          <p:cNvSpPr txBox="true"/>
          <p:nvPr/>
        </p:nvSpPr>
        <p:spPr>
          <a:xfrm rot="0">
            <a:off x="990601" y="739751"/>
            <a:ext cx="16702162" cy="1180465"/>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15. Find patients who have hypertension but not diabetes using the EXCEPT operator</a:t>
            </a:r>
          </a:p>
        </p:txBody>
      </p:sp>
      <p:sp>
        <p:nvSpPr>
          <p:cNvPr name="Freeform 8" id="8"/>
          <p:cNvSpPr/>
          <p:nvPr/>
        </p:nvSpPr>
        <p:spPr>
          <a:xfrm flipH="false" flipV="false" rot="0">
            <a:off x="605814" y="5276246"/>
            <a:ext cx="5449553" cy="4537992"/>
          </a:xfrm>
          <a:custGeom>
            <a:avLst/>
            <a:gdLst/>
            <a:ahLst/>
            <a:cxnLst/>
            <a:rect r="r" b="b" t="t" l="l"/>
            <a:pathLst>
              <a:path h="4537992" w="5449553">
                <a:moveTo>
                  <a:pt x="0" y="0"/>
                </a:moveTo>
                <a:lnTo>
                  <a:pt x="5449554" y="0"/>
                </a:lnTo>
                <a:lnTo>
                  <a:pt x="5449554" y="4537992"/>
                </a:lnTo>
                <a:lnTo>
                  <a:pt x="0" y="45379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false" flipV="false" rot="-5585351">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385238" y="2638574"/>
            <a:ext cx="10287560" cy="5579714"/>
          </a:xfrm>
          <a:custGeom>
            <a:avLst/>
            <a:gdLst/>
            <a:ahLst/>
            <a:cxnLst/>
            <a:rect r="r" b="b" t="t" l="l"/>
            <a:pathLst>
              <a:path h="5579714" w="10287560">
                <a:moveTo>
                  <a:pt x="0" y="0"/>
                </a:moveTo>
                <a:lnTo>
                  <a:pt x="10287560" y="0"/>
                </a:lnTo>
                <a:lnTo>
                  <a:pt x="10287560" y="5579714"/>
                </a:lnTo>
                <a:lnTo>
                  <a:pt x="0" y="5579714"/>
                </a:lnTo>
                <a:lnTo>
                  <a:pt x="0" y="0"/>
                </a:lnTo>
                <a:close/>
              </a:path>
            </a:pathLst>
          </a:custGeom>
          <a:blipFill>
            <a:blip r:embed="rId4"/>
            <a:stretch>
              <a:fillRect l="-9299" t="0" r="-1814" b="0"/>
            </a:stretch>
          </a:blipFill>
          <a:ln w="38100" cap="rnd">
            <a:solidFill>
              <a:srgbClr val="000000"/>
            </a:solidFill>
            <a:prstDash val="solid"/>
            <a:round/>
          </a:ln>
        </p:spPr>
      </p:sp>
      <p:sp>
        <p:nvSpPr>
          <p:cNvPr name="TextBox 5" id="5"/>
          <p:cNvSpPr txBox="true"/>
          <p:nvPr/>
        </p:nvSpPr>
        <p:spPr>
          <a:xfrm rot="0">
            <a:off x="199072" y="742490"/>
            <a:ext cx="18088928" cy="1261110"/>
          </a:xfrm>
          <a:prstGeom prst="rect">
            <a:avLst/>
          </a:prstGeom>
        </p:spPr>
        <p:txBody>
          <a:bodyPr anchor="t" rtlCol="false" tIns="0" lIns="0" bIns="0" rIns="0">
            <a:spAutoFit/>
          </a:bodyPr>
          <a:lstStyle/>
          <a:p>
            <a:pPr algn="ctr">
              <a:lnSpc>
                <a:spcPts val="5040"/>
              </a:lnSpc>
              <a:spcBef>
                <a:spcPct val="0"/>
              </a:spcBef>
            </a:pPr>
            <a:r>
              <a:rPr lang="en-US" sz="3600">
                <a:solidFill>
                  <a:srgbClr val="FF9F80"/>
                </a:solidFill>
                <a:latin typeface="More Sugar"/>
                <a:ea typeface="More Sugar"/>
                <a:cs typeface="More Sugar"/>
                <a:sym typeface="More Sugar"/>
              </a:rPr>
              <a:t>Q</a:t>
            </a:r>
            <a:r>
              <a:rPr lang="en-US" sz="3600">
                <a:solidFill>
                  <a:srgbClr val="FF9F80"/>
                </a:solidFill>
                <a:latin typeface="More Sugar"/>
                <a:ea typeface="More Sugar"/>
                <a:cs typeface="More Sugar"/>
                <a:sym typeface="More Sugar"/>
              </a:rPr>
              <a:t>16. Define a unique constraint on the "patient_id" column to ensure its values are unique.</a:t>
            </a:r>
          </a:p>
        </p:txBody>
      </p:sp>
      <p:sp>
        <p:nvSpPr>
          <p:cNvPr name="Freeform 6" id="6"/>
          <p:cNvSpPr/>
          <p:nvPr/>
        </p:nvSpPr>
        <p:spPr>
          <a:xfrm flipH="false" flipV="false" rot="0">
            <a:off x="199072" y="4829394"/>
            <a:ext cx="3770709" cy="5457606"/>
          </a:xfrm>
          <a:custGeom>
            <a:avLst/>
            <a:gdLst/>
            <a:ahLst/>
            <a:cxnLst/>
            <a:rect r="r" b="b" t="t" l="l"/>
            <a:pathLst>
              <a:path h="5457606" w="3770709">
                <a:moveTo>
                  <a:pt x="0" y="0"/>
                </a:moveTo>
                <a:lnTo>
                  <a:pt x="3770709" y="0"/>
                </a:lnTo>
                <a:lnTo>
                  <a:pt x="3770709" y="5457606"/>
                </a:lnTo>
                <a:lnTo>
                  <a:pt x="0" y="54576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false" flipV="false" rot="-5585351">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58904" y="3166616"/>
            <a:ext cx="10075301" cy="5400941"/>
          </a:xfrm>
          <a:custGeom>
            <a:avLst/>
            <a:gdLst/>
            <a:ahLst/>
            <a:cxnLst/>
            <a:rect r="r" b="b" t="t" l="l"/>
            <a:pathLst>
              <a:path h="5400941" w="10075301">
                <a:moveTo>
                  <a:pt x="0" y="0"/>
                </a:moveTo>
                <a:lnTo>
                  <a:pt x="10075301" y="0"/>
                </a:lnTo>
                <a:lnTo>
                  <a:pt x="10075301" y="5400941"/>
                </a:lnTo>
                <a:lnTo>
                  <a:pt x="0" y="5400941"/>
                </a:lnTo>
                <a:lnTo>
                  <a:pt x="0" y="0"/>
                </a:lnTo>
                <a:close/>
              </a:path>
            </a:pathLst>
          </a:custGeom>
          <a:blipFill>
            <a:blip r:embed="rId4"/>
            <a:stretch>
              <a:fillRect l="-3163" t="-3442" r="-3954" b="-14263"/>
            </a:stretch>
          </a:blipFill>
          <a:ln w="38100" cap="rnd">
            <a:solidFill>
              <a:srgbClr val="000000"/>
            </a:solidFill>
            <a:prstDash val="solid"/>
            <a:round/>
          </a:ln>
        </p:spPr>
      </p:sp>
      <p:sp>
        <p:nvSpPr>
          <p:cNvPr name="TextBox 5" id="5"/>
          <p:cNvSpPr txBox="true"/>
          <p:nvPr/>
        </p:nvSpPr>
        <p:spPr>
          <a:xfrm rot="0">
            <a:off x="1120311" y="1728109"/>
            <a:ext cx="15487352" cy="606425"/>
          </a:xfrm>
          <a:prstGeom prst="rect">
            <a:avLst/>
          </a:prstGeom>
        </p:spPr>
        <p:txBody>
          <a:bodyPr anchor="t" rtlCol="false" tIns="0" lIns="0" bIns="0" rIns="0">
            <a:spAutoFit/>
          </a:bodyPr>
          <a:lstStyle/>
          <a:p>
            <a:pPr algn="ctr">
              <a:lnSpc>
                <a:spcPts val="4900"/>
              </a:lnSpc>
              <a:spcBef>
                <a:spcPct val="0"/>
              </a:spcBef>
            </a:pPr>
            <a:r>
              <a:rPr lang="en-US" sz="3500">
                <a:solidFill>
                  <a:srgbClr val="FF9F80"/>
                </a:solidFill>
                <a:latin typeface="More Sugar"/>
                <a:ea typeface="More Sugar"/>
                <a:cs typeface="More Sugar"/>
                <a:sym typeface="More Sugar"/>
              </a:rPr>
              <a:t>Q1</a:t>
            </a:r>
            <a:r>
              <a:rPr lang="en-US" sz="3500">
                <a:solidFill>
                  <a:srgbClr val="FF9F80"/>
                </a:solidFill>
                <a:latin typeface="More Sugar"/>
                <a:ea typeface="More Sugar"/>
                <a:cs typeface="More Sugar"/>
                <a:sym typeface="More Sugar"/>
              </a:rPr>
              <a:t>7. Create a view that displays the Patient_ids, ages, and BMI of patients.</a:t>
            </a:r>
          </a:p>
        </p:txBody>
      </p:sp>
      <p:sp>
        <p:nvSpPr>
          <p:cNvPr name="Freeform 6" id="6"/>
          <p:cNvSpPr/>
          <p:nvPr/>
        </p:nvSpPr>
        <p:spPr>
          <a:xfrm flipH="false" flipV="false" rot="0">
            <a:off x="14067172" y="4787157"/>
            <a:ext cx="4731283" cy="8942287"/>
          </a:xfrm>
          <a:custGeom>
            <a:avLst/>
            <a:gdLst/>
            <a:ahLst/>
            <a:cxnLst/>
            <a:rect r="r" b="b" t="t" l="l"/>
            <a:pathLst>
              <a:path h="8942287" w="4731283">
                <a:moveTo>
                  <a:pt x="0" y="0"/>
                </a:moveTo>
                <a:lnTo>
                  <a:pt x="4731283" y="0"/>
                </a:lnTo>
                <a:lnTo>
                  <a:pt x="4731283" y="8942286"/>
                </a:lnTo>
                <a:lnTo>
                  <a:pt x="0" y="89422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false" flipV="false" rot="-4816066">
            <a:off x="7720133" y="-2011109"/>
            <a:ext cx="16888561" cy="14309217"/>
          </a:xfrm>
          <a:custGeom>
            <a:avLst/>
            <a:gdLst/>
            <a:ahLst/>
            <a:cxnLst/>
            <a:rect r="r" b="b" t="t" l="l"/>
            <a:pathLst>
              <a:path h="14309217" w="16888561">
                <a:moveTo>
                  <a:pt x="0" y="0"/>
                </a:moveTo>
                <a:lnTo>
                  <a:pt x="16888561" y="0"/>
                </a:lnTo>
                <a:lnTo>
                  <a:pt x="16888561" y="14309218"/>
                </a:lnTo>
                <a:lnTo>
                  <a:pt x="0" y="143092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24296">
            <a:off x="11006456" y="3811847"/>
            <a:ext cx="2143032" cy="1971589"/>
          </a:xfrm>
          <a:custGeom>
            <a:avLst/>
            <a:gdLst/>
            <a:ahLst/>
            <a:cxnLst/>
            <a:rect r="r" b="b" t="t" l="l"/>
            <a:pathLst>
              <a:path h="1971589" w="2143032">
                <a:moveTo>
                  <a:pt x="0" y="0"/>
                </a:moveTo>
                <a:lnTo>
                  <a:pt x="2143032" y="0"/>
                </a:lnTo>
                <a:lnTo>
                  <a:pt x="2143032" y="1971589"/>
                </a:lnTo>
                <a:lnTo>
                  <a:pt x="0" y="19715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047205">
            <a:off x="12453930" y="5728976"/>
            <a:ext cx="9043410" cy="9791094"/>
          </a:xfrm>
          <a:custGeom>
            <a:avLst/>
            <a:gdLst/>
            <a:ahLst/>
            <a:cxnLst/>
            <a:rect r="r" b="b" t="t" l="l"/>
            <a:pathLst>
              <a:path h="9791094" w="9043410">
                <a:moveTo>
                  <a:pt x="0" y="0"/>
                </a:moveTo>
                <a:lnTo>
                  <a:pt x="9043410" y="0"/>
                </a:lnTo>
                <a:lnTo>
                  <a:pt x="9043410" y="9791094"/>
                </a:lnTo>
                <a:lnTo>
                  <a:pt x="0" y="97910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410219">
            <a:off x="15723655" y="3406228"/>
            <a:ext cx="1460273" cy="2294715"/>
          </a:xfrm>
          <a:custGeom>
            <a:avLst/>
            <a:gdLst/>
            <a:ahLst/>
            <a:cxnLst/>
            <a:rect r="r" b="b" t="t" l="l"/>
            <a:pathLst>
              <a:path h="2294715" w="1460273">
                <a:moveTo>
                  <a:pt x="0" y="0"/>
                </a:moveTo>
                <a:lnTo>
                  <a:pt x="1460273" y="0"/>
                </a:lnTo>
                <a:lnTo>
                  <a:pt x="1460273" y="2294715"/>
                </a:lnTo>
                <a:lnTo>
                  <a:pt x="0" y="22947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1881308">
            <a:off x="16205968" y="6115462"/>
            <a:ext cx="495646" cy="1919755"/>
          </a:xfrm>
          <a:custGeom>
            <a:avLst/>
            <a:gdLst/>
            <a:ahLst/>
            <a:cxnLst/>
            <a:rect r="r" b="b" t="t" l="l"/>
            <a:pathLst>
              <a:path h="1919755" w="495646">
                <a:moveTo>
                  <a:pt x="0" y="0"/>
                </a:moveTo>
                <a:lnTo>
                  <a:pt x="495646" y="0"/>
                </a:lnTo>
                <a:lnTo>
                  <a:pt x="495646" y="1919755"/>
                </a:lnTo>
                <a:lnTo>
                  <a:pt x="0" y="19197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69782">
            <a:off x="14045811" y="1708376"/>
            <a:ext cx="1362403" cy="2531492"/>
          </a:xfrm>
          <a:custGeom>
            <a:avLst/>
            <a:gdLst/>
            <a:ahLst/>
            <a:cxnLst/>
            <a:rect r="r" b="b" t="t" l="l"/>
            <a:pathLst>
              <a:path h="2531492" w="1362403">
                <a:moveTo>
                  <a:pt x="0" y="0"/>
                </a:moveTo>
                <a:lnTo>
                  <a:pt x="1362404" y="0"/>
                </a:lnTo>
                <a:lnTo>
                  <a:pt x="1362404" y="2531493"/>
                </a:lnTo>
                <a:lnTo>
                  <a:pt x="0" y="25314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3932114">
            <a:off x="15718479" y="1159083"/>
            <a:ext cx="1470624" cy="2191987"/>
          </a:xfrm>
          <a:custGeom>
            <a:avLst/>
            <a:gdLst/>
            <a:ahLst/>
            <a:cxnLst/>
            <a:rect r="r" b="b" t="t" l="l"/>
            <a:pathLst>
              <a:path h="2191987" w="1470624">
                <a:moveTo>
                  <a:pt x="0" y="0"/>
                </a:moveTo>
                <a:lnTo>
                  <a:pt x="1470624" y="0"/>
                </a:lnTo>
                <a:lnTo>
                  <a:pt x="1470624" y="2191987"/>
                </a:lnTo>
                <a:lnTo>
                  <a:pt x="0" y="219198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1843487" y="819451"/>
            <a:ext cx="1180961" cy="2662002"/>
          </a:xfrm>
          <a:custGeom>
            <a:avLst/>
            <a:gdLst/>
            <a:ahLst/>
            <a:cxnLst/>
            <a:rect r="r" b="b" t="t" l="l"/>
            <a:pathLst>
              <a:path h="2662002" w="1180961">
                <a:moveTo>
                  <a:pt x="0" y="0"/>
                </a:moveTo>
                <a:lnTo>
                  <a:pt x="1180960" y="0"/>
                </a:lnTo>
                <a:lnTo>
                  <a:pt x="1180960" y="2662001"/>
                </a:lnTo>
                <a:lnTo>
                  <a:pt x="0" y="266200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3492097">
            <a:off x="10273047" y="1011500"/>
            <a:ext cx="525989" cy="2277903"/>
          </a:xfrm>
          <a:custGeom>
            <a:avLst/>
            <a:gdLst/>
            <a:ahLst/>
            <a:cxnLst/>
            <a:rect r="r" b="b" t="t" l="l"/>
            <a:pathLst>
              <a:path h="2277903" w="525989">
                <a:moveTo>
                  <a:pt x="0" y="0"/>
                </a:moveTo>
                <a:lnTo>
                  <a:pt x="525988" y="0"/>
                </a:lnTo>
                <a:lnTo>
                  <a:pt x="525988" y="2277903"/>
                </a:lnTo>
                <a:lnTo>
                  <a:pt x="0" y="227790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7467239">
            <a:off x="13018389" y="1338935"/>
            <a:ext cx="1470624" cy="2191987"/>
          </a:xfrm>
          <a:custGeom>
            <a:avLst/>
            <a:gdLst/>
            <a:ahLst/>
            <a:cxnLst/>
            <a:rect r="r" b="b" t="t" l="l"/>
            <a:pathLst>
              <a:path h="2191987" w="1470624">
                <a:moveTo>
                  <a:pt x="0" y="0"/>
                </a:moveTo>
                <a:lnTo>
                  <a:pt x="1470624" y="0"/>
                </a:lnTo>
                <a:lnTo>
                  <a:pt x="1470624" y="2191987"/>
                </a:lnTo>
                <a:lnTo>
                  <a:pt x="0" y="219198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4672712">
            <a:off x="-3310288" y="-6129893"/>
            <a:ext cx="9572748" cy="10364196"/>
          </a:xfrm>
          <a:custGeom>
            <a:avLst/>
            <a:gdLst/>
            <a:ahLst/>
            <a:cxnLst/>
            <a:rect r="r" b="b" t="t" l="l"/>
            <a:pathLst>
              <a:path h="10364196" w="9572748">
                <a:moveTo>
                  <a:pt x="0" y="0"/>
                </a:moveTo>
                <a:lnTo>
                  <a:pt x="9572748" y="0"/>
                </a:lnTo>
                <a:lnTo>
                  <a:pt x="9572748" y="10364196"/>
                </a:lnTo>
                <a:lnTo>
                  <a:pt x="0" y="103641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6365">
            <a:off x="12141907" y="5261694"/>
            <a:ext cx="3497479" cy="4049712"/>
          </a:xfrm>
          <a:custGeom>
            <a:avLst/>
            <a:gdLst/>
            <a:ahLst/>
            <a:cxnLst/>
            <a:rect r="r" b="b" t="t" l="l"/>
            <a:pathLst>
              <a:path h="4049712" w="3497479">
                <a:moveTo>
                  <a:pt x="0" y="0"/>
                </a:moveTo>
                <a:lnTo>
                  <a:pt x="3497479" y="0"/>
                </a:lnTo>
                <a:lnTo>
                  <a:pt x="3497479" y="4049713"/>
                </a:lnTo>
                <a:lnTo>
                  <a:pt x="0" y="404971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4" id="14"/>
          <p:cNvSpPr txBox="true"/>
          <p:nvPr/>
        </p:nvSpPr>
        <p:spPr>
          <a:xfrm rot="0">
            <a:off x="3659665" y="1461476"/>
            <a:ext cx="4025652" cy="688975"/>
          </a:xfrm>
          <a:prstGeom prst="rect">
            <a:avLst/>
          </a:prstGeom>
        </p:spPr>
        <p:txBody>
          <a:bodyPr anchor="t" rtlCol="false" tIns="0" lIns="0" bIns="0" rIns="0">
            <a:spAutoFit/>
          </a:bodyPr>
          <a:lstStyle/>
          <a:p>
            <a:pPr algn="ctr">
              <a:lnSpc>
                <a:spcPts val="5599"/>
              </a:lnSpc>
              <a:spcBef>
                <a:spcPct val="0"/>
              </a:spcBef>
            </a:pPr>
            <a:r>
              <a:rPr lang="en-US" sz="3999">
                <a:solidFill>
                  <a:srgbClr val="FFC9B3"/>
                </a:solidFill>
                <a:latin typeface="More Sugar"/>
                <a:ea typeface="More Sugar"/>
                <a:cs typeface="More Sugar"/>
                <a:sym typeface="More Sugar"/>
              </a:rPr>
              <a:t>INTRODUCTION</a:t>
            </a:r>
          </a:p>
        </p:txBody>
      </p:sp>
      <p:sp>
        <p:nvSpPr>
          <p:cNvPr name="TextBox 15" id="15"/>
          <p:cNvSpPr txBox="true"/>
          <p:nvPr/>
        </p:nvSpPr>
        <p:spPr>
          <a:xfrm rot="0">
            <a:off x="1967912" y="3074121"/>
            <a:ext cx="7461545" cy="5690181"/>
          </a:xfrm>
          <a:prstGeom prst="rect">
            <a:avLst/>
          </a:prstGeom>
        </p:spPr>
        <p:txBody>
          <a:bodyPr anchor="t" rtlCol="false" tIns="0" lIns="0" bIns="0" rIns="0">
            <a:spAutoFit/>
          </a:bodyPr>
          <a:lstStyle/>
          <a:p>
            <a:pPr algn="ctr">
              <a:lnSpc>
                <a:spcPts val="3467"/>
              </a:lnSpc>
              <a:spcBef>
                <a:spcPct val="0"/>
              </a:spcBef>
            </a:pPr>
            <a:r>
              <a:rPr lang="en-US" sz="2477">
                <a:solidFill>
                  <a:srgbClr val="FFC9B3"/>
                </a:solidFill>
                <a:latin typeface="More Sugar"/>
                <a:ea typeface="More Sugar"/>
                <a:cs typeface="More Sugar"/>
                <a:sym typeface="More Sugar"/>
              </a:rPr>
              <a:t>As</a:t>
            </a:r>
          </a:p>
          <a:p>
            <a:pPr algn="ctr">
              <a:lnSpc>
                <a:spcPts val="3467"/>
              </a:lnSpc>
              <a:spcBef>
                <a:spcPct val="0"/>
              </a:spcBef>
            </a:pPr>
            <a:r>
              <a:rPr lang="en-US" sz="2477">
                <a:solidFill>
                  <a:srgbClr val="FFC9B3"/>
                </a:solidFill>
                <a:latin typeface="More Sugar"/>
                <a:ea typeface="More Sugar"/>
                <a:cs typeface="More Sugar"/>
                <a:sym typeface="More Sugar"/>
              </a:rPr>
              <a:t>a data analyst intern in Psyliq, I worked on</a:t>
            </a:r>
          </a:p>
          <a:p>
            <a:pPr algn="ctr">
              <a:lnSpc>
                <a:spcPts val="3467"/>
              </a:lnSpc>
              <a:spcBef>
                <a:spcPct val="0"/>
              </a:spcBef>
            </a:pPr>
            <a:r>
              <a:rPr lang="en-US" sz="2477">
                <a:solidFill>
                  <a:srgbClr val="FFC9B3"/>
                </a:solidFill>
                <a:latin typeface="More Sugar"/>
                <a:ea typeface="More Sugar"/>
                <a:cs typeface="More Sugar"/>
                <a:sym typeface="More Sugar"/>
              </a:rPr>
              <a:t>a project that aimed to analyze the Diabetes</a:t>
            </a:r>
          </a:p>
          <a:p>
            <a:pPr algn="ctr">
              <a:lnSpc>
                <a:spcPts val="3467"/>
              </a:lnSpc>
              <a:spcBef>
                <a:spcPct val="0"/>
              </a:spcBef>
            </a:pPr>
            <a:r>
              <a:rPr lang="en-US" sz="2477">
                <a:solidFill>
                  <a:srgbClr val="FFC9B3"/>
                </a:solidFill>
                <a:latin typeface="More Sugar"/>
                <a:ea typeface="More Sugar"/>
                <a:cs typeface="More Sugar"/>
                <a:sym typeface="More Sugar"/>
              </a:rPr>
              <a:t>Database using SQL. The goal was to</a:t>
            </a:r>
          </a:p>
          <a:p>
            <a:pPr algn="ctr">
              <a:lnSpc>
                <a:spcPts val="3467"/>
              </a:lnSpc>
              <a:spcBef>
                <a:spcPct val="0"/>
              </a:spcBef>
            </a:pPr>
            <a:r>
              <a:rPr lang="en-US" sz="2477">
                <a:solidFill>
                  <a:srgbClr val="FFC9B3"/>
                </a:solidFill>
                <a:latin typeface="More Sugar"/>
                <a:ea typeface="More Sugar"/>
                <a:cs typeface="More Sugar"/>
                <a:sym typeface="More Sugar"/>
              </a:rPr>
              <a:t>create a report that could provide insights into the</a:t>
            </a:r>
          </a:p>
          <a:p>
            <a:pPr algn="ctr">
              <a:lnSpc>
                <a:spcPts val="3467"/>
              </a:lnSpc>
              <a:spcBef>
                <a:spcPct val="0"/>
              </a:spcBef>
            </a:pPr>
            <a:r>
              <a:rPr lang="en-US" sz="2477">
                <a:solidFill>
                  <a:srgbClr val="FFC9B3"/>
                </a:solidFill>
                <a:latin typeface="More Sugar"/>
                <a:ea typeface="More Sugar"/>
                <a:cs typeface="More Sugar"/>
                <a:sym typeface="More Sugar"/>
              </a:rPr>
              <a:t>data and help identify patterns and correlation</a:t>
            </a:r>
          </a:p>
          <a:p>
            <a:pPr algn="ctr">
              <a:lnSpc>
                <a:spcPts val="3467"/>
              </a:lnSpc>
              <a:spcBef>
                <a:spcPct val="0"/>
              </a:spcBef>
            </a:pPr>
            <a:r>
              <a:rPr lang="en-US" sz="2477">
                <a:solidFill>
                  <a:srgbClr val="FFC9B3"/>
                </a:solidFill>
                <a:latin typeface="More Sugar"/>
                <a:ea typeface="More Sugar"/>
                <a:cs typeface="More Sugar"/>
                <a:sym typeface="More Sugar"/>
              </a:rPr>
              <a:t>between Diabetes and other health conditions. The</a:t>
            </a:r>
          </a:p>
          <a:p>
            <a:pPr algn="ctr">
              <a:lnSpc>
                <a:spcPts val="3467"/>
              </a:lnSpc>
              <a:spcBef>
                <a:spcPct val="0"/>
              </a:spcBef>
            </a:pPr>
            <a:r>
              <a:rPr lang="en-US" sz="2477">
                <a:solidFill>
                  <a:srgbClr val="FFC9B3"/>
                </a:solidFill>
                <a:latin typeface="More Sugar"/>
                <a:ea typeface="More Sugar"/>
                <a:cs typeface="More Sugar"/>
                <a:sym typeface="More Sugar"/>
              </a:rPr>
              <a:t>project report provides a detailed analysis of the</a:t>
            </a:r>
          </a:p>
          <a:p>
            <a:pPr algn="ctr">
              <a:lnSpc>
                <a:spcPts val="3467"/>
              </a:lnSpc>
              <a:spcBef>
                <a:spcPct val="0"/>
              </a:spcBef>
            </a:pPr>
            <a:r>
              <a:rPr lang="en-US" sz="2477">
                <a:solidFill>
                  <a:srgbClr val="FFC9B3"/>
                </a:solidFill>
                <a:latin typeface="More Sugar"/>
                <a:ea typeface="More Sugar"/>
                <a:cs typeface="More Sugar"/>
                <a:sym typeface="More Sugar"/>
              </a:rPr>
              <a:t>data and the methodology used to create the report. Overall,</a:t>
            </a:r>
          </a:p>
          <a:p>
            <a:pPr algn="ctr">
              <a:lnSpc>
                <a:spcPts val="3467"/>
              </a:lnSpc>
              <a:spcBef>
                <a:spcPct val="0"/>
              </a:spcBef>
            </a:pPr>
            <a:r>
              <a:rPr lang="en-US" sz="2477">
                <a:solidFill>
                  <a:srgbClr val="FFC9B3"/>
                </a:solidFill>
                <a:latin typeface="More Sugar"/>
                <a:ea typeface="More Sugar"/>
                <a:cs typeface="More Sugar"/>
                <a:sym typeface="More Sugar"/>
              </a:rPr>
              <a:t>the project was successful in creating an</a:t>
            </a:r>
          </a:p>
          <a:p>
            <a:pPr algn="ctr">
              <a:lnSpc>
                <a:spcPts val="3467"/>
              </a:lnSpc>
              <a:spcBef>
                <a:spcPct val="0"/>
              </a:spcBef>
            </a:pPr>
            <a:r>
              <a:rPr lang="en-US" sz="2477">
                <a:solidFill>
                  <a:srgbClr val="FFC9B3"/>
                </a:solidFill>
                <a:latin typeface="More Sugar"/>
                <a:ea typeface="More Sugar"/>
                <a:cs typeface="More Sugar"/>
                <a:sym typeface="More Sugar"/>
              </a:rPr>
              <a:t>interpretable report that provides valuable insides</a:t>
            </a:r>
          </a:p>
          <a:p>
            <a:pPr algn="ctr">
              <a:lnSpc>
                <a:spcPts val="3467"/>
              </a:lnSpc>
              <a:spcBef>
                <a:spcPct val="0"/>
              </a:spcBef>
            </a:pPr>
            <a:r>
              <a:rPr lang="en-US" sz="2477">
                <a:solidFill>
                  <a:srgbClr val="FFC9B3"/>
                </a:solidFill>
                <a:latin typeface="More Sugar"/>
                <a:ea typeface="More Sugar"/>
                <a:cs typeface="More Sugar"/>
                <a:sym typeface="More Sugar"/>
              </a:rPr>
              <a:t>into the data.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85351">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1357749"/>
            <a:ext cx="17820425" cy="1180465"/>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18. Suggest improvements in the database schema to reduce data redundancy and improve data integrity.</a:t>
            </a:r>
          </a:p>
        </p:txBody>
      </p:sp>
      <p:sp>
        <p:nvSpPr>
          <p:cNvPr name="TextBox 5" id="5"/>
          <p:cNvSpPr txBox="true"/>
          <p:nvPr/>
        </p:nvSpPr>
        <p:spPr>
          <a:xfrm rot="0">
            <a:off x="339159" y="2867919"/>
            <a:ext cx="17609682" cy="6390381"/>
          </a:xfrm>
          <a:prstGeom prst="rect">
            <a:avLst/>
          </a:prstGeom>
        </p:spPr>
        <p:txBody>
          <a:bodyPr anchor="t" rtlCol="false" tIns="0" lIns="0" bIns="0" rIns="0">
            <a:spAutoFit/>
          </a:bodyPr>
          <a:lstStyle/>
          <a:p>
            <a:pPr algn="ctr">
              <a:lnSpc>
                <a:spcPts val="3199"/>
              </a:lnSpc>
              <a:spcBef>
                <a:spcPct val="0"/>
              </a:spcBef>
            </a:pPr>
            <a:r>
              <a:rPr lang="en-US" sz="2285">
                <a:solidFill>
                  <a:srgbClr val="FFC9B3"/>
                </a:solidFill>
                <a:latin typeface="More Sugar"/>
                <a:ea typeface="More Sugar"/>
                <a:cs typeface="More Sugar"/>
                <a:sym typeface="More Sugar"/>
              </a:rPr>
              <a:t>To reduce data redundancy and improve data integrity in a database schema, we can consider the following best practices:</a:t>
            </a:r>
          </a:p>
          <a:p>
            <a:pPr algn="ctr">
              <a:lnSpc>
                <a:spcPts val="3199"/>
              </a:lnSpc>
              <a:spcBef>
                <a:spcPct val="0"/>
              </a:spcBef>
            </a:pPr>
            <a:r>
              <a:rPr lang="en-US" sz="2285">
                <a:solidFill>
                  <a:srgbClr val="FFC9B3"/>
                </a:solidFill>
                <a:latin typeface="More Sugar"/>
                <a:ea typeface="More Sugar"/>
                <a:cs typeface="More Sugar"/>
                <a:sym typeface="More Sugar"/>
              </a:rPr>
              <a:t>Normalization:</a:t>
            </a:r>
          </a:p>
          <a:p>
            <a:pPr algn="ctr">
              <a:lnSpc>
                <a:spcPts val="3199"/>
              </a:lnSpc>
              <a:spcBef>
                <a:spcPct val="0"/>
              </a:spcBef>
            </a:pPr>
            <a:r>
              <a:rPr lang="en-US" sz="2285">
                <a:solidFill>
                  <a:srgbClr val="FFC9B3"/>
                </a:solidFill>
                <a:latin typeface="More Sugar"/>
                <a:ea typeface="More Sugar"/>
                <a:cs typeface="More Sugar"/>
                <a:sym typeface="More Sugar"/>
              </a:rPr>
              <a:t>Apply normalization techniques to eliminate redundancy and dependency issues. This involves breaking down tables into smaller, related tables to reduce data duplication.Ensure data is stored at the most granular level possible and relationships between entities are properly represented.</a:t>
            </a:r>
          </a:p>
          <a:p>
            <a:pPr algn="ctr">
              <a:lnSpc>
                <a:spcPts val="3199"/>
              </a:lnSpc>
              <a:spcBef>
                <a:spcPct val="0"/>
              </a:spcBef>
            </a:pPr>
            <a:r>
              <a:rPr lang="en-US" sz="2285">
                <a:solidFill>
                  <a:srgbClr val="FFC9B3"/>
                </a:solidFill>
                <a:latin typeface="More Sugar"/>
                <a:ea typeface="More Sugar"/>
                <a:cs typeface="More Sugar"/>
                <a:sym typeface="More Sugar"/>
              </a:rPr>
              <a:t>Use Primary and Foreign Keys:</a:t>
            </a:r>
          </a:p>
          <a:p>
            <a:pPr algn="ctr">
              <a:lnSpc>
                <a:spcPts val="3199"/>
              </a:lnSpc>
              <a:spcBef>
                <a:spcPct val="0"/>
              </a:spcBef>
            </a:pPr>
            <a:r>
              <a:rPr lang="en-US" sz="2285">
                <a:solidFill>
                  <a:srgbClr val="FFC9B3"/>
                </a:solidFill>
                <a:latin typeface="More Sugar"/>
                <a:ea typeface="More Sugar"/>
                <a:cs typeface="More Sugar"/>
                <a:sym typeface="More Sugar"/>
              </a:rPr>
              <a:t>Define primary keys for each table to uniquely identify each record.</a:t>
            </a:r>
          </a:p>
          <a:p>
            <a:pPr algn="ctr">
              <a:lnSpc>
                <a:spcPts val="3199"/>
              </a:lnSpc>
              <a:spcBef>
                <a:spcPct val="0"/>
              </a:spcBef>
            </a:pPr>
            <a:r>
              <a:rPr lang="en-US" sz="2285">
                <a:solidFill>
                  <a:srgbClr val="FFC9B3"/>
                </a:solidFill>
                <a:latin typeface="More Sugar"/>
                <a:ea typeface="More Sugar"/>
                <a:cs typeface="More Sugar"/>
                <a:sym typeface="More Sugar"/>
              </a:rPr>
              <a:t>Establish foreign key relationships between tables to ensure referential integrity.</a:t>
            </a:r>
          </a:p>
          <a:p>
            <a:pPr algn="ctr">
              <a:lnSpc>
                <a:spcPts val="3199"/>
              </a:lnSpc>
              <a:spcBef>
                <a:spcPct val="0"/>
              </a:spcBef>
            </a:pPr>
            <a:r>
              <a:rPr lang="en-US" sz="2285">
                <a:solidFill>
                  <a:srgbClr val="FFC9B3"/>
                </a:solidFill>
                <a:latin typeface="More Sugar"/>
                <a:ea typeface="More Sugar"/>
                <a:cs typeface="More Sugar"/>
                <a:sym typeface="More Sugar"/>
              </a:rPr>
              <a:t>Data Types:</a:t>
            </a:r>
          </a:p>
          <a:p>
            <a:pPr algn="ctr">
              <a:lnSpc>
                <a:spcPts val="3199"/>
              </a:lnSpc>
              <a:spcBef>
                <a:spcPct val="0"/>
              </a:spcBef>
            </a:pPr>
            <a:r>
              <a:rPr lang="en-US" sz="2285">
                <a:solidFill>
                  <a:srgbClr val="FFC9B3"/>
                </a:solidFill>
                <a:latin typeface="More Sugar"/>
                <a:ea typeface="More Sugar"/>
                <a:cs typeface="More Sugar"/>
                <a:sym typeface="More Sugar"/>
              </a:rPr>
              <a:t>Choose appropriate data types for each column. This not only improves data integrity but also saves storage space.</a:t>
            </a:r>
          </a:p>
          <a:p>
            <a:pPr algn="ctr">
              <a:lnSpc>
                <a:spcPts val="3199"/>
              </a:lnSpc>
              <a:spcBef>
                <a:spcPct val="0"/>
              </a:spcBef>
            </a:pPr>
            <a:r>
              <a:rPr lang="en-US" sz="2285">
                <a:solidFill>
                  <a:srgbClr val="FFC9B3"/>
                </a:solidFill>
                <a:latin typeface="More Sugar"/>
                <a:ea typeface="More Sugar"/>
                <a:cs typeface="More Sugar"/>
                <a:sym typeface="More Sugar"/>
              </a:rPr>
              <a:t>Ensure Constraints:</a:t>
            </a:r>
          </a:p>
          <a:p>
            <a:pPr algn="ctr">
              <a:lnSpc>
                <a:spcPts val="3199"/>
              </a:lnSpc>
              <a:spcBef>
                <a:spcPct val="0"/>
              </a:spcBef>
            </a:pPr>
            <a:r>
              <a:rPr lang="en-US" sz="2285">
                <a:solidFill>
                  <a:srgbClr val="FFC9B3"/>
                </a:solidFill>
                <a:latin typeface="More Sugar"/>
                <a:ea typeface="More Sugar"/>
                <a:cs typeface="More Sugar"/>
                <a:sym typeface="More Sugar"/>
              </a:rPr>
              <a:t>Implement constraints such as NOT NULL, UNIQUE, and CHECK constraints to maintain data integrity.</a:t>
            </a:r>
          </a:p>
          <a:p>
            <a:pPr algn="ctr">
              <a:lnSpc>
                <a:spcPts val="3199"/>
              </a:lnSpc>
              <a:spcBef>
                <a:spcPct val="0"/>
              </a:spcBef>
            </a:pPr>
            <a:r>
              <a:rPr lang="en-US" sz="2285">
                <a:solidFill>
                  <a:srgbClr val="FFC9B3"/>
                </a:solidFill>
                <a:latin typeface="More Sugar"/>
                <a:ea typeface="More Sugar"/>
                <a:cs typeface="More Sugar"/>
                <a:sym typeface="More Sugar"/>
              </a:rPr>
              <a:t>Use triggers or stored procedures to enforce complex business rules</a:t>
            </a:r>
          </a:p>
          <a:p>
            <a:pPr algn="ctr">
              <a:lnSpc>
                <a:spcPts val="3199"/>
              </a:lnSpc>
              <a:spcBef>
                <a:spcPct val="0"/>
              </a:spcBef>
            </a:pPr>
            <a:r>
              <a:rPr lang="en-US" sz="2285">
                <a:solidFill>
                  <a:srgbClr val="FFC9B3"/>
                </a:solidFill>
                <a:latin typeface="More Sugar"/>
                <a:ea typeface="More Sugar"/>
                <a:cs typeface="More Sugar"/>
                <a:sym typeface="More Sugar"/>
              </a:rPr>
              <a:t>Indexes:</a:t>
            </a:r>
          </a:p>
          <a:p>
            <a:pPr algn="ctr">
              <a:lnSpc>
                <a:spcPts val="3199"/>
              </a:lnSpc>
              <a:spcBef>
                <a:spcPct val="0"/>
              </a:spcBef>
            </a:pPr>
            <a:r>
              <a:rPr lang="en-US" sz="2285">
                <a:solidFill>
                  <a:srgbClr val="FFC9B3"/>
                </a:solidFill>
                <a:latin typeface="More Sugar"/>
                <a:ea typeface="More Sugar"/>
                <a:cs typeface="More Sugar"/>
                <a:sym typeface="More Sugar"/>
              </a:rPr>
              <a:t>Use indexes wisely to improve query performance. However, avoid creating too many indexes, as they can impact write performance.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TextBox 2" id="2"/>
          <p:cNvSpPr txBox="true"/>
          <p:nvPr/>
        </p:nvSpPr>
        <p:spPr>
          <a:xfrm rot="0">
            <a:off x="672859" y="705168"/>
            <a:ext cx="16382256"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19. Explain how you can optimize the performance of SQL queries on this dataset.</a:t>
            </a:r>
          </a:p>
        </p:txBody>
      </p:sp>
      <p:sp>
        <p:nvSpPr>
          <p:cNvPr name="Freeform 3" id="3"/>
          <p:cNvSpPr/>
          <p:nvPr/>
        </p:nvSpPr>
        <p:spPr>
          <a:xfrm flipH="false" flipV="false" rot="0">
            <a:off x="14024081" y="1731787"/>
            <a:ext cx="3649089" cy="8060236"/>
          </a:xfrm>
          <a:custGeom>
            <a:avLst/>
            <a:gdLst/>
            <a:ahLst/>
            <a:cxnLst/>
            <a:rect r="r" b="b" t="t" l="l"/>
            <a:pathLst>
              <a:path h="8060236" w="3649089">
                <a:moveTo>
                  <a:pt x="0" y="0"/>
                </a:moveTo>
                <a:lnTo>
                  <a:pt x="3649089" y="0"/>
                </a:lnTo>
                <a:lnTo>
                  <a:pt x="3649089" y="8060236"/>
                </a:lnTo>
                <a:lnTo>
                  <a:pt x="0" y="8060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81339" y="1887383"/>
            <a:ext cx="11811832" cy="7672846"/>
          </a:xfrm>
          <a:prstGeom prst="rect">
            <a:avLst/>
          </a:prstGeom>
        </p:spPr>
        <p:txBody>
          <a:bodyPr anchor="t" rtlCol="false" tIns="0" lIns="0" bIns="0" rIns="0">
            <a:spAutoFit/>
          </a:bodyPr>
          <a:lstStyle/>
          <a:p>
            <a:pPr algn="ctr">
              <a:lnSpc>
                <a:spcPts val="4836"/>
              </a:lnSpc>
              <a:spcBef>
                <a:spcPct val="0"/>
              </a:spcBef>
            </a:pPr>
            <a:r>
              <a:rPr lang="en-US" sz="3454">
                <a:solidFill>
                  <a:srgbClr val="FFB699"/>
                </a:solidFill>
                <a:latin typeface="More Sugar"/>
                <a:ea typeface="More Sugar"/>
                <a:cs typeface="More Sugar"/>
                <a:sym typeface="More Sugar"/>
              </a:rPr>
              <a:t>Use Indexing:</a:t>
            </a:r>
          </a:p>
          <a:p>
            <a:pPr algn="ctr">
              <a:lnSpc>
                <a:spcPts val="2987"/>
              </a:lnSpc>
              <a:spcBef>
                <a:spcPct val="0"/>
              </a:spcBef>
            </a:pPr>
            <a:r>
              <a:rPr lang="en-US" sz="2133">
                <a:solidFill>
                  <a:srgbClr val="FFB699"/>
                </a:solidFill>
                <a:latin typeface="More Sugar"/>
                <a:ea typeface="More Sugar"/>
                <a:cs typeface="More Sugar"/>
                <a:sym typeface="More Sugar"/>
              </a:rPr>
              <a:t>Proper indexing can significantly improve query performance. Identify columns frequently used in WHERE clauses, JOIN conditions, and ORDER BY clauses, and create indexes on those columns. However, avoid over-indexing, as it can impact write performance.</a:t>
            </a:r>
          </a:p>
          <a:p>
            <a:pPr algn="ctr">
              <a:lnSpc>
                <a:spcPts val="2987"/>
              </a:lnSpc>
              <a:spcBef>
                <a:spcPct val="0"/>
              </a:spcBef>
            </a:pPr>
            <a:r>
              <a:rPr lang="en-US" sz="2133">
                <a:solidFill>
                  <a:srgbClr val="FFB699"/>
                </a:solidFill>
                <a:latin typeface="More Sugar"/>
                <a:ea typeface="More Sugar"/>
                <a:cs typeface="More Sugar"/>
                <a:sym typeface="More Sugar"/>
              </a:rPr>
              <a:t>Optimize JOIN Operations:</a:t>
            </a:r>
          </a:p>
          <a:p>
            <a:pPr algn="ctr">
              <a:lnSpc>
                <a:spcPts val="2987"/>
              </a:lnSpc>
              <a:spcBef>
                <a:spcPct val="0"/>
              </a:spcBef>
            </a:pPr>
            <a:r>
              <a:rPr lang="en-US" sz="2133">
                <a:solidFill>
                  <a:srgbClr val="FFB699"/>
                </a:solidFill>
                <a:latin typeface="More Sugar"/>
                <a:ea typeface="More Sugar"/>
                <a:cs typeface="More Sugar"/>
                <a:sym typeface="More Sugar"/>
              </a:rPr>
              <a:t>Use appropriate JOIN types (INNER JOIN, LEFT JOIN, etc.) based on the relationships between tables. Ensure that join columns are indexed. Consider denormalization for read-heavy queries if normalization causes performance issues.</a:t>
            </a:r>
          </a:p>
          <a:p>
            <a:pPr algn="ctr">
              <a:lnSpc>
                <a:spcPts val="2987"/>
              </a:lnSpc>
              <a:spcBef>
                <a:spcPct val="0"/>
              </a:spcBef>
            </a:pPr>
            <a:r>
              <a:rPr lang="en-US" sz="2133">
                <a:solidFill>
                  <a:srgbClr val="FFB699"/>
                </a:solidFill>
                <a:latin typeface="More Sugar"/>
                <a:ea typeface="More Sugar"/>
                <a:cs typeface="More Sugar"/>
                <a:sym typeface="More Sugar"/>
              </a:rPr>
              <a:t>Write Efficient Queries:</a:t>
            </a:r>
          </a:p>
          <a:p>
            <a:pPr algn="ctr">
              <a:lnSpc>
                <a:spcPts val="2987"/>
              </a:lnSpc>
              <a:spcBef>
                <a:spcPct val="0"/>
              </a:spcBef>
            </a:pPr>
            <a:r>
              <a:rPr lang="en-US" sz="2133">
                <a:solidFill>
                  <a:srgbClr val="FFB699"/>
                </a:solidFill>
                <a:latin typeface="More Sugar"/>
                <a:ea typeface="More Sugar"/>
                <a:cs typeface="More Sugar"/>
                <a:sym typeface="More Sugar"/>
              </a:rPr>
              <a:t>Use aggregate functions judiciously and consider using the GROUP BY clause only when necessary.</a:t>
            </a:r>
          </a:p>
          <a:p>
            <a:pPr algn="ctr">
              <a:lnSpc>
                <a:spcPts val="2987"/>
              </a:lnSpc>
              <a:spcBef>
                <a:spcPct val="0"/>
              </a:spcBef>
            </a:pPr>
            <a:r>
              <a:rPr lang="en-US" sz="2133">
                <a:solidFill>
                  <a:srgbClr val="FFB699"/>
                </a:solidFill>
                <a:latin typeface="More Sugar"/>
                <a:ea typeface="More Sugar"/>
                <a:cs typeface="More Sugar"/>
                <a:sym typeface="More Sugar"/>
              </a:rPr>
              <a:t>Limit the Result Set:</a:t>
            </a:r>
          </a:p>
          <a:p>
            <a:pPr algn="ctr">
              <a:lnSpc>
                <a:spcPts val="2987"/>
              </a:lnSpc>
              <a:spcBef>
                <a:spcPct val="0"/>
              </a:spcBef>
            </a:pPr>
            <a:r>
              <a:rPr lang="en-US" sz="2133">
                <a:solidFill>
                  <a:srgbClr val="FFB699"/>
                </a:solidFill>
                <a:latin typeface="More Sugar"/>
                <a:ea typeface="More Sugar"/>
                <a:cs typeface="More Sugar"/>
                <a:sym typeface="More Sugar"/>
              </a:rPr>
              <a:t>Use the LIMIT clause to restrict the number of rows returned, especially for large datasets.</a:t>
            </a:r>
          </a:p>
          <a:p>
            <a:pPr algn="ctr">
              <a:lnSpc>
                <a:spcPts val="2987"/>
              </a:lnSpc>
              <a:spcBef>
                <a:spcPct val="0"/>
              </a:spcBef>
            </a:pPr>
            <a:r>
              <a:rPr lang="en-US" sz="2133">
                <a:solidFill>
                  <a:srgbClr val="FFB699"/>
                </a:solidFill>
                <a:latin typeface="More Sugar"/>
                <a:ea typeface="More Sugar"/>
                <a:cs typeface="More Sugar"/>
                <a:sym typeface="More Sugar"/>
              </a:rPr>
              <a:t>Use pagination techniques to retrieve a subset of data at a time.</a:t>
            </a:r>
          </a:p>
          <a:p>
            <a:pPr algn="ctr">
              <a:lnSpc>
                <a:spcPts val="2987"/>
              </a:lnSpc>
              <a:spcBef>
                <a:spcPct val="0"/>
              </a:spcBef>
            </a:pPr>
            <a:r>
              <a:rPr lang="en-US" sz="2133">
                <a:solidFill>
                  <a:srgbClr val="FFB699"/>
                </a:solidFill>
                <a:latin typeface="More Sugar"/>
                <a:ea typeface="More Sugar"/>
                <a:cs typeface="More Sugar"/>
                <a:sym typeface="More Sugar"/>
              </a:rPr>
              <a:t>Avoid SELECT DISTINCT:</a:t>
            </a:r>
          </a:p>
          <a:p>
            <a:pPr algn="ctr">
              <a:lnSpc>
                <a:spcPts val="2987"/>
              </a:lnSpc>
              <a:spcBef>
                <a:spcPct val="0"/>
              </a:spcBef>
            </a:pPr>
            <a:r>
              <a:rPr lang="en-US" sz="2133">
                <a:solidFill>
                  <a:srgbClr val="FFB699"/>
                </a:solidFill>
                <a:latin typeface="More Sugar"/>
                <a:ea typeface="More Sugar"/>
                <a:cs typeface="More Sugar"/>
                <a:sym typeface="More Sugar"/>
              </a:rPr>
              <a:t>Use SELECT DISTINCT sparingly, as it can be resource-intensive. Consider if there are alternative ways to achieve the desired results without using DISTINCT.</a:t>
            </a:r>
          </a:p>
          <a:p>
            <a:pPr algn="ctr">
              <a:lnSpc>
                <a:spcPts val="2987"/>
              </a:lnSpc>
              <a:spcBef>
                <a:spcPct val="0"/>
              </a:spcBef>
            </a:pPr>
          </a:p>
          <a:p>
            <a:pPr algn="ctr">
              <a:lnSpc>
                <a:spcPts val="2987"/>
              </a:lnSpc>
              <a:spcBef>
                <a:spcPct val="0"/>
              </a:spcBef>
            </a:pPr>
            <a:r>
              <a:rPr lang="en-US" sz="2133">
                <a:solidFill>
                  <a:srgbClr val="FFB699"/>
                </a:solidFill>
                <a:latin typeface="More Sugar"/>
                <a:ea typeface="More Sugar"/>
                <a:cs typeface="More Sugar"/>
                <a:sym typeface="More Sugar"/>
              </a:rPr>
              <a:t>Write queries that retrieve only the necessary columns and rows. Avoid using SELECT * if you don't need all columns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TextBox 2" id="2"/>
          <p:cNvSpPr txBox="true"/>
          <p:nvPr/>
        </p:nvSpPr>
        <p:spPr>
          <a:xfrm rot="0">
            <a:off x="7515698" y="4133528"/>
            <a:ext cx="4096643" cy="863601"/>
          </a:xfrm>
          <a:prstGeom prst="rect">
            <a:avLst/>
          </a:prstGeom>
        </p:spPr>
        <p:txBody>
          <a:bodyPr anchor="t" rtlCol="false" tIns="0" lIns="0" bIns="0" rIns="0">
            <a:spAutoFit/>
          </a:bodyPr>
          <a:lstStyle/>
          <a:p>
            <a:pPr algn="ctr">
              <a:lnSpc>
                <a:spcPts val="6999"/>
              </a:lnSpc>
              <a:spcBef>
                <a:spcPct val="0"/>
              </a:spcBef>
            </a:pPr>
            <a:r>
              <a:rPr lang="en-US" sz="4999">
                <a:solidFill>
                  <a:srgbClr val="FF9F80"/>
                </a:solidFill>
                <a:latin typeface="More Sugar"/>
                <a:ea typeface="More Sugar"/>
                <a:cs typeface="More Sugar"/>
                <a:sym typeface="More Sugar"/>
              </a:rPr>
              <a:t>THANK YOU!</a:t>
            </a:r>
          </a:p>
        </p:txBody>
      </p:sp>
      <p:sp>
        <p:nvSpPr>
          <p:cNvPr name="Freeform 3" id="3"/>
          <p:cNvSpPr/>
          <p:nvPr/>
        </p:nvSpPr>
        <p:spPr>
          <a:xfrm flipH="false" flipV="false" rot="0">
            <a:off x="14411495" y="1406807"/>
            <a:ext cx="2847805" cy="8287263"/>
          </a:xfrm>
          <a:custGeom>
            <a:avLst/>
            <a:gdLst/>
            <a:ahLst/>
            <a:cxnLst/>
            <a:rect r="r" b="b" t="t" l="l"/>
            <a:pathLst>
              <a:path h="8287263" w="2847805">
                <a:moveTo>
                  <a:pt x="0" y="0"/>
                </a:moveTo>
                <a:lnTo>
                  <a:pt x="2847805" y="0"/>
                </a:lnTo>
                <a:lnTo>
                  <a:pt x="2847805" y="8287262"/>
                </a:lnTo>
                <a:lnTo>
                  <a:pt x="0" y="82872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0823" y="2269702"/>
            <a:ext cx="5883129" cy="6988598"/>
          </a:xfrm>
          <a:custGeom>
            <a:avLst/>
            <a:gdLst/>
            <a:ahLst/>
            <a:cxnLst/>
            <a:rect r="r" b="b" t="t" l="l"/>
            <a:pathLst>
              <a:path h="6988598" w="5883129">
                <a:moveTo>
                  <a:pt x="0" y="0"/>
                </a:moveTo>
                <a:lnTo>
                  <a:pt x="5883129" y="0"/>
                </a:lnTo>
                <a:lnTo>
                  <a:pt x="5883129" y="6988598"/>
                </a:lnTo>
                <a:lnTo>
                  <a:pt x="0" y="69885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true" flipV="true" rot="6590698">
            <a:off x="-7674595" y="-8690524"/>
            <a:ext cx="15744553" cy="13339931"/>
          </a:xfrm>
          <a:custGeom>
            <a:avLst/>
            <a:gdLst/>
            <a:ahLst/>
            <a:cxnLst/>
            <a:rect r="r" b="b" t="t" l="l"/>
            <a:pathLst>
              <a:path h="13339931" w="15744553">
                <a:moveTo>
                  <a:pt x="15744553" y="13339931"/>
                </a:moveTo>
                <a:lnTo>
                  <a:pt x="0" y="13339931"/>
                </a:lnTo>
                <a:lnTo>
                  <a:pt x="0" y="0"/>
                </a:lnTo>
                <a:lnTo>
                  <a:pt x="15744553" y="0"/>
                </a:lnTo>
                <a:lnTo>
                  <a:pt x="15744553" y="133399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20732">
            <a:off x="-3415423" y="-5153869"/>
            <a:ext cx="8238809" cy="8919970"/>
          </a:xfrm>
          <a:custGeom>
            <a:avLst/>
            <a:gdLst/>
            <a:ahLst/>
            <a:cxnLst/>
            <a:rect r="r" b="b" t="t" l="l"/>
            <a:pathLst>
              <a:path h="8919970" w="8238809">
                <a:moveTo>
                  <a:pt x="0" y="0"/>
                </a:moveTo>
                <a:lnTo>
                  <a:pt x="8238808" y="0"/>
                </a:lnTo>
                <a:lnTo>
                  <a:pt x="8238808" y="8919970"/>
                </a:lnTo>
                <a:lnTo>
                  <a:pt x="0" y="89199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590698">
            <a:off x="10697654" y="5305023"/>
            <a:ext cx="15744553" cy="13339931"/>
          </a:xfrm>
          <a:custGeom>
            <a:avLst/>
            <a:gdLst/>
            <a:ahLst/>
            <a:cxnLst/>
            <a:rect r="r" b="b" t="t" l="l"/>
            <a:pathLst>
              <a:path h="13339931" w="15744553">
                <a:moveTo>
                  <a:pt x="0" y="0"/>
                </a:moveTo>
                <a:lnTo>
                  <a:pt x="15744554" y="0"/>
                </a:lnTo>
                <a:lnTo>
                  <a:pt x="15744554" y="13339930"/>
                </a:lnTo>
                <a:lnTo>
                  <a:pt x="0" y="13339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760599" y="2488910"/>
            <a:ext cx="10766803" cy="6441677"/>
          </a:xfrm>
          <a:custGeom>
            <a:avLst/>
            <a:gdLst/>
            <a:ahLst/>
            <a:cxnLst/>
            <a:rect r="r" b="b" t="t" l="l"/>
            <a:pathLst>
              <a:path h="6441677" w="10766803">
                <a:moveTo>
                  <a:pt x="0" y="0"/>
                </a:moveTo>
                <a:lnTo>
                  <a:pt x="10766802" y="0"/>
                </a:lnTo>
                <a:lnTo>
                  <a:pt x="10766802" y="6441677"/>
                </a:lnTo>
                <a:lnTo>
                  <a:pt x="0" y="6441677"/>
                </a:lnTo>
                <a:lnTo>
                  <a:pt x="0" y="0"/>
                </a:lnTo>
                <a:close/>
              </a:path>
            </a:pathLst>
          </a:custGeom>
          <a:blipFill>
            <a:blip r:embed="rId6"/>
            <a:stretch>
              <a:fillRect l="0" t="0" r="0" b="0"/>
            </a:stretch>
          </a:blipFill>
          <a:ln w="38100" cap="rnd">
            <a:solidFill>
              <a:srgbClr val="000000"/>
            </a:solidFill>
            <a:prstDash val="solid"/>
            <a:round/>
          </a:ln>
        </p:spPr>
      </p:sp>
      <p:sp>
        <p:nvSpPr>
          <p:cNvPr name="TextBox 7" id="7"/>
          <p:cNvSpPr txBox="true"/>
          <p:nvPr/>
        </p:nvSpPr>
        <p:spPr>
          <a:xfrm rot="0">
            <a:off x="3310547" y="942975"/>
            <a:ext cx="12626132" cy="721995"/>
          </a:xfrm>
          <a:prstGeom prst="rect">
            <a:avLst/>
          </a:prstGeom>
        </p:spPr>
        <p:txBody>
          <a:bodyPr anchor="t" rtlCol="false" tIns="0" lIns="0" bIns="0" rIns="0">
            <a:spAutoFit/>
          </a:bodyPr>
          <a:lstStyle/>
          <a:p>
            <a:pPr algn="ctr">
              <a:lnSpc>
                <a:spcPts val="5879"/>
              </a:lnSpc>
              <a:spcBef>
                <a:spcPct val="0"/>
              </a:spcBef>
            </a:pPr>
            <a:r>
              <a:rPr lang="en-US" sz="4199">
                <a:solidFill>
                  <a:srgbClr val="FFB699"/>
                </a:solidFill>
                <a:latin typeface="More Sugar"/>
                <a:ea typeface="More Sugar"/>
                <a:cs typeface="More Sugar"/>
                <a:sym typeface="More Sugar"/>
              </a:rPr>
              <a:t>Q1. </a:t>
            </a:r>
            <a:r>
              <a:rPr lang="en-US" sz="4199">
                <a:solidFill>
                  <a:srgbClr val="FFB699"/>
                </a:solidFill>
                <a:latin typeface="More Sugar"/>
                <a:ea typeface="More Sugar"/>
                <a:cs typeface="More Sugar"/>
                <a:sym typeface="More Sugar"/>
              </a:rPr>
              <a:t>Retrieve the Patient_id and ages of all patients.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2608294">
            <a:off x="-6886809" y="2702447"/>
            <a:ext cx="15030108" cy="16272755"/>
          </a:xfrm>
          <a:custGeom>
            <a:avLst/>
            <a:gdLst/>
            <a:ahLst/>
            <a:cxnLst/>
            <a:rect r="r" b="b" t="t" l="l"/>
            <a:pathLst>
              <a:path h="16272755" w="15030108">
                <a:moveTo>
                  <a:pt x="0" y="0"/>
                </a:moveTo>
                <a:lnTo>
                  <a:pt x="15030108" y="0"/>
                </a:lnTo>
                <a:lnTo>
                  <a:pt x="15030108" y="16272755"/>
                </a:lnTo>
                <a:lnTo>
                  <a:pt x="0" y="162727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98310">
            <a:off x="11574186" y="-5252993"/>
            <a:ext cx="8955179" cy="9695568"/>
          </a:xfrm>
          <a:custGeom>
            <a:avLst/>
            <a:gdLst/>
            <a:ahLst/>
            <a:cxnLst/>
            <a:rect r="r" b="b" t="t" l="l"/>
            <a:pathLst>
              <a:path h="9695568" w="8955179">
                <a:moveTo>
                  <a:pt x="0" y="0"/>
                </a:moveTo>
                <a:lnTo>
                  <a:pt x="8955179" y="0"/>
                </a:lnTo>
                <a:lnTo>
                  <a:pt x="8955179" y="9695567"/>
                </a:lnTo>
                <a:lnTo>
                  <a:pt x="0" y="96955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69635" y="2702731"/>
            <a:ext cx="4961738" cy="9410192"/>
          </a:xfrm>
          <a:custGeom>
            <a:avLst/>
            <a:gdLst/>
            <a:ahLst/>
            <a:cxnLst/>
            <a:rect r="r" b="b" t="t" l="l"/>
            <a:pathLst>
              <a:path h="9410192" w="4961738">
                <a:moveTo>
                  <a:pt x="0" y="0"/>
                </a:moveTo>
                <a:lnTo>
                  <a:pt x="4961737" y="0"/>
                </a:lnTo>
                <a:lnTo>
                  <a:pt x="4961737" y="9410192"/>
                </a:lnTo>
                <a:lnTo>
                  <a:pt x="0" y="94101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68648" y="2860675"/>
            <a:ext cx="3453311" cy="9690414"/>
          </a:xfrm>
          <a:custGeom>
            <a:avLst/>
            <a:gdLst/>
            <a:ahLst/>
            <a:cxnLst/>
            <a:rect r="r" b="b" t="t" l="l"/>
            <a:pathLst>
              <a:path h="9690414" w="3453311">
                <a:moveTo>
                  <a:pt x="0" y="0"/>
                </a:moveTo>
                <a:lnTo>
                  <a:pt x="3453312" y="0"/>
                </a:lnTo>
                <a:lnTo>
                  <a:pt x="3453312" y="9690414"/>
                </a:lnTo>
                <a:lnTo>
                  <a:pt x="0" y="96904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081074" y="3017538"/>
            <a:ext cx="9988561" cy="5444911"/>
          </a:xfrm>
          <a:custGeom>
            <a:avLst/>
            <a:gdLst/>
            <a:ahLst/>
            <a:cxnLst/>
            <a:rect r="r" b="b" t="t" l="l"/>
            <a:pathLst>
              <a:path h="5444911" w="9988561">
                <a:moveTo>
                  <a:pt x="0" y="0"/>
                </a:moveTo>
                <a:lnTo>
                  <a:pt x="9988561" y="0"/>
                </a:lnTo>
                <a:lnTo>
                  <a:pt x="9988561" y="5444911"/>
                </a:lnTo>
                <a:lnTo>
                  <a:pt x="0" y="5444911"/>
                </a:lnTo>
                <a:lnTo>
                  <a:pt x="0" y="0"/>
                </a:lnTo>
                <a:close/>
              </a:path>
            </a:pathLst>
          </a:custGeom>
          <a:blipFill>
            <a:blip r:embed="rId10"/>
            <a:stretch>
              <a:fillRect l="-6541" t="-4285" r="-3036" b="0"/>
            </a:stretch>
          </a:blipFill>
          <a:ln w="38100" cap="rnd">
            <a:solidFill>
              <a:srgbClr val="000000"/>
            </a:solidFill>
            <a:prstDash val="solid"/>
            <a:round/>
          </a:ln>
        </p:spPr>
      </p:sp>
      <p:sp>
        <p:nvSpPr>
          <p:cNvPr name="TextBox 7" id="7"/>
          <p:cNvSpPr txBox="true"/>
          <p:nvPr/>
        </p:nvSpPr>
        <p:spPr>
          <a:xfrm rot="0">
            <a:off x="3915668" y="1315347"/>
            <a:ext cx="10456664"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2. Select all female patients who are older than 30.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6688435">
            <a:off x="-3796414" y="-3586659"/>
            <a:ext cx="17288011" cy="14647660"/>
          </a:xfrm>
          <a:custGeom>
            <a:avLst/>
            <a:gdLst/>
            <a:ahLst/>
            <a:cxnLst/>
            <a:rect r="r" b="b" t="t" l="l"/>
            <a:pathLst>
              <a:path h="14647660" w="17288011">
                <a:moveTo>
                  <a:pt x="0" y="0"/>
                </a:moveTo>
                <a:lnTo>
                  <a:pt x="17288010" y="0"/>
                </a:lnTo>
                <a:lnTo>
                  <a:pt x="17288010" y="14647660"/>
                </a:lnTo>
                <a:lnTo>
                  <a:pt x="0" y="14647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42428">
            <a:off x="-4229125" y="-4246969"/>
            <a:ext cx="7527211" cy="8149539"/>
          </a:xfrm>
          <a:custGeom>
            <a:avLst/>
            <a:gdLst/>
            <a:ahLst/>
            <a:cxnLst/>
            <a:rect r="r" b="b" t="t" l="l"/>
            <a:pathLst>
              <a:path h="8149539" w="7527211">
                <a:moveTo>
                  <a:pt x="0" y="0"/>
                </a:moveTo>
                <a:lnTo>
                  <a:pt x="7527211" y="0"/>
                </a:lnTo>
                <a:lnTo>
                  <a:pt x="7527211" y="8149539"/>
                </a:lnTo>
                <a:lnTo>
                  <a:pt x="0" y="814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358875" y="1873683"/>
            <a:ext cx="6228154" cy="9110331"/>
          </a:xfrm>
          <a:custGeom>
            <a:avLst/>
            <a:gdLst/>
            <a:ahLst/>
            <a:cxnLst/>
            <a:rect r="r" b="b" t="t" l="l"/>
            <a:pathLst>
              <a:path h="9110331" w="6228154">
                <a:moveTo>
                  <a:pt x="0" y="0"/>
                </a:moveTo>
                <a:lnTo>
                  <a:pt x="6228154" y="0"/>
                </a:lnTo>
                <a:lnTo>
                  <a:pt x="6228154" y="9110332"/>
                </a:lnTo>
                <a:lnTo>
                  <a:pt x="0" y="91103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884258">
            <a:off x="13495695" y="6540630"/>
            <a:ext cx="7527211" cy="8149539"/>
          </a:xfrm>
          <a:custGeom>
            <a:avLst/>
            <a:gdLst/>
            <a:ahLst/>
            <a:cxnLst/>
            <a:rect r="r" b="b" t="t" l="l"/>
            <a:pathLst>
              <a:path h="8149539" w="7527211">
                <a:moveTo>
                  <a:pt x="0" y="0"/>
                </a:moveTo>
                <a:lnTo>
                  <a:pt x="7527210" y="0"/>
                </a:lnTo>
                <a:lnTo>
                  <a:pt x="7527210" y="8149539"/>
                </a:lnTo>
                <a:lnTo>
                  <a:pt x="0" y="81495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92907" y="3590083"/>
            <a:ext cx="8838482" cy="5440278"/>
          </a:xfrm>
          <a:custGeom>
            <a:avLst/>
            <a:gdLst/>
            <a:ahLst/>
            <a:cxnLst/>
            <a:rect r="r" b="b" t="t" l="l"/>
            <a:pathLst>
              <a:path h="5440278" w="8838482">
                <a:moveTo>
                  <a:pt x="0" y="0"/>
                </a:moveTo>
                <a:lnTo>
                  <a:pt x="8838481" y="0"/>
                </a:lnTo>
                <a:lnTo>
                  <a:pt x="8838481" y="5440278"/>
                </a:lnTo>
                <a:lnTo>
                  <a:pt x="0" y="5440278"/>
                </a:lnTo>
                <a:lnTo>
                  <a:pt x="0" y="0"/>
                </a:lnTo>
                <a:close/>
              </a:path>
            </a:pathLst>
          </a:custGeom>
          <a:blipFill>
            <a:blip r:embed="rId8"/>
            <a:stretch>
              <a:fillRect l="-2904" t="-2573" r="-20064" b="0"/>
            </a:stretch>
          </a:blipFill>
          <a:ln w="38100" cap="rnd">
            <a:solidFill>
              <a:srgbClr val="000000"/>
            </a:solidFill>
            <a:prstDash val="solid"/>
            <a:round/>
          </a:ln>
        </p:spPr>
      </p:sp>
      <p:sp>
        <p:nvSpPr>
          <p:cNvPr name="TextBox 7" id="7"/>
          <p:cNvSpPr txBox="true"/>
          <p:nvPr/>
        </p:nvSpPr>
        <p:spPr>
          <a:xfrm rot="0">
            <a:off x="2278721" y="1550151"/>
            <a:ext cx="8588425"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3. Calculate the average BMI of patients.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3339417">
            <a:off x="-4376440" y="4903567"/>
            <a:ext cx="13483298" cy="14598059"/>
          </a:xfrm>
          <a:custGeom>
            <a:avLst/>
            <a:gdLst/>
            <a:ahLst/>
            <a:cxnLst/>
            <a:rect r="r" b="b" t="t" l="l"/>
            <a:pathLst>
              <a:path h="14598059" w="13483298">
                <a:moveTo>
                  <a:pt x="0" y="0"/>
                </a:moveTo>
                <a:lnTo>
                  <a:pt x="13483298" y="0"/>
                </a:lnTo>
                <a:lnTo>
                  <a:pt x="13483298"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784412">
            <a:off x="10517651" y="-8747965"/>
            <a:ext cx="13483298" cy="14598059"/>
          </a:xfrm>
          <a:custGeom>
            <a:avLst/>
            <a:gdLst/>
            <a:ahLst/>
            <a:cxnLst/>
            <a:rect r="r" b="b" t="t" l="l"/>
            <a:pathLst>
              <a:path h="14598059" w="13483298">
                <a:moveTo>
                  <a:pt x="0" y="0"/>
                </a:moveTo>
                <a:lnTo>
                  <a:pt x="13483298" y="0"/>
                </a:lnTo>
                <a:lnTo>
                  <a:pt x="13483298" y="14598059"/>
                </a:lnTo>
                <a:lnTo>
                  <a:pt x="0" y="14598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5182" y="5143500"/>
            <a:ext cx="4974400" cy="5560813"/>
          </a:xfrm>
          <a:custGeom>
            <a:avLst/>
            <a:gdLst/>
            <a:ahLst/>
            <a:cxnLst/>
            <a:rect r="r" b="b" t="t" l="l"/>
            <a:pathLst>
              <a:path h="5560813" w="4974400">
                <a:moveTo>
                  <a:pt x="0" y="0"/>
                </a:moveTo>
                <a:lnTo>
                  <a:pt x="4974400" y="0"/>
                </a:lnTo>
                <a:lnTo>
                  <a:pt x="4974400" y="5560813"/>
                </a:lnTo>
                <a:lnTo>
                  <a:pt x="0" y="55608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067172" y="4787157"/>
            <a:ext cx="4731283" cy="8942287"/>
          </a:xfrm>
          <a:custGeom>
            <a:avLst/>
            <a:gdLst/>
            <a:ahLst/>
            <a:cxnLst/>
            <a:rect r="r" b="b" t="t" l="l"/>
            <a:pathLst>
              <a:path h="8942287" w="4731283">
                <a:moveTo>
                  <a:pt x="0" y="0"/>
                </a:moveTo>
                <a:lnTo>
                  <a:pt x="4731283" y="0"/>
                </a:lnTo>
                <a:lnTo>
                  <a:pt x="4731283" y="8942286"/>
                </a:lnTo>
                <a:lnTo>
                  <a:pt x="0" y="8942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169989" y="2277433"/>
            <a:ext cx="10245239" cy="5423922"/>
          </a:xfrm>
          <a:custGeom>
            <a:avLst/>
            <a:gdLst/>
            <a:ahLst/>
            <a:cxnLst/>
            <a:rect r="r" b="b" t="t" l="l"/>
            <a:pathLst>
              <a:path h="5423922" w="10245239">
                <a:moveTo>
                  <a:pt x="0" y="0"/>
                </a:moveTo>
                <a:lnTo>
                  <a:pt x="10245240" y="0"/>
                </a:lnTo>
                <a:lnTo>
                  <a:pt x="10245240" y="5423922"/>
                </a:lnTo>
                <a:lnTo>
                  <a:pt x="0" y="5423922"/>
                </a:lnTo>
                <a:lnTo>
                  <a:pt x="0" y="0"/>
                </a:lnTo>
                <a:close/>
              </a:path>
            </a:pathLst>
          </a:custGeom>
          <a:blipFill>
            <a:blip r:embed="rId10"/>
            <a:stretch>
              <a:fillRect l="-3644" t="-3871" r="-3188" b="-3441"/>
            </a:stretch>
          </a:blipFill>
          <a:ln w="38100" cap="rnd">
            <a:solidFill>
              <a:srgbClr val="000000"/>
            </a:solidFill>
            <a:prstDash val="solid"/>
            <a:round/>
          </a:ln>
        </p:spPr>
      </p:sp>
      <p:sp>
        <p:nvSpPr>
          <p:cNvPr name="TextBox 7" id="7"/>
          <p:cNvSpPr txBox="true"/>
          <p:nvPr/>
        </p:nvSpPr>
        <p:spPr>
          <a:xfrm rot="0">
            <a:off x="3242742" y="962025"/>
            <a:ext cx="11802517"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4. List patients in descending order of blood glucose levels</a:t>
            </a:r>
            <a:r>
              <a:rPr lang="en-US" sz="3400">
                <a:solidFill>
                  <a:srgbClr val="000000"/>
                </a:solidFill>
                <a:latin typeface="More Sugar"/>
                <a:ea typeface="More Sugar"/>
                <a:cs typeface="More Sugar"/>
                <a:sym typeface="More Sugar"/>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D799C"/>
        </a:solidFill>
      </p:bgPr>
    </p:bg>
    <p:spTree>
      <p:nvGrpSpPr>
        <p:cNvPr id="1" name=""/>
        <p:cNvGrpSpPr/>
        <p:nvPr/>
      </p:nvGrpSpPr>
      <p:grpSpPr>
        <a:xfrm>
          <a:off x="0" y="0"/>
          <a:ext cx="0" cy="0"/>
          <a:chOff x="0" y="0"/>
          <a:chExt cx="0" cy="0"/>
        </a:xfrm>
      </p:grpSpPr>
      <p:sp>
        <p:nvSpPr>
          <p:cNvPr name="Freeform 2" id="2"/>
          <p:cNvSpPr/>
          <p:nvPr/>
        </p:nvSpPr>
        <p:spPr>
          <a:xfrm flipH="false" flipV="false" rot="6097147">
            <a:off x="-4977984" y="-3197881"/>
            <a:ext cx="17288011" cy="14647660"/>
          </a:xfrm>
          <a:custGeom>
            <a:avLst/>
            <a:gdLst/>
            <a:ahLst/>
            <a:cxnLst/>
            <a:rect r="r" b="b" t="t" l="l"/>
            <a:pathLst>
              <a:path h="14647660" w="17288011">
                <a:moveTo>
                  <a:pt x="0" y="0"/>
                </a:moveTo>
                <a:lnTo>
                  <a:pt x="17288011" y="0"/>
                </a:lnTo>
                <a:lnTo>
                  <a:pt x="17288011" y="14647660"/>
                </a:lnTo>
                <a:lnTo>
                  <a:pt x="0" y="14647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342428">
            <a:off x="-3763605" y="-4074770"/>
            <a:ext cx="7527211" cy="8149539"/>
          </a:xfrm>
          <a:custGeom>
            <a:avLst/>
            <a:gdLst/>
            <a:ahLst/>
            <a:cxnLst/>
            <a:rect r="r" b="b" t="t" l="l"/>
            <a:pathLst>
              <a:path h="8149539" w="7527211">
                <a:moveTo>
                  <a:pt x="0" y="0"/>
                </a:moveTo>
                <a:lnTo>
                  <a:pt x="7527210" y="0"/>
                </a:lnTo>
                <a:lnTo>
                  <a:pt x="7527210"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3173" y="2318574"/>
            <a:ext cx="5918765" cy="8845980"/>
          </a:xfrm>
          <a:custGeom>
            <a:avLst/>
            <a:gdLst/>
            <a:ahLst/>
            <a:cxnLst/>
            <a:rect r="r" b="b" t="t" l="l"/>
            <a:pathLst>
              <a:path h="8845980" w="5918765">
                <a:moveTo>
                  <a:pt x="0" y="0"/>
                </a:moveTo>
                <a:lnTo>
                  <a:pt x="5918765" y="0"/>
                </a:lnTo>
                <a:lnTo>
                  <a:pt x="5918765" y="8845980"/>
                </a:lnTo>
                <a:lnTo>
                  <a:pt x="0" y="88459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651951" y="3041942"/>
            <a:ext cx="10229391" cy="5487511"/>
          </a:xfrm>
          <a:custGeom>
            <a:avLst/>
            <a:gdLst/>
            <a:ahLst/>
            <a:cxnLst/>
            <a:rect r="r" b="b" t="t" l="l"/>
            <a:pathLst>
              <a:path h="5487511" w="10229391">
                <a:moveTo>
                  <a:pt x="0" y="0"/>
                </a:moveTo>
                <a:lnTo>
                  <a:pt x="10229391" y="0"/>
                </a:lnTo>
                <a:lnTo>
                  <a:pt x="10229391" y="5487511"/>
                </a:lnTo>
                <a:lnTo>
                  <a:pt x="0" y="5487511"/>
                </a:lnTo>
                <a:lnTo>
                  <a:pt x="0" y="0"/>
                </a:lnTo>
                <a:close/>
              </a:path>
            </a:pathLst>
          </a:custGeom>
          <a:blipFill>
            <a:blip r:embed="rId8"/>
            <a:stretch>
              <a:fillRect l="-3535" t="-2126" r="-1596" b="-7228"/>
            </a:stretch>
          </a:blipFill>
          <a:ln w="38100" cap="rnd">
            <a:solidFill>
              <a:srgbClr val="000000"/>
            </a:solidFill>
            <a:prstDash val="solid"/>
            <a:round/>
          </a:ln>
        </p:spPr>
      </p:sp>
      <p:sp>
        <p:nvSpPr>
          <p:cNvPr name="TextBox 7" id="7"/>
          <p:cNvSpPr txBox="true"/>
          <p:nvPr/>
        </p:nvSpPr>
        <p:spPr>
          <a:xfrm rot="0">
            <a:off x="2673084" y="962025"/>
            <a:ext cx="12218464"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5. Find patients who have hypertension and diabetes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3012735">
            <a:off x="8331452" y="-10675299"/>
            <a:ext cx="13483298" cy="14598059"/>
          </a:xfrm>
          <a:custGeom>
            <a:avLst/>
            <a:gdLst/>
            <a:ahLst/>
            <a:cxnLst/>
            <a:rect r="r" b="b" t="t" l="l"/>
            <a:pathLst>
              <a:path h="14598059" w="13483298">
                <a:moveTo>
                  <a:pt x="0" y="0"/>
                </a:moveTo>
                <a:lnTo>
                  <a:pt x="13483299" y="0"/>
                </a:lnTo>
                <a:lnTo>
                  <a:pt x="13483299" y="14598059"/>
                </a:lnTo>
                <a:lnTo>
                  <a:pt x="0" y="145980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3762117" y="5970932"/>
            <a:ext cx="13483298" cy="14598059"/>
          </a:xfrm>
          <a:custGeom>
            <a:avLst/>
            <a:gdLst/>
            <a:ahLst/>
            <a:cxnLst/>
            <a:rect r="r" b="b" t="t" l="l"/>
            <a:pathLst>
              <a:path h="14598059" w="13483298">
                <a:moveTo>
                  <a:pt x="0" y="0"/>
                </a:moveTo>
                <a:lnTo>
                  <a:pt x="13483298" y="0"/>
                </a:lnTo>
                <a:lnTo>
                  <a:pt x="13483298" y="14598059"/>
                </a:lnTo>
                <a:lnTo>
                  <a:pt x="0" y="145980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93006" y="5143500"/>
            <a:ext cx="3770709" cy="5457606"/>
          </a:xfrm>
          <a:custGeom>
            <a:avLst/>
            <a:gdLst/>
            <a:ahLst/>
            <a:cxnLst/>
            <a:rect r="r" b="b" t="t" l="l"/>
            <a:pathLst>
              <a:path h="5457606" w="3770709">
                <a:moveTo>
                  <a:pt x="0" y="0"/>
                </a:moveTo>
                <a:lnTo>
                  <a:pt x="3770710" y="0"/>
                </a:lnTo>
                <a:lnTo>
                  <a:pt x="3770710" y="5457606"/>
                </a:lnTo>
                <a:lnTo>
                  <a:pt x="0" y="54576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607191" y="613436"/>
            <a:ext cx="2847805" cy="8287263"/>
          </a:xfrm>
          <a:custGeom>
            <a:avLst/>
            <a:gdLst/>
            <a:ahLst/>
            <a:cxnLst/>
            <a:rect r="r" b="b" t="t" l="l"/>
            <a:pathLst>
              <a:path h="8287263" w="2847805">
                <a:moveTo>
                  <a:pt x="0" y="0"/>
                </a:moveTo>
                <a:lnTo>
                  <a:pt x="2847805" y="0"/>
                </a:lnTo>
                <a:lnTo>
                  <a:pt x="2847805" y="8287263"/>
                </a:lnTo>
                <a:lnTo>
                  <a:pt x="0" y="82872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906766" y="2891246"/>
            <a:ext cx="10801149" cy="5624562"/>
          </a:xfrm>
          <a:custGeom>
            <a:avLst/>
            <a:gdLst/>
            <a:ahLst/>
            <a:cxnLst/>
            <a:rect r="r" b="b" t="t" l="l"/>
            <a:pathLst>
              <a:path h="5624562" w="10801149">
                <a:moveTo>
                  <a:pt x="0" y="0"/>
                </a:moveTo>
                <a:lnTo>
                  <a:pt x="10801150" y="0"/>
                </a:lnTo>
                <a:lnTo>
                  <a:pt x="10801150" y="5624561"/>
                </a:lnTo>
                <a:lnTo>
                  <a:pt x="0" y="5624561"/>
                </a:lnTo>
                <a:lnTo>
                  <a:pt x="0" y="0"/>
                </a:lnTo>
                <a:close/>
              </a:path>
            </a:pathLst>
          </a:custGeom>
          <a:blipFill>
            <a:blip r:embed="rId10"/>
            <a:stretch>
              <a:fillRect l="0" t="0" r="0" b="0"/>
            </a:stretch>
          </a:blipFill>
          <a:ln w="38100" cap="rnd">
            <a:solidFill>
              <a:srgbClr val="000000"/>
            </a:solidFill>
            <a:prstDash val="solid"/>
            <a:round/>
          </a:ln>
        </p:spPr>
      </p:sp>
      <p:sp>
        <p:nvSpPr>
          <p:cNvPr name="TextBox 7" id="7"/>
          <p:cNvSpPr txBox="true"/>
          <p:nvPr/>
        </p:nvSpPr>
        <p:spPr>
          <a:xfrm rot="0">
            <a:off x="2589677" y="1226464"/>
            <a:ext cx="11489382" cy="580390"/>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6. Determine the number of patients with heart disease.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EDE9"/>
        </a:solidFill>
      </p:bgPr>
    </p:bg>
    <p:spTree>
      <p:nvGrpSpPr>
        <p:cNvPr id="1" name=""/>
        <p:cNvGrpSpPr/>
        <p:nvPr/>
      </p:nvGrpSpPr>
      <p:grpSpPr>
        <a:xfrm>
          <a:off x="0" y="0"/>
          <a:ext cx="0" cy="0"/>
          <a:chOff x="0" y="0"/>
          <a:chExt cx="0" cy="0"/>
        </a:xfrm>
      </p:grpSpPr>
      <p:sp>
        <p:nvSpPr>
          <p:cNvPr name="Freeform 2" id="2"/>
          <p:cNvSpPr/>
          <p:nvPr/>
        </p:nvSpPr>
        <p:spPr>
          <a:xfrm flipH="false" flipV="false" rot="5664512">
            <a:off x="-6482015" y="-1201226"/>
            <a:ext cx="16333616" cy="13839027"/>
          </a:xfrm>
          <a:custGeom>
            <a:avLst/>
            <a:gdLst/>
            <a:ahLst/>
            <a:cxnLst/>
            <a:rect r="r" b="b" t="t" l="l"/>
            <a:pathLst>
              <a:path h="13839027" w="16333616">
                <a:moveTo>
                  <a:pt x="0" y="0"/>
                </a:moveTo>
                <a:lnTo>
                  <a:pt x="16333616" y="0"/>
                </a:lnTo>
                <a:lnTo>
                  <a:pt x="16333616" y="13839027"/>
                </a:lnTo>
                <a:lnTo>
                  <a:pt x="0" y="138390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77382">
            <a:off x="-5004519" y="3130542"/>
            <a:ext cx="11064688" cy="11979485"/>
          </a:xfrm>
          <a:custGeom>
            <a:avLst/>
            <a:gdLst/>
            <a:ahLst/>
            <a:cxnLst/>
            <a:rect r="r" b="b" t="t" l="l"/>
            <a:pathLst>
              <a:path h="11979485" w="11064688">
                <a:moveTo>
                  <a:pt x="0" y="0"/>
                </a:moveTo>
                <a:lnTo>
                  <a:pt x="11064688" y="0"/>
                </a:lnTo>
                <a:lnTo>
                  <a:pt x="11064688" y="11979486"/>
                </a:lnTo>
                <a:lnTo>
                  <a:pt x="0" y="119794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3703994"/>
            <a:ext cx="6587407" cy="6848911"/>
          </a:xfrm>
          <a:custGeom>
            <a:avLst/>
            <a:gdLst/>
            <a:ahLst/>
            <a:cxnLst/>
            <a:rect r="r" b="b" t="t" l="l"/>
            <a:pathLst>
              <a:path h="6848911" w="6587407">
                <a:moveTo>
                  <a:pt x="0" y="0"/>
                </a:moveTo>
                <a:lnTo>
                  <a:pt x="6587407" y="0"/>
                </a:lnTo>
                <a:lnTo>
                  <a:pt x="6587407" y="6848912"/>
                </a:lnTo>
                <a:lnTo>
                  <a:pt x="0" y="6848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6793149">
            <a:off x="13648912" y="6418903"/>
            <a:ext cx="7527211" cy="8149539"/>
          </a:xfrm>
          <a:custGeom>
            <a:avLst/>
            <a:gdLst/>
            <a:ahLst/>
            <a:cxnLst/>
            <a:rect r="r" b="b" t="t" l="l"/>
            <a:pathLst>
              <a:path h="8149539" w="7527211">
                <a:moveTo>
                  <a:pt x="0" y="0"/>
                </a:moveTo>
                <a:lnTo>
                  <a:pt x="7527211" y="0"/>
                </a:lnTo>
                <a:lnTo>
                  <a:pt x="7527211" y="8149540"/>
                </a:lnTo>
                <a:lnTo>
                  <a:pt x="0" y="81495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222911" y="2988949"/>
            <a:ext cx="10189607" cy="5458677"/>
          </a:xfrm>
          <a:custGeom>
            <a:avLst/>
            <a:gdLst/>
            <a:ahLst/>
            <a:cxnLst/>
            <a:rect r="r" b="b" t="t" l="l"/>
            <a:pathLst>
              <a:path h="5458677" w="10189607">
                <a:moveTo>
                  <a:pt x="0" y="0"/>
                </a:moveTo>
                <a:lnTo>
                  <a:pt x="10189607" y="0"/>
                </a:lnTo>
                <a:lnTo>
                  <a:pt x="10189607" y="5458677"/>
                </a:lnTo>
                <a:lnTo>
                  <a:pt x="0" y="5458677"/>
                </a:lnTo>
                <a:lnTo>
                  <a:pt x="0" y="0"/>
                </a:lnTo>
                <a:close/>
              </a:path>
            </a:pathLst>
          </a:custGeom>
          <a:blipFill>
            <a:blip r:embed="rId8"/>
            <a:stretch>
              <a:fillRect l="-4122" t="-2992" r="-2748" b="0"/>
            </a:stretch>
          </a:blipFill>
          <a:ln w="38100" cap="rnd">
            <a:solidFill>
              <a:srgbClr val="000000"/>
            </a:solidFill>
            <a:prstDash val="solid"/>
            <a:round/>
          </a:ln>
        </p:spPr>
      </p:sp>
      <p:sp>
        <p:nvSpPr>
          <p:cNvPr name="TextBox 7" id="7"/>
          <p:cNvSpPr txBox="true"/>
          <p:nvPr/>
        </p:nvSpPr>
        <p:spPr>
          <a:xfrm rot="0">
            <a:off x="135193" y="612388"/>
            <a:ext cx="18152807" cy="1180465"/>
          </a:xfrm>
          <a:prstGeom prst="rect">
            <a:avLst/>
          </a:prstGeom>
        </p:spPr>
        <p:txBody>
          <a:bodyPr anchor="t" rtlCol="false" tIns="0" lIns="0" bIns="0" rIns="0">
            <a:spAutoFit/>
          </a:bodyPr>
          <a:lstStyle/>
          <a:p>
            <a:pPr algn="ctr">
              <a:lnSpc>
                <a:spcPts val="4760"/>
              </a:lnSpc>
              <a:spcBef>
                <a:spcPct val="0"/>
              </a:spcBef>
            </a:pPr>
            <a:r>
              <a:rPr lang="en-US" sz="3400">
                <a:solidFill>
                  <a:srgbClr val="FF9F80"/>
                </a:solidFill>
                <a:latin typeface="More Sugar"/>
                <a:ea typeface="More Sugar"/>
                <a:cs typeface="More Sugar"/>
                <a:sym typeface="More Sugar"/>
              </a:rPr>
              <a:t>Q</a:t>
            </a:r>
            <a:r>
              <a:rPr lang="en-US" sz="3400">
                <a:solidFill>
                  <a:srgbClr val="FF9F80"/>
                </a:solidFill>
                <a:latin typeface="More Sugar"/>
                <a:ea typeface="More Sugar"/>
                <a:cs typeface="More Sugar"/>
                <a:sym typeface="More Sugar"/>
              </a:rPr>
              <a:t>7. Group patients by smoking history and count how many smokers and non- smokers there 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DAGJzSCKA80</dc:identifier>
  <dcterms:modified xsi:type="dcterms:W3CDTF">2011-08-01T06:04:30Z</dcterms:modified>
  <cp:revision>1</cp:revision>
  <dc:title>Blue Orange Creative Diabetes Presentation</dc:title>
</cp:coreProperties>
</file>