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Bukhari Script"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3.pn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34.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3206581" y="6071427"/>
            <a:ext cx="10821542" cy="8814638"/>
          </a:xfrm>
          <a:custGeom>
            <a:avLst/>
            <a:gdLst/>
            <a:ahLst/>
            <a:cxnLst/>
            <a:rect r="r" b="b" t="t" l="l"/>
            <a:pathLst>
              <a:path h="8814638" w="10821542">
                <a:moveTo>
                  <a:pt x="10821542" y="0"/>
                </a:moveTo>
                <a:lnTo>
                  <a:pt x="0" y="0"/>
                </a:lnTo>
                <a:lnTo>
                  <a:pt x="0" y="8814638"/>
                </a:lnTo>
                <a:lnTo>
                  <a:pt x="10821542" y="8814638"/>
                </a:lnTo>
                <a:lnTo>
                  <a:pt x="108215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3039" y="6071427"/>
            <a:ext cx="10821542" cy="8814638"/>
          </a:xfrm>
          <a:custGeom>
            <a:avLst/>
            <a:gdLst/>
            <a:ahLst/>
            <a:cxnLst/>
            <a:rect r="r" b="b" t="t" l="l"/>
            <a:pathLst>
              <a:path h="8814638" w="10821542">
                <a:moveTo>
                  <a:pt x="0" y="0"/>
                </a:moveTo>
                <a:lnTo>
                  <a:pt x="10821542" y="0"/>
                </a:lnTo>
                <a:lnTo>
                  <a:pt x="10821542" y="8814638"/>
                </a:lnTo>
                <a:lnTo>
                  <a:pt x="0" y="88146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38380" y="5143500"/>
            <a:ext cx="11211239" cy="6803595"/>
          </a:xfrm>
          <a:custGeom>
            <a:avLst/>
            <a:gdLst/>
            <a:ahLst/>
            <a:cxnLst/>
            <a:rect r="r" b="b" t="t" l="l"/>
            <a:pathLst>
              <a:path h="6803595" w="11211239">
                <a:moveTo>
                  <a:pt x="0" y="0"/>
                </a:moveTo>
                <a:lnTo>
                  <a:pt x="11211240" y="0"/>
                </a:lnTo>
                <a:lnTo>
                  <a:pt x="11211240" y="6803595"/>
                </a:lnTo>
                <a:lnTo>
                  <a:pt x="0" y="6803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651825" y="2967715"/>
            <a:ext cx="16230600" cy="523875"/>
          </a:xfrm>
          <a:prstGeom prst="rect">
            <a:avLst/>
          </a:prstGeom>
        </p:spPr>
        <p:txBody>
          <a:bodyPr anchor="t" rtlCol="false" tIns="0" lIns="0" bIns="0" rIns="0">
            <a:spAutoFit/>
          </a:bodyPr>
          <a:lstStyle/>
          <a:p>
            <a:pPr algn="ctr">
              <a:lnSpc>
                <a:spcPts val="4200"/>
              </a:lnSpc>
              <a:spcBef>
                <a:spcPct val="0"/>
              </a:spcBef>
            </a:pPr>
            <a:r>
              <a:rPr lang="en-US" sz="3000" spc="30">
                <a:solidFill>
                  <a:srgbClr val="452721"/>
                </a:solidFill>
                <a:latin typeface="Bukhari Script"/>
                <a:ea typeface="Bukhari Script"/>
                <a:cs typeface="Bukhari Script"/>
                <a:sym typeface="Bukhari Script"/>
              </a:rPr>
              <a:t>Presentation by Rima Nandy</a:t>
            </a:r>
          </a:p>
        </p:txBody>
      </p:sp>
      <p:sp>
        <p:nvSpPr>
          <p:cNvPr name="Freeform 6" id="6"/>
          <p:cNvSpPr/>
          <p:nvPr/>
        </p:nvSpPr>
        <p:spPr>
          <a:xfrm flipH="true" flipV="false" rot="8402361">
            <a:off x="-1707719" y="4930339"/>
            <a:ext cx="3882141" cy="3910581"/>
          </a:xfrm>
          <a:custGeom>
            <a:avLst/>
            <a:gdLst/>
            <a:ahLst/>
            <a:cxnLst/>
            <a:rect r="r" b="b" t="t" l="l"/>
            <a:pathLst>
              <a:path h="3910581" w="3882141">
                <a:moveTo>
                  <a:pt x="3882141" y="0"/>
                </a:moveTo>
                <a:lnTo>
                  <a:pt x="0" y="0"/>
                </a:lnTo>
                <a:lnTo>
                  <a:pt x="0" y="3910582"/>
                </a:lnTo>
                <a:lnTo>
                  <a:pt x="3882141" y="3910582"/>
                </a:lnTo>
                <a:lnTo>
                  <a:pt x="388214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8409860">
            <a:off x="16114135" y="4930339"/>
            <a:ext cx="3882141" cy="3910581"/>
          </a:xfrm>
          <a:custGeom>
            <a:avLst/>
            <a:gdLst/>
            <a:ahLst/>
            <a:cxnLst/>
            <a:rect r="r" b="b" t="t" l="l"/>
            <a:pathLst>
              <a:path h="3910581" w="3882141">
                <a:moveTo>
                  <a:pt x="0" y="0"/>
                </a:moveTo>
                <a:lnTo>
                  <a:pt x="3882140" y="0"/>
                </a:lnTo>
                <a:lnTo>
                  <a:pt x="3882140" y="3910582"/>
                </a:lnTo>
                <a:lnTo>
                  <a:pt x="0" y="39105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612109" y="1531136"/>
            <a:ext cx="9063782" cy="854077"/>
          </a:xfrm>
          <a:prstGeom prst="rect">
            <a:avLst/>
          </a:prstGeom>
        </p:spPr>
        <p:txBody>
          <a:bodyPr anchor="t" rtlCol="false" tIns="0" lIns="0" bIns="0" rIns="0">
            <a:spAutoFit/>
          </a:bodyPr>
          <a:lstStyle/>
          <a:p>
            <a:pPr algn="ctr">
              <a:lnSpc>
                <a:spcPts val="6999"/>
              </a:lnSpc>
              <a:spcBef>
                <a:spcPct val="0"/>
              </a:spcBef>
            </a:pPr>
            <a:r>
              <a:rPr lang="en-US" sz="4999" spc="49">
                <a:solidFill>
                  <a:srgbClr val="63998C"/>
                </a:solidFill>
                <a:latin typeface="Bukhari Script"/>
                <a:ea typeface="Bukhari Script"/>
                <a:cs typeface="Bukhari Script"/>
                <a:sym typeface="Bukhari Script"/>
              </a:rPr>
              <a:t>HR DATA ANALYSIS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569356" y="-4718078"/>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262341">
            <a:off x="17512820" y="832404"/>
            <a:ext cx="3158213" cy="3181350"/>
          </a:xfrm>
          <a:custGeom>
            <a:avLst/>
            <a:gdLst/>
            <a:ahLst/>
            <a:cxnLst/>
            <a:rect r="r" b="b" t="t" l="l"/>
            <a:pathLst>
              <a:path h="3181350" w="3158213">
                <a:moveTo>
                  <a:pt x="0" y="0"/>
                </a:moveTo>
                <a:lnTo>
                  <a:pt x="3158213" y="0"/>
                </a:lnTo>
                <a:lnTo>
                  <a:pt x="3158213" y="3181349"/>
                </a:lnTo>
                <a:lnTo>
                  <a:pt x="0" y="31813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195291" y="2958254"/>
            <a:ext cx="6792321" cy="6300046"/>
          </a:xfrm>
          <a:custGeom>
            <a:avLst/>
            <a:gdLst/>
            <a:ahLst/>
            <a:cxnLst/>
            <a:rect r="r" b="b" t="t" l="l"/>
            <a:pathLst>
              <a:path h="6300046" w="6792321">
                <a:moveTo>
                  <a:pt x="0" y="0"/>
                </a:moveTo>
                <a:lnTo>
                  <a:pt x="6792321" y="0"/>
                </a:lnTo>
                <a:lnTo>
                  <a:pt x="6792321" y="6300046"/>
                </a:lnTo>
                <a:lnTo>
                  <a:pt x="0" y="6300046"/>
                </a:lnTo>
                <a:lnTo>
                  <a:pt x="0" y="0"/>
                </a:lnTo>
                <a:close/>
              </a:path>
            </a:pathLst>
          </a:custGeom>
          <a:blipFill>
            <a:blip r:embed="rId6"/>
            <a:stretch>
              <a:fillRect l="0" t="0" r="0" b="-18133"/>
            </a:stretch>
          </a:blipFill>
          <a:ln w="38100" cap="rnd">
            <a:solidFill>
              <a:srgbClr val="000000"/>
            </a:solidFill>
            <a:prstDash val="solid"/>
            <a:round/>
          </a:ln>
        </p:spPr>
      </p:sp>
      <p:sp>
        <p:nvSpPr>
          <p:cNvPr name="TextBox 7" id="7"/>
          <p:cNvSpPr txBox="true"/>
          <p:nvPr/>
        </p:nvSpPr>
        <p:spPr>
          <a:xfrm rot="0">
            <a:off x="253871" y="1200866"/>
            <a:ext cx="17780257" cy="990600"/>
          </a:xfrm>
          <a:prstGeom prst="rect">
            <a:avLst/>
          </a:prstGeom>
        </p:spPr>
        <p:txBody>
          <a:bodyPr anchor="t" rtlCol="false" tIns="0" lIns="0" bIns="0" rIns="0">
            <a:spAutoFit/>
          </a:bodyPr>
          <a:lstStyle/>
          <a:p>
            <a:pPr algn="ctr">
              <a:lnSpc>
                <a:spcPts val="3960"/>
              </a:lnSpc>
              <a:spcBef>
                <a:spcPct val="0"/>
              </a:spcBef>
            </a:pPr>
            <a:r>
              <a:rPr lang="en-US" sz="3300" spc="33">
                <a:solidFill>
                  <a:srgbClr val="63998C"/>
                </a:solidFill>
                <a:latin typeface="Bukhari Script"/>
                <a:ea typeface="Bukhari Script"/>
                <a:cs typeface="Bukhari Script"/>
                <a:sym typeface="Bukhari Script"/>
              </a:rPr>
              <a:t>8. USING EXCEL, CREATE A PIVOT TABLE THAT DISPLAYS THE COUNT OF EMPLOYEES IN EACH MARITAL STATUS CATEGORY, SEGMENTED BY DEPARTMENT.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11555682" y="1854237"/>
            <a:ext cx="6563070" cy="7773430"/>
          </a:xfrm>
          <a:custGeom>
            <a:avLst/>
            <a:gdLst/>
            <a:ahLst/>
            <a:cxnLst/>
            <a:rect r="r" b="b" t="t" l="l"/>
            <a:pathLst>
              <a:path h="7773430" w="6563070">
                <a:moveTo>
                  <a:pt x="6563070" y="0"/>
                </a:moveTo>
                <a:lnTo>
                  <a:pt x="0" y="0"/>
                </a:lnTo>
                <a:lnTo>
                  <a:pt x="0" y="7773430"/>
                </a:lnTo>
                <a:lnTo>
                  <a:pt x="6563070" y="7773430"/>
                </a:lnTo>
                <a:lnTo>
                  <a:pt x="656307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176240" y="-4675766"/>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169715" y="2437595"/>
            <a:ext cx="4667289" cy="4976184"/>
          </a:xfrm>
          <a:custGeom>
            <a:avLst/>
            <a:gdLst/>
            <a:ahLst/>
            <a:cxnLst/>
            <a:rect r="r" b="b" t="t" l="l"/>
            <a:pathLst>
              <a:path h="4976184" w="4667289">
                <a:moveTo>
                  <a:pt x="0" y="0"/>
                </a:moveTo>
                <a:lnTo>
                  <a:pt x="4667289" y="0"/>
                </a:lnTo>
                <a:lnTo>
                  <a:pt x="4667289" y="4976184"/>
                </a:lnTo>
                <a:lnTo>
                  <a:pt x="0" y="4976184"/>
                </a:lnTo>
                <a:lnTo>
                  <a:pt x="0" y="0"/>
                </a:lnTo>
                <a:close/>
              </a:path>
            </a:pathLst>
          </a:custGeom>
          <a:blipFill>
            <a:blip r:embed="rId8"/>
            <a:stretch>
              <a:fillRect l="-94237" t="0" r="-75697" b="0"/>
            </a:stretch>
          </a:blipFill>
          <a:ln w="38100" cap="rnd">
            <a:solidFill>
              <a:srgbClr val="000000"/>
            </a:solidFill>
            <a:prstDash val="solid"/>
            <a:round/>
          </a:ln>
        </p:spPr>
      </p:sp>
      <p:sp>
        <p:nvSpPr>
          <p:cNvPr name="Freeform 8" id="8"/>
          <p:cNvSpPr/>
          <p:nvPr/>
        </p:nvSpPr>
        <p:spPr>
          <a:xfrm flipH="false" flipV="false" rot="0">
            <a:off x="1553462" y="2437595"/>
            <a:ext cx="3079871" cy="4976184"/>
          </a:xfrm>
          <a:custGeom>
            <a:avLst/>
            <a:gdLst/>
            <a:ahLst/>
            <a:cxnLst/>
            <a:rect r="r" b="b" t="t" l="l"/>
            <a:pathLst>
              <a:path h="4976184" w="3079871">
                <a:moveTo>
                  <a:pt x="0" y="0"/>
                </a:moveTo>
                <a:lnTo>
                  <a:pt x="3079870" y="0"/>
                </a:lnTo>
                <a:lnTo>
                  <a:pt x="3079870" y="4976184"/>
                </a:lnTo>
                <a:lnTo>
                  <a:pt x="0" y="4976184"/>
                </a:lnTo>
                <a:lnTo>
                  <a:pt x="0" y="0"/>
                </a:lnTo>
                <a:close/>
              </a:path>
            </a:pathLst>
          </a:custGeom>
          <a:blipFill>
            <a:blip r:embed="rId9"/>
            <a:stretch>
              <a:fillRect l="0" t="-8741" r="0" b="-12123"/>
            </a:stretch>
          </a:blipFill>
          <a:ln w="38100" cap="rnd">
            <a:solidFill>
              <a:srgbClr val="000000"/>
            </a:solidFill>
            <a:prstDash val="solid"/>
            <a:round/>
          </a:ln>
        </p:spPr>
      </p:sp>
      <p:sp>
        <p:nvSpPr>
          <p:cNvPr name="TextBox 9" id="9"/>
          <p:cNvSpPr txBox="true"/>
          <p:nvPr/>
        </p:nvSpPr>
        <p:spPr>
          <a:xfrm rot="0">
            <a:off x="169248" y="502981"/>
            <a:ext cx="17949505" cy="885825"/>
          </a:xfrm>
          <a:prstGeom prst="rect">
            <a:avLst/>
          </a:prstGeom>
        </p:spPr>
        <p:txBody>
          <a:bodyPr anchor="t" rtlCol="false" tIns="0" lIns="0" bIns="0" rIns="0">
            <a:spAutoFit/>
          </a:bodyPr>
          <a:lstStyle/>
          <a:p>
            <a:pPr algn="ctr">
              <a:lnSpc>
                <a:spcPts val="3479"/>
              </a:lnSpc>
              <a:spcBef>
                <a:spcPct val="0"/>
              </a:spcBef>
            </a:pPr>
            <a:r>
              <a:rPr lang="en-US" sz="2899" spc="28">
                <a:solidFill>
                  <a:srgbClr val="63998C"/>
                </a:solidFill>
                <a:latin typeface="Bukhari Script"/>
                <a:ea typeface="Bukhari Script"/>
                <a:cs typeface="Bukhari Script"/>
                <a:sym typeface="Bukhari Script"/>
              </a:rPr>
              <a:t>9. APPLY CONDITIONAL FORMATTING TO HIGHLIGHT EMPLOYEES WITH BOTH ABOVE-AVERAGE MONTHLY INCOME AND ABOVE-AVERAGE JOB SATISFACTION.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028700" y="1804311"/>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262341">
            <a:off x="15680194" y="2469704"/>
            <a:ext cx="3158213" cy="3181350"/>
          </a:xfrm>
          <a:custGeom>
            <a:avLst/>
            <a:gdLst/>
            <a:ahLst/>
            <a:cxnLst/>
            <a:rect r="r" b="b" t="t" l="l"/>
            <a:pathLst>
              <a:path h="3181350" w="3158213">
                <a:moveTo>
                  <a:pt x="0" y="0"/>
                </a:moveTo>
                <a:lnTo>
                  <a:pt x="3158212" y="0"/>
                </a:lnTo>
                <a:lnTo>
                  <a:pt x="3158212" y="3181349"/>
                </a:lnTo>
                <a:lnTo>
                  <a:pt x="0" y="31813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03395" y="2874690"/>
            <a:ext cx="10914736" cy="4537620"/>
          </a:xfrm>
          <a:custGeom>
            <a:avLst/>
            <a:gdLst/>
            <a:ahLst/>
            <a:cxnLst/>
            <a:rect r="r" b="b" t="t" l="l"/>
            <a:pathLst>
              <a:path h="4537620" w="10914736">
                <a:moveTo>
                  <a:pt x="0" y="0"/>
                </a:moveTo>
                <a:lnTo>
                  <a:pt x="10914736" y="0"/>
                </a:lnTo>
                <a:lnTo>
                  <a:pt x="10914736" y="4537620"/>
                </a:lnTo>
                <a:lnTo>
                  <a:pt x="0" y="4537620"/>
                </a:lnTo>
                <a:lnTo>
                  <a:pt x="0" y="0"/>
                </a:lnTo>
                <a:close/>
              </a:path>
            </a:pathLst>
          </a:custGeom>
          <a:blipFill>
            <a:blip r:embed="rId6"/>
            <a:stretch>
              <a:fillRect l="0" t="0" r="-969" b="-25176"/>
            </a:stretch>
          </a:blipFill>
          <a:ln w="38100" cap="rnd">
            <a:solidFill>
              <a:srgbClr val="000000"/>
            </a:solidFill>
            <a:prstDash val="solid"/>
            <a:round/>
          </a:ln>
        </p:spPr>
      </p:sp>
      <p:sp>
        <p:nvSpPr>
          <p:cNvPr name="TextBox 7" id="7"/>
          <p:cNvSpPr txBox="true"/>
          <p:nvPr/>
        </p:nvSpPr>
        <p:spPr>
          <a:xfrm rot="0">
            <a:off x="747043" y="741680"/>
            <a:ext cx="16793914" cy="507365"/>
          </a:xfrm>
          <a:prstGeom prst="rect">
            <a:avLst/>
          </a:prstGeom>
        </p:spPr>
        <p:txBody>
          <a:bodyPr anchor="t" rtlCol="false" tIns="0" lIns="0" bIns="0" rIns="0">
            <a:spAutoFit/>
          </a:bodyPr>
          <a:lstStyle/>
          <a:p>
            <a:pPr algn="ctr">
              <a:lnSpc>
                <a:spcPts val="4059"/>
              </a:lnSpc>
              <a:spcBef>
                <a:spcPct val="0"/>
              </a:spcBef>
            </a:pPr>
            <a:r>
              <a:rPr lang="en-US" sz="2899" spc="28">
                <a:solidFill>
                  <a:srgbClr val="63998C"/>
                </a:solidFill>
                <a:latin typeface="Bukhari Script"/>
                <a:ea typeface="Bukhari Script"/>
                <a:cs typeface="Bukhari Script"/>
                <a:sym typeface="Bukhari Script"/>
              </a:rPr>
              <a:t>10. In Power BI, create a line chart that visualizes the trend of Employee Attrition over the years.</a:t>
            </a:r>
          </a:p>
        </p:txBody>
      </p:sp>
      <p:sp>
        <p:nvSpPr>
          <p:cNvPr name="Freeform 8" id="8"/>
          <p:cNvSpPr/>
          <p:nvPr/>
        </p:nvSpPr>
        <p:spPr>
          <a:xfrm flipH="false" flipV="false" rot="0">
            <a:off x="11418131" y="6177566"/>
            <a:ext cx="6869869" cy="4169013"/>
          </a:xfrm>
          <a:custGeom>
            <a:avLst/>
            <a:gdLst/>
            <a:ahLst/>
            <a:cxnLst/>
            <a:rect r="r" b="b" t="t" l="l"/>
            <a:pathLst>
              <a:path h="4169013" w="6869869">
                <a:moveTo>
                  <a:pt x="0" y="0"/>
                </a:moveTo>
                <a:lnTo>
                  <a:pt x="6869869" y="0"/>
                </a:lnTo>
                <a:lnTo>
                  <a:pt x="6869869" y="4169013"/>
                </a:lnTo>
                <a:lnTo>
                  <a:pt x="0" y="41690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11862154" y="2658526"/>
            <a:ext cx="5990123" cy="7094819"/>
          </a:xfrm>
          <a:custGeom>
            <a:avLst/>
            <a:gdLst/>
            <a:ahLst/>
            <a:cxnLst/>
            <a:rect r="r" b="b" t="t" l="l"/>
            <a:pathLst>
              <a:path h="7094819" w="5990123">
                <a:moveTo>
                  <a:pt x="0" y="0"/>
                </a:moveTo>
                <a:lnTo>
                  <a:pt x="5990122" y="0"/>
                </a:lnTo>
                <a:lnTo>
                  <a:pt x="5990122" y="7094819"/>
                </a:lnTo>
                <a:lnTo>
                  <a:pt x="0" y="7094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492839" y="9419658"/>
            <a:ext cx="8081965" cy="6583128"/>
          </a:xfrm>
          <a:custGeom>
            <a:avLst/>
            <a:gdLst/>
            <a:ahLst/>
            <a:cxnLst/>
            <a:rect r="r" b="b" t="t" l="l"/>
            <a:pathLst>
              <a:path h="6583128" w="8081965">
                <a:moveTo>
                  <a:pt x="8081965" y="0"/>
                </a:moveTo>
                <a:lnTo>
                  <a:pt x="0" y="0"/>
                </a:lnTo>
                <a:lnTo>
                  <a:pt x="0" y="6583128"/>
                </a:lnTo>
                <a:lnTo>
                  <a:pt x="8081965" y="6583128"/>
                </a:lnTo>
                <a:lnTo>
                  <a:pt x="80819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402380" y="-4351073"/>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2872934">
            <a:off x="2456893" y="8882420"/>
            <a:ext cx="3158213" cy="3181350"/>
          </a:xfrm>
          <a:custGeom>
            <a:avLst/>
            <a:gdLst/>
            <a:ahLst/>
            <a:cxnLst/>
            <a:rect r="r" b="b" t="t" l="l"/>
            <a:pathLst>
              <a:path h="3181350" w="3158213">
                <a:moveTo>
                  <a:pt x="3158213" y="0"/>
                </a:moveTo>
                <a:lnTo>
                  <a:pt x="0" y="0"/>
                </a:lnTo>
                <a:lnTo>
                  <a:pt x="0" y="3181349"/>
                </a:lnTo>
                <a:lnTo>
                  <a:pt x="3158213" y="3181349"/>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829710" y="683000"/>
            <a:ext cx="16247773" cy="1021715"/>
          </a:xfrm>
          <a:prstGeom prst="rect">
            <a:avLst/>
          </a:prstGeom>
        </p:spPr>
        <p:txBody>
          <a:bodyPr anchor="t" rtlCol="false" tIns="0" lIns="0" bIns="0" rIns="0">
            <a:spAutoFit/>
          </a:bodyPr>
          <a:lstStyle/>
          <a:p>
            <a:pPr algn="ctr">
              <a:lnSpc>
                <a:spcPts val="4059"/>
              </a:lnSpc>
              <a:spcBef>
                <a:spcPct val="0"/>
              </a:spcBef>
            </a:pPr>
            <a:r>
              <a:rPr lang="en-US" sz="2899" spc="28">
                <a:solidFill>
                  <a:srgbClr val="63998C"/>
                </a:solidFill>
                <a:latin typeface="Bukhari Script"/>
                <a:ea typeface="Bukhari Script"/>
                <a:cs typeface="Bukhari Script"/>
                <a:sym typeface="Bukhari Script"/>
              </a:rPr>
              <a:t>11. Describe how you would create a star schema for this dataset, explaining the benefits of doing so.</a:t>
            </a:r>
          </a:p>
        </p:txBody>
      </p:sp>
      <p:sp>
        <p:nvSpPr>
          <p:cNvPr name="TextBox 8" id="8"/>
          <p:cNvSpPr txBox="true"/>
          <p:nvPr/>
        </p:nvSpPr>
        <p:spPr>
          <a:xfrm rot="0">
            <a:off x="427747" y="2350811"/>
            <a:ext cx="7337085" cy="6595964"/>
          </a:xfrm>
          <a:prstGeom prst="rect">
            <a:avLst/>
          </a:prstGeom>
        </p:spPr>
        <p:txBody>
          <a:bodyPr anchor="t" rtlCol="false" tIns="0" lIns="0" bIns="0" rIns="0">
            <a:spAutoFit/>
          </a:bodyPr>
          <a:lstStyle/>
          <a:p>
            <a:pPr algn="ctr">
              <a:lnSpc>
                <a:spcPts val="3074"/>
              </a:lnSpc>
              <a:spcBef>
                <a:spcPct val="0"/>
              </a:spcBef>
            </a:pPr>
            <a:r>
              <a:rPr lang="en-US" sz="2195" spc="21">
                <a:solidFill>
                  <a:srgbClr val="63998C"/>
                </a:solidFill>
                <a:latin typeface="Bukhari Script"/>
                <a:ea typeface="Bukhari Script"/>
                <a:cs typeface="Bukhari Script"/>
                <a:sym typeface="Bukhari Script"/>
              </a:rPr>
              <a:t>The star schema offers several benefits for organizing and querying data in a data warehouse or relational database:</a:t>
            </a:r>
          </a:p>
          <a:p>
            <a:pPr algn="ctr">
              <a:lnSpc>
                <a:spcPts val="3074"/>
              </a:lnSpc>
              <a:spcBef>
                <a:spcPct val="0"/>
              </a:spcBef>
            </a:pPr>
            <a:r>
              <a:rPr lang="en-US" sz="2195" spc="21">
                <a:solidFill>
                  <a:srgbClr val="63998C"/>
                </a:solidFill>
                <a:latin typeface="Bukhari Script"/>
                <a:ea typeface="Bukhari Script"/>
                <a:cs typeface="Bukhari Script"/>
                <a:sym typeface="Bukhari Script"/>
              </a:rPr>
              <a:t>•</a:t>
            </a:r>
          </a:p>
          <a:p>
            <a:pPr algn="ctr">
              <a:lnSpc>
                <a:spcPts val="3074"/>
              </a:lnSpc>
              <a:spcBef>
                <a:spcPct val="0"/>
              </a:spcBef>
            </a:pPr>
            <a:r>
              <a:rPr lang="en-US" sz="2195" spc="21">
                <a:solidFill>
                  <a:srgbClr val="63998C"/>
                </a:solidFill>
                <a:latin typeface="Bukhari Script"/>
                <a:ea typeface="Bukhari Script"/>
                <a:cs typeface="Bukhari Script"/>
                <a:sym typeface="Bukhari Script"/>
              </a:rPr>
              <a:t>Simplified Querying: Star schemas simplify the querying process by reducing the number of joins required.</a:t>
            </a:r>
          </a:p>
          <a:p>
            <a:pPr algn="ctr">
              <a:lnSpc>
                <a:spcPts val="3074"/>
              </a:lnSpc>
              <a:spcBef>
                <a:spcPct val="0"/>
              </a:spcBef>
            </a:pPr>
            <a:r>
              <a:rPr lang="en-US" sz="2195" spc="21">
                <a:solidFill>
                  <a:srgbClr val="63998C"/>
                </a:solidFill>
                <a:latin typeface="Bukhari Script"/>
                <a:ea typeface="Bukhari Script"/>
                <a:cs typeface="Bukhari Script"/>
                <a:sym typeface="Bukhari Script"/>
              </a:rPr>
              <a:t>•</a:t>
            </a:r>
          </a:p>
          <a:p>
            <a:pPr algn="ctr">
              <a:lnSpc>
                <a:spcPts val="3074"/>
              </a:lnSpc>
              <a:spcBef>
                <a:spcPct val="0"/>
              </a:spcBef>
            </a:pPr>
            <a:r>
              <a:rPr lang="en-US" sz="2195" spc="21">
                <a:solidFill>
                  <a:srgbClr val="63998C"/>
                </a:solidFill>
                <a:latin typeface="Bukhari Script"/>
                <a:ea typeface="Bukhari Script"/>
                <a:cs typeface="Bukhari Script"/>
                <a:sym typeface="Bukhari Script"/>
              </a:rPr>
              <a:t>Enhanced Performance: The structure of a star schema often leads to improved query performance. The database engine can efficiently process queries involving the fact table and its related dimensions due to the clear and optimized relationships.</a:t>
            </a:r>
          </a:p>
          <a:p>
            <a:pPr algn="ctr">
              <a:lnSpc>
                <a:spcPts val="3074"/>
              </a:lnSpc>
              <a:spcBef>
                <a:spcPct val="0"/>
              </a:spcBef>
            </a:pPr>
            <a:r>
              <a:rPr lang="en-US" sz="2195" spc="21">
                <a:solidFill>
                  <a:srgbClr val="63998C"/>
                </a:solidFill>
                <a:latin typeface="Bukhari Script"/>
                <a:ea typeface="Bukhari Script"/>
                <a:cs typeface="Bukhari Script"/>
                <a:sym typeface="Bukhari Script"/>
              </a:rPr>
              <a:t>•</a:t>
            </a:r>
          </a:p>
          <a:p>
            <a:pPr algn="ctr">
              <a:lnSpc>
                <a:spcPts val="3074"/>
              </a:lnSpc>
              <a:spcBef>
                <a:spcPct val="0"/>
              </a:spcBef>
            </a:pPr>
            <a:r>
              <a:rPr lang="en-US" sz="2195" spc="21">
                <a:solidFill>
                  <a:srgbClr val="63998C"/>
                </a:solidFill>
                <a:latin typeface="Bukhari Script"/>
                <a:ea typeface="Bukhari Script"/>
                <a:cs typeface="Bukhari Script"/>
                <a:sym typeface="Bukhari Script"/>
              </a:rPr>
              <a:t>Improved Readability: Users can easily understand the relationships between the central fact table and dimension tables, making it more accessible for analysts and report developers.</a:t>
            </a:r>
          </a:p>
        </p:txBody>
      </p:sp>
      <p:sp>
        <p:nvSpPr>
          <p:cNvPr name="TextBox 9" id="9"/>
          <p:cNvSpPr txBox="true"/>
          <p:nvPr/>
        </p:nvSpPr>
        <p:spPr>
          <a:xfrm rot="0">
            <a:off x="8507252" y="1877927"/>
            <a:ext cx="2611952" cy="7541730"/>
          </a:xfrm>
          <a:prstGeom prst="rect">
            <a:avLst/>
          </a:prstGeom>
        </p:spPr>
        <p:txBody>
          <a:bodyPr anchor="t" rtlCol="false" tIns="0" lIns="0" bIns="0" rIns="0">
            <a:spAutoFit/>
          </a:bodyPr>
          <a:lstStyle/>
          <a:p>
            <a:pPr algn="ctr">
              <a:lnSpc>
                <a:spcPts val="2739"/>
              </a:lnSpc>
              <a:spcBef>
                <a:spcPct val="0"/>
              </a:spcBef>
            </a:pPr>
            <a:r>
              <a:rPr lang="en-US" sz="1956" spc="19">
                <a:solidFill>
                  <a:srgbClr val="000000"/>
                </a:solidFill>
                <a:latin typeface="Bukhari Script"/>
                <a:ea typeface="Bukhari Script"/>
                <a:cs typeface="Bukhari Script"/>
                <a:sym typeface="Bukhari Script"/>
              </a:rPr>
              <a:t>•</a:t>
            </a:r>
          </a:p>
          <a:p>
            <a:pPr algn="ctr">
              <a:lnSpc>
                <a:spcPts val="2739"/>
              </a:lnSpc>
              <a:spcBef>
                <a:spcPct val="0"/>
              </a:spcBef>
            </a:pPr>
            <a:r>
              <a:rPr lang="en-US" sz="1956" spc="19">
                <a:solidFill>
                  <a:srgbClr val="63998C"/>
                </a:solidFill>
                <a:latin typeface="Bukhari Script"/>
                <a:ea typeface="Bukhari Script"/>
                <a:cs typeface="Bukhari Script"/>
                <a:sym typeface="Bukhari Script"/>
              </a:rPr>
              <a:t>Scalability: Star schemas are scalable and flexible, allowing for the addition of new dimensions or facts without disrupting the existing structure</a:t>
            </a:r>
          </a:p>
          <a:p>
            <a:pPr algn="ctr">
              <a:lnSpc>
                <a:spcPts val="2739"/>
              </a:lnSpc>
              <a:spcBef>
                <a:spcPct val="0"/>
              </a:spcBef>
            </a:pPr>
            <a:r>
              <a:rPr lang="en-US" sz="1956" spc="19">
                <a:solidFill>
                  <a:srgbClr val="63998C"/>
                </a:solidFill>
                <a:latin typeface="Bukhari Script"/>
                <a:ea typeface="Bukhari Script"/>
                <a:cs typeface="Bukhari Script"/>
                <a:sym typeface="Bukhari Script"/>
              </a:rPr>
              <a:t>•</a:t>
            </a:r>
          </a:p>
          <a:p>
            <a:pPr algn="ctr">
              <a:lnSpc>
                <a:spcPts val="2739"/>
              </a:lnSpc>
              <a:spcBef>
                <a:spcPct val="0"/>
              </a:spcBef>
            </a:pPr>
            <a:r>
              <a:rPr lang="en-US" sz="1956" spc="19">
                <a:solidFill>
                  <a:srgbClr val="63998C"/>
                </a:solidFill>
                <a:latin typeface="Bukhari Script"/>
                <a:ea typeface="Bukhari Script"/>
                <a:cs typeface="Bukhari Script"/>
                <a:sym typeface="Bukhari Script"/>
              </a:rPr>
              <a:t>Normalized Data: While fact tables contain numerical data for analysis, dimension tables can be normalized to reduce data redundancy. This normalization ensures consistency and reduces the risk of data anomalies.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14907580" y="6974880"/>
            <a:ext cx="3141976" cy="2483276"/>
          </a:xfrm>
          <a:custGeom>
            <a:avLst/>
            <a:gdLst/>
            <a:ahLst/>
            <a:cxnLst/>
            <a:rect r="r" b="b" t="t" l="l"/>
            <a:pathLst>
              <a:path h="2483276" w="3141976">
                <a:moveTo>
                  <a:pt x="0" y="0"/>
                </a:moveTo>
                <a:lnTo>
                  <a:pt x="3141976" y="0"/>
                </a:lnTo>
                <a:lnTo>
                  <a:pt x="3141976" y="2483276"/>
                </a:lnTo>
                <a:lnTo>
                  <a:pt x="0" y="24832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50913" y="6944250"/>
            <a:ext cx="2621587" cy="2679804"/>
          </a:xfrm>
          <a:custGeom>
            <a:avLst/>
            <a:gdLst/>
            <a:ahLst/>
            <a:cxnLst/>
            <a:rect r="r" b="b" t="t" l="l"/>
            <a:pathLst>
              <a:path h="2679804" w="2621587">
                <a:moveTo>
                  <a:pt x="0" y="0"/>
                </a:moveTo>
                <a:lnTo>
                  <a:pt x="2621586" y="0"/>
                </a:lnTo>
                <a:lnTo>
                  <a:pt x="2621586" y="2679803"/>
                </a:lnTo>
                <a:lnTo>
                  <a:pt x="0" y="2679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794658" y="6944250"/>
            <a:ext cx="2379980" cy="2599510"/>
          </a:xfrm>
          <a:custGeom>
            <a:avLst/>
            <a:gdLst/>
            <a:ahLst/>
            <a:cxnLst/>
            <a:rect r="r" b="b" t="t" l="l"/>
            <a:pathLst>
              <a:path h="2599510" w="2379980">
                <a:moveTo>
                  <a:pt x="0" y="0"/>
                </a:moveTo>
                <a:lnTo>
                  <a:pt x="2379980" y="0"/>
                </a:lnTo>
                <a:lnTo>
                  <a:pt x="2379980" y="2599509"/>
                </a:lnTo>
                <a:lnTo>
                  <a:pt x="0" y="25995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83368" y="7029853"/>
            <a:ext cx="4001457" cy="2428303"/>
          </a:xfrm>
          <a:custGeom>
            <a:avLst/>
            <a:gdLst/>
            <a:ahLst/>
            <a:cxnLst/>
            <a:rect r="r" b="b" t="t" l="l"/>
            <a:pathLst>
              <a:path h="2428303" w="4001457">
                <a:moveTo>
                  <a:pt x="0" y="0"/>
                </a:moveTo>
                <a:lnTo>
                  <a:pt x="4001457" y="0"/>
                </a:lnTo>
                <a:lnTo>
                  <a:pt x="4001457" y="2428303"/>
                </a:lnTo>
                <a:lnTo>
                  <a:pt x="0" y="24283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261100" y="6880539"/>
            <a:ext cx="2857283" cy="2577617"/>
          </a:xfrm>
          <a:custGeom>
            <a:avLst/>
            <a:gdLst/>
            <a:ahLst/>
            <a:cxnLst/>
            <a:rect r="r" b="b" t="t" l="l"/>
            <a:pathLst>
              <a:path h="2577617" w="2857283">
                <a:moveTo>
                  <a:pt x="0" y="0"/>
                </a:moveTo>
                <a:lnTo>
                  <a:pt x="2857283" y="0"/>
                </a:lnTo>
                <a:lnTo>
                  <a:pt x="2857283" y="2577617"/>
                </a:lnTo>
                <a:lnTo>
                  <a:pt x="0" y="25776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169715" y="1591217"/>
            <a:ext cx="8312114" cy="4061002"/>
          </a:xfrm>
          <a:custGeom>
            <a:avLst/>
            <a:gdLst/>
            <a:ahLst/>
            <a:cxnLst/>
            <a:rect r="r" b="b" t="t" l="l"/>
            <a:pathLst>
              <a:path h="4061002" w="8312114">
                <a:moveTo>
                  <a:pt x="0" y="0"/>
                </a:moveTo>
                <a:lnTo>
                  <a:pt x="8312113" y="0"/>
                </a:lnTo>
                <a:lnTo>
                  <a:pt x="8312113" y="4061003"/>
                </a:lnTo>
                <a:lnTo>
                  <a:pt x="0" y="4061003"/>
                </a:lnTo>
                <a:lnTo>
                  <a:pt x="0" y="0"/>
                </a:lnTo>
                <a:close/>
              </a:path>
            </a:pathLst>
          </a:custGeom>
          <a:blipFill>
            <a:blip r:embed="rId12"/>
            <a:stretch>
              <a:fillRect l="-6108" t="-11460" r="-24942" b="-27610"/>
            </a:stretch>
          </a:blipFill>
          <a:ln w="38100" cap="rnd">
            <a:solidFill>
              <a:srgbClr val="000000"/>
            </a:solidFill>
            <a:prstDash val="solid"/>
            <a:round/>
          </a:ln>
        </p:spPr>
      </p:sp>
      <p:sp>
        <p:nvSpPr>
          <p:cNvPr name="TextBox 8" id="8"/>
          <p:cNvSpPr txBox="true"/>
          <p:nvPr/>
        </p:nvSpPr>
        <p:spPr>
          <a:xfrm rot="0">
            <a:off x="1391617" y="521335"/>
            <a:ext cx="15504765" cy="507365"/>
          </a:xfrm>
          <a:prstGeom prst="rect">
            <a:avLst/>
          </a:prstGeom>
        </p:spPr>
        <p:txBody>
          <a:bodyPr anchor="t" rtlCol="false" tIns="0" lIns="0" bIns="0" rIns="0">
            <a:spAutoFit/>
          </a:bodyPr>
          <a:lstStyle/>
          <a:p>
            <a:pPr algn="ctr">
              <a:lnSpc>
                <a:spcPts val="4059"/>
              </a:lnSpc>
              <a:spcBef>
                <a:spcPct val="0"/>
              </a:spcBef>
            </a:pPr>
            <a:r>
              <a:rPr lang="en-US" sz="2899" spc="28">
                <a:solidFill>
                  <a:srgbClr val="63998C"/>
                </a:solidFill>
                <a:latin typeface="Bukhari Script"/>
                <a:ea typeface="Bukhari Script"/>
                <a:cs typeface="Bukhari Script"/>
                <a:sym typeface="Bukhari Script"/>
              </a:rPr>
              <a:t>12. Using DAX, calculate the rolling 3-month average of Monthly Income for each employee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true" rot="0">
            <a:off x="2556246" y="4325935"/>
            <a:ext cx="4274730" cy="3481962"/>
          </a:xfrm>
          <a:custGeom>
            <a:avLst/>
            <a:gdLst/>
            <a:ahLst/>
            <a:cxnLst/>
            <a:rect r="r" b="b" t="t" l="l"/>
            <a:pathLst>
              <a:path h="3481962" w="4274730">
                <a:moveTo>
                  <a:pt x="0" y="3481962"/>
                </a:moveTo>
                <a:lnTo>
                  <a:pt x="4274731" y="3481962"/>
                </a:lnTo>
                <a:lnTo>
                  <a:pt x="4274731" y="0"/>
                </a:lnTo>
                <a:lnTo>
                  <a:pt x="0" y="0"/>
                </a:lnTo>
                <a:lnTo>
                  <a:pt x="0" y="348196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688553" y="4248166"/>
            <a:ext cx="3481962" cy="3507471"/>
          </a:xfrm>
          <a:custGeom>
            <a:avLst/>
            <a:gdLst/>
            <a:ahLst/>
            <a:cxnLst/>
            <a:rect r="r" b="b" t="t" l="l"/>
            <a:pathLst>
              <a:path h="3507471" w="3481962">
                <a:moveTo>
                  <a:pt x="0" y="0"/>
                </a:moveTo>
                <a:lnTo>
                  <a:pt x="3481962" y="0"/>
                </a:lnTo>
                <a:lnTo>
                  <a:pt x="3481962" y="3507471"/>
                </a:lnTo>
                <a:lnTo>
                  <a:pt x="0" y="35074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3989" y="7807897"/>
            <a:ext cx="4084515" cy="2238655"/>
          </a:xfrm>
          <a:custGeom>
            <a:avLst/>
            <a:gdLst/>
            <a:ahLst/>
            <a:cxnLst/>
            <a:rect r="r" b="b" t="t" l="l"/>
            <a:pathLst>
              <a:path h="2238655" w="4084515">
                <a:moveTo>
                  <a:pt x="0" y="0"/>
                </a:moveTo>
                <a:lnTo>
                  <a:pt x="4084515" y="0"/>
                </a:lnTo>
                <a:lnTo>
                  <a:pt x="4084515" y="2238655"/>
                </a:lnTo>
                <a:lnTo>
                  <a:pt x="0" y="2238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13989" y="1848116"/>
            <a:ext cx="3507394" cy="2412805"/>
          </a:xfrm>
          <a:custGeom>
            <a:avLst/>
            <a:gdLst/>
            <a:ahLst/>
            <a:cxnLst/>
            <a:rect r="r" b="b" t="t" l="l"/>
            <a:pathLst>
              <a:path h="2412805" w="3507394">
                <a:moveTo>
                  <a:pt x="0" y="0"/>
                </a:moveTo>
                <a:lnTo>
                  <a:pt x="3507394" y="0"/>
                </a:lnTo>
                <a:lnTo>
                  <a:pt x="3507394" y="2412804"/>
                </a:lnTo>
                <a:lnTo>
                  <a:pt x="0" y="24128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5611174" y="1373616"/>
            <a:ext cx="2437738" cy="2887304"/>
          </a:xfrm>
          <a:custGeom>
            <a:avLst/>
            <a:gdLst/>
            <a:ahLst/>
            <a:cxnLst/>
            <a:rect r="r" b="b" t="t" l="l"/>
            <a:pathLst>
              <a:path h="2887304" w="2437738">
                <a:moveTo>
                  <a:pt x="2437737" y="0"/>
                </a:moveTo>
                <a:lnTo>
                  <a:pt x="0" y="0"/>
                </a:lnTo>
                <a:lnTo>
                  <a:pt x="0" y="2887304"/>
                </a:lnTo>
                <a:lnTo>
                  <a:pt x="2437737" y="2887304"/>
                </a:lnTo>
                <a:lnTo>
                  <a:pt x="243773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5399614" y="6933517"/>
            <a:ext cx="2437738" cy="2887304"/>
          </a:xfrm>
          <a:custGeom>
            <a:avLst/>
            <a:gdLst/>
            <a:ahLst/>
            <a:cxnLst/>
            <a:rect r="r" b="b" t="t" l="l"/>
            <a:pathLst>
              <a:path h="2887304" w="2437738">
                <a:moveTo>
                  <a:pt x="0" y="0"/>
                </a:moveTo>
                <a:lnTo>
                  <a:pt x="2437738" y="0"/>
                </a:lnTo>
                <a:lnTo>
                  <a:pt x="2437738" y="2887305"/>
                </a:lnTo>
                <a:lnTo>
                  <a:pt x="0" y="28873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7180050" y="2080831"/>
            <a:ext cx="5146675" cy="7410184"/>
          </a:xfrm>
          <a:custGeom>
            <a:avLst/>
            <a:gdLst/>
            <a:ahLst/>
            <a:cxnLst/>
            <a:rect r="r" b="b" t="t" l="l"/>
            <a:pathLst>
              <a:path h="7410184" w="5146675">
                <a:moveTo>
                  <a:pt x="0" y="0"/>
                </a:moveTo>
                <a:lnTo>
                  <a:pt x="5146675" y="0"/>
                </a:lnTo>
                <a:lnTo>
                  <a:pt x="5146675" y="7410184"/>
                </a:lnTo>
                <a:lnTo>
                  <a:pt x="0" y="7410184"/>
                </a:lnTo>
                <a:lnTo>
                  <a:pt x="0" y="0"/>
                </a:lnTo>
                <a:close/>
              </a:path>
            </a:pathLst>
          </a:custGeom>
          <a:blipFill>
            <a:blip r:embed="rId14"/>
            <a:stretch>
              <a:fillRect l="-3914" t="-1913" r="-16179" b="0"/>
            </a:stretch>
          </a:blipFill>
          <a:ln w="38100" cap="rnd">
            <a:solidFill>
              <a:srgbClr val="000000"/>
            </a:solidFill>
            <a:prstDash val="solid"/>
            <a:round/>
          </a:ln>
        </p:spPr>
      </p:sp>
      <p:sp>
        <p:nvSpPr>
          <p:cNvPr name="TextBox 9" id="9"/>
          <p:cNvSpPr txBox="true"/>
          <p:nvPr/>
        </p:nvSpPr>
        <p:spPr>
          <a:xfrm rot="0">
            <a:off x="0" y="285226"/>
            <a:ext cx="17780257" cy="1021715"/>
          </a:xfrm>
          <a:prstGeom prst="rect">
            <a:avLst/>
          </a:prstGeom>
        </p:spPr>
        <p:txBody>
          <a:bodyPr anchor="t" rtlCol="false" tIns="0" lIns="0" bIns="0" rIns="0">
            <a:spAutoFit/>
          </a:bodyPr>
          <a:lstStyle/>
          <a:p>
            <a:pPr algn="ctr">
              <a:lnSpc>
                <a:spcPts val="4059"/>
              </a:lnSpc>
              <a:spcBef>
                <a:spcPct val="0"/>
              </a:spcBef>
            </a:pPr>
            <a:r>
              <a:rPr lang="en-US" sz="2899" spc="28">
                <a:solidFill>
                  <a:srgbClr val="63998C"/>
                </a:solidFill>
                <a:latin typeface="Bukhari Script"/>
                <a:ea typeface="Bukhari Script"/>
                <a:cs typeface="Bukhari Script"/>
                <a:sym typeface="Bukhari Script"/>
              </a:rPr>
              <a:t>13. Create a hierarchy in Power BI that allows users to drill down from Department to Job Role to further narrow their analysis.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200174" y="751205"/>
            <a:ext cx="17672149" cy="537846"/>
          </a:xfrm>
          <a:prstGeom prst="rect">
            <a:avLst/>
          </a:prstGeom>
        </p:spPr>
        <p:txBody>
          <a:bodyPr anchor="t" rtlCol="false" tIns="0" lIns="0" bIns="0" rIns="0">
            <a:spAutoFit/>
          </a:bodyPr>
          <a:lstStyle/>
          <a:p>
            <a:pPr algn="ctr">
              <a:lnSpc>
                <a:spcPts val="4479"/>
              </a:lnSpc>
              <a:spcBef>
                <a:spcPct val="0"/>
              </a:spcBef>
            </a:pPr>
            <a:r>
              <a:rPr lang="en-US" sz="3199" spc="31">
                <a:solidFill>
                  <a:srgbClr val="63998C"/>
                </a:solidFill>
                <a:latin typeface="Bukhari Script"/>
                <a:ea typeface="Bukhari Script"/>
                <a:cs typeface="Bukhari Script"/>
                <a:sym typeface="Bukhari Script"/>
              </a:rPr>
              <a:t>14. How can you set up parameterized queries in Power BI to allow users to filter data based</a:t>
            </a:r>
          </a:p>
        </p:txBody>
      </p:sp>
      <p:sp>
        <p:nvSpPr>
          <p:cNvPr name="TextBox 3" id="3"/>
          <p:cNvSpPr txBox="true"/>
          <p:nvPr/>
        </p:nvSpPr>
        <p:spPr>
          <a:xfrm rot="0">
            <a:off x="5648771" y="1451839"/>
            <a:ext cx="6774954" cy="537846"/>
          </a:xfrm>
          <a:prstGeom prst="rect">
            <a:avLst/>
          </a:prstGeom>
        </p:spPr>
        <p:txBody>
          <a:bodyPr anchor="t" rtlCol="false" tIns="0" lIns="0" bIns="0" rIns="0">
            <a:spAutoFit/>
          </a:bodyPr>
          <a:lstStyle/>
          <a:p>
            <a:pPr algn="ctr">
              <a:lnSpc>
                <a:spcPts val="4479"/>
              </a:lnSpc>
              <a:spcBef>
                <a:spcPct val="0"/>
              </a:spcBef>
            </a:pPr>
            <a:r>
              <a:rPr lang="en-US" sz="3199" spc="31">
                <a:solidFill>
                  <a:srgbClr val="63998C"/>
                </a:solidFill>
                <a:latin typeface="Bukhari Script"/>
                <a:ea typeface="Bukhari Script"/>
                <a:cs typeface="Bukhari Script"/>
                <a:sym typeface="Bukhari Script"/>
              </a:rPr>
              <a:t>on the Distance from Home column?</a:t>
            </a:r>
          </a:p>
        </p:txBody>
      </p:sp>
      <p:sp>
        <p:nvSpPr>
          <p:cNvPr name="TextBox 4" id="4"/>
          <p:cNvSpPr txBox="true"/>
          <p:nvPr/>
        </p:nvSpPr>
        <p:spPr>
          <a:xfrm rot="0">
            <a:off x="0" y="3332893"/>
            <a:ext cx="18102585" cy="5595499"/>
          </a:xfrm>
          <a:prstGeom prst="rect">
            <a:avLst/>
          </a:prstGeom>
        </p:spPr>
        <p:txBody>
          <a:bodyPr anchor="t" rtlCol="false" tIns="0" lIns="0" bIns="0" rIns="0">
            <a:spAutoFit/>
          </a:bodyPr>
          <a:lstStyle/>
          <a:p>
            <a:pPr algn="ctr">
              <a:lnSpc>
                <a:spcPts val="4486"/>
              </a:lnSpc>
              <a:spcBef>
                <a:spcPct val="0"/>
              </a:spcBef>
            </a:pPr>
            <a:r>
              <a:rPr lang="en-US" sz="3204" spc="32">
                <a:solidFill>
                  <a:srgbClr val="63998C"/>
                </a:solidFill>
                <a:latin typeface="Bukhari Script"/>
                <a:ea typeface="Bukhari Script"/>
                <a:cs typeface="Bukhari Script"/>
                <a:sym typeface="Bukhari Script"/>
              </a:rPr>
              <a:t>In Power BI, set up parameterized queries by creating a parameter for the Distance from Home column.</a:t>
            </a:r>
          </a:p>
          <a:p>
            <a:pPr algn="ctr">
              <a:lnSpc>
                <a:spcPts val="4486"/>
              </a:lnSpc>
              <a:spcBef>
                <a:spcPct val="0"/>
              </a:spcBef>
            </a:pPr>
            <a:r>
              <a:rPr lang="en-US" sz="3204" spc="32">
                <a:solidFill>
                  <a:srgbClr val="63998C"/>
                </a:solidFill>
                <a:latin typeface="Bukhari Script"/>
                <a:ea typeface="Bukhari Script"/>
                <a:cs typeface="Bukhari Script"/>
                <a:sym typeface="Bukhari Script"/>
              </a:rPr>
              <a:t>Go to "Home" and select "Manage Parameters" to define a new parameter, let's call it "DistanceParameter."</a:t>
            </a:r>
          </a:p>
          <a:p>
            <a:pPr algn="ctr">
              <a:lnSpc>
                <a:spcPts val="4486"/>
              </a:lnSpc>
              <a:spcBef>
                <a:spcPct val="0"/>
              </a:spcBef>
            </a:pPr>
            <a:r>
              <a:rPr lang="en-US" sz="3204" spc="32">
                <a:solidFill>
                  <a:srgbClr val="63998C"/>
                </a:solidFill>
                <a:latin typeface="Bukhari Script"/>
                <a:ea typeface="Bukhari Script"/>
                <a:cs typeface="Bukhari Script"/>
                <a:sym typeface="Bukhari Script"/>
              </a:rPr>
              <a:t>Apply this parameter in the Power Query Editor to replace the hardcoded distance filter with the parameter. For example, in your query, use each [DistanceFromHome] = DistanceParameter.</a:t>
            </a:r>
          </a:p>
          <a:p>
            <a:pPr algn="ctr">
              <a:lnSpc>
                <a:spcPts val="4486"/>
              </a:lnSpc>
              <a:spcBef>
                <a:spcPct val="0"/>
              </a:spcBef>
            </a:pPr>
            <a:r>
              <a:rPr lang="en-US" sz="3204" spc="32">
                <a:solidFill>
                  <a:srgbClr val="63998C"/>
                </a:solidFill>
                <a:latin typeface="Bukhari Script"/>
                <a:ea typeface="Bukhari Script"/>
                <a:cs typeface="Bukhari Script"/>
                <a:sym typeface="Bukhari Script"/>
              </a:rPr>
              <a:t>Now, users can dynamically filter data based on Distance from Home by adjusting the parameter value in the Manage Parameters window, providing a flexible way to interact with the report.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3471863" y="2370256"/>
            <a:ext cx="11978952" cy="5038745"/>
          </a:xfrm>
          <a:custGeom>
            <a:avLst/>
            <a:gdLst/>
            <a:ahLst/>
            <a:cxnLst/>
            <a:rect r="r" b="b" t="t" l="l"/>
            <a:pathLst>
              <a:path h="5038745" w="11978952">
                <a:moveTo>
                  <a:pt x="0" y="0"/>
                </a:moveTo>
                <a:lnTo>
                  <a:pt x="11978952" y="0"/>
                </a:lnTo>
                <a:lnTo>
                  <a:pt x="11978952" y="5038745"/>
                </a:lnTo>
                <a:lnTo>
                  <a:pt x="0" y="5038745"/>
                </a:lnTo>
                <a:lnTo>
                  <a:pt x="0" y="0"/>
                </a:lnTo>
                <a:close/>
              </a:path>
            </a:pathLst>
          </a:custGeom>
          <a:blipFill>
            <a:blip r:embed="rId2"/>
            <a:stretch>
              <a:fillRect l="-883" t="0" r="-883" b="0"/>
            </a:stretch>
          </a:blipFill>
          <a:ln w="38100" cap="rnd">
            <a:solidFill>
              <a:srgbClr val="000000"/>
            </a:solidFill>
            <a:prstDash val="solid"/>
            <a:round/>
          </a:ln>
        </p:spPr>
      </p:sp>
      <p:sp>
        <p:nvSpPr>
          <p:cNvPr name="TextBox 3" id="3"/>
          <p:cNvSpPr txBox="true"/>
          <p:nvPr/>
        </p:nvSpPr>
        <p:spPr>
          <a:xfrm rot="0">
            <a:off x="0" y="450215"/>
            <a:ext cx="18206550" cy="1099821"/>
          </a:xfrm>
          <a:prstGeom prst="rect">
            <a:avLst/>
          </a:prstGeom>
        </p:spPr>
        <p:txBody>
          <a:bodyPr anchor="t" rtlCol="false" tIns="0" lIns="0" bIns="0" rIns="0">
            <a:spAutoFit/>
          </a:bodyPr>
          <a:lstStyle/>
          <a:p>
            <a:pPr algn="ctr">
              <a:lnSpc>
                <a:spcPts val="4479"/>
              </a:lnSpc>
              <a:spcBef>
                <a:spcPct val="0"/>
              </a:spcBef>
            </a:pPr>
            <a:r>
              <a:rPr lang="en-US" sz="3199" spc="31">
                <a:solidFill>
                  <a:srgbClr val="63998C"/>
                </a:solidFill>
                <a:latin typeface="Bukhari Script"/>
                <a:ea typeface="Bukhari Script"/>
                <a:cs typeface="Bukhari Script"/>
                <a:sym typeface="Bukhari Script"/>
              </a:rPr>
              <a:t>15. In Excel, calculate the total Monthly Income for each Department, considering only the employees with a Job Level greater than or equal to 3.</a:t>
            </a:r>
          </a:p>
        </p:txBody>
      </p:sp>
      <p:sp>
        <p:nvSpPr>
          <p:cNvPr name="Freeform 4" id="4"/>
          <p:cNvSpPr/>
          <p:nvPr/>
        </p:nvSpPr>
        <p:spPr>
          <a:xfrm flipH="false" flipV="false" rot="0">
            <a:off x="476106" y="7858697"/>
            <a:ext cx="4001457" cy="2428303"/>
          </a:xfrm>
          <a:custGeom>
            <a:avLst/>
            <a:gdLst/>
            <a:ahLst/>
            <a:cxnLst/>
            <a:rect r="r" b="b" t="t" l="l"/>
            <a:pathLst>
              <a:path h="2428303" w="4001457">
                <a:moveTo>
                  <a:pt x="0" y="0"/>
                </a:moveTo>
                <a:lnTo>
                  <a:pt x="4001457" y="0"/>
                </a:lnTo>
                <a:lnTo>
                  <a:pt x="4001457" y="2428303"/>
                </a:lnTo>
                <a:lnTo>
                  <a:pt x="0" y="24283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450815" y="7399696"/>
            <a:ext cx="2437738" cy="2887304"/>
          </a:xfrm>
          <a:custGeom>
            <a:avLst/>
            <a:gdLst/>
            <a:ahLst/>
            <a:cxnLst/>
            <a:rect r="r" b="b" t="t" l="l"/>
            <a:pathLst>
              <a:path h="2887304" w="2437738">
                <a:moveTo>
                  <a:pt x="0" y="0"/>
                </a:moveTo>
                <a:lnTo>
                  <a:pt x="2437738" y="0"/>
                </a:lnTo>
                <a:lnTo>
                  <a:pt x="2437738" y="2887304"/>
                </a:lnTo>
                <a:lnTo>
                  <a:pt x="0" y="2887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1213915" y="4099246"/>
            <a:ext cx="7033123" cy="5452305"/>
          </a:xfrm>
          <a:custGeom>
            <a:avLst/>
            <a:gdLst/>
            <a:ahLst/>
            <a:cxnLst/>
            <a:rect r="r" b="b" t="t" l="l"/>
            <a:pathLst>
              <a:path h="5452305" w="7033123">
                <a:moveTo>
                  <a:pt x="0" y="0"/>
                </a:moveTo>
                <a:lnTo>
                  <a:pt x="7033123" y="0"/>
                </a:lnTo>
                <a:lnTo>
                  <a:pt x="7033123" y="5452305"/>
                </a:lnTo>
                <a:lnTo>
                  <a:pt x="0" y="5452305"/>
                </a:lnTo>
                <a:lnTo>
                  <a:pt x="0" y="0"/>
                </a:lnTo>
                <a:close/>
              </a:path>
            </a:pathLst>
          </a:custGeom>
          <a:blipFill>
            <a:blip r:embed="rId2"/>
            <a:stretch>
              <a:fillRect l="0" t="-8426" r="-1225" b="-919"/>
            </a:stretch>
          </a:blipFill>
          <a:ln w="38100" cap="rnd">
            <a:solidFill>
              <a:srgbClr val="000000"/>
            </a:solidFill>
            <a:prstDash val="solid"/>
            <a:round/>
          </a:ln>
        </p:spPr>
      </p:sp>
      <p:sp>
        <p:nvSpPr>
          <p:cNvPr name="TextBox 3" id="3"/>
          <p:cNvSpPr txBox="true"/>
          <p:nvPr/>
        </p:nvSpPr>
        <p:spPr>
          <a:xfrm rot="0">
            <a:off x="0" y="450215"/>
            <a:ext cx="17780257" cy="905510"/>
          </a:xfrm>
          <a:prstGeom prst="rect">
            <a:avLst/>
          </a:prstGeom>
        </p:spPr>
        <p:txBody>
          <a:bodyPr anchor="t" rtlCol="false" tIns="0" lIns="0" bIns="0" rIns="0">
            <a:spAutoFit/>
          </a:bodyPr>
          <a:lstStyle/>
          <a:p>
            <a:pPr algn="ctr">
              <a:lnSpc>
                <a:spcPts val="3639"/>
              </a:lnSpc>
              <a:spcBef>
                <a:spcPct val="0"/>
              </a:spcBef>
            </a:pPr>
            <a:r>
              <a:rPr lang="en-US" sz="2599" spc="25">
                <a:solidFill>
                  <a:srgbClr val="63998C"/>
                </a:solidFill>
                <a:latin typeface="Bukhari Script"/>
                <a:ea typeface="Bukhari Script"/>
                <a:cs typeface="Bukhari Script"/>
                <a:sym typeface="Bukhari Script"/>
              </a:rPr>
              <a:t>16. Explain how to perform a What-If analysis in Excel to understand the impact of a 10% increase in Percent Salary Hike on Monthly Income.</a:t>
            </a:r>
          </a:p>
        </p:txBody>
      </p:sp>
      <p:sp>
        <p:nvSpPr>
          <p:cNvPr name="TextBox 4" id="4"/>
          <p:cNvSpPr txBox="true"/>
          <p:nvPr/>
        </p:nvSpPr>
        <p:spPr>
          <a:xfrm rot="0">
            <a:off x="0" y="2075699"/>
            <a:ext cx="18076440" cy="824865"/>
          </a:xfrm>
          <a:prstGeom prst="rect">
            <a:avLst/>
          </a:prstGeom>
        </p:spPr>
        <p:txBody>
          <a:bodyPr anchor="t" rtlCol="false" tIns="0" lIns="0" bIns="0" rIns="0">
            <a:spAutoFit/>
          </a:bodyPr>
          <a:lstStyle/>
          <a:p>
            <a:pPr algn="ctr">
              <a:lnSpc>
                <a:spcPts val="3359"/>
              </a:lnSpc>
              <a:spcBef>
                <a:spcPct val="0"/>
              </a:spcBef>
            </a:pPr>
            <a:r>
              <a:rPr lang="en-US" sz="2400" spc="24">
                <a:solidFill>
                  <a:srgbClr val="63998C"/>
                </a:solidFill>
                <a:latin typeface="Bukhari Script"/>
                <a:ea typeface="Bukhari Script"/>
                <a:cs typeface="Bukhari Script"/>
                <a:sym typeface="Bukhari Script"/>
              </a:rPr>
              <a:t>What-If Analysis is the process of changing the values in cells to see how those changes will affect the outcome of formulas on the worksheet.</a:t>
            </a:r>
          </a:p>
        </p:txBody>
      </p:sp>
      <p:sp>
        <p:nvSpPr>
          <p:cNvPr name="Freeform 5" id="5"/>
          <p:cNvSpPr/>
          <p:nvPr/>
        </p:nvSpPr>
        <p:spPr>
          <a:xfrm flipH="false" flipV="false" rot="0">
            <a:off x="11031726" y="3122034"/>
            <a:ext cx="6227574" cy="6802007"/>
          </a:xfrm>
          <a:custGeom>
            <a:avLst/>
            <a:gdLst/>
            <a:ahLst/>
            <a:cxnLst/>
            <a:rect r="r" b="b" t="t" l="l"/>
            <a:pathLst>
              <a:path h="6802007" w="6227574">
                <a:moveTo>
                  <a:pt x="0" y="0"/>
                </a:moveTo>
                <a:lnTo>
                  <a:pt x="6227574" y="0"/>
                </a:lnTo>
                <a:lnTo>
                  <a:pt x="6227574" y="6802007"/>
                </a:lnTo>
                <a:lnTo>
                  <a:pt x="0" y="68020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0" y="450215"/>
            <a:ext cx="18288000" cy="1028700"/>
          </a:xfrm>
          <a:prstGeom prst="rect">
            <a:avLst/>
          </a:prstGeom>
        </p:spPr>
        <p:txBody>
          <a:bodyPr anchor="t" rtlCol="false" tIns="0" lIns="0" bIns="0" rIns="0">
            <a:spAutoFit/>
          </a:bodyPr>
          <a:lstStyle/>
          <a:p>
            <a:pPr algn="ctr">
              <a:lnSpc>
                <a:spcPts val="4199"/>
              </a:lnSpc>
              <a:spcBef>
                <a:spcPct val="0"/>
              </a:spcBef>
            </a:pPr>
            <a:r>
              <a:rPr lang="en-US" sz="2999" spc="29">
                <a:solidFill>
                  <a:srgbClr val="63998C"/>
                </a:solidFill>
                <a:latin typeface="Bukhari Script"/>
                <a:ea typeface="Bukhari Script"/>
                <a:cs typeface="Bukhari Script"/>
                <a:sym typeface="Bukhari Script"/>
              </a:rPr>
              <a:t>17. Verify if the data adheres to a predefined schema. What actions would you take if you find inconsistencies?</a:t>
            </a:r>
          </a:p>
        </p:txBody>
      </p:sp>
      <p:sp>
        <p:nvSpPr>
          <p:cNvPr name="TextBox 3" id="3"/>
          <p:cNvSpPr txBox="true"/>
          <p:nvPr/>
        </p:nvSpPr>
        <p:spPr>
          <a:xfrm rot="0">
            <a:off x="535609" y="2617313"/>
            <a:ext cx="17752391" cy="6274253"/>
          </a:xfrm>
          <a:prstGeom prst="rect">
            <a:avLst/>
          </a:prstGeom>
        </p:spPr>
        <p:txBody>
          <a:bodyPr anchor="t" rtlCol="false" tIns="0" lIns="0" bIns="0" rIns="0">
            <a:spAutoFit/>
          </a:bodyPr>
          <a:lstStyle/>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Review the data to find any fields, values, or formats that deviate from the predefined schema.</a:t>
            </a:r>
          </a:p>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Document the inconsistencies, noting the specific fields or records that don't adhere to the expected schema.</a:t>
            </a:r>
          </a:p>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Understand the reasons behind the inconsistencies. It could be data entry errors, system issues, or changes in source systems.</a:t>
            </a:r>
          </a:p>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Set up validation rules to prevent future inconsistencies. This ensures that new data entering the system conforms to the defined schema.</a:t>
            </a:r>
          </a:p>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Implement ongoing monitoring processes to catch and rectify inconsistencies early on, maintaining data quality over time.</a:t>
            </a:r>
          </a:p>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Update documentation to reflect any changes made to the schema or validation rules.</a:t>
            </a:r>
          </a:p>
          <a:p>
            <a:pPr algn="ctr">
              <a:lnSpc>
                <a:spcPts val="3300"/>
              </a:lnSpc>
              <a:spcBef>
                <a:spcPct val="0"/>
              </a:spcBef>
            </a:pPr>
            <a:r>
              <a:rPr lang="en-US" sz="2357" spc="23">
                <a:solidFill>
                  <a:srgbClr val="63998C"/>
                </a:solidFill>
                <a:latin typeface="Bukhari Script"/>
                <a:ea typeface="Bukhari Script"/>
                <a:cs typeface="Bukhari Script"/>
                <a:sym typeface="Bukhari Script"/>
              </a:rPr>
              <a:t>•</a:t>
            </a:r>
          </a:p>
          <a:p>
            <a:pPr algn="ctr">
              <a:lnSpc>
                <a:spcPts val="3300"/>
              </a:lnSpc>
              <a:spcBef>
                <a:spcPct val="0"/>
              </a:spcBef>
            </a:pPr>
            <a:r>
              <a:rPr lang="en-US" sz="2357" spc="23">
                <a:solidFill>
                  <a:srgbClr val="63998C"/>
                </a:solidFill>
                <a:latin typeface="Bukhari Script"/>
                <a:ea typeface="Bukhari Script"/>
                <a:cs typeface="Bukhari Script"/>
                <a:sym typeface="Bukhari Script"/>
              </a:rPr>
              <a:t>Establish a continuous improvement process to regularly review and enhance data quality measures.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9830766" y="2133735"/>
            <a:ext cx="7897564" cy="7124565"/>
          </a:xfrm>
          <a:custGeom>
            <a:avLst/>
            <a:gdLst/>
            <a:ahLst/>
            <a:cxnLst/>
            <a:rect r="r" b="b" t="t" l="l"/>
            <a:pathLst>
              <a:path h="7124565" w="7897564">
                <a:moveTo>
                  <a:pt x="0" y="0"/>
                </a:moveTo>
                <a:lnTo>
                  <a:pt x="7897564" y="0"/>
                </a:lnTo>
                <a:lnTo>
                  <a:pt x="7897564" y="7124565"/>
                </a:lnTo>
                <a:lnTo>
                  <a:pt x="0" y="71245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9849" y="-3808372"/>
            <a:ext cx="8198902" cy="6678378"/>
          </a:xfrm>
          <a:custGeom>
            <a:avLst/>
            <a:gdLst/>
            <a:ahLst/>
            <a:cxnLst/>
            <a:rect r="r" b="b" t="t" l="l"/>
            <a:pathLst>
              <a:path h="6678378" w="8198902">
                <a:moveTo>
                  <a:pt x="0" y="6678379"/>
                </a:moveTo>
                <a:lnTo>
                  <a:pt x="8198902" y="6678379"/>
                </a:lnTo>
                <a:lnTo>
                  <a:pt x="8198902" y="0"/>
                </a:lnTo>
                <a:lnTo>
                  <a:pt x="0" y="0"/>
                </a:lnTo>
                <a:lnTo>
                  <a:pt x="0" y="667837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978632" y="962025"/>
            <a:ext cx="6382165" cy="596901"/>
          </a:xfrm>
          <a:prstGeom prst="rect">
            <a:avLst/>
          </a:prstGeom>
        </p:spPr>
        <p:txBody>
          <a:bodyPr anchor="t" rtlCol="false" tIns="0" lIns="0" bIns="0" rIns="0">
            <a:spAutoFit/>
          </a:bodyPr>
          <a:lstStyle/>
          <a:p>
            <a:pPr algn="ctr">
              <a:lnSpc>
                <a:spcPts val="4899"/>
              </a:lnSpc>
              <a:spcBef>
                <a:spcPct val="0"/>
              </a:spcBef>
            </a:pPr>
            <a:r>
              <a:rPr lang="en-US" sz="3499" spc="34">
                <a:solidFill>
                  <a:srgbClr val="63998C"/>
                </a:solidFill>
                <a:latin typeface="Bukhari Script"/>
                <a:ea typeface="Bukhari Script"/>
                <a:cs typeface="Bukhari Script"/>
                <a:sym typeface="Bukhari Script"/>
              </a:rPr>
              <a:t>INTRODUCTION</a:t>
            </a:r>
          </a:p>
        </p:txBody>
      </p:sp>
      <p:sp>
        <p:nvSpPr>
          <p:cNvPr name="TextBox 6" id="6"/>
          <p:cNvSpPr txBox="true"/>
          <p:nvPr/>
        </p:nvSpPr>
        <p:spPr>
          <a:xfrm rot="0">
            <a:off x="1028700" y="2255023"/>
            <a:ext cx="8115300" cy="7531462"/>
          </a:xfrm>
          <a:prstGeom prst="rect">
            <a:avLst/>
          </a:prstGeom>
        </p:spPr>
        <p:txBody>
          <a:bodyPr anchor="t" rtlCol="false" tIns="0" lIns="0" bIns="0" rIns="0">
            <a:spAutoFit/>
          </a:bodyPr>
          <a:lstStyle/>
          <a:p>
            <a:pPr algn="ctr">
              <a:lnSpc>
                <a:spcPts val="3305"/>
              </a:lnSpc>
              <a:spcBef>
                <a:spcPct val="0"/>
              </a:spcBef>
            </a:pPr>
            <a:r>
              <a:rPr lang="en-US" sz="2360" spc="23">
                <a:solidFill>
                  <a:srgbClr val="63998C"/>
                </a:solidFill>
                <a:latin typeface="Bukhari Script"/>
                <a:ea typeface="Bukhari Script"/>
                <a:cs typeface="Bukhari Script"/>
                <a:sym typeface="Bukhari Script"/>
              </a:rPr>
              <a:t>In this project, we aim to analyze and gain insights from a comprehensive dataset encompassing various aspects of employee demographics, job roles, satisfaction levels, and performance metrics. By leveraging tools like Power BI and Excel, we seek to uncover patterns, trends, and correlations within the data to inform strategic decision-making and optimize organizational effectiveness. From examining factors influencing employee attrition to understanding the impact of salary adjustments on income, our analysis endeavors to provide actionable insights that drive workforce management, improve employee satisfaction, and enhance overall business performance. Through thorough examination of the dataset and application of advanced analytical techniques, we aim to deliver valuable insights that empower stakeholders to make informed decisions and foster a thriving work environment.</a:t>
            </a:r>
          </a:p>
          <a:p>
            <a:pPr algn="ctr">
              <a:lnSpc>
                <a:spcPts val="3305"/>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TextBox 2" id="2"/>
          <p:cNvSpPr txBox="true"/>
          <p:nvPr/>
        </p:nvSpPr>
        <p:spPr>
          <a:xfrm rot="0">
            <a:off x="7013703" y="3504578"/>
            <a:ext cx="4753421" cy="1035687"/>
          </a:xfrm>
          <a:prstGeom prst="rect">
            <a:avLst/>
          </a:prstGeom>
        </p:spPr>
        <p:txBody>
          <a:bodyPr anchor="t" rtlCol="false" tIns="0" lIns="0" bIns="0" rIns="0">
            <a:spAutoFit/>
          </a:bodyPr>
          <a:lstStyle/>
          <a:p>
            <a:pPr algn="ctr">
              <a:lnSpc>
                <a:spcPts val="8539"/>
              </a:lnSpc>
              <a:spcBef>
                <a:spcPct val="0"/>
              </a:spcBef>
            </a:pPr>
            <a:r>
              <a:rPr lang="en-US" sz="6099" spc="60">
                <a:solidFill>
                  <a:srgbClr val="63998C"/>
                </a:solidFill>
                <a:latin typeface="Bukhari Script"/>
                <a:ea typeface="Bukhari Script"/>
                <a:cs typeface="Bukhari Script"/>
                <a:sym typeface="Bukhari Script"/>
              </a:rPr>
              <a:t>THANK YOU!</a:t>
            </a:r>
          </a:p>
        </p:txBody>
      </p:sp>
      <p:sp>
        <p:nvSpPr>
          <p:cNvPr name="Freeform 3" id="3"/>
          <p:cNvSpPr/>
          <p:nvPr/>
        </p:nvSpPr>
        <p:spPr>
          <a:xfrm flipH="false" flipV="false" rot="0">
            <a:off x="583368" y="7029853"/>
            <a:ext cx="4001457" cy="2428303"/>
          </a:xfrm>
          <a:custGeom>
            <a:avLst/>
            <a:gdLst/>
            <a:ahLst/>
            <a:cxnLst/>
            <a:rect r="r" b="b" t="t" l="l"/>
            <a:pathLst>
              <a:path h="2428303" w="4001457">
                <a:moveTo>
                  <a:pt x="0" y="0"/>
                </a:moveTo>
                <a:lnTo>
                  <a:pt x="4001457" y="0"/>
                </a:lnTo>
                <a:lnTo>
                  <a:pt x="4001457" y="2428303"/>
                </a:lnTo>
                <a:lnTo>
                  <a:pt x="0" y="2428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1100" y="6880539"/>
            <a:ext cx="2857283" cy="2577617"/>
          </a:xfrm>
          <a:custGeom>
            <a:avLst/>
            <a:gdLst/>
            <a:ahLst/>
            <a:cxnLst/>
            <a:rect r="r" b="b" t="t" l="l"/>
            <a:pathLst>
              <a:path h="2577617" w="2857283">
                <a:moveTo>
                  <a:pt x="0" y="0"/>
                </a:moveTo>
                <a:lnTo>
                  <a:pt x="2857283" y="0"/>
                </a:lnTo>
                <a:lnTo>
                  <a:pt x="2857283" y="2577617"/>
                </a:lnTo>
                <a:lnTo>
                  <a:pt x="0" y="257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794658" y="6944250"/>
            <a:ext cx="2379980" cy="2599510"/>
          </a:xfrm>
          <a:custGeom>
            <a:avLst/>
            <a:gdLst/>
            <a:ahLst/>
            <a:cxnLst/>
            <a:rect r="r" b="b" t="t" l="l"/>
            <a:pathLst>
              <a:path h="2599510" w="2379980">
                <a:moveTo>
                  <a:pt x="0" y="0"/>
                </a:moveTo>
                <a:lnTo>
                  <a:pt x="2379980" y="0"/>
                </a:lnTo>
                <a:lnTo>
                  <a:pt x="2379980" y="2599509"/>
                </a:lnTo>
                <a:lnTo>
                  <a:pt x="0" y="25995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1850913" y="6944250"/>
            <a:ext cx="2621587" cy="2679804"/>
          </a:xfrm>
          <a:custGeom>
            <a:avLst/>
            <a:gdLst/>
            <a:ahLst/>
            <a:cxnLst/>
            <a:rect r="r" b="b" t="t" l="l"/>
            <a:pathLst>
              <a:path h="2679804" w="2621587">
                <a:moveTo>
                  <a:pt x="0" y="0"/>
                </a:moveTo>
                <a:lnTo>
                  <a:pt x="2621586" y="0"/>
                </a:lnTo>
                <a:lnTo>
                  <a:pt x="2621586" y="2679803"/>
                </a:lnTo>
                <a:lnTo>
                  <a:pt x="0" y="26798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907580" y="6974880"/>
            <a:ext cx="3141976" cy="2483276"/>
          </a:xfrm>
          <a:custGeom>
            <a:avLst/>
            <a:gdLst/>
            <a:ahLst/>
            <a:cxnLst/>
            <a:rect r="r" b="b" t="t" l="l"/>
            <a:pathLst>
              <a:path h="2483276" w="3141976">
                <a:moveTo>
                  <a:pt x="0" y="0"/>
                </a:moveTo>
                <a:lnTo>
                  <a:pt x="3141976" y="0"/>
                </a:lnTo>
                <a:lnTo>
                  <a:pt x="3141976" y="2483276"/>
                </a:lnTo>
                <a:lnTo>
                  <a:pt x="0" y="24832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true" rot="0">
            <a:off x="13881591" y="-4240783"/>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9440" y="2214172"/>
            <a:ext cx="15449120" cy="6677182"/>
          </a:xfrm>
          <a:custGeom>
            <a:avLst/>
            <a:gdLst/>
            <a:ahLst/>
            <a:cxnLst/>
            <a:rect r="r" b="b" t="t" l="l"/>
            <a:pathLst>
              <a:path h="6677182" w="15449120">
                <a:moveTo>
                  <a:pt x="0" y="0"/>
                </a:moveTo>
                <a:lnTo>
                  <a:pt x="15449120" y="0"/>
                </a:lnTo>
                <a:lnTo>
                  <a:pt x="15449120" y="6677182"/>
                </a:lnTo>
                <a:lnTo>
                  <a:pt x="0" y="6677182"/>
                </a:lnTo>
                <a:lnTo>
                  <a:pt x="0" y="0"/>
                </a:lnTo>
                <a:close/>
              </a:path>
            </a:pathLst>
          </a:custGeom>
          <a:blipFill>
            <a:blip r:embed="rId6"/>
            <a:stretch>
              <a:fillRect l="0" t="-4254" r="0" b="-4254"/>
            </a:stretch>
          </a:blipFill>
          <a:ln w="38100" cap="rnd">
            <a:solidFill>
              <a:srgbClr val="000000"/>
            </a:solidFill>
            <a:prstDash val="solid"/>
            <a:round/>
          </a:ln>
        </p:spPr>
      </p:sp>
      <p:sp>
        <p:nvSpPr>
          <p:cNvPr name="TextBox 7" id="7"/>
          <p:cNvSpPr txBox="true"/>
          <p:nvPr/>
        </p:nvSpPr>
        <p:spPr>
          <a:xfrm rot="0">
            <a:off x="306958" y="731202"/>
            <a:ext cx="17674084" cy="537846"/>
          </a:xfrm>
          <a:prstGeom prst="rect">
            <a:avLst/>
          </a:prstGeom>
        </p:spPr>
        <p:txBody>
          <a:bodyPr anchor="t" rtlCol="false" tIns="0" lIns="0" bIns="0" rIns="0">
            <a:spAutoFit/>
          </a:bodyPr>
          <a:lstStyle/>
          <a:p>
            <a:pPr algn="ctr">
              <a:lnSpc>
                <a:spcPts val="4479"/>
              </a:lnSpc>
              <a:spcBef>
                <a:spcPct val="0"/>
              </a:spcBef>
            </a:pPr>
            <a:r>
              <a:rPr lang="en-US" sz="3199" spc="31">
                <a:solidFill>
                  <a:srgbClr val="63998C"/>
                </a:solidFill>
                <a:latin typeface="Bukhari Script"/>
                <a:ea typeface="Bukhari Script"/>
                <a:cs typeface="Bukhari Script"/>
                <a:sym typeface="Bukhari Script"/>
              </a:rPr>
              <a:t>1. Using Excel, how would you filter the dataset to only show employees aged 30 and above?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9394507" y="1273810"/>
            <a:ext cx="6925989" cy="7564843"/>
          </a:xfrm>
          <a:custGeom>
            <a:avLst/>
            <a:gdLst/>
            <a:ahLst/>
            <a:cxnLst/>
            <a:rect r="r" b="b" t="t" l="l"/>
            <a:pathLst>
              <a:path h="7564843" w="6925989">
                <a:moveTo>
                  <a:pt x="0" y="0"/>
                </a:moveTo>
                <a:lnTo>
                  <a:pt x="6925989" y="0"/>
                </a:lnTo>
                <a:lnTo>
                  <a:pt x="6925989" y="7564844"/>
                </a:lnTo>
                <a:lnTo>
                  <a:pt x="0" y="7564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333734" y="-4240783"/>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97362" y="2556068"/>
            <a:ext cx="6920835" cy="4450273"/>
          </a:xfrm>
          <a:custGeom>
            <a:avLst/>
            <a:gdLst/>
            <a:ahLst/>
            <a:cxnLst/>
            <a:rect r="r" b="b" t="t" l="l"/>
            <a:pathLst>
              <a:path h="4450273" w="6920835">
                <a:moveTo>
                  <a:pt x="0" y="0"/>
                </a:moveTo>
                <a:lnTo>
                  <a:pt x="6920834" y="0"/>
                </a:lnTo>
                <a:lnTo>
                  <a:pt x="6920834" y="4450273"/>
                </a:lnTo>
                <a:lnTo>
                  <a:pt x="0" y="4450273"/>
                </a:lnTo>
                <a:lnTo>
                  <a:pt x="0" y="0"/>
                </a:lnTo>
                <a:close/>
              </a:path>
            </a:pathLst>
          </a:custGeom>
          <a:blipFill>
            <a:blip r:embed="rId8"/>
            <a:stretch>
              <a:fillRect l="0" t="-6785" r="-24114" b="-44978"/>
            </a:stretch>
          </a:blipFill>
          <a:ln w="38100" cap="rnd">
            <a:solidFill>
              <a:srgbClr val="000000"/>
            </a:solidFill>
            <a:prstDash val="solid"/>
            <a:round/>
          </a:ln>
        </p:spPr>
      </p:sp>
      <p:sp>
        <p:nvSpPr>
          <p:cNvPr name="TextBox 8" id="8"/>
          <p:cNvSpPr txBox="true"/>
          <p:nvPr/>
        </p:nvSpPr>
        <p:spPr>
          <a:xfrm rot="0">
            <a:off x="1597362" y="766445"/>
            <a:ext cx="13370719" cy="507365"/>
          </a:xfrm>
          <a:prstGeom prst="rect">
            <a:avLst/>
          </a:prstGeom>
        </p:spPr>
        <p:txBody>
          <a:bodyPr anchor="t" rtlCol="false" tIns="0" lIns="0" bIns="0" rIns="0">
            <a:spAutoFit/>
          </a:bodyPr>
          <a:lstStyle/>
          <a:p>
            <a:pPr algn="ctr">
              <a:lnSpc>
                <a:spcPts val="4059"/>
              </a:lnSpc>
              <a:spcBef>
                <a:spcPct val="0"/>
              </a:spcBef>
            </a:pPr>
            <a:r>
              <a:rPr lang="en-US" sz="2899" spc="28">
                <a:solidFill>
                  <a:srgbClr val="63998C"/>
                </a:solidFill>
                <a:latin typeface="Bukhari Script"/>
                <a:ea typeface="Bukhari Script"/>
                <a:cs typeface="Bukhari Script"/>
                <a:sym typeface="Bukhari Script"/>
              </a:rPr>
              <a:t>2. Create a pivot table to summarize the average Monthly Income by Job Role.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false" rot="0">
            <a:off x="10496922" y="2437595"/>
            <a:ext cx="7481680" cy="7647824"/>
          </a:xfrm>
          <a:custGeom>
            <a:avLst/>
            <a:gdLst/>
            <a:ahLst/>
            <a:cxnLst/>
            <a:rect r="r" b="b" t="t" l="l"/>
            <a:pathLst>
              <a:path h="7647824" w="7481680">
                <a:moveTo>
                  <a:pt x="0" y="0"/>
                </a:moveTo>
                <a:lnTo>
                  <a:pt x="7481680" y="0"/>
                </a:lnTo>
                <a:lnTo>
                  <a:pt x="7481680" y="7647824"/>
                </a:lnTo>
                <a:lnTo>
                  <a:pt x="0" y="76478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879152" y="-4379582"/>
            <a:ext cx="8198902" cy="6678378"/>
          </a:xfrm>
          <a:custGeom>
            <a:avLst/>
            <a:gdLst/>
            <a:ahLst/>
            <a:cxnLst/>
            <a:rect r="r" b="b" t="t" l="l"/>
            <a:pathLst>
              <a:path h="6678378" w="8198902">
                <a:moveTo>
                  <a:pt x="0" y="6678378"/>
                </a:moveTo>
                <a:lnTo>
                  <a:pt x="8198901" y="6678378"/>
                </a:lnTo>
                <a:lnTo>
                  <a:pt x="8198901" y="0"/>
                </a:lnTo>
                <a:lnTo>
                  <a:pt x="0" y="0"/>
                </a:lnTo>
                <a:lnTo>
                  <a:pt x="0" y="66783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61463" y="3182950"/>
            <a:ext cx="9797576" cy="5571264"/>
          </a:xfrm>
          <a:custGeom>
            <a:avLst/>
            <a:gdLst/>
            <a:ahLst/>
            <a:cxnLst/>
            <a:rect r="r" b="b" t="t" l="l"/>
            <a:pathLst>
              <a:path h="5571264" w="9797576">
                <a:moveTo>
                  <a:pt x="0" y="0"/>
                </a:moveTo>
                <a:lnTo>
                  <a:pt x="9797576" y="0"/>
                </a:lnTo>
                <a:lnTo>
                  <a:pt x="9797576" y="5571264"/>
                </a:lnTo>
                <a:lnTo>
                  <a:pt x="0" y="5571264"/>
                </a:lnTo>
                <a:lnTo>
                  <a:pt x="0" y="0"/>
                </a:lnTo>
                <a:close/>
              </a:path>
            </a:pathLst>
          </a:custGeom>
          <a:blipFill>
            <a:blip r:embed="rId8"/>
            <a:stretch>
              <a:fillRect l="0" t="0" r="-41890" b="0"/>
            </a:stretch>
          </a:blipFill>
          <a:ln w="38100" cap="rnd">
            <a:solidFill>
              <a:srgbClr val="000000"/>
            </a:solidFill>
            <a:prstDash val="solid"/>
            <a:round/>
          </a:ln>
        </p:spPr>
      </p:sp>
      <p:sp>
        <p:nvSpPr>
          <p:cNvPr name="TextBox 8" id="8"/>
          <p:cNvSpPr txBox="true"/>
          <p:nvPr/>
        </p:nvSpPr>
        <p:spPr>
          <a:xfrm rot="0">
            <a:off x="240657" y="758929"/>
            <a:ext cx="17018643" cy="941070"/>
          </a:xfrm>
          <a:prstGeom prst="rect">
            <a:avLst/>
          </a:prstGeom>
        </p:spPr>
        <p:txBody>
          <a:bodyPr anchor="t" rtlCol="false" tIns="0" lIns="0" bIns="0" rIns="0">
            <a:spAutoFit/>
          </a:bodyPr>
          <a:lstStyle/>
          <a:p>
            <a:pPr algn="ctr">
              <a:lnSpc>
                <a:spcPts val="3779"/>
              </a:lnSpc>
              <a:spcBef>
                <a:spcPct val="0"/>
              </a:spcBef>
            </a:pPr>
            <a:r>
              <a:rPr lang="en-US" sz="2699" spc="26">
                <a:solidFill>
                  <a:srgbClr val="63998C"/>
                </a:solidFill>
                <a:latin typeface="Bukhari Script"/>
                <a:ea typeface="Bukhari Script"/>
                <a:cs typeface="Bukhari Script"/>
                <a:sym typeface="Bukhari Script"/>
              </a:rPr>
              <a:t>3. Apply conditional formatting to highlight employees with Monthly Income above the company's average income.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false" flipV="true" rot="0">
            <a:off x="13604124" y="-4240783"/>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02737" y="2835539"/>
            <a:ext cx="8774125" cy="5030638"/>
          </a:xfrm>
          <a:custGeom>
            <a:avLst/>
            <a:gdLst/>
            <a:ahLst/>
            <a:cxnLst/>
            <a:rect r="r" b="b" t="t" l="l"/>
            <a:pathLst>
              <a:path h="5030638" w="8774125">
                <a:moveTo>
                  <a:pt x="0" y="0"/>
                </a:moveTo>
                <a:lnTo>
                  <a:pt x="8774125" y="0"/>
                </a:lnTo>
                <a:lnTo>
                  <a:pt x="8774125" y="5030638"/>
                </a:lnTo>
                <a:lnTo>
                  <a:pt x="0" y="5030638"/>
                </a:lnTo>
                <a:lnTo>
                  <a:pt x="0" y="0"/>
                </a:lnTo>
                <a:close/>
              </a:path>
            </a:pathLst>
          </a:custGeom>
          <a:blipFill>
            <a:blip r:embed="rId6"/>
            <a:stretch>
              <a:fillRect l="0" t="-2943" r="-964" b="-5467"/>
            </a:stretch>
          </a:blipFill>
          <a:ln w="38100" cap="rnd">
            <a:solidFill>
              <a:srgbClr val="000000"/>
            </a:solidFill>
            <a:prstDash val="solid"/>
            <a:round/>
          </a:ln>
        </p:spPr>
      </p:sp>
      <p:sp>
        <p:nvSpPr>
          <p:cNvPr name="TextBox 7" id="7"/>
          <p:cNvSpPr txBox="true"/>
          <p:nvPr/>
        </p:nvSpPr>
        <p:spPr>
          <a:xfrm rot="0">
            <a:off x="1891921" y="962025"/>
            <a:ext cx="13404048" cy="514044"/>
          </a:xfrm>
          <a:prstGeom prst="rect">
            <a:avLst/>
          </a:prstGeom>
        </p:spPr>
        <p:txBody>
          <a:bodyPr anchor="t" rtlCol="false" tIns="0" lIns="0" bIns="0" rIns="0">
            <a:spAutoFit/>
          </a:bodyPr>
          <a:lstStyle/>
          <a:p>
            <a:pPr algn="ctr">
              <a:lnSpc>
                <a:spcPts val="4163"/>
              </a:lnSpc>
              <a:spcBef>
                <a:spcPct val="0"/>
              </a:spcBef>
            </a:pPr>
            <a:r>
              <a:rPr lang="en-US" sz="2973" spc="29">
                <a:solidFill>
                  <a:srgbClr val="63998C"/>
                </a:solidFill>
                <a:latin typeface="Bukhari Script"/>
                <a:ea typeface="Bukhari Script"/>
                <a:cs typeface="Bukhari Script"/>
                <a:sym typeface="Bukhari Script"/>
              </a:rPr>
              <a:t>4. Create a bar chart in Excel to visualize the distribution of employee ages.</a:t>
            </a:r>
          </a:p>
        </p:txBody>
      </p:sp>
      <p:sp>
        <p:nvSpPr>
          <p:cNvPr name="Freeform 8" id="8"/>
          <p:cNvSpPr/>
          <p:nvPr/>
        </p:nvSpPr>
        <p:spPr>
          <a:xfrm flipH="false" flipV="false" rot="0">
            <a:off x="11201600" y="2437595"/>
            <a:ext cx="6501975" cy="7701067"/>
          </a:xfrm>
          <a:custGeom>
            <a:avLst/>
            <a:gdLst/>
            <a:ahLst/>
            <a:cxnLst/>
            <a:rect r="r" b="b" t="t" l="l"/>
            <a:pathLst>
              <a:path h="7701067" w="6501975">
                <a:moveTo>
                  <a:pt x="0" y="0"/>
                </a:moveTo>
                <a:lnTo>
                  <a:pt x="6501975" y="0"/>
                </a:lnTo>
                <a:lnTo>
                  <a:pt x="6501975" y="7701067"/>
                </a:lnTo>
                <a:lnTo>
                  <a:pt x="0" y="77010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24193" y="2918505"/>
            <a:ext cx="10063807" cy="7953980"/>
          </a:xfrm>
          <a:custGeom>
            <a:avLst/>
            <a:gdLst/>
            <a:ahLst/>
            <a:cxnLst/>
            <a:rect r="r" b="b" t="t" l="l"/>
            <a:pathLst>
              <a:path h="7953980" w="10063807">
                <a:moveTo>
                  <a:pt x="0" y="0"/>
                </a:moveTo>
                <a:lnTo>
                  <a:pt x="10063807" y="0"/>
                </a:lnTo>
                <a:lnTo>
                  <a:pt x="10063807" y="7953980"/>
                </a:lnTo>
                <a:lnTo>
                  <a:pt x="0" y="7953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13794528" y="-4240783"/>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00388" y="2437595"/>
            <a:ext cx="6071737" cy="4844734"/>
          </a:xfrm>
          <a:custGeom>
            <a:avLst/>
            <a:gdLst/>
            <a:ahLst/>
            <a:cxnLst/>
            <a:rect r="r" b="b" t="t" l="l"/>
            <a:pathLst>
              <a:path h="4844734" w="6071737">
                <a:moveTo>
                  <a:pt x="0" y="0"/>
                </a:moveTo>
                <a:lnTo>
                  <a:pt x="6071737" y="0"/>
                </a:lnTo>
                <a:lnTo>
                  <a:pt x="6071737" y="4844734"/>
                </a:lnTo>
                <a:lnTo>
                  <a:pt x="0" y="4844734"/>
                </a:lnTo>
                <a:lnTo>
                  <a:pt x="0" y="0"/>
                </a:lnTo>
                <a:close/>
              </a:path>
            </a:pathLst>
          </a:custGeom>
          <a:blipFill>
            <a:blip r:embed="rId8"/>
            <a:stretch>
              <a:fillRect l="0" t="0" r="-107658" b="-12663"/>
            </a:stretch>
          </a:blipFill>
          <a:ln w="38100" cap="rnd">
            <a:solidFill>
              <a:srgbClr val="000000"/>
            </a:solidFill>
            <a:prstDash val="solid"/>
            <a:round/>
          </a:ln>
        </p:spPr>
      </p:sp>
      <p:sp>
        <p:nvSpPr>
          <p:cNvPr name="TextBox 8" id="8"/>
          <p:cNvSpPr txBox="true"/>
          <p:nvPr/>
        </p:nvSpPr>
        <p:spPr>
          <a:xfrm rot="0">
            <a:off x="1757868" y="962025"/>
            <a:ext cx="13655873" cy="507365"/>
          </a:xfrm>
          <a:prstGeom prst="rect">
            <a:avLst/>
          </a:prstGeom>
        </p:spPr>
        <p:txBody>
          <a:bodyPr anchor="t" rtlCol="false" tIns="0" lIns="0" bIns="0" rIns="0">
            <a:spAutoFit/>
          </a:bodyPr>
          <a:lstStyle/>
          <a:p>
            <a:pPr algn="ctr">
              <a:lnSpc>
                <a:spcPts val="4059"/>
              </a:lnSpc>
              <a:spcBef>
                <a:spcPct val="0"/>
              </a:spcBef>
            </a:pPr>
            <a:r>
              <a:rPr lang="en-US" sz="2899" spc="28">
                <a:solidFill>
                  <a:srgbClr val="63998C"/>
                </a:solidFill>
                <a:latin typeface="Bukhari Script"/>
                <a:ea typeface="Bukhari Script"/>
                <a:cs typeface="Bukhari Script"/>
                <a:sym typeface="Bukhari Script"/>
              </a:rPr>
              <a:t>5.Identify and clean any missing or inconsistent data in the "Department" column</a:t>
            </a:r>
          </a:p>
        </p:txBody>
      </p:sp>
      <p:sp>
        <p:nvSpPr>
          <p:cNvPr name="TextBox 9" id="9"/>
          <p:cNvSpPr txBox="true"/>
          <p:nvPr/>
        </p:nvSpPr>
        <p:spPr>
          <a:xfrm rot="0">
            <a:off x="739837" y="7417867"/>
            <a:ext cx="8192839" cy="448310"/>
          </a:xfrm>
          <a:prstGeom prst="rect">
            <a:avLst/>
          </a:prstGeom>
        </p:spPr>
        <p:txBody>
          <a:bodyPr anchor="t" rtlCol="false" tIns="0" lIns="0" bIns="0" rIns="0">
            <a:spAutoFit/>
          </a:bodyPr>
          <a:lstStyle/>
          <a:p>
            <a:pPr algn="ctr">
              <a:lnSpc>
                <a:spcPts val="3639"/>
              </a:lnSpc>
              <a:spcBef>
                <a:spcPct val="0"/>
              </a:spcBef>
            </a:pPr>
            <a:r>
              <a:rPr lang="en-US" sz="2599" spc="25">
                <a:solidFill>
                  <a:srgbClr val="63998C"/>
                </a:solidFill>
                <a:latin typeface="Bukhari Script"/>
                <a:ea typeface="Bukhari Script"/>
                <a:cs typeface="Bukhari Script"/>
                <a:sym typeface="Bukhari Script"/>
              </a:rPr>
              <a:t>No missing data was found in the department column.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81061" y="5143500"/>
            <a:ext cx="11183819" cy="6129666"/>
          </a:xfrm>
          <a:custGeom>
            <a:avLst/>
            <a:gdLst/>
            <a:ahLst/>
            <a:cxnLst/>
            <a:rect r="r" b="b" t="t" l="l"/>
            <a:pathLst>
              <a:path h="6129666" w="11183819">
                <a:moveTo>
                  <a:pt x="0" y="0"/>
                </a:moveTo>
                <a:lnTo>
                  <a:pt x="11183820" y="0"/>
                </a:lnTo>
                <a:lnTo>
                  <a:pt x="11183820" y="6129666"/>
                </a:lnTo>
                <a:lnTo>
                  <a:pt x="0" y="61296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14365738" y="-4612298"/>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1740381"/>
            <a:ext cx="10574413" cy="4184203"/>
          </a:xfrm>
          <a:custGeom>
            <a:avLst/>
            <a:gdLst/>
            <a:ahLst/>
            <a:cxnLst/>
            <a:rect r="r" b="b" t="t" l="l"/>
            <a:pathLst>
              <a:path h="4184203" w="10574413">
                <a:moveTo>
                  <a:pt x="0" y="0"/>
                </a:moveTo>
                <a:lnTo>
                  <a:pt x="10574413" y="0"/>
                </a:lnTo>
                <a:lnTo>
                  <a:pt x="10574413" y="4184203"/>
                </a:lnTo>
                <a:lnTo>
                  <a:pt x="0" y="4184203"/>
                </a:lnTo>
                <a:lnTo>
                  <a:pt x="0" y="0"/>
                </a:lnTo>
                <a:close/>
              </a:path>
            </a:pathLst>
          </a:custGeom>
          <a:blipFill>
            <a:blip r:embed="rId8"/>
            <a:stretch>
              <a:fillRect l="-3125" t="-15168" r="-7002" b="-33876"/>
            </a:stretch>
          </a:blipFill>
          <a:ln w="38100" cap="rnd">
            <a:solidFill>
              <a:srgbClr val="000000"/>
            </a:solidFill>
            <a:prstDash val="solid"/>
            <a:round/>
          </a:ln>
        </p:spPr>
      </p:sp>
      <p:sp>
        <p:nvSpPr>
          <p:cNvPr name="TextBox 8" id="8"/>
          <p:cNvSpPr txBox="true"/>
          <p:nvPr/>
        </p:nvSpPr>
        <p:spPr>
          <a:xfrm rot="0">
            <a:off x="0" y="411752"/>
            <a:ext cx="17864881" cy="905510"/>
          </a:xfrm>
          <a:prstGeom prst="rect">
            <a:avLst/>
          </a:prstGeom>
        </p:spPr>
        <p:txBody>
          <a:bodyPr anchor="t" rtlCol="false" tIns="0" lIns="0" bIns="0" rIns="0">
            <a:spAutoFit/>
          </a:bodyPr>
          <a:lstStyle/>
          <a:p>
            <a:pPr algn="ctr">
              <a:lnSpc>
                <a:spcPts val="3639"/>
              </a:lnSpc>
              <a:spcBef>
                <a:spcPct val="0"/>
              </a:spcBef>
            </a:pPr>
            <a:r>
              <a:rPr lang="en-US" sz="2599" spc="25">
                <a:solidFill>
                  <a:srgbClr val="63998C"/>
                </a:solidFill>
                <a:latin typeface="Bukhari Script"/>
                <a:ea typeface="Bukhari Script"/>
                <a:cs typeface="Bukhari Script"/>
                <a:sym typeface="Bukhari Script"/>
              </a:rPr>
              <a:t>6. In Power BI, establish a relationship between the "EmployeeID" in the employee data and the "EmployeeID" in the time tracking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DDB3"/>
        </a:solidFill>
      </p:bgPr>
    </p:bg>
    <p:spTree>
      <p:nvGrpSpPr>
        <p:cNvPr id="1" name=""/>
        <p:cNvGrpSpPr/>
        <p:nvPr/>
      </p:nvGrpSpPr>
      <p:grpSpPr>
        <a:xfrm>
          <a:off x="0" y="0"/>
          <a:ext cx="0" cy="0"/>
          <a:chOff x="0" y="0"/>
          <a:chExt cx="0" cy="0"/>
        </a:xfrm>
      </p:grpSpPr>
      <p:sp>
        <p:nvSpPr>
          <p:cNvPr name="Freeform 2" id="2"/>
          <p:cNvSpPr/>
          <p:nvPr/>
        </p:nvSpPr>
        <p:spPr>
          <a:xfrm flipH="true" flipV="false" rot="0">
            <a:off x="-2325531" y="7863129"/>
            <a:ext cx="8081965" cy="6583128"/>
          </a:xfrm>
          <a:custGeom>
            <a:avLst/>
            <a:gdLst/>
            <a:ahLst/>
            <a:cxnLst/>
            <a:rect r="r" b="b" t="t" l="l"/>
            <a:pathLst>
              <a:path h="6583128" w="8081965">
                <a:moveTo>
                  <a:pt x="8081966" y="0"/>
                </a:moveTo>
                <a:lnTo>
                  <a:pt x="0" y="0"/>
                </a:lnTo>
                <a:lnTo>
                  <a:pt x="0" y="6583128"/>
                </a:lnTo>
                <a:lnTo>
                  <a:pt x="8081966" y="6583128"/>
                </a:lnTo>
                <a:lnTo>
                  <a:pt x="8081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872934">
            <a:off x="2377235" y="8513629"/>
            <a:ext cx="3158213" cy="3181350"/>
          </a:xfrm>
          <a:custGeom>
            <a:avLst/>
            <a:gdLst/>
            <a:ahLst/>
            <a:cxnLst/>
            <a:rect r="r" b="b" t="t" l="l"/>
            <a:pathLst>
              <a:path h="3181350" w="3158213">
                <a:moveTo>
                  <a:pt x="3158213" y="0"/>
                </a:moveTo>
                <a:lnTo>
                  <a:pt x="0" y="0"/>
                </a:lnTo>
                <a:lnTo>
                  <a:pt x="0" y="3181350"/>
                </a:lnTo>
                <a:lnTo>
                  <a:pt x="3158213" y="3181350"/>
                </a:lnTo>
                <a:lnTo>
                  <a:pt x="31582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86983" y="3388808"/>
            <a:ext cx="10701017" cy="7361438"/>
          </a:xfrm>
          <a:custGeom>
            <a:avLst/>
            <a:gdLst/>
            <a:ahLst/>
            <a:cxnLst/>
            <a:rect r="r" b="b" t="t" l="l"/>
            <a:pathLst>
              <a:path h="7361438" w="10701017">
                <a:moveTo>
                  <a:pt x="0" y="0"/>
                </a:moveTo>
                <a:lnTo>
                  <a:pt x="10701017" y="0"/>
                </a:lnTo>
                <a:lnTo>
                  <a:pt x="10701017" y="7361437"/>
                </a:lnTo>
                <a:lnTo>
                  <a:pt x="0" y="7361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14188549" y="-4550565"/>
            <a:ext cx="8198902" cy="6678378"/>
          </a:xfrm>
          <a:custGeom>
            <a:avLst/>
            <a:gdLst/>
            <a:ahLst/>
            <a:cxnLst/>
            <a:rect r="r" b="b" t="t" l="l"/>
            <a:pathLst>
              <a:path h="6678378" w="8198902">
                <a:moveTo>
                  <a:pt x="0" y="6678378"/>
                </a:moveTo>
                <a:lnTo>
                  <a:pt x="8198902" y="6678378"/>
                </a:lnTo>
                <a:lnTo>
                  <a:pt x="8198902" y="0"/>
                </a:lnTo>
                <a:lnTo>
                  <a:pt x="0" y="0"/>
                </a:lnTo>
                <a:lnTo>
                  <a:pt x="0" y="66783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9262341">
            <a:off x="16708894" y="846920"/>
            <a:ext cx="3158213" cy="3181350"/>
          </a:xfrm>
          <a:custGeom>
            <a:avLst/>
            <a:gdLst/>
            <a:ahLst/>
            <a:cxnLst/>
            <a:rect r="r" b="b" t="t" l="l"/>
            <a:pathLst>
              <a:path h="3181350" w="3158213">
                <a:moveTo>
                  <a:pt x="0" y="0"/>
                </a:moveTo>
                <a:lnTo>
                  <a:pt x="3158212" y="0"/>
                </a:lnTo>
                <a:lnTo>
                  <a:pt x="3158212" y="3181350"/>
                </a:lnTo>
                <a:lnTo>
                  <a:pt x="0" y="3181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09929" y="3217473"/>
            <a:ext cx="5692825" cy="3852053"/>
          </a:xfrm>
          <a:custGeom>
            <a:avLst/>
            <a:gdLst/>
            <a:ahLst/>
            <a:cxnLst/>
            <a:rect r="r" b="b" t="t" l="l"/>
            <a:pathLst>
              <a:path h="3852053" w="5692825">
                <a:moveTo>
                  <a:pt x="0" y="0"/>
                </a:moveTo>
                <a:lnTo>
                  <a:pt x="5692824" y="0"/>
                </a:lnTo>
                <a:lnTo>
                  <a:pt x="5692824" y="3852054"/>
                </a:lnTo>
                <a:lnTo>
                  <a:pt x="0" y="3852054"/>
                </a:lnTo>
                <a:lnTo>
                  <a:pt x="0" y="0"/>
                </a:lnTo>
                <a:close/>
              </a:path>
            </a:pathLst>
          </a:custGeom>
          <a:blipFill>
            <a:blip r:embed="rId8"/>
            <a:stretch>
              <a:fillRect l="-12063" t="-2746" r="-30844" b="-40092"/>
            </a:stretch>
          </a:blipFill>
          <a:ln w="38100" cap="rnd">
            <a:solidFill>
              <a:srgbClr val="000000"/>
            </a:solidFill>
            <a:prstDash val="solid"/>
            <a:round/>
          </a:ln>
        </p:spPr>
      </p:sp>
      <p:sp>
        <p:nvSpPr>
          <p:cNvPr name="TextBox 8" id="8"/>
          <p:cNvSpPr txBox="true"/>
          <p:nvPr/>
        </p:nvSpPr>
        <p:spPr>
          <a:xfrm rot="0">
            <a:off x="275027" y="574675"/>
            <a:ext cx="17272514" cy="860425"/>
          </a:xfrm>
          <a:prstGeom prst="rect">
            <a:avLst/>
          </a:prstGeom>
        </p:spPr>
        <p:txBody>
          <a:bodyPr anchor="t" rtlCol="false" tIns="0" lIns="0" bIns="0" rIns="0">
            <a:spAutoFit/>
          </a:bodyPr>
          <a:lstStyle/>
          <a:p>
            <a:pPr algn="ctr">
              <a:lnSpc>
                <a:spcPts val="3499"/>
              </a:lnSpc>
              <a:spcBef>
                <a:spcPct val="0"/>
              </a:spcBef>
            </a:pPr>
            <a:r>
              <a:rPr lang="en-US" sz="2499" spc="24">
                <a:solidFill>
                  <a:srgbClr val="63998C"/>
                </a:solidFill>
                <a:latin typeface="Bukhari Script"/>
                <a:ea typeface="Bukhari Script"/>
                <a:cs typeface="Bukhari Script"/>
                <a:sym typeface="Bukhari Script"/>
              </a:rPr>
              <a:t>7. Using DAX, create a calculated column that calculates the average years an employee has spent with their current manager.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DAGJ5E9OrGo</dc:identifier>
  <dcterms:modified xsi:type="dcterms:W3CDTF">2011-08-01T06:04:30Z</dcterms:modified>
  <cp:revision>1</cp:revision>
  <dc:title>Grey Blue Corporate Recruitment and Selection Policy Presentation</dc:title>
</cp:coreProperties>
</file>