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98624-4307-4BDD-9999-E0AEFE54265C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0F3DB-BDED-4869-B8B9-55AC676F1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1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0F3DB-BDED-4869-B8B9-55AC676F154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6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1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2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6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6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386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5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729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4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0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0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4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2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7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7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9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02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C15C-44EA-4A3B-B7C1-271C1A86AE80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955C14-2ED7-4DEF-AE0B-D04F9E2997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8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89CF-BF81-0563-DEBF-BF0ABC927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400" dirty="0"/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A0296-23C1-12D9-D2DB-E29D9D8FF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dirty="0"/>
              <a:t>BY RIMA NANDY</a:t>
            </a:r>
          </a:p>
        </p:txBody>
      </p:sp>
    </p:spTree>
    <p:extLst>
      <p:ext uri="{BB962C8B-B14F-4D97-AF65-F5344CB8AC3E}">
        <p14:creationId xmlns:p14="http://schemas.microsoft.com/office/powerpoint/2010/main" val="394444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65F8-E161-2262-759E-E5EC35A6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4000" b="1" dirty="0"/>
              <a:t>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04606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CE49-81AE-35E2-CFD2-E6626926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Attrition by Department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DA653-5579-122C-1F79-7617EDB4E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t="26632" r="16713" b="6148"/>
          <a:stretch/>
        </p:blipFill>
        <p:spPr>
          <a:xfrm>
            <a:off x="2917998" y="1670304"/>
            <a:ext cx="5812014" cy="3901440"/>
          </a:xfrm>
        </p:spPr>
      </p:pic>
    </p:spTree>
    <p:extLst>
      <p:ext uri="{BB962C8B-B14F-4D97-AF65-F5344CB8AC3E}">
        <p14:creationId xmlns:p14="http://schemas.microsoft.com/office/powerpoint/2010/main" val="51467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223E-F918-EDD9-D982-9A1D30B8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u="sng" dirty="0"/>
              <a:t>Attrition by Gender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B78A89-692E-6E1B-BD52-7564DDF8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7" t="27476" r="42323" b="7650"/>
          <a:stretch/>
        </p:blipFill>
        <p:spPr>
          <a:xfrm>
            <a:off x="1853185" y="1517768"/>
            <a:ext cx="6986016" cy="4834263"/>
          </a:xfrm>
        </p:spPr>
      </p:pic>
    </p:spTree>
    <p:extLst>
      <p:ext uri="{BB962C8B-B14F-4D97-AF65-F5344CB8AC3E}">
        <p14:creationId xmlns:p14="http://schemas.microsoft.com/office/powerpoint/2010/main" val="340059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32E9-4706-7382-B1E3-958018A1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/>
              <a:t>Attrition Rate by Age/Total Monthly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AA570-B413-132B-F0F0-C0337FA90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7" t="26003" r="13533" b="6148"/>
          <a:stretch/>
        </p:blipFill>
        <p:spPr>
          <a:xfrm>
            <a:off x="1243585" y="1621536"/>
            <a:ext cx="8851392" cy="4986528"/>
          </a:xfrm>
        </p:spPr>
      </p:pic>
    </p:spTree>
    <p:extLst>
      <p:ext uri="{BB962C8B-B14F-4D97-AF65-F5344CB8AC3E}">
        <p14:creationId xmlns:p14="http://schemas.microsoft.com/office/powerpoint/2010/main" val="193003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C7A0-E13C-7BFF-AEC3-8BC53A47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Education vs Attrition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087FD-1E7F-58F6-9B9E-164E193E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9" t="27260" r="15039" b="7946"/>
          <a:stretch/>
        </p:blipFill>
        <p:spPr>
          <a:xfrm>
            <a:off x="1853185" y="1780032"/>
            <a:ext cx="7851647" cy="4669536"/>
          </a:xfrm>
        </p:spPr>
      </p:pic>
    </p:spTree>
    <p:extLst>
      <p:ext uri="{BB962C8B-B14F-4D97-AF65-F5344CB8AC3E}">
        <p14:creationId xmlns:p14="http://schemas.microsoft.com/office/powerpoint/2010/main" val="90218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9634-6752-D1FA-2C52-43B793C8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Job Satisfaction Rating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566121-5FA1-EB0D-21A2-8D0A2F756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2" t="25690" r="12356" b="6775"/>
          <a:stretch/>
        </p:blipFill>
        <p:spPr>
          <a:xfrm>
            <a:off x="1109472" y="1645920"/>
            <a:ext cx="9152793" cy="4913375"/>
          </a:xfrm>
        </p:spPr>
      </p:pic>
    </p:spTree>
    <p:extLst>
      <p:ext uri="{BB962C8B-B14F-4D97-AF65-F5344CB8AC3E}">
        <p14:creationId xmlns:p14="http://schemas.microsoft.com/office/powerpoint/2010/main" val="151096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2791-361E-A3CD-8723-94431AB6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Attrition Rate vs Performance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BEAD3-29A5-B8FB-E715-279D7FF2D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t="26946" r="19726" b="7404"/>
          <a:stretch/>
        </p:blipFill>
        <p:spPr>
          <a:xfrm>
            <a:off x="1548385" y="1621536"/>
            <a:ext cx="7223028" cy="4901184"/>
          </a:xfrm>
        </p:spPr>
      </p:pic>
    </p:spTree>
    <p:extLst>
      <p:ext uri="{BB962C8B-B14F-4D97-AF65-F5344CB8AC3E}">
        <p14:creationId xmlns:p14="http://schemas.microsoft.com/office/powerpoint/2010/main" val="5015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0BB0-5DB0-2280-9EAF-5DDDE60A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%Salary Hike vs Attrition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34D91-40F7-E69E-8C81-95CB6C316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t="16896" r="11524" b="7404"/>
          <a:stretch/>
        </p:blipFill>
        <p:spPr>
          <a:xfrm>
            <a:off x="1780033" y="1463040"/>
            <a:ext cx="7683390" cy="4949952"/>
          </a:xfrm>
        </p:spPr>
      </p:pic>
    </p:spTree>
    <p:extLst>
      <p:ext uri="{BB962C8B-B14F-4D97-AF65-F5344CB8AC3E}">
        <p14:creationId xmlns:p14="http://schemas.microsoft.com/office/powerpoint/2010/main" val="302074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5517-CD16-7BD5-A89E-6E352D82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Employee Attrition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0AAC8A-41AD-33FC-BF13-81977B25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2352"/>
            <a:ext cx="8596668" cy="532790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From Employee Attrition Analysis, the following insights can be ascertained:</a:t>
            </a:r>
          </a:p>
          <a:p>
            <a:r>
              <a:rPr lang="en-IN" dirty="0"/>
              <a:t>Department-wise Research &amp; Development has the highest attrition rate of </a:t>
            </a:r>
          </a:p>
          <a:p>
            <a:r>
              <a:rPr lang="en-IN" dirty="0"/>
              <a:t>65.37% followed by Sales at 30.34% and Human Resources at 4.29%</a:t>
            </a:r>
          </a:p>
          <a:p>
            <a:r>
              <a:rPr lang="en-IN" dirty="0"/>
              <a:t>Male employees have a higher attrition rate than female employees. </a:t>
            </a:r>
          </a:p>
          <a:p>
            <a:r>
              <a:rPr lang="en-IN" dirty="0"/>
              <a:t>Attrition rate is highest among male employees above the age of 35 years with an aggregate total income of Rs.87,77,670.</a:t>
            </a:r>
          </a:p>
          <a:p>
            <a:r>
              <a:rPr lang="en-IN" dirty="0"/>
              <a:t>Employees having the educational background of Life Sciences, Medical and marketing have a higher attrition rate.</a:t>
            </a:r>
          </a:p>
          <a:p>
            <a:r>
              <a:rPr lang="en-IN" dirty="0"/>
              <a:t> Employees pertaining to Human Resources, Sales Representatives and Research Directors have the lowest job satisfaction and hence the highest attrition rate.</a:t>
            </a:r>
          </a:p>
          <a:p>
            <a:r>
              <a:rPr lang="en-IN" dirty="0"/>
              <a:t>Employees with the performance rating of 3 have the highest attrition rate- hence performance rating is positively  linked to attrition rate.</a:t>
            </a:r>
          </a:p>
          <a:p>
            <a:r>
              <a:rPr lang="en-IN" dirty="0"/>
              <a:t>Employees who have received a salary hike of just 10-12% have higher attrition rate than the employees who have received salary hike of 25% and more.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54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208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Employee Attrition Analysis</vt:lpstr>
      <vt:lpstr>Attrition by Department</vt:lpstr>
      <vt:lpstr>Attrition by Gender</vt:lpstr>
      <vt:lpstr>Attrition Rate by Age/Total Monthly Income</vt:lpstr>
      <vt:lpstr>Education vs Attrition Rate</vt:lpstr>
      <vt:lpstr>Job Satisfaction Rating</vt:lpstr>
      <vt:lpstr>Attrition Rate vs Performance Rating</vt:lpstr>
      <vt:lpstr>%Salary Hike vs Attrition Rate</vt:lpstr>
      <vt:lpstr>Employee Attrition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rima nandy</dc:creator>
  <cp:lastModifiedBy>rima nandy</cp:lastModifiedBy>
  <cp:revision>7</cp:revision>
  <dcterms:created xsi:type="dcterms:W3CDTF">2024-05-27T13:55:27Z</dcterms:created>
  <dcterms:modified xsi:type="dcterms:W3CDTF">2024-05-27T15:54:37Z</dcterms:modified>
</cp:coreProperties>
</file>