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Alfa Slab One" pitchFamily="2" charset="77"/>
      <p:regular r:id="rId34"/>
    </p:embeddedFont>
    <p:embeddedFont>
      <p:font typeface="Lato" panose="020F0502020204030203" pitchFamily="34" charset="77"/>
      <p:regular r:id="rId35"/>
      <p:bold r:id="rId36"/>
      <p:italic r:id="rId37"/>
      <p:boldItalic r:id="rId38"/>
    </p:embeddedFont>
    <p:embeddedFont>
      <p:font typeface="Montserrat" pitchFamily="2" charset="77"/>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7c466f43f_0_1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e7c466f43f_0_1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ee9211d96d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ee9211d9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e9211d96d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ee9211d96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79eac64bd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79eac64b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ee9211d96d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ee9211d96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7c466f43f_0_1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7c466f43f_0_1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e7c466f43f_0_1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e7c466f43f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79eac64bd_0_9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079eac64bd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ee9211d96d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ee9211d96d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a4ba36b9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1a4ba36b9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079eac64b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079eac64b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1a4ba36b9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1a4ba36b9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a4ba36b9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1a4ba36b9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1a4ba36b9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1a4ba36b9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a4ba36b92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a4ba36b9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1a4ba36b92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1a4ba36b9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a4ba36b92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a4ba36b9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1a4ba36b92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1a4ba36b9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a4ba36b92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1a4ba36b9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1a4ba36b92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1a4ba36b92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4ba36b92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a4ba36b9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1a4ba36b92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1a4ba36b92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1a4ba36b9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1a4ba36b9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1a4ba36b92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1a4ba36b92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79eac64bd_0_8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79eac64bd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7c466f43f_0_17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7c466f43f_0_1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e9211d96d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e9211d96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e9211d96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e9211d96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e9211d96d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e9211d96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e9211d96d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e9211d96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0"/>
              </a:spcBef>
              <a:spcAft>
                <a:spcPts val="0"/>
              </a:spcAft>
              <a:buClr>
                <a:schemeClr val="dk1"/>
              </a:buClr>
              <a:buSzPts val="1400"/>
              <a:buChar char="○"/>
              <a:defRPr>
                <a:solidFill>
                  <a:schemeClr val="dk1"/>
                </a:solidFill>
              </a:defRPr>
            </a:lvl2pPr>
            <a:lvl3pPr marL="1371600" lvl="2" indent="-317500" rtl="0">
              <a:spcBef>
                <a:spcPts val="0"/>
              </a:spcBef>
              <a:spcAft>
                <a:spcPts val="0"/>
              </a:spcAft>
              <a:buClr>
                <a:schemeClr val="dk1"/>
              </a:buClr>
              <a:buSzPts val="1400"/>
              <a:buChar char="■"/>
              <a:defRPr>
                <a:solidFill>
                  <a:schemeClr val="dk1"/>
                </a:solidFill>
              </a:defRPr>
            </a:lvl3pPr>
            <a:lvl4pPr marL="1828800" lvl="3" indent="-317500" rtl="0">
              <a:spcBef>
                <a:spcPts val="0"/>
              </a:spcBef>
              <a:spcAft>
                <a:spcPts val="0"/>
              </a:spcAft>
              <a:buClr>
                <a:schemeClr val="dk1"/>
              </a:buClr>
              <a:buSzPts val="1400"/>
              <a:buChar char="●"/>
              <a:defRPr>
                <a:solidFill>
                  <a:schemeClr val="dk1"/>
                </a:solidFill>
              </a:defRPr>
            </a:lvl4pPr>
            <a:lvl5pPr marL="2286000" lvl="4" indent="-317500" rtl="0">
              <a:spcBef>
                <a:spcPts val="0"/>
              </a:spcBef>
              <a:spcAft>
                <a:spcPts val="0"/>
              </a:spcAft>
              <a:buClr>
                <a:schemeClr val="dk1"/>
              </a:buClr>
              <a:buSzPts val="1400"/>
              <a:buChar char="○"/>
              <a:defRPr>
                <a:solidFill>
                  <a:schemeClr val="dk1"/>
                </a:solidFill>
              </a:defRPr>
            </a:lvl5pPr>
            <a:lvl6pPr marL="2743200" lvl="5" indent="-317500" rtl="0">
              <a:spcBef>
                <a:spcPts val="0"/>
              </a:spcBef>
              <a:spcAft>
                <a:spcPts val="0"/>
              </a:spcAft>
              <a:buClr>
                <a:schemeClr val="dk1"/>
              </a:buClr>
              <a:buSzPts val="1400"/>
              <a:buChar char="■"/>
              <a:defRPr>
                <a:solidFill>
                  <a:schemeClr val="dk1"/>
                </a:solidFill>
              </a:defRPr>
            </a:lvl6pPr>
            <a:lvl7pPr marL="3200400" lvl="6" indent="-317500" rtl="0">
              <a:spcBef>
                <a:spcPts val="0"/>
              </a:spcBef>
              <a:spcAft>
                <a:spcPts val="0"/>
              </a:spcAft>
              <a:buClr>
                <a:schemeClr val="dk1"/>
              </a:buClr>
              <a:buSzPts val="1400"/>
              <a:buChar char="●"/>
              <a:defRPr>
                <a:solidFill>
                  <a:schemeClr val="dk1"/>
                </a:solidFill>
              </a:defRPr>
            </a:lvl7pPr>
            <a:lvl8pPr marL="3657600" lvl="7" indent="-317500" rtl="0">
              <a:spcBef>
                <a:spcPts val="0"/>
              </a:spcBef>
              <a:spcAft>
                <a:spcPts val="0"/>
              </a:spcAft>
              <a:buClr>
                <a:schemeClr val="dk1"/>
              </a:buClr>
              <a:buSzPts val="1400"/>
              <a:buChar char="○"/>
              <a:defRPr>
                <a:solidFill>
                  <a:schemeClr val="dk1"/>
                </a:solidFill>
              </a:defRPr>
            </a:lvl8pPr>
            <a:lvl9pPr marL="4114800" lvl="8" indent="-317500" rtl="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0"/>
              </a:spcBef>
              <a:spcAft>
                <a:spcPts val="0"/>
              </a:spcAft>
              <a:buClr>
                <a:schemeClr val="lt2"/>
              </a:buClr>
              <a:buSzPts val="1400"/>
              <a:buChar char="○"/>
              <a:defRPr>
                <a:solidFill>
                  <a:schemeClr val="lt2"/>
                </a:solidFill>
              </a:defRPr>
            </a:lvl2pPr>
            <a:lvl3pPr marL="1371600" lvl="2" indent="-317500" rtl="0">
              <a:lnSpc>
                <a:spcPct val="115000"/>
              </a:lnSpc>
              <a:spcBef>
                <a:spcPts val="0"/>
              </a:spcBef>
              <a:spcAft>
                <a:spcPts val="0"/>
              </a:spcAft>
              <a:buClr>
                <a:schemeClr val="lt2"/>
              </a:buClr>
              <a:buSzPts val="1400"/>
              <a:buChar char="■"/>
              <a:defRPr>
                <a:solidFill>
                  <a:schemeClr val="lt2"/>
                </a:solidFill>
              </a:defRPr>
            </a:lvl3pPr>
            <a:lvl4pPr marL="1828800" lvl="3" indent="-317500" rtl="0">
              <a:lnSpc>
                <a:spcPct val="115000"/>
              </a:lnSpc>
              <a:spcBef>
                <a:spcPts val="0"/>
              </a:spcBef>
              <a:spcAft>
                <a:spcPts val="0"/>
              </a:spcAft>
              <a:buClr>
                <a:schemeClr val="lt2"/>
              </a:buClr>
              <a:buSzPts val="1400"/>
              <a:buChar char="●"/>
              <a:defRPr>
                <a:solidFill>
                  <a:schemeClr val="lt2"/>
                </a:solidFill>
              </a:defRPr>
            </a:lvl4pPr>
            <a:lvl5pPr marL="2286000" lvl="4" indent="-317500" rtl="0">
              <a:lnSpc>
                <a:spcPct val="115000"/>
              </a:lnSpc>
              <a:spcBef>
                <a:spcPts val="0"/>
              </a:spcBef>
              <a:spcAft>
                <a:spcPts val="0"/>
              </a:spcAft>
              <a:buClr>
                <a:schemeClr val="lt2"/>
              </a:buClr>
              <a:buSzPts val="1400"/>
              <a:buChar char="○"/>
              <a:defRPr>
                <a:solidFill>
                  <a:schemeClr val="lt2"/>
                </a:solidFill>
              </a:defRPr>
            </a:lvl5pPr>
            <a:lvl6pPr marL="2743200" lvl="5" indent="-317500" rtl="0">
              <a:lnSpc>
                <a:spcPct val="115000"/>
              </a:lnSpc>
              <a:spcBef>
                <a:spcPts val="0"/>
              </a:spcBef>
              <a:spcAft>
                <a:spcPts val="0"/>
              </a:spcAft>
              <a:buClr>
                <a:schemeClr val="lt2"/>
              </a:buClr>
              <a:buSzPts val="1400"/>
              <a:buChar char="■"/>
              <a:defRPr>
                <a:solidFill>
                  <a:schemeClr val="lt2"/>
                </a:solidFill>
              </a:defRPr>
            </a:lvl6pPr>
            <a:lvl7pPr marL="3200400" lvl="6" indent="-317500" rtl="0">
              <a:lnSpc>
                <a:spcPct val="115000"/>
              </a:lnSpc>
              <a:spcBef>
                <a:spcPts val="0"/>
              </a:spcBef>
              <a:spcAft>
                <a:spcPts val="0"/>
              </a:spcAft>
              <a:buClr>
                <a:schemeClr val="lt2"/>
              </a:buClr>
              <a:buSzPts val="1400"/>
              <a:buChar char="●"/>
              <a:defRPr>
                <a:solidFill>
                  <a:schemeClr val="lt2"/>
                </a:solidFill>
              </a:defRPr>
            </a:lvl7pPr>
            <a:lvl8pPr marL="3657600" lvl="7" indent="-317500" rtl="0">
              <a:lnSpc>
                <a:spcPct val="115000"/>
              </a:lnSpc>
              <a:spcBef>
                <a:spcPts val="0"/>
              </a:spcBef>
              <a:spcAft>
                <a:spcPts val="0"/>
              </a:spcAft>
              <a:buClr>
                <a:schemeClr val="lt2"/>
              </a:buClr>
              <a:buSzPts val="1400"/>
              <a:buChar char="○"/>
              <a:defRPr>
                <a:solidFill>
                  <a:schemeClr val="lt2"/>
                </a:solidFill>
              </a:defRPr>
            </a:lvl8pPr>
            <a:lvl9pPr marL="4114800" lvl="8" indent="-317500" rtl="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slide" Target="slide5.xml"/><Relationship Id="rId7"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 Id="rId9" Type="http://schemas.openxmlformats.org/officeDocument/2006/relationships/slide" Target="slide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5182950" y="3867100"/>
            <a:ext cx="3416400" cy="9090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en" sz="4000"/>
              <a:t>by</a:t>
            </a:r>
            <a:endParaRPr sz="4000"/>
          </a:p>
          <a:p>
            <a:pPr marL="0" lvl="0" indent="0" algn="ctr" rtl="0">
              <a:spcBef>
                <a:spcPts val="0"/>
              </a:spcBef>
              <a:spcAft>
                <a:spcPts val="0"/>
              </a:spcAft>
              <a:buNone/>
            </a:pPr>
            <a:r>
              <a:rPr lang="en" sz="4000"/>
              <a:t>Rime Saad</a:t>
            </a:r>
            <a:endParaRPr/>
          </a:p>
        </p:txBody>
      </p:sp>
      <p:sp>
        <p:nvSpPr>
          <p:cNvPr id="55" name="Google Shape;55;p13"/>
          <p:cNvSpPr txBox="1">
            <a:spLocks noGrp="1"/>
          </p:cNvSpPr>
          <p:nvPr>
            <p:ph type="ctrTitle"/>
          </p:nvPr>
        </p:nvSpPr>
        <p:spPr>
          <a:xfrm>
            <a:off x="4638300" y="621625"/>
            <a:ext cx="4505700" cy="1546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777">
                <a:solidFill>
                  <a:schemeClr val="accent4"/>
                </a:solidFill>
                <a:latin typeface="Alfa Slab One"/>
                <a:ea typeface="Alfa Slab One"/>
                <a:cs typeface="Alfa Slab One"/>
                <a:sym typeface="Alfa Slab One"/>
              </a:rPr>
              <a:t>Customer Segmentation</a:t>
            </a:r>
            <a:endParaRPr>
              <a:solidFill>
                <a:schemeClr val="accent4"/>
              </a:solidFill>
              <a:latin typeface="Alfa Slab One"/>
              <a:ea typeface="Alfa Slab One"/>
              <a:cs typeface="Alfa Slab One"/>
              <a:sym typeface="Alfa Slab One"/>
            </a:endParaRPr>
          </a:p>
        </p:txBody>
      </p:sp>
      <p:pic>
        <p:nvPicPr>
          <p:cNvPr id="56" name="Google Shape;56;p13"/>
          <p:cNvPicPr preferRelativeResize="0"/>
          <p:nvPr/>
        </p:nvPicPr>
        <p:blipFill>
          <a:blip r:embed="rId3">
            <a:alphaModFix/>
          </a:blip>
          <a:stretch>
            <a:fillRect/>
          </a:stretch>
        </p:blipFill>
        <p:spPr>
          <a:xfrm>
            <a:off x="55300" y="41575"/>
            <a:ext cx="4505700" cy="4734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idx="4294967295"/>
          </p:nvPr>
        </p:nvSpPr>
        <p:spPr>
          <a:xfrm>
            <a:off x="907950" y="33710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accent4"/>
                </a:solidFill>
                <a:latin typeface="Alfa Slab One"/>
                <a:ea typeface="Alfa Slab One"/>
                <a:cs typeface="Alfa Slab One"/>
                <a:sym typeface="Alfa Slab One"/>
              </a:rPr>
              <a:t>Quantity and Price after cleaning</a:t>
            </a:r>
            <a:endParaRPr>
              <a:solidFill>
                <a:schemeClr val="accent4"/>
              </a:solidFill>
              <a:latin typeface="Alfa Slab One"/>
              <a:ea typeface="Alfa Slab One"/>
              <a:cs typeface="Alfa Slab One"/>
              <a:sym typeface="Alfa Slab One"/>
            </a:endParaRPr>
          </a:p>
        </p:txBody>
      </p:sp>
      <p:pic>
        <p:nvPicPr>
          <p:cNvPr id="116" name="Google Shape;116;p22"/>
          <p:cNvPicPr preferRelativeResize="0"/>
          <p:nvPr/>
        </p:nvPicPr>
        <p:blipFill>
          <a:blip r:embed="rId3">
            <a:alphaModFix/>
          </a:blip>
          <a:stretch>
            <a:fillRect/>
          </a:stretch>
        </p:blipFill>
        <p:spPr>
          <a:xfrm>
            <a:off x="907938" y="1251188"/>
            <a:ext cx="4714875" cy="3267075"/>
          </a:xfrm>
          <a:prstGeom prst="rect">
            <a:avLst/>
          </a:prstGeom>
          <a:noFill/>
          <a:ln>
            <a:noFill/>
          </a:ln>
        </p:spPr>
      </p:pic>
      <p:sp>
        <p:nvSpPr>
          <p:cNvPr id="117" name="Google Shape;117;p22"/>
          <p:cNvSpPr txBox="1"/>
          <p:nvPr/>
        </p:nvSpPr>
        <p:spPr>
          <a:xfrm>
            <a:off x="6035925" y="2117100"/>
            <a:ext cx="23244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chemeClr val="accent2"/>
                </a:solidFill>
              </a:rPr>
              <a:t>All positive values and no zeros.</a:t>
            </a:r>
            <a:endParaRPr sz="2400">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21"/>
        <p:cNvGrpSpPr/>
        <p:nvPr/>
      </p:nvGrpSpPr>
      <p:grpSpPr>
        <a:xfrm>
          <a:off x="0" y="0"/>
          <a:ext cx="0" cy="0"/>
          <a:chOff x="0" y="0"/>
          <a:chExt cx="0" cy="0"/>
        </a:xfrm>
      </p:grpSpPr>
      <p:sp>
        <p:nvSpPr>
          <p:cNvPr id="122" name="Google Shape;122;p23"/>
          <p:cNvSpPr txBox="1">
            <a:spLocks noGrp="1"/>
          </p:cNvSpPr>
          <p:nvPr>
            <p:ph type="title" idx="4294967295"/>
          </p:nvPr>
        </p:nvSpPr>
        <p:spPr>
          <a:xfrm>
            <a:off x="587875" y="72925"/>
            <a:ext cx="8343600" cy="72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4"/>
                </a:solidFill>
                <a:latin typeface="Impact"/>
                <a:ea typeface="Impact"/>
                <a:cs typeface="Impact"/>
                <a:sym typeface="Impact"/>
              </a:rPr>
              <a:t>Investigation of the description and stockcode features</a:t>
            </a:r>
            <a:endParaRPr>
              <a:solidFill>
                <a:schemeClr val="accent4"/>
              </a:solidFill>
              <a:latin typeface="Impact"/>
              <a:ea typeface="Impact"/>
              <a:cs typeface="Impact"/>
              <a:sym typeface="Impact"/>
            </a:endParaRPr>
          </a:p>
        </p:txBody>
      </p:sp>
      <p:sp>
        <p:nvSpPr>
          <p:cNvPr id="123" name="Google Shape;123;p23"/>
          <p:cNvSpPr txBox="1"/>
          <p:nvPr/>
        </p:nvSpPr>
        <p:spPr>
          <a:xfrm>
            <a:off x="5002000" y="609275"/>
            <a:ext cx="3764100" cy="424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accent2"/>
                </a:solidFill>
                <a:latin typeface="Lato"/>
                <a:ea typeface="Lato"/>
                <a:cs typeface="Lato"/>
                <a:sym typeface="Lato"/>
              </a:rPr>
              <a:t>There are 4,900 unique stockcodes. </a:t>
            </a:r>
            <a:r>
              <a:rPr lang="en" sz="1600">
                <a:solidFill>
                  <a:schemeClr val="accent2"/>
                </a:solidFill>
              </a:rPr>
              <a:t>To investigate if the code is for an actual product, I looked at the length of the code and made these observations:</a:t>
            </a:r>
            <a:endParaRPr sz="1600">
              <a:solidFill>
                <a:schemeClr val="accent2"/>
              </a:solidFill>
            </a:endParaRPr>
          </a:p>
          <a:p>
            <a:pPr marL="457200" lvl="0" indent="-330200" algn="l" rtl="0">
              <a:lnSpc>
                <a:spcPct val="115000"/>
              </a:lnSpc>
              <a:spcBef>
                <a:spcPts val="0"/>
              </a:spcBef>
              <a:spcAft>
                <a:spcPts val="0"/>
              </a:spcAft>
              <a:buClr>
                <a:schemeClr val="accent2"/>
              </a:buClr>
              <a:buSzPts val="1600"/>
              <a:buFont typeface="Arial"/>
              <a:buChar char="●"/>
            </a:pPr>
            <a:r>
              <a:rPr lang="en" sz="1600">
                <a:solidFill>
                  <a:schemeClr val="accent2"/>
                </a:solidFill>
              </a:rPr>
              <a:t>Most stock codes are 5 digits long, some with only numbers and some containing letters. Codes of this length are valid product codes. </a:t>
            </a:r>
            <a:endParaRPr sz="1600">
              <a:solidFill>
                <a:schemeClr val="accent2"/>
              </a:solidFill>
            </a:endParaRPr>
          </a:p>
          <a:p>
            <a:pPr marL="457200" lvl="0" indent="-330200" algn="l" rtl="0">
              <a:lnSpc>
                <a:spcPct val="115000"/>
              </a:lnSpc>
              <a:spcBef>
                <a:spcPts val="0"/>
              </a:spcBef>
              <a:spcAft>
                <a:spcPts val="0"/>
              </a:spcAft>
              <a:buClr>
                <a:schemeClr val="accent2"/>
              </a:buClr>
              <a:buSzPts val="1600"/>
              <a:buFont typeface="Arial"/>
              <a:buChar char="●"/>
            </a:pPr>
            <a:r>
              <a:rPr lang="en" sz="1600">
                <a:solidFill>
                  <a:schemeClr val="accent2"/>
                </a:solidFill>
              </a:rPr>
              <a:t>Some examples of codes that were only letters were “test and gift vouchers” and “Test”. Test is deleted but gift voucher is considered to be a sale so it is retained</a:t>
            </a:r>
            <a:endParaRPr sz="1600">
              <a:solidFill>
                <a:schemeClr val="accent2"/>
              </a:solidFill>
            </a:endParaRPr>
          </a:p>
        </p:txBody>
      </p:sp>
      <p:pic>
        <p:nvPicPr>
          <p:cNvPr id="124" name="Google Shape;124;p23"/>
          <p:cNvPicPr preferRelativeResize="0"/>
          <p:nvPr/>
        </p:nvPicPr>
        <p:blipFill>
          <a:blip r:embed="rId3">
            <a:alphaModFix/>
          </a:blip>
          <a:stretch>
            <a:fillRect/>
          </a:stretch>
        </p:blipFill>
        <p:spPr>
          <a:xfrm>
            <a:off x="38725" y="1183975"/>
            <a:ext cx="4963274" cy="2954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4300">
                <a:solidFill>
                  <a:schemeClr val="accent4"/>
                </a:solidFill>
                <a:latin typeface="Impact"/>
                <a:ea typeface="Impact"/>
                <a:cs typeface="Impact"/>
                <a:sym typeface="Impact"/>
              </a:rPr>
              <a:t>Description</a:t>
            </a:r>
            <a:endParaRPr sz="4300">
              <a:solidFill>
                <a:schemeClr val="accent4"/>
              </a:solidFill>
              <a:latin typeface="Impact"/>
              <a:ea typeface="Impact"/>
              <a:cs typeface="Impact"/>
              <a:sym typeface="Impact"/>
            </a:endParaRPr>
          </a:p>
        </p:txBody>
      </p:sp>
      <p:sp>
        <p:nvSpPr>
          <p:cNvPr id="130" name="Google Shape;130;p24"/>
          <p:cNvSpPr txBox="1">
            <a:spLocks noGrp="1"/>
          </p:cNvSpPr>
          <p:nvPr>
            <p:ph type="body" idx="1"/>
          </p:nvPr>
        </p:nvSpPr>
        <p:spPr>
          <a:xfrm>
            <a:off x="1219200" y="144230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sz="1400">
              <a:solidFill>
                <a:schemeClr val="accent2"/>
              </a:solidFill>
              <a:latin typeface="Arial"/>
              <a:ea typeface="Arial"/>
              <a:cs typeface="Arial"/>
              <a:sym typeface="Arial"/>
            </a:endParaRPr>
          </a:p>
          <a:p>
            <a:pPr marL="0" lvl="0" indent="0" algn="l" rtl="0">
              <a:spcBef>
                <a:spcPts val="0"/>
              </a:spcBef>
              <a:spcAft>
                <a:spcPts val="0"/>
              </a:spcAft>
              <a:buNone/>
            </a:pPr>
            <a:r>
              <a:rPr lang="en" sz="1600">
                <a:solidFill>
                  <a:schemeClr val="accent2"/>
                </a:solidFill>
                <a:latin typeface="Arial"/>
                <a:ea typeface="Arial"/>
                <a:cs typeface="Arial"/>
                <a:sym typeface="Arial"/>
              </a:rPr>
              <a:t>Most descriptions are all in uppercase but some are a mixture of upper and lower and </a:t>
            </a:r>
            <a:r>
              <a:rPr lang="en" sz="1600">
                <a:solidFill>
                  <a:schemeClr val="accent2"/>
                </a:solidFill>
              </a:rPr>
              <a:t>the latter</a:t>
            </a:r>
            <a:r>
              <a:rPr lang="en" sz="1600">
                <a:solidFill>
                  <a:schemeClr val="accent2"/>
                </a:solidFill>
                <a:latin typeface="Arial"/>
                <a:ea typeface="Arial"/>
                <a:cs typeface="Arial"/>
                <a:sym typeface="Arial"/>
              </a:rPr>
              <a:t> can contain strange descriptions like:</a:t>
            </a:r>
            <a:endParaRPr sz="1600">
              <a:solidFill>
                <a:schemeClr val="accent2"/>
              </a:solidFill>
              <a:latin typeface="Arial"/>
              <a:ea typeface="Arial"/>
              <a:cs typeface="Arial"/>
              <a:sym typeface="Arial"/>
            </a:endParaRPr>
          </a:p>
          <a:p>
            <a:pPr marL="457200" lvl="0" indent="-330200" algn="l" rtl="0">
              <a:spcBef>
                <a:spcPts val="0"/>
              </a:spcBef>
              <a:spcAft>
                <a:spcPts val="0"/>
              </a:spcAft>
              <a:buClr>
                <a:schemeClr val="accent2"/>
              </a:buClr>
              <a:buSzPts val="1600"/>
              <a:buFont typeface="Arial"/>
              <a:buChar char="●"/>
            </a:pPr>
            <a:r>
              <a:rPr lang="en" sz="1600">
                <a:solidFill>
                  <a:schemeClr val="accent2"/>
                </a:solidFill>
                <a:latin typeface="Arial"/>
                <a:ea typeface="Arial"/>
                <a:cs typeface="Arial"/>
                <a:sym typeface="Arial"/>
              </a:rPr>
              <a:t>gift vouchers </a:t>
            </a:r>
            <a:endParaRPr sz="1600">
              <a:solidFill>
                <a:schemeClr val="accent2"/>
              </a:solidFill>
              <a:latin typeface="Arial"/>
              <a:ea typeface="Arial"/>
              <a:cs typeface="Arial"/>
              <a:sym typeface="Arial"/>
            </a:endParaRPr>
          </a:p>
          <a:p>
            <a:pPr marL="457200" lvl="0" indent="-330200" algn="l" rtl="0">
              <a:spcBef>
                <a:spcPts val="0"/>
              </a:spcBef>
              <a:spcAft>
                <a:spcPts val="0"/>
              </a:spcAft>
              <a:buClr>
                <a:schemeClr val="accent2"/>
              </a:buClr>
              <a:buSzPts val="1600"/>
              <a:buFont typeface="Arial"/>
              <a:buChar char="●"/>
            </a:pPr>
            <a:r>
              <a:rPr lang="en" sz="1600">
                <a:solidFill>
                  <a:schemeClr val="accent2"/>
                </a:solidFill>
                <a:latin typeface="Arial"/>
                <a:ea typeface="Arial"/>
                <a:cs typeface="Arial"/>
                <a:sym typeface="Arial"/>
              </a:rPr>
              <a:t>adjusted </a:t>
            </a:r>
            <a:endParaRPr sz="1600">
              <a:solidFill>
                <a:schemeClr val="accent2"/>
              </a:solidFill>
              <a:latin typeface="Arial"/>
              <a:ea typeface="Arial"/>
              <a:cs typeface="Arial"/>
              <a:sym typeface="Arial"/>
            </a:endParaRPr>
          </a:p>
          <a:p>
            <a:pPr marL="457200" lvl="0" indent="-330200" algn="l" rtl="0">
              <a:spcBef>
                <a:spcPts val="0"/>
              </a:spcBef>
              <a:spcAft>
                <a:spcPts val="0"/>
              </a:spcAft>
              <a:buClr>
                <a:schemeClr val="accent2"/>
              </a:buClr>
              <a:buSzPts val="1600"/>
              <a:buFont typeface="Arial"/>
              <a:buChar char="●"/>
            </a:pPr>
            <a:r>
              <a:rPr lang="en" sz="1600">
                <a:solidFill>
                  <a:schemeClr val="accent2"/>
                </a:solidFill>
                <a:latin typeface="Arial"/>
                <a:ea typeface="Arial"/>
                <a:cs typeface="Arial"/>
                <a:sym typeface="Arial"/>
              </a:rPr>
              <a:t>Check?</a:t>
            </a:r>
            <a:endParaRPr sz="1600">
              <a:solidFill>
                <a:schemeClr val="accent2"/>
              </a:solidFill>
              <a:latin typeface="Arial"/>
              <a:ea typeface="Arial"/>
              <a:cs typeface="Arial"/>
              <a:sym typeface="Arial"/>
            </a:endParaRPr>
          </a:p>
          <a:p>
            <a:pPr marL="457200" lvl="0" indent="-330200" algn="l" rtl="0">
              <a:spcBef>
                <a:spcPts val="0"/>
              </a:spcBef>
              <a:spcAft>
                <a:spcPts val="0"/>
              </a:spcAft>
              <a:buClr>
                <a:schemeClr val="accent2"/>
              </a:buClr>
              <a:buSzPts val="1600"/>
              <a:buFont typeface="Arial"/>
              <a:buChar char="●"/>
            </a:pPr>
            <a:r>
              <a:rPr lang="en" sz="1600">
                <a:solidFill>
                  <a:schemeClr val="accent2"/>
                </a:solidFill>
                <a:latin typeface="Arial"/>
                <a:ea typeface="Arial"/>
                <a:cs typeface="Arial"/>
                <a:sym typeface="Arial"/>
              </a:rPr>
              <a:t>dotcom </a:t>
            </a:r>
            <a:endParaRPr sz="1600">
              <a:solidFill>
                <a:schemeClr val="accent2"/>
              </a:solidFill>
              <a:latin typeface="Arial"/>
              <a:ea typeface="Arial"/>
              <a:cs typeface="Arial"/>
              <a:sym typeface="Arial"/>
            </a:endParaRPr>
          </a:p>
          <a:p>
            <a:pPr marL="457200" lvl="0" indent="-330200" algn="l" rtl="0">
              <a:spcBef>
                <a:spcPts val="0"/>
              </a:spcBef>
              <a:spcAft>
                <a:spcPts val="0"/>
              </a:spcAft>
              <a:buClr>
                <a:schemeClr val="accent2"/>
              </a:buClr>
              <a:buSzPts val="1600"/>
              <a:buFont typeface="Arial"/>
              <a:buChar char="●"/>
            </a:pPr>
            <a:r>
              <a:rPr lang="en" sz="1600">
                <a:solidFill>
                  <a:schemeClr val="accent2"/>
                </a:solidFill>
                <a:latin typeface="Arial"/>
                <a:ea typeface="Arial"/>
                <a:cs typeface="Arial"/>
                <a:sym typeface="Arial"/>
              </a:rPr>
              <a:t>manual</a:t>
            </a:r>
            <a:endParaRPr sz="1600">
              <a:solidFill>
                <a:schemeClr val="accent2"/>
              </a:solidFill>
              <a:latin typeface="Arial"/>
              <a:ea typeface="Arial"/>
              <a:cs typeface="Arial"/>
              <a:sym typeface="Arial"/>
            </a:endParaRPr>
          </a:p>
          <a:p>
            <a:pPr marL="0" lvl="0" indent="0" algn="l" rtl="0">
              <a:spcBef>
                <a:spcPts val="0"/>
              </a:spcBef>
              <a:spcAft>
                <a:spcPts val="0"/>
              </a:spcAft>
              <a:buNone/>
            </a:pPr>
            <a:r>
              <a:rPr lang="en" sz="1600">
                <a:solidFill>
                  <a:schemeClr val="accent2"/>
                </a:solidFill>
              </a:rPr>
              <a:t>Gift vouchers are retained but all the other ones had to be removed</a:t>
            </a:r>
            <a:endParaRPr sz="1600">
              <a:solidFill>
                <a:schemeClr val="accent2"/>
              </a:solidFill>
            </a:endParaRPr>
          </a:p>
          <a:p>
            <a:pPr marL="457200" lvl="0" indent="0" algn="l" rtl="0">
              <a:spcBef>
                <a:spcPts val="0"/>
              </a:spcBef>
              <a:spcAft>
                <a:spcPts val="0"/>
              </a:spcAft>
              <a:buNone/>
            </a:pPr>
            <a:endParaRPr sz="1600" b="1">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700">
                <a:solidFill>
                  <a:schemeClr val="accent4"/>
                </a:solidFill>
                <a:latin typeface="Impact"/>
                <a:ea typeface="Impact"/>
                <a:cs typeface="Impact"/>
                <a:sym typeface="Impact"/>
              </a:rPr>
              <a:t>Customer ID</a:t>
            </a:r>
            <a:endParaRPr sz="3700">
              <a:solidFill>
                <a:schemeClr val="accent4"/>
              </a:solidFill>
              <a:latin typeface="Impact"/>
              <a:ea typeface="Impact"/>
              <a:cs typeface="Impact"/>
              <a:sym typeface="Impact"/>
            </a:endParaRPr>
          </a:p>
        </p:txBody>
      </p:sp>
      <p:sp>
        <p:nvSpPr>
          <p:cNvPr id="136" name="Google Shape;136;p25"/>
          <p:cNvSpPr txBox="1">
            <a:spLocks noGrp="1"/>
          </p:cNvSpPr>
          <p:nvPr>
            <p:ph type="body" idx="1"/>
          </p:nvPr>
        </p:nvSpPr>
        <p:spPr>
          <a:xfrm>
            <a:off x="1219200" y="1442300"/>
            <a:ext cx="7038900" cy="295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a:solidFill>
                <a:schemeClr val="lt1"/>
              </a:solidFill>
              <a:latin typeface="Arial"/>
              <a:ea typeface="Arial"/>
              <a:cs typeface="Arial"/>
              <a:sym typeface="Arial"/>
            </a:endParaRPr>
          </a:p>
          <a:p>
            <a:pPr marL="0" lvl="0" indent="0" algn="l" rtl="0">
              <a:spcBef>
                <a:spcPts val="0"/>
              </a:spcBef>
              <a:spcAft>
                <a:spcPts val="0"/>
              </a:spcAft>
              <a:buNone/>
            </a:pPr>
            <a:endParaRPr sz="1600" b="1">
              <a:latin typeface="Arial"/>
              <a:ea typeface="Arial"/>
              <a:cs typeface="Arial"/>
              <a:sym typeface="Arial"/>
            </a:endParaRPr>
          </a:p>
          <a:p>
            <a:pPr marL="457200" lvl="0" indent="-330200" algn="l" rtl="0">
              <a:spcBef>
                <a:spcPts val="0"/>
              </a:spcBef>
              <a:spcAft>
                <a:spcPts val="0"/>
              </a:spcAft>
              <a:buSzPts val="1600"/>
              <a:buFont typeface="Arial"/>
              <a:buChar char="●"/>
            </a:pPr>
            <a:r>
              <a:rPr lang="en" sz="1600">
                <a:latin typeface="Arial"/>
                <a:ea typeface="Arial"/>
                <a:cs typeface="Arial"/>
                <a:sym typeface="Arial"/>
              </a:rPr>
              <a:t>30% of Customers ID is nan</a:t>
            </a:r>
            <a:endParaRPr sz="1600">
              <a:latin typeface="Arial"/>
              <a:ea typeface="Arial"/>
              <a:cs typeface="Arial"/>
              <a:sym typeface="Arial"/>
            </a:endParaRPr>
          </a:p>
          <a:p>
            <a:pPr marL="457200" lvl="0" indent="-330200" algn="l" rtl="0">
              <a:spcBef>
                <a:spcPts val="0"/>
              </a:spcBef>
              <a:spcAft>
                <a:spcPts val="0"/>
              </a:spcAft>
              <a:buSzPts val="1600"/>
              <a:buFont typeface="Arial"/>
              <a:buChar char="●"/>
            </a:pPr>
            <a:r>
              <a:rPr lang="en" sz="1600">
                <a:latin typeface="Arial"/>
                <a:ea typeface="Arial"/>
                <a:cs typeface="Arial"/>
                <a:sym typeface="Arial"/>
              </a:rPr>
              <a:t>I divided the dataframe into two, one with customers with nan and one </a:t>
            </a:r>
            <a:r>
              <a:rPr lang="en" sz="1600">
                <a:solidFill>
                  <a:schemeClr val="accent2"/>
                </a:solidFill>
                <a:latin typeface="Arial"/>
                <a:ea typeface="Arial"/>
                <a:cs typeface="Arial"/>
                <a:sym typeface="Arial"/>
              </a:rPr>
              <a:t>with all other customers</a:t>
            </a:r>
            <a:endParaRPr sz="1600">
              <a:solidFill>
                <a:schemeClr val="accent2"/>
              </a:solidFill>
              <a:latin typeface="Arial"/>
              <a:ea typeface="Arial"/>
              <a:cs typeface="Arial"/>
              <a:sym typeface="Arial"/>
            </a:endParaRPr>
          </a:p>
          <a:p>
            <a:pPr marL="457200" lvl="0" indent="-330200" algn="l" rtl="0">
              <a:spcBef>
                <a:spcPts val="0"/>
              </a:spcBef>
              <a:spcAft>
                <a:spcPts val="0"/>
              </a:spcAft>
              <a:buClr>
                <a:schemeClr val="accent2"/>
              </a:buClr>
              <a:buSzPts val="1600"/>
              <a:buFont typeface="Arial"/>
              <a:buChar char="●"/>
            </a:pPr>
            <a:r>
              <a:rPr lang="en" sz="1600">
                <a:solidFill>
                  <a:schemeClr val="accent2"/>
                </a:solidFill>
                <a:latin typeface="Arial"/>
                <a:ea typeface="Arial"/>
                <a:cs typeface="Arial"/>
                <a:sym typeface="Arial"/>
              </a:rPr>
              <a:t>There are 5,834 customer</a:t>
            </a:r>
            <a:endParaRPr sz="1600">
              <a:solidFill>
                <a:schemeClr val="accent2"/>
              </a:solidFill>
              <a:latin typeface="Arial"/>
              <a:ea typeface="Arial"/>
              <a:cs typeface="Arial"/>
              <a:sym typeface="Arial"/>
            </a:endParaRPr>
          </a:p>
          <a:p>
            <a:pPr marL="0" lvl="0" indent="0" algn="l" rtl="0">
              <a:spcBef>
                <a:spcPts val="0"/>
              </a:spcBef>
              <a:spcAft>
                <a:spcPts val="0"/>
              </a:spcAft>
              <a:buNone/>
            </a:pPr>
            <a:endParaRPr sz="1600">
              <a:solidFill>
                <a:schemeClr val="dk2"/>
              </a:solidFill>
              <a:latin typeface="Arial"/>
              <a:ea typeface="Arial"/>
              <a:cs typeface="Arial"/>
              <a:sym typeface="Arial"/>
            </a:endParaRPr>
          </a:p>
          <a:p>
            <a:pPr marL="0" lvl="0" indent="0" algn="l" rtl="0">
              <a:spcBef>
                <a:spcPts val="0"/>
              </a:spcBef>
              <a:spcAft>
                <a:spcPts val="0"/>
              </a:spcAft>
              <a:buNone/>
            </a:pPr>
            <a:endParaRPr sz="1600">
              <a:latin typeface="Arial"/>
              <a:ea typeface="Arial"/>
              <a:cs typeface="Arial"/>
              <a:sym typeface="Arial"/>
            </a:endParaRPr>
          </a:p>
          <a:p>
            <a:pPr marL="0" lvl="0" indent="0" algn="l" rtl="0">
              <a:spcBef>
                <a:spcPts val="0"/>
              </a:spcBef>
              <a:spcAft>
                <a:spcPts val="0"/>
              </a:spcAft>
              <a:buNone/>
            </a:pPr>
            <a:endParaRPr sz="1600">
              <a:latin typeface="Arial"/>
              <a:ea typeface="Arial"/>
              <a:cs typeface="Arial"/>
              <a:sym typeface="Arial"/>
            </a:endParaRPr>
          </a:p>
          <a:p>
            <a:pPr marL="0" lvl="0" indent="0" algn="l" rtl="0">
              <a:spcBef>
                <a:spcPts val="0"/>
              </a:spcBef>
              <a:spcAft>
                <a:spcPts val="0"/>
              </a:spcAft>
              <a:buNone/>
            </a:pPr>
            <a:endParaRPr sz="1600">
              <a:latin typeface="Arial"/>
              <a:ea typeface="Arial"/>
              <a:cs typeface="Arial"/>
              <a:sym typeface="Arial"/>
            </a:endParaRPr>
          </a:p>
        </p:txBody>
      </p:sp>
      <p:sp>
        <p:nvSpPr>
          <p:cNvPr id="137" name="Google Shape;137;p25"/>
          <p:cNvSpPr txBox="1"/>
          <p:nvPr/>
        </p:nvSpPr>
        <p:spPr>
          <a:xfrm>
            <a:off x="665800" y="4044325"/>
            <a:ext cx="67359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accent2"/>
                </a:solidFill>
              </a:rPr>
              <a:t>Link to notebook</a:t>
            </a:r>
            <a:endParaRPr>
              <a:solidFill>
                <a:schemeClr val="accent2"/>
              </a:solidFill>
            </a:endParaRPr>
          </a:p>
          <a:p>
            <a:pPr marL="0" lvl="0" indent="0" algn="l" rtl="0">
              <a:lnSpc>
                <a:spcPct val="115000"/>
              </a:lnSpc>
              <a:spcBef>
                <a:spcPts val="0"/>
              </a:spcBef>
              <a:spcAft>
                <a:spcPts val="0"/>
              </a:spcAft>
              <a:buNone/>
            </a:pPr>
            <a:r>
              <a:rPr lang="en">
                <a:solidFill>
                  <a:srgbClr val="F6B26B"/>
                </a:solidFill>
              </a:rPr>
              <a:t>https://github.com/rime11/customer_segmentation_sales_forecasting/blob/master/Notebooks/data_wrangling.ipynb</a:t>
            </a:r>
            <a:endParaRPr sz="1200">
              <a:solidFill>
                <a:srgbClr val="F6B26B"/>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457200" algn="l" rtl="0">
              <a:lnSpc>
                <a:spcPct val="115000"/>
              </a:lnSpc>
              <a:spcBef>
                <a:spcPts val="0"/>
              </a:spcBef>
              <a:spcAft>
                <a:spcPts val="0"/>
              </a:spcAft>
              <a:buNone/>
            </a:pPr>
            <a:r>
              <a:rPr lang="en" sz="4500">
                <a:solidFill>
                  <a:schemeClr val="accent4"/>
                </a:solidFill>
                <a:latin typeface="Alfa Slab One"/>
                <a:ea typeface="Alfa Slab One"/>
                <a:cs typeface="Alfa Slab One"/>
                <a:sym typeface="Alfa Slab One"/>
              </a:rPr>
              <a:t>Customer Cohorts</a:t>
            </a:r>
            <a:endParaRPr sz="4500">
              <a:solidFill>
                <a:schemeClr val="accent4"/>
              </a:solidFill>
              <a:latin typeface="Alfa Slab One"/>
              <a:ea typeface="Alfa Slab One"/>
              <a:cs typeface="Alfa Slab One"/>
              <a:sym typeface="Alfa Slab One"/>
            </a:endParaRPr>
          </a:p>
        </p:txBody>
      </p:sp>
      <p:sp>
        <p:nvSpPr>
          <p:cNvPr id="143" name="Google Shape;143;p26"/>
          <p:cNvSpPr txBox="1">
            <a:spLocks noGrp="1"/>
          </p:cNvSpPr>
          <p:nvPr>
            <p:ph type="body" idx="1"/>
          </p:nvPr>
        </p:nvSpPr>
        <p:spPr>
          <a:xfrm>
            <a:off x="1174175" y="1234225"/>
            <a:ext cx="7038900" cy="338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a:solidFill>
                <a:schemeClr val="lt1"/>
              </a:solidFill>
              <a:latin typeface="Arial"/>
              <a:ea typeface="Arial"/>
              <a:cs typeface="Arial"/>
              <a:sym typeface="Arial"/>
            </a:endParaRPr>
          </a:p>
          <a:p>
            <a:pPr marL="0" lvl="0" indent="0" algn="l" rtl="0">
              <a:spcBef>
                <a:spcPts val="0"/>
              </a:spcBef>
              <a:spcAft>
                <a:spcPts val="0"/>
              </a:spcAft>
              <a:buNone/>
            </a:pPr>
            <a:r>
              <a:rPr lang="en" sz="1600" b="1">
                <a:solidFill>
                  <a:schemeClr val="accent2"/>
                </a:solidFill>
                <a:latin typeface="Arial"/>
                <a:ea typeface="Arial"/>
                <a:cs typeface="Arial"/>
                <a:sym typeface="Arial"/>
              </a:rPr>
              <a:t>Benefits of creating customer cohorts</a:t>
            </a:r>
            <a:endParaRPr sz="1600" b="1">
              <a:solidFill>
                <a:schemeClr val="accent2"/>
              </a:solidFill>
              <a:latin typeface="Arial"/>
              <a:ea typeface="Arial"/>
              <a:cs typeface="Arial"/>
              <a:sym typeface="Arial"/>
            </a:endParaRPr>
          </a:p>
          <a:p>
            <a:pPr marL="457200" lvl="0" indent="-330200" algn="l" rtl="0">
              <a:spcBef>
                <a:spcPts val="0"/>
              </a:spcBef>
              <a:spcAft>
                <a:spcPts val="0"/>
              </a:spcAft>
              <a:buClr>
                <a:schemeClr val="accent2"/>
              </a:buClr>
              <a:buSzPts val="1600"/>
              <a:buFont typeface="Arial"/>
              <a:buChar char="●"/>
            </a:pPr>
            <a:r>
              <a:rPr lang="en" sz="1600">
                <a:solidFill>
                  <a:schemeClr val="accent2"/>
                </a:solidFill>
              </a:rPr>
              <a:t>Give a better u</a:t>
            </a:r>
            <a:r>
              <a:rPr lang="en" sz="1600">
                <a:solidFill>
                  <a:schemeClr val="accent2"/>
                </a:solidFill>
                <a:latin typeface="Arial"/>
                <a:ea typeface="Arial"/>
                <a:cs typeface="Arial"/>
                <a:sym typeface="Arial"/>
              </a:rPr>
              <a:t>nderstan</a:t>
            </a:r>
            <a:r>
              <a:rPr lang="en" sz="1600">
                <a:solidFill>
                  <a:schemeClr val="accent2"/>
                </a:solidFill>
              </a:rPr>
              <a:t>ding on</a:t>
            </a:r>
            <a:r>
              <a:rPr lang="en" sz="1600">
                <a:solidFill>
                  <a:schemeClr val="accent2"/>
                </a:solidFill>
                <a:latin typeface="Arial"/>
                <a:ea typeface="Arial"/>
                <a:cs typeface="Arial"/>
                <a:sym typeface="Arial"/>
              </a:rPr>
              <a:t> how customer behaviors affect the business.</a:t>
            </a:r>
            <a:endParaRPr sz="1600">
              <a:solidFill>
                <a:schemeClr val="accent2"/>
              </a:solidFill>
              <a:latin typeface="Arial"/>
              <a:ea typeface="Arial"/>
              <a:cs typeface="Arial"/>
              <a:sym typeface="Arial"/>
            </a:endParaRPr>
          </a:p>
          <a:p>
            <a:pPr marL="457200" lvl="0" indent="-330200" algn="l" rtl="0">
              <a:spcBef>
                <a:spcPts val="0"/>
              </a:spcBef>
              <a:spcAft>
                <a:spcPts val="0"/>
              </a:spcAft>
              <a:buClr>
                <a:schemeClr val="accent2"/>
              </a:buClr>
              <a:buSzPts val="1600"/>
              <a:buFont typeface="Arial"/>
              <a:buChar char="●"/>
            </a:pPr>
            <a:r>
              <a:rPr lang="en" sz="1600">
                <a:solidFill>
                  <a:schemeClr val="accent2"/>
                </a:solidFill>
              </a:rPr>
              <a:t>Once customer behavior is better understood the business can r</a:t>
            </a:r>
            <a:r>
              <a:rPr lang="en" sz="1600">
                <a:solidFill>
                  <a:schemeClr val="accent2"/>
                </a:solidFill>
                <a:latin typeface="Arial"/>
                <a:ea typeface="Arial"/>
                <a:cs typeface="Arial"/>
                <a:sym typeface="Arial"/>
              </a:rPr>
              <a:t>educe customer churn.</a:t>
            </a:r>
            <a:endParaRPr sz="1600">
              <a:solidFill>
                <a:schemeClr val="accent2"/>
              </a:solidFill>
              <a:latin typeface="Arial"/>
              <a:ea typeface="Arial"/>
              <a:cs typeface="Arial"/>
              <a:sym typeface="Arial"/>
            </a:endParaRPr>
          </a:p>
          <a:p>
            <a:pPr marL="457200" lvl="0" indent="-330200" algn="l" rtl="0">
              <a:spcBef>
                <a:spcPts val="0"/>
              </a:spcBef>
              <a:spcAft>
                <a:spcPts val="0"/>
              </a:spcAft>
              <a:buClr>
                <a:schemeClr val="accent2"/>
              </a:buClr>
              <a:buSzPts val="1600"/>
              <a:buFont typeface="Arial"/>
              <a:buChar char="●"/>
            </a:pPr>
            <a:r>
              <a:rPr lang="en" sz="1600">
                <a:solidFill>
                  <a:schemeClr val="accent2"/>
                </a:solidFill>
                <a:latin typeface="Arial"/>
                <a:ea typeface="Arial"/>
                <a:cs typeface="Arial"/>
                <a:sym typeface="Arial"/>
              </a:rPr>
              <a:t>Increase customer lifetime value.</a:t>
            </a:r>
            <a:endParaRPr sz="1600">
              <a:solidFill>
                <a:schemeClr val="accent2"/>
              </a:solidFill>
              <a:latin typeface="Arial"/>
              <a:ea typeface="Arial"/>
              <a:cs typeface="Arial"/>
              <a:sym typeface="Arial"/>
            </a:endParaRPr>
          </a:p>
          <a:p>
            <a:pPr marL="457200" lvl="0" indent="-330200" algn="l" rtl="0">
              <a:spcBef>
                <a:spcPts val="0"/>
              </a:spcBef>
              <a:spcAft>
                <a:spcPts val="0"/>
              </a:spcAft>
              <a:buClr>
                <a:schemeClr val="accent2"/>
              </a:buClr>
              <a:buSzPts val="1600"/>
              <a:buFont typeface="Arial"/>
              <a:buChar char="●"/>
            </a:pPr>
            <a:r>
              <a:rPr lang="en" sz="1600">
                <a:solidFill>
                  <a:schemeClr val="accent2"/>
                </a:solidFill>
                <a:latin typeface="Arial"/>
                <a:ea typeface="Arial"/>
                <a:cs typeface="Arial"/>
                <a:sym typeface="Arial"/>
              </a:rPr>
              <a:t>Increase customer engagement. </a:t>
            </a:r>
            <a:endParaRPr sz="1600">
              <a:solidFill>
                <a:schemeClr val="accent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47"/>
        <p:cNvGrpSpPr/>
        <p:nvPr/>
      </p:nvGrpSpPr>
      <p:grpSpPr>
        <a:xfrm>
          <a:off x="0" y="0"/>
          <a:ext cx="0" cy="0"/>
          <a:chOff x="0" y="0"/>
          <a:chExt cx="0" cy="0"/>
        </a:xfrm>
      </p:grpSpPr>
      <p:pic>
        <p:nvPicPr>
          <p:cNvPr id="148" name="Google Shape;148;p27"/>
          <p:cNvPicPr preferRelativeResize="0"/>
          <p:nvPr/>
        </p:nvPicPr>
        <p:blipFill>
          <a:blip r:embed="rId3">
            <a:alphaModFix/>
          </a:blip>
          <a:stretch>
            <a:fillRect/>
          </a:stretch>
        </p:blipFill>
        <p:spPr>
          <a:xfrm>
            <a:off x="585575" y="630624"/>
            <a:ext cx="7830099" cy="3980325"/>
          </a:xfrm>
          <a:prstGeom prst="rect">
            <a:avLst/>
          </a:prstGeom>
          <a:noFill/>
          <a:ln>
            <a:noFill/>
          </a:ln>
        </p:spPr>
      </p:pic>
      <p:sp>
        <p:nvSpPr>
          <p:cNvPr id="149" name="Google Shape;149;p27"/>
          <p:cNvSpPr txBox="1"/>
          <p:nvPr/>
        </p:nvSpPr>
        <p:spPr>
          <a:xfrm>
            <a:off x="212500" y="4610950"/>
            <a:ext cx="8903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accent2"/>
                </a:solidFill>
                <a:latin typeface="Lato"/>
                <a:ea typeface="Lato"/>
                <a:cs typeface="Lato"/>
                <a:sym typeface="Lato"/>
              </a:rPr>
              <a:t>Link to notebook</a:t>
            </a:r>
            <a:endParaRPr sz="1100">
              <a:solidFill>
                <a:schemeClr val="accent2"/>
              </a:solidFill>
              <a:latin typeface="Lato"/>
              <a:ea typeface="Lato"/>
              <a:cs typeface="Lato"/>
              <a:sym typeface="Lato"/>
            </a:endParaRPr>
          </a:p>
          <a:p>
            <a:pPr marL="0" lvl="0" indent="0" algn="l" rtl="0">
              <a:spcBef>
                <a:spcPts val="0"/>
              </a:spcBef>
              <a:spcAft>
                <a:spcPts val="0"/>
              </a:spcAft>
              <a:buNone/>
            </a:pPr>
            <a:r>
              <a:rPr lang="en" sz="1100">
                <a:solidFill>
                  <a:schemeClr val="accent2"/>
                </a:solidFill>
                <a:latin typeface="Lato"/>
                <a:ea typeface="Lato"/>
                <a:cs typeface="Lato"/>
                <a:sym typeface="Lato"/>
              </a:rPr>
              <a:t>https://github.com/rime11/customer_segmentation_sales_forecasting/blob/master/Notebooks/customer_cohort_analysis.ipynb</a:t>
            </a:r>
            <a:endParaRPr sz="1100">
              <a:solidFill>
                <a:schemeClr val="accent2"/>
              </a:solidFill>
              <a:latin typeface="Lato"/>
              <a:ea typeface="Lato"/>
              <a:cs typeface="Lato"/>
              <a:sym typeface="Lato"/>
            </a:endParaRPr>
          </a:p>
        </p:txBody>
      </p:sp>
      <p:sp>
        <p:nvSpPr>
          <p:cNvPr id="150" name="Google Shape;150;p27"/>
          <p:cNvSpPr txBox="1"/>
          <p:nvPr/>
        </p:nvSpPr>
        <p:spPr>
          <a:xfrm>
            <a:off x="61675" y="126125"/>
            <a:ext cx="783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chemeClr val="accent4"/>
                </a:solidFill>
                <a:latin typeface="Alfa Slab One"/>
                <a:ea typeface="Alfa Slab One"/>
                <a:cs typeface="Alfa Slab One"/>
                <a:sym typeface="Alfa Slab One"/>
              </a:rPr>
              <a:t>Customer churn using customer cohorts chart</a:t>
            </a:r>
            <a:endParaRPr sz="2400">
              <a:solidFill>
                <a:schemeClr val="accent4"/>
              </a:solidFill>
              <a:latin typeface="Alfa Slab One"/>
              <a:ea typeface="Alfa Slab One"/>
              <a:cs typeface="Alfa Slab One"/>
              <a:sym typeface="Alfa Slab One"/>
            </a:endParaRPr>
          </a:p>
        </p:txBody>
      </p:sp>
      <p:sp>
        <p:nvSpPr>
          <p:cNvPr id="151" name="Google Shape;151;p27"/>
          <p:cNvSpPr txBox="1"/>
          <p:nvPr/>
        </p:nvSpPr>
        <p:spPr>
          <a:xfrm>
            <a:off x="3639575" y="2855800"/>
            <a:ext cx="42519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The monthly cohort is  calculated by creating a function that calculates the first transaction month per customer. This is the cohort month, and then the consecutive order months are identified for each customer. By adding the number of unique customers that  returned on each of the next months a customer churn table is created.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1537800" y="161000"/>
            <a:ext cx="7038900" cy="914100"/>
          </a:xfrm>
          <a:prstGeom prst="rect">
            <a:avLst/>
          </a:prstGeom>
        </p:spPr>
        <p:txBody>
          <a:bodyPr spcFirstLastPara="1" wrap="square" lIns="91425" tIns="91425" rIns="91425" bIns="91425" anchor="t" anchorCtr="0">
            <a:normAutofit/>
          </a:bodyPr>
          <a:lstStyle/>
          <a:p>
            <a:pPr marL="914400" lvl="0" indent="457200" algn="l" rtl="0">
              <a:lnSpc>
                <a:spcPct val="115000"/>
              </a:lnSpc>
              <a:spcBef>
                <a:spcPts val="0"/>
              </a:spcBef>
              <a:spcAft>
                <a:spcPts val="0"/>
              </a:spcAft>
              <a:buNone/>
            </a:pPr>
            <a:r>
              <a:rPr lang="en">
                <a:solidFill>
                  <a:schemeClr val="accent4"/>
                </a:solidFill>
                <a:latin typeface="Alfa Slab One"/>
                <a:ea typeface="Alfa Slab One"/>
                <a:cs typeface="Alfa Slab One"/>
                <a:sym typeface="Alfa Slab One"/>
              </a:rPr>
              <a:t>RFM Data Frame</a:t>
            </a:r>
            <a:endParaRPr>
              <a:solidFill>
                <a:schemeClr val="accent4"/>
              </a:solidFill>
              <a:latin typeface="Alfa Slab One"/>
              <a:ea typeface="Alfa Slab One"/>
              <a:cs typeface="Alfa Slab One"/>
              <a:sym typeface="Alfa Slab One"/>
            </a:endParaRPr>
          </a:p>
        </p:txBody>
      </p:sp>
      <p:sp>
        <p:nvSpPr>
          <p:cNvPr id="157" name="Google Shape;157;p28"/>
          <p:cNvSpPr txBox="1"/>
          <p:nvPr/>
        </p:nvSpPr>
        <p:spPr>
          <a:xfrm>
            <a:off x="1208775" y="1278075"/>
            <a:ext cx="6948000" cy="324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200">
                <a:solidFill>
                  <a:schemeClr val="accent2"/>
                </a:solidFill>
              </a:rPr>
              <a:t>RFM is a marketing technique used to rank and group customers based on the recency, frequency and monetary value of their transactions, the purpose of which is to identify the top customers. This is done to be able to perform targeted marketing campaigns.  Businesses are able to give their customers a quantitative value that is measurable and easy to understand.</a:t>
            </a:r>
            <a:endParaRPr sz="2200">
              <a:solidFill>
                <a:schemeClr val="accent2"/>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61"/>
        <p:cNvGrpSpPr/>
        <p:nvPr/>
      </p:nvGrpSpPr>
      <p:grpSpPr>
        <a:xfrm>
          <a:off x="0" y="0"/>
          <a:ext cx="0" cy="0"/>
          <a:chOff x="0" y="0"/>
          <a:chExt cx="0" cy="0"/>
        </a:xfrm>
      </p:grpSpPr>
      <p:sp>
        <p:nvSpPr>
          <p:cNvPr id="162" name="Google Shape;162;p29"/>
          <p:cNvSpPr txBox="1">
            <a:spLocks noGrp="1"/>
          </p:cNvSpPr>
          <p:nvPr>
            <p:ph type="title" idx="4294967295"/>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300">
                <a:solidFill>
                  <a:schemeClr val="accent4"/>
                </a:solidFill>
                <a:latin typeface="Alfa Slab One"/>
                <a:ea typeface="Alfa Slab One"/>
                <a:cs typeface="Alfa Slab One"/>
                <a:sym typeface="Alfa Slab One"/>
              </a:rPr>
              <a:t>RFM Definition</a:t>
            </a:r>
            <a:endParaRPr sz="4300">
              <a:solidFill>
                <a:schemeClr val="accent4"/>
              </a:solidFill>
              <a:latin typeface="Alfa Slab One"/>
              <a:ea typeface="Alfa Slab One"/>
              <a:cs typeface="Alfa Slab One"/>
              <a:sym typeface="Alfa Slab One"/>
            </a:endParaRPr>
          </a:p>
        </p:txBody>
      </p:sp>
      <p:sp>
        <p:nvSpPr>
          <p:cNvPr id="163" name="Google Shape;163;p29"/>
          <p:cNvSpPr txBox="1">
            <a:spLocks noGrp="1"/>
          </p:cNvSpPr>
          <p:nvPr>
            <p:ph type="body" idx="4294967295"/>
          </p:nvPr>
        </p:nvSpPr>
        <p:spPr>
          <a:xfrm>
            <a:off x="2343675" y="1144125"/>
            <a:ext cx="6588000" cy="3999300"/>
          </a:xfrm>
          <a:prstGeom prst="rect">
            <a:avLst/>
          </a:prstGeom>
        </p:spPr>
        <p:txBody>
          <a:bodyPr spcFirstLastPara="1" wrap="square" lIns="91425" tIns="91425" rIns="91425" bIns="91425" anchor="t" anchorCtr="0">
            <a:normAutofit fontScale="85000" lnSpcReduction="20000"/>
          </a:bodyPr>
          <a:lstStyle/>
          <a:p>
            <a:pPr marL="0" lvl="0" indent="0" algn="l" rtl="0">
              <a:lnSpc>
                <a:spcPct val="100000"/>
              </a:lnSpc>
              <a:spcBef>
                <a:spcPts val="0"/>
              </a:spcBef>
              <a:spcAft>
                <a:spcPts val="0"/>
              </a:spcAft>
              <a:buNone/>
            </a:pPr>
            <a:endParaRPr sz="2400">
              <a:latin typeface="Montserrat"/>
              <a:ea typeface="Montserrat"/>
              <a:cs typeface="Montserrat"/>
              <a:sym typeface="Montserrat"/>
            </a:endParaRPr>
          </a:p>
          <a:p>
            <a:pPr marL="0" lvl="0" indent="0" algn="l" rtl="0">
              <a:lnSpc>
                <a:spcPct val="100000"/>
              </a:lnSpc>
              <a:spcBef>
                <a:spcPts val="0"/>
              </a:spcBef>
              <a:spcAft>
                <a:spcPts val="0"/>
              </a:spcAft>
              <a:buNone/>
            </a:pPr>
            <a:r>
              <a:rPr lang="en" sz="2400">
                <a:solidFill>
                  <a:srgbClr val="FFF2CC"/>
                </a:solidFill>
                <a:latin typeface="Montserrat"/>
                <a:ea typeface="Montserrat"/>
                <a:cs typeface="Montserrat"/>
                <a:sym typeface="Montserrat"/>
              </a:rPr>
              <a:t>The number of days since the last transaction</a:t>
            </a:r>
            <a:endParaRPr sz="2400">
              <a:solidFill>
                <a:srgbClr val="FFF2CC"/>
              </a:solidFill>
              <a:latin typeface="Montserrat"/>
              <a:ea typeface="Montserrat"/>
              <a:cs typeface="Montserrat"/>
              <a:sym typeface="Montserrat"/>
            </a:endParaRPr>
          </a:p>
          <a:p>
            <a:pPr marL="0" lvl="0" indent="0" algn="l" rtl="0">
              <a:lnSpc>
                <a:spcPct val="100000"/>
              </a:lnSpc>
              <a:spcBef>
                <a:spcPts val="0"/>
              </a:spcBef>
              <a:spcAft>
                <a:spcPts val="0"/>
              </a:spcAft>
              <a:buNone/>
            </a:pPr>
            <a:r>
              <a:rPr lang="en" sz="1600">
                <a:solidFill>
                  <a:schemeClr val="accent2"/>
                </a:solidFill>
                <a:latin typeface="Montserrat"/>
                <a:ea typeface="Montserrat"/>
                <a:cs typeface="Montserrat"/>
                <a:sym typeface="Montserrat"/>
              </a:rPr>
              <a:t>code:</a:t>
            </a:r>
            <a:endParaRPr sz="1600">
              <a:solidFill>
                <a:schemeClr val="accent2"/>
              </a:solidFill>
              <a:latin typeface="Montserrat"/>
              <a:ea typeface="Montserrat"/>
              <a:cs typeface="Montserrat"/>
              <a:sym typeface="Montserrat"/>
            </a:endParaRPr>
          </a:p>
          <a:p>
            <a:pPr marL="0" lvl="0" indent="0" algn="l" rtl="0">
              <a:lnSpc>
                <a:spcPct val="100000"/>
              </a:lnSpc>
              <a:spcBef>
                <a:spcPts val="0"/>
              </a:spcBef>
              <a:spcAft>
                <a:spcPts val="0"/>
              </a:spcAft>
              <a:buNone/>
            </a:pPr>
            <a:r>
              <a:rPr lang="en" sz="1692">
                <a:solidFill>
                  <a:schemeClr val="accent2"/>
                </a:solidFill>
                <a:latin typeface="Montserrat"/>
                <a:ea typeface="Montserrat"/>
                <a:cs typeface="Montserrat"/>
                <a:sym typeface="Montserrat"/>
              </a:rPr>
              <a:t>data_rfm = df.groupby('Customer ID').agg( 'InvoiceDate': lambda x: (snapshot_date - max(x)).days, 'Invoice': 'count',</a:t>
            </a:r>
            <a:endParaRPr sz="1692">
              <a:solidFill>
                <a:schemeClr val="accent2"/>
              </a:solidFill>
              <a:latin typeface="Montserrat"/>
              <a:ea typeface="Montserrat"/>
              <a:cs typeface="Montserrat"/>
              <a:sym typeface="Montserrat"/>
            </a:endParaRPr>
          </a:p>
          <a:p>
            <a:pPr marL="457200" lvl="0" indent="0" algn="l" rtl="0">
              <a:lnSpc>
                <a:spcPct val="100000"/>
              </a:lnSpc>
              <a:spcBef>
                <a:spcPts val="0"/>
              </a:spcBef>
              <a:spcAft>
                <a:spcPts val="0"/>
              </a:spcAft>
              <a:buNone/>
            </a:pPr>
            <a:r>
              <a:rPr lang="en" sz="1692">
                <a:solidFill>
                  <a:schemeClr val="accent2"/>
                </a:solidFill>
                <a:latin typeface="Montserrat"/>
                <a:ea typeface="Montserrat"/>
                <a:cs typeface="Montserrat"/>
                <a:sym typeface="Montserrat"/>
              </a:rPr>
              <a:t>                                      'Revenue': 'sum'})</a:t>
            </a:r>
            <a:endParaRPr sz="1692">
              <a:solidFill>
                <a:schemeClr val="accent2"/>
              </a:solidFill>
              <a:latin typeface="Montserrat"/>
              <a:ea typeface="Montserrat"/>
              <a:cs typeface="Montserrat"/>
              <a:sym typeface="Montserrat"/>
            </a:endParaRPr>
          </a:p>
          <a:p>
            <a:pPr marL="457200" lvl="0" indent="0" algn="l" rtl="0">
              <a:lnSpc>
                <a:spcPct val="100000"/>
              </a:lnSpc>
              <a:spcBef>
                <a:spcPts val="0"/>
              </a:spcBef>
              <a:spcAft>
                <a:spcPts val="0"/>
              </a:spcAft>
              <a:buNone/>
            </a:pPr>
            <a:endParaRPr sz="1692">
              <a:solidFill>
                <a:schemeClr val="accent2"/>
              </a:solidFill>
              <a:latin typeface="Montserrat"/>
              <a:ea typeface="Montserrat"/>
              <a:cs typeface="Montserrat"/>
              <a:sym typeface="Montserrat"/>
            </a:endParaRPr>
          </a:p>
          <a:p>
            <a:pPr marL="0" lvl="0" indent="0" algn="l" rtl="0">
              <a:lnSpc>
                <a:spcPct val="100000"/>
              </a:lnSpc>
              <a:spcBef>
                <a:spcPts val="0"/>
              </a:spcBef>
              <a:spcAft>
                <a:spcPts val="0"/>
              </a:spcAft>
              <a:buNone/>
            </a:pPr>
            <a:r>
              <a:rPr lang="en" sz="2400">
                <a:solidFill>
                  <a:srgbClr val="FFF2CC"/>
                </a:solidFill>
                <a:latin typeface="Montserrat"/>
                <a:ea typeface="Montserrat"/>
                <a:cs typeface="Montserrat"/>
                <a:sym typeface="Montserrat"/>
              </a:rPr>
              <a:t>The number of transactions in the past period</a:t>
            </a:r>
            <a:endParaRPr sz="2400">
              <a:solidFill>
                <a:srgbClr val="FFF2CC"/>
              </a:solidFill>
              <a:latin typeface="Montserrat"/>
              <a:ea typeface="Montserrat"/>
              <a:cs typeface="Montserrat"/>
              <a:sym typeface="Montserrat"/>
            </a:endParaRPr>
          </a:p>
          <a:p>
            <a:pPr marL="0" lvl="0" indent="0" algn="l" rtl="0">
              <a:lnSpc>
                <a:spcPct val="100000"/>
              </a:lnSpc>
              <a:spcBef>
                <a:spcPts val="0"/>
              </a:spcBef>
              <a:spcAft>
                <a:spcPts val="0"/>
              </a:spcAft>
              <a:buNone/>
            </a:pPr>
            <a:r>
              <a:rPr lang="en" sz="1732">
                <a:solidFill>
                  <a:schemeClr val="accent2"/>
                </a:solidFill>
                <a:latin typeface="Montserrat"/>
                <a:ea typeface="Montserrat"/>
                <a:cs typeface="Montserrat"/>
                <a:sym typeface="Montserrat"/>
              </a:rPr>
              <a:t>Code:</a:t>
            </a:r>
            <a:endParaRPr sz="1732">
              <a:solidFill>
                <a:schemeClr val="accent2"/>
              </a:solidFill>
              <a:latin typeface="Montserrat"/>
              <a:ea typeface="Montserrat"/>
              <a:cs typeface="Montserrat"/>
              <a:sym typeface="Montserrat"/>
            </a:endParaRPr>
          </a:p>
          <a:p>
            <a:pPr marL="0" lvl="0" indent="0" algn="l" rtl="0">
              <a:lnSpc>
                <a:spcPct val="100000"/>
              </a:lnSpc>
              <a:spcBef>
                <a:spcPts val="0"/>
              </a:spcBef>
              <a:spcAft>
                <a:spcPts val="0"/>
              </a:spcAft>
              <a:buNone/>
            </a:pPr>
            <a:r>
              <a:rPr lang="en" sz="1732">
                <a:solidFill>
                  <a:schemeClr val="accent2"/>
                </a:solidFill>
                <a:latin typeface="Montserrat"/>
                <a:ea typeface="Montserrat"/>
                <a:cs typeface="Montserrat"/>
                <a:sym typeface="Montserrat"/>
              </a:rPr>
              <a:t>recency_q = pd.qcut(data_rfm['Recency'],q=4,labels=labels) ⇒  labels = range(4,0,-1) </a:t>
            </a:r>
            <a:endParaRPr sz="1732">
              <a:solidFill>
                <a:schemeClr val="accent2"/>
              </a:solidFill>
              <a:latin typeface="Montserrat"/>
              <a:ea typeface="Montserrat"/>
              <a:cs typeface="Montserrat"/>
              <a:sym typeface="Montserrat"/>
            </a:endParaRPr>
          </a:p>
          <a:p>
            <a:pPr marL="0" lvl="0" indent="0" algn="l" rtl="0">
              <a:lnSpc>
                <a:spcPct val="100000"/>
              </a:lnSpc>
              <a:spcBef>
                <a:spcPts val="0"/>
              </a:spcBef>
              <a:spcAft>
                <a:spcPts val="0"/>
              </a:spcAft>
              <a:buNone/>
            </a:pPr>
            <a:endParaRPr sz="1732">
              <a:solidFill>
                <a:schemeClr val="accent2"/>
              </a:solidFill>
              <a:latin typeface="Montserrat"/>
              <a:ea typeface="Montserrat"/>
              <a:cs typeface="Montserrat"/>
              <a:sym typeface="Montserrat"/>
            </a:endParaRPr>
          </a:p>
          <a:p>
            <a:pPr marL="0" lvl="0" indent="0" algn="l" rtl="0">
              <a:lnSpc>
                <a:spcPct val="100000"/>
              </a:lnSpc>
              <a:spcBef>
                <a:spcPts val="0"/>
              </a:spcBef>
              <a:spcAft>
                <a:spcPts val="0"/>
              </a:spcAft>
              <a:buNone/>
            </a:pPr>
            <a:endParaRPr sz="2400">
              <a:latin typeface="Montserrat"/>
              <a:ea typeface="Montserrat"/>
              <a:cs typeface="Montserrat"/>
              <a:sym typeface="Montserrat"/>
            </a:endParaRPr>
          </a:p>
          <a:p>
            <a:pPr marL="0" lvl="0" indent="0" algn="l" rtl="0">
              <a:lnSpc>
                <a:spcPct val="100000"/>
              </a:lnSpc>
              <a:spcBef>
                <a:spcPts val="0"/>
              </a:spcBef>
              <a:spcAft>
                <a:spcPts val="0"/>
              </a:spcAft>
              <a:buNone/>
            </a:pPr>
            <a:r>
              <a:rPr lang="en" sz="2400">
                <a:solidFill>
                  <a:srgbClr val="FFF2CC"/>
                </a:solidFill>
                <a:latin typeface="Montserrat"/>
                <a:ea typeface="Montserrat"/>
                <a:cs typeface="Montserrat"/>
                <a:sym typeface="Montserrat"/>
              </a:rPr>
              <a:t>How much the customer spent in total in that period</a:t>
            </a:r>
            <a:endParaRPr sz="2400">
              <a:solidFill>
                <a:srgbClr val="FFF2CC"/>
              </a:solidFill>
              <a:latin typeface="Montserrat"/>
              <a:ea typeface="Montserrat"/>
              <a:cs typeface="Montserrat"/>
              <a:sym typeface="Montserrat"/>
            </a:endParaRPr>
          </a:p>
          <a:p>
            <a:pPr marL="0" lvl="0" indent="0" algn="l" rtl="0">
              <a:lnSpc>
                <a:spcPct val="100000"/>
              </a:lnSpc>
              <a:spcBef>
                <a:spcPts val="0"/>
              </a:spcBef>
              <a:spcAft>
                <a:spcPts val="0"/>
              </a:spcAft>
              <a:buNone/>
            </a:pPr>
            <a:r>
              <a:rPr lang="en" sz="1732">
                <a:solidFill>
                  <a:schemeClr val="accent2"/>
                </a:solidFill>
                <a:latin typeface="Montserrat"/>
                <a:ea typeface="Montserrat"/>
                <a:cs typeface="Montserrat"/>
                <a:sym typeface="Montserrat"/>
              </a:rPr>
              <a:t>Code</a:t>
            </a:r>
            <a:endParaRPr sz="2400">
              <a:solidFill>
                <a:srgbClr val="FFF2CC"/>
              </a:solidFill>
              <a:latin typeface="Montserrat"/>
              <a:ea typeface="Montserrat"/>
              <a:cs typeface="Montserrat"/>
              <a:sym typeface="Montserrat"/>
            </a:endParaRPr>
          </a:p>
          <a:p>
            <a:pPr marL="0" lvl="0" indent="0" algn="l" rtl="0">
              <a:lnSpc>
                <a:spcPct val="100000"/>
              </a:lnSpc>
              <a:spcBef>
                <a:spcPts val="0"/>
              </a:spcBef>
              <a:spcAft>
                <a:spcPts val="0"/>
              </a:spcAft>
              <a:buNone/>
            </a:pPr>
            <a:r>
              <a:rPr lang="en" sz="1929">
                <a:solidFill>
                  <a:schemeClr val="accent2"/>
                </a:solidFill>
                <a:latin typeface="Montserrat"/>
                <a:ea typeface="Montserrat"/>
                <a:cs typeface="Montserrat"/>
                <a:sym typeface="Montserrat"/>
              </a:rPr>
              <a:t>frequency_q = pd.qcut(data_rfm['Frequency'],q=4,labels = labels_f) ⇒ labels_f = range(1,5)</a:t>
            </a:r>
            <a:endParaRPr sz="1929">
              <a:solidFill>
                <a:schemeClr val="accent2"/>
              </a:solidFill>
              <a:latin typeface="Montserrat"/>
              <a:ea typeface="Montserrat"/>
              <a:cs typeface="Montserrat"/>
              <a:sym typeface="Montserrat"/>
            </a:endParaRPr>
          </a:p>
        </p:txBody>
      </p:sp>
      <p:sp>
        <p:nvSpPr>
          <p:cNvPr id="164" name="Google Shape;164;p29"/>
          <p:cNvSpPr txBox="1"/>
          <p:nvPr/>
        </p:nvSpPr>
        <p:spPr>
          <a:xfrm>
            <a:off x="396775" y="1417425"/>
            <a:ext cx="2131500" cy="2678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rgbClr val="F9CB9C"/>
                </a:solidFill>
                <a:latin typeface="Impact"/>
                <a:ea typeface="Impact"/>
                <a:cs typeface="Impact"/>
                <a:sym typeface="Impact"/>
              </a:rPr>
              <a:t>Recency</a:t>
            </a:r>
            <a:r>
              <a:rPr lang="en" sz="1800" b="1">
                <a:solidFill>
                  <a:srgbClr val="F9CB9C"/>
                </a:solidFill>
                <a:latin typeface="Montserrat"/>
                <a:ea typeface="Montserrat"/>
                <a:cs typeface="Montserrat"/>
                <a:sym typeface="Montserrat"/>
              </a:rPr>
              <a:t>:</a:t>
            </a:r>
            <a:endParaRPr sz="1800" b="1">
              <a:solidFill>
                <a:srgbClr val="F9CB9C"/>
              </a:solidFill>
              <a:latin typeface="Montserrat"/>
              <a:ea typeface="Montserrat"/>
              <a:cs typeface="Montserrat"/>
              <a:sym typeface="Montserrat"/>
            </a:endParaRPr>
          </a:p>
          <a:p>
            <a:pPr marL="0" lvl="0" indent="0" algn="l" rtl="0">
              <a:spcBef>
                <a:spcPts val="0"/>
              </a:spcBef>
              <a:spcAft>
                <a:spcPts val="0"/>
              </a:spcAft>
              <a:buNone/>
            </a:pPr>
            <a:endParaRPr sz="1800" b="1">
              <a:solidFill>
                <a:srgbClr val="F9CB9C"/>
              </a:solidFill>
              <a:latin typeface="Montserrat"/>
              <a:ea typeface="Montserrat"/>
              <a:cs typeface="Montserrat"/>
              <a:sym typeface="Montserrat"/>
            </a:endParaRPr>
          </a:p>
          <a:p>
            <a:pPr marL="0" lvl="0" indent="0" algn="l" rtl="0">
              <a:spcBef>
                <a:spcPts val="0"/>
              </a:spcBef>
              <a:spcAft>
                <a:spcPts val="0"/>
              </a:spcAft>
              <a:buNone/>
            </a:pPr>
            <a:endParaRPr sz="1800" b="1">
              <a:solidFill>
                <a:srgbClr val="F9CB9C"/>
              </a:solidFill>
              <a:latin typeface="Montserrat"/>
              <a:ea typeface="Montserrat"/>
              <a:cs typeface="Montserrat"/>
              <a:sym typeface="Montserrat"/>
            </a:endParaRPr>
          </a:p>
          <a:p>
            <a:pPr marL="0" lvl="0" indent="0" algn="l" rtl="0">
              <a:spcBef>
                <a:spcPts val="0"/>
              </a:spcBef>
              <a:spcAft>
                <a:spcPts val="0"/>
              </a:spcAft>
              <a:buNone/>
            </a:pPr>
            <a:endParaRPr sz="1800" b="1">
              <a:solidFill>
                <a:srgbClr val="F9CB9C"/>
              </a:solidFill>
              <a:latin typeface="Montserrat"/>
              <a:ea typeface="Montserrat"/>
              <a:cs typeface="Montserrat"/>
              <a:sym typeface="Montserrat"/>
            </a:endParaRPr>
          </a:p>
          <a:p>
            <a:pPr marL="0" lvl="0" indent="0" algn="ctr" rtl="0">
              <a:spcBef>
                <a:spcPts val="0"/>
              </a:spcBef>
              <a:spcAft>
                <a:spcPts val="0"/>
              </a:spcAft>
              <a:buNone/>
            </a:pPr>
            <a:r>
              <a:rPr lang="en" sz="1800" b="1">
                <a:solidFill>
                  <a:srgbClr val="F9CB9C"/>
                </a:solidFill>
                <a:latin typeface="Impact"/>
                <a:ea typeface="Impact"/>
                <a:cs typeface="Impact"/>
                <a:sym typeface="Impact"/>
              </a:rPr>
              <a:t>Frequency:</a:t>
            </a:r>
            <a:endParaRPr sz="1800" b="1">
              <a:solidFill>
                <a:srgbClr val="F9CB9C"/>
              </a:solidFill>
              <a:latin typeface="Impact"/>
              <a:ea typeface="Impact"/>
              <a:cs typeface="Impact"/>
              <a:sym typeface="Impact"/>
            </a:endParaRPr>
          </a:p>
          <a:p>
            <a:pPr marL="0" lvl="0" indent="0" algn="l" rtl="0">
              <a:spcBef>
                <a:spcPts val="0"/>
              </a:spcBef>
              <a:spcAft>
                <a:spcPts val="0"/>
              </a:spcAft>
              <a:buNone/>
            </a:pPr>
            <a:endParaRPr sz="1800" b="1">
              <a:solidFill>
                <a:srgbClr val="F9CB9C"/>
              </a:solidFill>
              <a:latin typeface="Montserrat"/>
              <a:ea typeface="Montserrat"/>
              <a:cs typeface="Montserrat"/>
              <a:sym typeface="Montserrat"/>
            </a:endParaRPr>
          </a:p>
          <a:p>
            <a:pPr marL="0" lvl="0" indent="0" algn="l" rtl="0">
              <a:spcBef>
                <a:spcPts val="0"/>
              </a:spcBef>
              <a:spcAft>
                <a:spcPts val="0"/>
              </a:spcAft>
              <a:buNone/>
            </a:pPr>
            <a:endParaRPr sz="1800" b="1">
              <a:solidFill>
                <a:srgbClr val="F9CB9C"/>
              </a:solidFill>
              <a:latin typeface="Montserrat"/>
              <a:ea typeface="Montserrat"/>
              <a:cs typeface="Montserrat"/>
              <a:sym typeface="Montserrat"/>
            </a:endParaRPr>
          </a:p>
          <a:p>
            <a:pPr marL="0" lvl="0" indent="0" algn="l" rtl="0">
              <a:spcBef>
                <a:spcPts val="0"/>
              </a:spcBef>
              <a:spcAft>
                <a:spcPts val="0"/>
              </a:spcAft>
              <a:buNone/>
            </a:pPr>
            <a:endParaRPr sz="1800" b="1">
              <a:solidFill>
                <a:srgbClr val="F9CB9C"/>
              </a:solidFill>
              <a:latin typeface="Montserrat"/>
              <a:ea typeface="Montserrat"/>
              <a:cs typeface="Montserrat"/>
              <a:sym typeface="Montserrat"/>
            </a:endParaRPr>
          </a:p>
          <a:p>
            <a:pPr marL="0" lvl="0" indent="0" algn="l" rtl="0">
              <a:spcBef>
                <a:spcPts val="0"/>
              </a:spcBef>
              <a:spcAft>
                <a:spcPts val="0"/>
              </a:spcAft>
              <a:buNone/>
            </a:pPr>
            <a:r>
              <a:rPr lang="en" sz="1800" b="1">
                <a:solidFill>
                  <a:srgbClr val="F9CB9C"/>
                </a:solidFill>
                <a:latin typeface="Impact"/>
                <a:ea typeface="Impact"/>
                <a:cs typeface="Impact"/>
                <a:sym typeface="Impact"/>
              </a:rPr>
              <a:t>Monetary Value:</a:t>
            </a:r>
            <a:endParaRPr sz="1800">
              <a:solidFill>
                <a:srgbClr val="F9CB9C"/>
              </a:solidFill>
              <a:latin typeface="Impact"/>
              <a:ea typeface="Impact"/>
              <a:cs typeface="Impact"/>
              <a:sym typeface="Impac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68"/>
        <p:cNvGrpSpPr/>
        <p:nvPr/>
      </p:nvGrpSpPr>
      <p:grpSpPr>
        <a:xfrm>
          <a:off x="0" y="0"/>
          <a:ext cx="0" cy="0"/>
          <a:chOff x="0" y="0"/>
          <a:chExt cx="0" cy="0"/>
        </a:xfrm>
      </p:grpSpPr>
      <p:sp>
        <p:nvSpPr>
          <p:cNvPr id="169" name="Google Shape;169;p30"/>
          <p:cNvSpPr txBox="1"/>
          <p:nvPr/>
        </p:nvSpPr>
        <p:spPr>
          <a:xfrm>
            <a:off x="634300" y="1949975"/>
            <a:ext cx="8049300" cy="188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accent2"/>
                </a:solidFill>
              </a:rPr>
              <a:t>Customer ID									RFM_segment		RFM_score</a:t>
            </a:r>
            <a:endParaRPr>
              <a:solidFill>
                <a:schemeClr val="accent2"/>
              </a:solidFill>
            </a:endParaRPr>
          </a:p>
          <a:p>
            <a:pPr marL="0" lvl="0" indent="0" algn="l" rtl="0">
              <a:lnSpc>
                <a:spcPct val="115000"/>
              </a:lnSpc>
              <a:spcBef>
                <a:spcPts val="0"/>
              </a:spcBef>
              <a:spcAft>
                <a:spcPts val="0"/>
              </a:spcAft>
              <a:buNone/>
            </a:pPr>
            <a:r>
              <a:rPr lang="en">
                <a:solidFill>
                  <a:schemeClr val="accent2"/>
                </a:solidFill>
              </a:rPr>
              <a:t>12346											121			4</a:t>
            </a:r>
            <a:endParaRPr>
              <a:solidFill>
                <a:schemeClr val="accent2"/>
              </a:solidFill>
            </a:endParaRPr>
          </a:p>
          <a:p>
            <a:pPr marL="0" lvl="0" indent="0" algn="l" rtl="0">
              <a:lnSpc>
                <a:spcPct val="115000"/>
              </a:lnSpc>
              <a:spcBef>
                <a:spcPts val="0"/>
              </a:spcBef>
              <a:spcAft>
                <a:spcPts val="0"/>
              </a:spcAft>
              <a:buNone/>
            </a:pPr>
            <a:r>
              <a:rPr lang="en">
                <a:solidFill>
                  <a:schemeClr val="accent2"/>
                </a:solidFill>
              </a:rPr>
              <a:t>12347											444			12</a:t>
            </a:r>
            <a:endParaRPr>
              <a:solidFill>
                <a:schemeClr val="accent2"/>
              </a:solidFill>
            </a:endParaRPr>
          </a:p>
          <a:p>
            <a:pPr marL="0" lvl="0" indent="0" algn="l" rtl="0">
              <a:lnSpc>
                <a:spcPct val="115000"/>
              </a:lnSpc>
              <a:spcBef>
                <a:spcPts val="0"/>
              </a:spcBef>
              <a:spcAft>
                <a:spcPts val="0"/>
              </a:spcAft>
              <a:buNone/>
            </a:pPr>
            <a:r>
              <a:rPr lang="en">
                <a:solidFill>
                  <a:schemeClr val="accent2"/>
                </a:solidFill>
              </a:rPr>
              <a:t>12348											323			8</a:t>
            </a:r>
            <a:endParaRPr>
              <a:solidFill>
                <a:schemeClr val="accent2"/>
              </a:solidFill>
            </a:endParaRPr>
          </a:p>
          <a:p>
            <a:pPr marL="0" lvl="0" indent="0" algn="l" rtl="0">
              <a:lnSpc>
                <a:spcPct val="115000"/>
              </a:lnSpc>
              <a:spcBef>
                <a:spcPts val="0"/>
              </a:spcBef>
              <a:spcAft>
                <a:spcPts val="0"/>
              </a:spcAft>
              <a:buNone/>
            </a:pPr>
            <a:r>
              <a:rPr lang="en">
                <a:solidFill>
                  <a:schemeClr val="accent2"/>
                </a:solidFill>
              </a:rPr>
              <a:t>12349											444			12</a:t>
            </a:r>
            <a:endParaRPr>
              <a:solidFill>
                <a:schemeClr val="accent2"/>
              </a:solidFill>
            </a:endParaRPr>
          </a:p>
          <a:p>
            <a:pPr marL="0" lvl="0" indent="0" algn="l" rtl="0">
              <a:lnSpc>
                <a:spcPct val="115000"/>
              </a:lnSpc>
              <a:spcBef>
                <a:spcPts val="0"/>
              </a:spcBef>
              <a:spcAft>
                <a:spcPts val="0"/>
              </a:spcAft>
              <a:buNone/>
            </a:pPr>
            <a:r>
              <a:rPr lang="en">
                <a:solidFill>
                  <a:schemeClr val="accent2"/>
                </a:solidFill>
              </a:rPr>
              <a:t>12350											211			4</a:t>
            </a:r>
            <a:endParaRPr>
              <a:solidFill>
                <a:schemeClr val="accent2"/>
              </a:solidFill>
            </a:endParaRPr>
          </a:p>
          <a:p>
            <a:pPr marL="0" lvl="0" indent="0" algn="l" rtl="0">
              <a:spcBef>
                <a:spcPts val="0"/>
              </a:spcBef>
              <a:spcAft>
                <a:spcPts val="0"/>
              </a:spcAft>
              <a:buNone/>
            </a:pPr>
            <a:endParaRPr>
              <a:latin typeface="Lato"/>
              <a:ea typeface="Lato"/>
              <a:cs typeface="Lato"/>
              <a:sym typeface="Lato"/>
            </a:endParaRPr>
          </a:p>
        </p:txBody>
      </p:sp>
      <p:sp>
        <p:nvSpPr>
          <p:cNvPr id="170" name="Google Shape;170;p30"/>
          <p:cNvSpPr txBox="1"/>
          <p:nvPr/>
        </p:nvSpPr>
        <p:spPr>
          <a:xfrm>
            <a:off x="980975" y="1949975"/>
            <a:ext cx="4760700" cy="1887000"/>
          </a:xfrm>
          <a:prstGeom prst="rect">
            <a:avLst/>
          </a:prstGeom>
          <a:noFill/>
          <a:ln>
            <a:noFill/>
          </a:ln>
        </p:spPr>
        <p:txBody>
          <a:bodyPr spcFirstLastPara="1" wrap="square" lIns="91425" tIns="91425" rIns="91425" bIns="91425" anchor="t" anchorCtr="0">
            <a:spAutoFit/>
          </a:bodyPr>
          <a:lstStyle/>
          <a:p>
            <a:pPr marL="457200" lvl="0" indent="457200" algn="l" rtl="0">
              <a:lnSpc>
                <a:spcPct val="115000"/>
              </a:lnSpc>
              <a:spcBef>
                <a:spcPts val="0"/>
              </a:spcBef>
              <a:spcAft>
                <a:spcPts val="0"/>
              </a:spcAft>
              <a:buNone/>
            </a:pPr>
            <a:r>
              <a:rPr lang="en">
                <a:solidFill>
                  <a:schemeClr val="accent2"/>
                </a:solidFill>
              </a:rPr>
              <a:t>Recency	Frequency	         Monetary Value			529		24		    	169.36</a:t>
            </a:r>
            <a:endParaRPr>
              <a:solidFill>
                <a:schemeClr val="accent2"/>
              </a:solidFill>
            </a:endParaRPr>
          </a:p>
          <a:p>
            <a:pPr marL="0" lvl="0" indent="457200" algn="l" rtl="0">
              <a:lnSpc>
                <a:spcPct val="115000"/>
              </a:lnSpc>
              <a:spcBef>
                <a:spcPts val="0"/>
              </a:spcBef>
              <a:spcAft>
                <a:spcPts val="0"/>
              </a:spcAft>
              <a:buNone/>
            </a:pPr>
            <a:r>
              <a:rPr lang="en">
                <a:solidFill>
                  <a:schemeClr val="accent2"/>
                </a:solidFill>
              </a:rPr>
              <a:t>		2		222		     	4921.53</a:t>
            </a:r>
            <a:endParaRPr>
              <a:solidFill>
                <a:schemeClr val="accent2"/>
              </a:solidFill>
            </a:endParaRPr>
          </a:p>
          <a:p>
            <a:pPr marL="0" lvl="0" indent="457200" algn="l" rtl="0">
              <a:lnSpc>
                <a:spcPct val="115000"/>
              </a:lnSpc>
              <a:spcBef>
                <a:spcPts val="0"/>
              </a:spcBef>
              <a:spcAft>
                <a:spcPts val="0"/>
              </a:spcAft>
              <a:buNone/>
            </a:pPr>
            <a:r>
              <a:rPr lang="en">
                <a:solidFill>
                  <a:schemeClr val="accent2"/>
                </a:solidFill>
              </a:rPr>
              <a:t>		75		46			1658.40</a:t>
            </a:r>
            <a:endParaRPr>
              <a:solidFill>
                <a:schemeClr val="accent2"/>
              </a:solidFill>
            </a:endParaRPr>
          </a:p>
          <a:p>
            <a:pPr marL="0" lvl="0" indent="457200" algn="l" rtl="0">
              <a:lnSpc>
                <a:spcPct val="115000"/>
              </a:lnSpc>
              <a:spcBef>
                <a:spcPts val="0"/>
              </a:spcBef>
              <a:spcAft>
                <a:spcPts val="0"/>
              </a:spcAft>
              <a:buNone/>
            </a:pPr>
            <a:r>
              <a:rPr lang="en">
                <a:solidFill>
                  <a:schemeClr val="accent2"/>
                </a:solidFill>
              </a:rPr>
              <a:t>		19		172			3678.69</a:t>
            </a:r>
            <a:endParaRPr>
              <a:solidFill>
                <a:schemeClr val="accent2"/>
              </a:solidFill>
            </a:endParaRPr>
          </a:p>
          <a:p>
            <a:pPr marL="0" lvl="0" indent="457200" algn="l" rtl="0">
              <a:lnSpc>
                <a:spcPct val="115000"/>
              </a:lnSpc>
              <a:spcBef>
                <a:spcPts val="0"/>
              </a:spcBef>
              <a:spcAft>
                <a:spcPts val="0"/>
              </a:spcAft>
              <a:buNone/>
            </a:pPr>
            <a:r>
              <a:rPr lang="en">
                <a:solidFill>
                  <a:schemeClr val="accent2"/>
                </a:solidFill>
              </a:rPr>
              <a:t>		310		16			294.40</a:t>
            </a:r>
            <a:endParaRPr>
              <a:solidFill>
                <a:schemeClr val="accent2"/>
              </a:solidFill>
            </a:endParaRPr>
          </a:p>
          <a:p>
            <a:pPr marL="0" lvl="0" indent="0" algn="l" rtl="0">
              <a:lnSpc>
                <a:spcPct val="115000"/>
              </a:lnSpc>
              <a:spcBef>
                <a:spcPts val="0"/>
              </a:spcBef>
              <a:spcAft>
                <a:spcPts val="0"/>
              </a:spcAft>
              <a:buNone/>
            </a:pPr>
            <a:endParaRPr>
              <a:solidFill>
                <a:schemeClr val="lt1"/>
              </a:solidFill>
            </a:endParaRPr>
          </a:p>
        </p:txBody>
      </p:sp>
      <p:sp>
        <p:nvSpPr>
          <p:cNvPr id="171" name="Google Shape;171;p30"/>
          <p:cNvSpPr txBox="1"/>
          <p:nvPr/>
        </p:nvSpPr>
        <p:spPr>
          <a:xfrm>
            <a:off x="1820300" y="658725"/>
            <a:ext cx="49722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a:solidFill>
                  <a:schemeClr val="accent4"/>
                </a:solidFill>
                <a:latin typeface="Alfa Slab One"/>
                <a:ea typeface="Alfa Slab One"/>
                <a:cs typeface="Alfa Slab One"/>
                <a:sym typeface="Alfa Slab One"/>
              </a:rPr>
              <a:t>How the dataframe looks like</a:t>
            </a:r>
            <a:endParaRPr sz="2400">
              <a:solidFill>
                <a:schemeClr val="accent4"/>
              </a:solidFill>
              <a:latin typeface="Alfa Slab One"/>
              <a:ea typeface="Alfa Slab One"/>
              <a:cs typeface="Alfa Slab One"/>
              <a:sym typeface="Alfa Slab One"/>
            </a:endParaRPr>
          </a:p>
        </p:txBody>
      </p:sp>
      <p:sp>
        <p:nvSpPr>
          <p:cNvPr id="172" name="Google Shape;172;p30"/>
          <p:cNvSpPr txBox="1"/>
          <p:nvPr/>
        </p:nvSpPr>
        <p:spPr>
          <a:xfrm>
            <a:off x="819800" y="4063000"/>
            <a:ext cx="6657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2"/>
                </a:solidFill>
                <a:latin typeface="Impact"/>
                <a:ea typeface="Impact"/>
                <a:cs typeface="Impact"/>
                <a:sym typeface="Impact"/>
              </a:rPr>
              <a:t>This new dataframe will be used to create customer clusters.</a:t>
            </a:r>
            <a:endParaRPr sz="1800">
              <a:solidFill>
                <a:schemeClr val="accent2"/>
              </a:solidFill>
              <a:latin typeface="Impact"/>
              <a:ea typeface="Impact"/>
              <a:cs typeface="Impact"/>
              <a:sym typeface="Impac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311700" y="1875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chemeClr val="accent4"/>
                </a:solidFill>
                <a:latin typeface="Alfa Slab One"/>
                <a:ea typeface="Alfa Slab One"/>
                <a:cs typeface="Alfa Slab One"/>
                <a:sym typeface="Alfa Slab One"/>
              </a:rPr>
              <a:t>Clustering</a:t>
            </a:r>
            <a:endParaRPr>
              <a:solidFill>
                <a:schemeClr val="accent4"/>
              </a:solidFill>
              <a:latin typeface="Alfa Slab One"/>
              <a:ea typeface="Alfa Slab One"/>
              <a:cs typeface="Alfa Slab One"/>
              <a:sym typeface="Alfa Slab One"/>
            </a:endParaRPr>
          </a:p>
        </p:txBody>
      </p:sp>
      <p:sp>
        <p:nvSpPr>
          <p:cNvPr id="178" name="Google Shape;178;p31"/>
          <p:cNvSpPr txBox="1">
            <a:spLocks noGrp="1"/>
          </p:cNvSpPr>
          <p:nvPr>
            <p:ph type="body" idx="1"/>
          </p:nvPr>
        </p:nvSpPr>
        <p:spPr>
          <a:xfrm>
            <a:off x="311700" y="760275"/>
            <a:ext cx="8520600" cy="4428900"/>
          </a:xfrm>
          <a:prstGeom prst="rect">
            <a:avLst/>
          </a:prstGeom>
        </p:spPr>
        <p:txBody>
          <a:bodyPr spcFirstLastPara="1" wrap="square" lIns="91425" tIns="91425" rIns="91425" bIns="91425" anchor="t" anchorCtr="0">
            <a:normAutofit fontScale="77500" lnSpcReduction="20000"/>
          </a:bodyPr>
          <a:lstStyle/>
          <a:p>
            <a:pPr marL="292100" marR="304800" lvl="0" indent="0" algn="l" rtl="0">
              <a:lnSpc>
                <a:spcPct val="100000"/>
              </a:lnSpc>
              <a:spcBef>
                <a:spcPts val="1900"/>
              </a:spcBef>
              <a:spcAft>
                <a:spcPts val="0"/>
              </a:spcAft>
              <a:buNone/>
            </a:pPr>
            <a:endParaRPr sz="2000" b="1">
              <a:solidFill>
                <a:schemeClr val="accent2"/>
              </a:solidFill>
            </a:endParaRPr>
          </a:p>
          <a:p>
            <a:pPr marL="101600" marR="114300" lvl="0" indent="0" algn="l" rtl="0">
              <a:spcBef>
                <a:spcPts val="0"/>
              </a:spcBef>
              <a:spcAft>
                <a:spcPts val="0"/>
              </a:spcAft>
              <a:buNone/>
            </a:pPr>
            <a:r>
              <a:rPr lang="en" sz="2000">
                <a:solidFill>
                  <a:schemeClr val="accent2"/>
                </a:solidFill>
              </a:rPr>
              <a:t>Clustering is used to find similar data points and then group them together in the same cluster. This process helps create targeted marketing and improves business strategy.</a:t>
            </a:r>
            <a:endParaRPr sz="2000">
              <a:solidFill>
                <a:schemeClr val="accent2"/>
              </a:solidFill>
            </a:endParaRPr>
          </a:p>
          <a:p>
            <a:pPr marL="101600" marR="114300" lvl="0" indent="0" algn="l" rtl="0">
              <a:spcBef>
                <a:spcPts val="0"/>
              </a:spcBef>
              <a:spcAft>
                <a:spcPts val="0"/>
              </a:spcAft>
              <a:buNone/>
            </a:pPr>
            <a:endParaRPr sz="2000">
              <a:solidFill>
                <a:schemeClr val="accent2"/>
              </a:solidFill>
            </a:endParaRPr>
          </a:p>
          <a:p>
            <a:pPr marL="101600" marR="114300" lvl="0" indent="0" algn="l" rtl="0">
              <a:spcBef>
                <a:spcPts val="0"/>
              </a:spcBef>
              <a:spcAft>
                <a:spcPts val="0"/>
              </a:spcAft>
              <a:buNone/>
            </a:pPr>
            <a:r>
              <a:rPr lang="en" sz="2543" b="1">
                <a:solidFill>
                  <a:srgbClr val="F9CB9C"/>
                </a:solidFill>
              </a:rPr>
              <a:t>Kmeans</a:t>
            </a:r>
            <a:r>
              <a:rPr lang="en" sz="2258" b="1">
                <a:solidFill>
                  <a:srgbClr val="F9CB9C"/>
                </a:solidFill>
              </a:rPr>
              <a:t> </a:t>
            </a:r>
            <a:r>
              <a:rPr lang="en" sz="2543" b="1">
                <a:solidFill>
                  <a:srgbClr val="F9CB9C"/>
                </a:solidFill>
              </a:rPr>
              <a:t>clustering:</a:t>
            </a:r>
            <a:endParaRPr sz="2543" b="1">
              <a:solidFill>
                <a:srgbClr val="F9CB9C"/>
              </a:solidFill>
            </a:endParaRPr>
          </a:p>
          <a:p>
            <a:pPr marL="101600" marR="114300" lvl="0" indent="0" algn="l" rtl="0">
              <a:spcBef>
                <a:spcPts val="0"/>
              </a:spcBef>
              <a:spcAft>
                <a:spcPts val="0"/>
              </a:spcAft>
              <a:buNone/>
            </a:pPr>
            <a:r>
              <a:rPr lang="en" sz="2000">
                <a:solidFill>
                  <a:schemeClr val="accent2"/>
                </a:solidFill>
              </a:rPr>
              <a:t>An unsupervised learning algorithm used to cluster customers according to their purchase history and past activities and is the most popular clustering algorithm. It is a centroid based algorithm, meaning it creates random centers for data and tries to minimize the distances between the points and their centroid. This process is repeated for different number of centroids until the optimal number of clusters is reached.</a:t>
            </a:r>
            <a:endParaRPr sz="2000">
              <a:solidFill>
                <a:schemeClr val="accent2"/>
              </a:solidFill>
            </a:endParaRPr>
          </a:p>
          <a:p>
            <a:pPr marL="101600" marR="114300" lvl="0" indent="0" algn="l" rtl="0">
              <a:spcBef>
                <a:spcPts val="0"/>
              </a:spcBef>
              <a:spcAft>
                <a:spcPts val="0"/>
              </a:spcAft>
              <a:buNone/>
            </a:pPr>
            <a:endParaRPr sz="2000">
              <a:solidFill>
                <a:schemeClr val="accent2"/>
              </a:solidFill>
            </a:endParaRPr>
          </a:p>
          <a:p>
            <a:pPr marL="0" lvl="0" indent="0" algn="l" rtl="0">
              <a:spcBef>
                <a:spcPts val="0"/>
              </a:spcBef>
              <a:spcAft>
                <a:spcPts val="0"/>
              </a:spcAft>
              <a:buNone/>
            </a:pPr>
            <a:r>
              <a:rPr lang="en" sz="2543" b="1">
                <a:solidFill>
                  <a:srgbClr val="F9CB9C"/>
                </a:solidFill>
              </a:rPr>
              <a:t>How it is done?</a:t>
            </a:r>
            <a:endParaRPr>
              <a:solidFill>
                <a:schemeClr val="accent4"/>
              </a:solidFill>
              <a:latin typeface="Alfa Slab One"/>
              <a:ea typeface="Alfa Slab One"/>
              <a:cs typeface="Alfa Slab One"/>
              <a:sym typeface="Alfa Slab One"/>
            </a:endParaRPr>
          </a:p>
          <a:p>
            <a:pPr marL="0" lvl="0" indent="0" algn="l" rtl="0">
              <a:spcBef>
                <a:spcPts val="1200"/>
              </a:spcBef>
              <a:spcAft>
                <a:spcPts val="1200"/>
              </a:spcAft>
              <a:buNone/>
            </a:pPr>
            <a:r>
              <a:rPr lang="en" sz="2192">
                <a:solidFill>
                  <a:schemeClr val="accent2"/>
                </a:solidFill>
              </a:rPr>
              <a:t>First, a range of cluster numbers is chosen, then different metrics are used to measure quality of clusters. The purpose is to minimize inter cluster distances and maximize the distance between the clusters.</a:t>
            </a:r>
            <a:endParaRPr sz="411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1934575" y="133500"/>
            <a:ext cx="5017500" cy="709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400">
                <a:solidFill>
                  <a:schemeClr val="accent4"/>
                </a:solidFill>
                <a:latin typeface="Impact"/>
                <a:ea typeface="Impact"/>
                <a:cs typeface="Impact"/>
                <a:sym typeface="Impact"/>
              </a:rPr>
              <a:t>Table of contents:</a:t>
            </a:r>
            <a:endParaRPr sz="2200">
              <a:solidFill>
                <a:schemeClr val="accent4"/>
              </a:solidFill>
              <a:latin typeface="Impact"/>
              <a:ea typeface="Impact"/>
              <a:cs typeface="Impact"/>
              <a:sym typeface="Impact"/>
            </a:endParaRPr>
          </a:p>
        </p:txBody>
      </p:sp>
      <p:sp>
        <p:nvSpPr>
          <p:cNvPr id="62" name="Google Shape;62;p14"/>
          <p:cNvSpPr txBox="1">
            <a:spLocks noGrp="1"/>
          </p:cNvSpPr>
          <p:nvPr>
            <p:ph type="subTitle" idx="1"/>
          </p:nvPr>
        </p:nvSpPr>
        <p:spPr>
          <a:xfrm>
            <a:off x="897850" y="843000"/>
            <a:ext cx="5123100" cy="41496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endParaRPr/>
          </a:p>
          <a:p>
            <a:pPr marL="457200" lvl="0" indent="-366395" algn="l" rtl="0">
              <a:spcBef>
                <a:spcPts val="0"/>
              </a:spcBef>
              <a:spcAft>
                <a:spcPts val="0"/>
              </a:spcAft>
              <a:buSzPct val="100000"/>
              <a:buChar char="●"/>
            </a:pPr>
            <a:r>
              <a:rPr lang="en" u="sng">
                <a:solidFill>
                  <a:schemeClr val="hlink"/>
                </a:solidFill>
                <a:hlinkClick r:id="" action="ppaction://noaction"/>
              </a:rPr>
              <a:t>Problem Statement</a:t>
            </a:r>
            <a:endParaRPr/>
          </a:p>
          <a:p>
            <a:pPr marL="457200" lvl="0" indent="-366395" algn="l" rtl="0">
              <a:spcBef>
                <a:spcPts val="0"/>
              </a:spcBef>
              <a:spcAft>
                <a:spcPts val="0"/>
              </a:spcAft>
              <a:buSzPct val="100000"/>
              <a:buChar char="●"/>
            </a:pPr>
            <a:r>
              <a:rPr lang="en" u="sng">
                <a:solidFill>
                  <a:schemeClr val="hlink"/>
                </a:solidFill>
                <a:hlinkClick r:id="rId3" action="ppaction://hlinksldjump"/>
              </a:rPr>
              <a:t>Reading the Data in Jupyter Notebook </a:t>
            </a:r>
            <a:endParaRPr/>
          </a:p>
          <a:p>
            <a:pPr marL="457200" lvl="0" indent="-366395" algn="l" rtl="0">
              <a:spcBef>
                <a:spcPts val="0"/>
              </a:spcBef>
              <a:spcAft>
                <a:spcPts val="0"/>
              </a:spcAft>
              <a:buSzPct val="100000"/>
              <a:buChar char="●"/>
            </a:pPr>
            <a:r>
              <a:rPr lang="en" u="sng">
                <a:solidFill>
                  <a:schemeClr val="hlink"/>
                </a:solidFill>
                <a:hlinkClick r:id="rId4" action="ppaction://hlinksldjump"/>
              </a:rPr>
              <a:t>How the Data Looks Like</a:t>
            </a:r>
            <a:r>
              <a:rPr lang="en"/>
              <a:t> </a:t>
            </a:r>
            <a:endParaRPr>
              <a:solidFill>
                <a:schemeClr val="accent5"/>
              </a:solidFill>
            </a:endParaRPr>
          </a:p>
          <a:p>
            <a:pPr marL="457200" lvl="0" indent="-366395" algn="l" rtl="0">
              <a:spcBef>
                <a:spcPts val="0"/>
              </a:spcBef>
              <a:spcAft>
                <a:spcPts val="0"/>
              </a:spcAft>
              <a:buSzPct val="100000"/>
              <a:buChar char="●"/>
            </a:pPr>
            <a:r>
              <a:rPr lang="en" u="sng">
                <a:solidFill>
                  <a:schemeClr val="hlink"/>
                </a:solidFill>
                <a:hlinkClick r:id="rId5" action="ppaction://hlinksldjump"/>
              </a:rPr>
              <a:t>Sales by Country</a:t>
            </a:r>
            <a:endParaRPr/>
          </a:p>
          <a:p>
            <a:pPr marL="457200" lvl="0" indent="-366395" algn="l" rtl="0">
              <a:spcBef>
                <a:spcPts val="0"/>
              </a:spcBef>
              <a:spcAft>
                <a:spcPts val="0"/>
              </a:spcAft>
              <a:buSzPct val="100000"/>
              <a:buChar char="●"/>
            </a:pPr>
            <a:r>
              <a:rPr lang="en" u="sng">
                <a:solidFill>
                  <a:schemeClr val="hlink"/>
                </a:solidFill>
                <a:hlinkClick r:id="rId6" action="ppaction://hlinksldjump"/>
              </a:rPr>
              <a:t>Explore Price Column</a:t>
            </a:r>
            <a:endParaRPr/>
          </a:p>
          <a:p>
            <a:pPr marL="457200" lvl="0" indent="-366395" algn="l" rtl="0">
              <a:spcBef>
                <a:spcPts val="0"/>
              </a:spcBef>
              <a:spcAft>
                <a:spcPts val="0"/>
              </a:spcAft>
              <a:buSzPct val="100000"/>
              <a:buChar char="●"/>
            </a:pPr>
            <a:r>
              <a:rPr lang="en" u="sng">
                <a:solidFill>
                  <a:schemeClr val="hlink"/>
                </a:solidFill>
                <a:hlinkClick r:id="rId7" action="ppaction://hlinksldjump"/>
              </a:rPr>
              <a:t>Explore Quantity Column</a:t>
            </a:r>
            <a:endParaRPr/>
          </a:p>
          <a:p>
            <a:pPr marL="457200" lvl="0" indent="-366395" algn="l" rtl="0">
              <a:spcBef>
                <a:spcPts val="0"/>
              </a:spcBef>
              <a:spcAft>
                <a:spcPts val="0"/>
              </a:spcAft>
              <a:buSzPct val="100000"/>
              <a:buChar char="●"/>
            </a:pPr>
            <a:r>
              <a:rPr lang="en" u="sng">
                <a:solidFill>
                  <a:schemeClr val="hlink"/>
                </a:solidFill>
                <a:hlinkClick r:id="rId8" action="ppaction://hlinksldjump"/>
              </a:rPr>
              <a:t>Explore Description, Stockcode and Customer ID Columns</a:t>
            </a:r>
            <a:endParaRPr/>
          </a:p>
          <a:p>
            <a:pPr marL="457200" lvl="0" indent="-366395" algn="l" rtl="0">
              <a:spcBef>
                <a:spcPts val="0"/>
              </a:spcBef>
              <a:spcAft>
                <a:spcPts val="0"/>
              </a:spcAft>
              <a:buSzPct val="100000"/>
              <a:buChar char="●"/>
            </a:pP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9" action="ppaction://hlinksldjump"/>
              </a:rPr>
              <a:t>Customer Cohorts</a:t>
            </a:r>
            <a:endParaRPr/>
          </a:p>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445025"/>
            <a:ext cx="8520600" cy="2329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2000">
                <a:solidFill>
                  <a:schemeClr val="accent4"/>
                </a:solidFill>
                <a:latin typeface="Alfa Slab One"/>
                <a:ea typeface="Alfa Slab One"/>
                <a:cs typeface="Alfa Slab One"/>
                <a:sym typeface="Alfa Slab One"/>
              </a:rPr>
              <a:t>What is kmeans clustering?</a:t>
            </a:r>
            <a:endParaRPr sz="2000">
              <a:solidFill>
                <a:schemeClr val="accent4"/>
              </a:solidFill>
              <a:latin typeface="Alfa Slab One"/>
              <a:ea typeface="Alfa Slab One"/>
              <a:cs typeface="Alfa Slab One"/>
              <a:sym typeface="Alfa Slab One"/>
            </a:endParaRPr>
          </a:p>
          <a:p>
            <a:pPr marL="0" lvl="0" indent="0" algn="l" rtl="0">
              <a:lnSpc>
                <a:spcPct val="115000"/>
              </a:lnSpc>
              <a:spcBef>
                <a:spcPts val="1200"/>
              </a:spcBef>
              <a:spcAft>
                <a:spcPts val="0"/>
              </a:spcAft>
              <a:buSzPts val="990"/>
              <a:buNone/>
            </a:pPr>
            <a:r>
              <a:rPr lang="en" sz="1600">
                <a:solidFill>
                  <a:schemeClr val="accent2"/>
                </a:solidFill>
              </a:rPr>
              <a:t>Finding the right number of clusters is very important to the analysis, too many clusters and each point will start representing a cluster, too few and the clusters do not represent the data. This is also a very subjective problem and requires some domain knowledge.</a:t>
            </a:r>
            <a:endParaRPr sz="1600">
              <a:solidFill>
                <a:schemeClr val="accent2"/>
              </a:solidFill>
            </a:endParaRPr>
          </a:p>
          <a:p>
            <a:pPr marL="0" lvl="0" indent="0" algn="l" rtl="0">
              <a:lnSpc>
                <a:spcPct val="115000"/>
              </a:lnSpc>
              <a:spcBef>
                <a:spcPts val="1200"/>
              </a:spcBef>
              <a:spcAft>
                <a:spcPts val="1200"/>
              </a:spcAft>
              <a:buSzPts val="990"/>
              <a:buNone/>
            </a:pPr>
            <a:endParaRPr sz="1600">
              <a:solidFill>
                <a:schemeClr val="accent2"/>
              </a:solidFill>
            </a:endParaRPr>
          </a:p>
        </p:txBody>
      </p:sp>
      <p:sp>
        <p:nvSpPr>
          <p:cNvPr id="184" name="Google Shape;184;p32"/>
          <p:cNvSpPr txBox="1">
            <a:spLocks noGrp="1"/>
          </p:cNvSpPr>
          <p:nvPr>
            <p:ph type="body" idx="1"/>
          </p:nvPr>
        </p:nvSpPr>
        <p:spPr>
          <a:xfrm>
            <a:off x="311700" y="2017975"/>
            <a:ext cx="8520600" cy="2673300"/>
          </a:xfrm>
          <a:prstGeom prst="rect">
            <a:avLst/>
          </a:prstGeom>
        </p:spPr>
        <p:txBody>
          <a:bodyPr spcFirstLastPara="1" wrap="square" lIns="91425" tIns="91425" rIns="91425" bIns="91425" anchor="t" anchorCtr="0">
            <a:normAutofit lnSpcReduction="10000"/>
          </a:bodyPr>
          <a:lstStyle/>
          <a:p>
            <a:pPr marL="101600" marR="114300" lvl="0" indent="0" algn="l" rtl="0">
              <a:spcBef>
                <a:spcPts val="1100"/>
              </a:spcBef>
              <a:spcAft>
                <a:spcPts val="0"/>
              </a:spcAft>
              <a:buNone/>
            </a:pPr>
            <a:r>
              <a:rPr lang="en" sz="2000">
                <a:solidFill>
                  <a:schemeClr val="accent4"/>
                </a:solidFill>
                <a:latin typeface="Impact"/>
                <a:ea typeface="Impact"/>
                <a:cs typeface="Impact"/>
                <a:sym typeface="Impact"/>
              </a:rPr>
              <a:t>kmeans requires some data preprocessing.</a:t>
            </a:r>
            <a:endParaRPr sz="2000">
              <a:solidFill>
                <a:schemeClr val="accent4"/>
              </a:solidFill>
              <a:latin typeface="Impact"/>
              <a:ea typeface="Impact"/>
              <a:cs typeface="Impact"/>
              <a:sym typeface="Impact"/>
            </a:endParaRPr>
          </a:p>
          <a:p>
            <a:pPr marL="558800" marR="114300" lvl="0" indent="-355600" algn="l" rtl="0">
              <a:spcBef>
                <a:spcPts val="1100"/>
              </a:spcBef>
              <a:spcAft>
                <a:spcPts val="0"/>
              </a:spcAft>
              <a:buClr>
                <a:schemeClr val="accent2"/>
              </a:buClr>
              <a:buSzPts val="2000"/>
              <a:buAutoNum type="arabicPeriod"/>
            </a:pPr>
            <a:r>
              <a:rPr lang="en" sz="2000">
                <a:solidFill>
                  <a:schemeClr val="accent2"/>
                </a:solidFill>
              </a:rPr>
              <a:t>it requires that all the features have a symmetric distribution, meaning no skewness</a:t>
            </a:r>
            <a:endParaRPr sz="2000">
              <a:solidFill>
                <a:schemeClr val="accent2"/>
              </a:solidFill>
            </a:endParaRPr>
          </a:p>
          <a:p>
            <a:pPr marL="558800" marR="114300" lvl="0" indent="-355600" algn="l" rtl="0">
              <a:spcBef>
                <a:spcPts val="0"/>
              </a:spcBef>
              <a:spcAft>
                <a:spcPts val="0"/>
              </a:spcAft>
              <a:buClr>
                <a:schemeClr val="accent2"/>
              </a:buClr>
              <a:buSzPts val="2000"/>
              <a:buAutoNum type="arabicPeriod"/>
            </a:pPr>
            <a:r>
              <a:rPr lang="en" sz="2000">
                <a:solidFill>
                  <a:schemeClr val="accent2"/>
                </a:solidFill>
              </a:rPr>
              <a:t>variables have the same average value, meaning their means are the same, so they need to be standardized. This ensures that each variable gets equal weight in the kmeans calculation.</a:t>
            </a:r>
            <a:endParaRPr sz="2000">
              <a:solidFill>
                <a:schemeClr val="accent2"/>
              </a:solidFill>
            </a:endParaRPr>
          </a:p>
          <a:p>
            <a:pPr marL="558800" marR="114300" lvl="0" indent="-355600" algn="l" rtl="0">
              <a:spcBef>
                <a:spcPts val="0"/>
              </a:spcBef>
              <a:spcAft>
                <a:spcPts val="0"/>
              </a:spcAft>
              <a:buClr>
                <a:schemeClr val="accent2"/>
              </a:buClr>
              <a:buSzPts val="2000"/>
              <a:buAutoNum type="arabicPeriod"/>
            </a:pPr>
            <a:r>
              <a:rPr lang="en" sz="2000">
                <a:solidFill>
                  <a:schemeClr val="accent2"/>
                </a:solidFill>
              </a:rPr>
              <a:t>variables have the same variance.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4"/>
                </a:solidFill>
                <a:latin typeface="Alfa Slab One"/>
                <a:ea typeface="Alfa Slab One"/>
                <a:cs typeface="Alfa Slab One"/>
                <a:sym typeface="Alfa Slab One"/>
              </a:rPr>
              <a:t>Explore Distribution of Features for Kmeans</a:t>
            </a:r>
            <a:endParaRPr>
              <a:solidFill>
                <a:schemeClr val="accent4"/>
              </a:solidFill>
              <a:latin typeface="Alfa Slab One"/>
              <a:ea typeface="Alfa Slab One"/>
              <a:cs typeface="Alfa Slab One"/>
              <a:sym typeface="Alfa Slab One"/>
            </a:endParaRPr>
          </a:p>
        </p:txBody>
      </p:sp>
      <p:pic>
        <p:nvPicPr>
          <p:cNvPr id="190" name="Google Shape;190;p33"/>
          <p:cNvPicPr preferRelativeResize="0"/>
          <p:nvPr/>
        </p:nvPicPr>
        <p:blipFill>
          <a:blip r:embed="rId3">
            <a:alphaModFix/>
          </a:blip>
          <a:stretch>
            <a:fillRect/>
          </a:stretch>
        </p:blipFill>
        <p:spPr>
          <a:xfrm>
            <a:off x="311700" y="1152475"/>
            <a:ext cx="6534375" cy="3416400"/>
          </a:xfrm>
          <a:prstGeom prst="rect">
            <a:avLst/>
          </a:prstGeom>
          <a:noFill/>
          <a:ln>
            <a:noFill/>
          </a:ln>
        </p:spPr>
      </p:pic>
      <p:sp>
        <p:nvSpPr>
          <p:cNvPr id="191" name="Google Shape;191;p33"/>
          <p:cNvSpPr txBox="1"/>
          <p:nvPr/>
        </p:nvSpPr>
        <p:spPr>
          <a:xfrm>
            <a:off x="6998650" y="1077450"/>
            <a:ext cx="2030700" cy="307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500">
                <a:solidFill>
                  <a:schemeClr val="accent2"/>
                </a:solidFill>
                <a:latin typeface="Impact"/>
                <a:ea typeface="Impact"/>
                <a:cs typeface="Impact"/>
                <a:sym typeface="Impact"/>
              </a:rPr>
              <a:t>All distributions are skewed to the right. Skewness can be measured using skew() method. It  needs to be between -0.5 and 0.5 for data to be symmetrical.  One way to fix this is to apply logarithmic transformation.</a:t>
            </a:r>
            <a:endParaRPr sz="1500">
              <a:solidFill>
                <a:schemeClr val="accent2"/>
              </a:solidFill>
              <a:latin typeface="Impact"/>
              <a:ea typeface="Impact"/>
              <a:cs typeface="Impact"/>
              <a:sym typeface="Impact"/>
            </a:endParaRPr>
          </a:p>
        </p:txBody>
      </p:sp>
      <p:sp>
        <p:nvSpPr>
          <p:cNvPr id="192" name="Google Shape;192;p33"/>
          <p:cNvSpPr txBox="1"/>
          <p:nvPr/>
        </p:nvSpPr>
        <p:spPr>
          <a:xfrm>
            <a:off x="3036875" y="1420700"/>
            <a:ext cx="1764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latin typeface="Lato"/>
              <a:ea typeface="Lato"/>
              <a:cs typeface="Lato"/>
              <a:sym typeface="Lato"/>
            </a:endParaRPr>
          </a:p>
          <a:p>
            <a:pPr marL="0" lvl="0" indent="0" algn="l" rtl="0">
              <a:spcBef>
                <a:spcPts val="0"/>
              </a:spcBef>
              <a:spcAft>
                <a:spcPts val="0"/>
              </a:spcAft>
              <a:buNone/>
            </a:pPr>
            <a:r>
              <a:rPr lang="en">
                <a:solidFill>
                  <a:srgbClr val="1C4587"/>
                </a:solidFill>
                <a:latin typeface="Impact"/>
                <a:ea typeface="Impact"/>
                <a:cs typeface="Impact"/>
                <a:sym typeface="Impact"/>
              </a:rPr>
              <a:t>skewness=0.89</a:t>
            </a:r>
            <a:endParaRPr>
              <a:solidFill>
                <a:srgbClr val="1C4587"/>
              </a:solidFill>
              <a:latin typeface="Impact"/>
              <a:ea typeface="Impact"/>
              <a:cs typeface="Impact"/>
              <a:sym typeface="Impact"/>
            </a:endParaRPr>
          </a:p>
        </p:txBody>
      </p:sp>
      <p:sp>
        <p:nvSpPr>
          <p:cNvPr id="193" name="Google Shape;193;p33"/>
          <p:cNvSpPr txBox="1"/>
          <p:nvPr/>
        </p:nvSpPr>
        <p:spPr>
          <a:xfrm>
            <a:off x="3060725" y="2555350"/>
            <a:ext cx="171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7F6000"/>
                </a:solidFill>
                <a:latin typeface="Impact"/>
                <a:ea typeface="Impact"/>
                <a:cs typeface="Impact"/>
                <a:sym typeface="Impact"/>
              </a:rPr>
              <a:t>Skewness=17.98</a:t>
            </a:r>
            <a:endParaRPr>
              <a:solidFill>
                <a:srgbClr val="7F6000"/>
              </a:solidFill>
              <a:latin typeface="Impact"/>
              <a:ea typeface="Impact"/>
              <a:cs typeface="Impact"/>
              <a:sym typeface="Impact"/>
            </a:endParaRPr>
          </a:p>
        </p:txBody>
      </p:sp>
      <p:sp>
        <p:nvSpPr>
          <p:cNvPr id="194" name="Google Shape;194;p33"/>
          <p:cNvSpPr txBox="1"/>
          <p:nvPr/>
        </p:nvSpPr>
        <p:spPr>
          <a:xfrm>
            <a:off x="3036875" y="3642350"/>
            <a:ext cx="176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274E13"/>
                </a:solidFill>
                <a:latin typeface="Impact"/>
                <a:ea typeface="Impact"/>
                <a:cs typeface="Impact"/>
                <a:sym typeface="Impact"/>
              </a:rPr>
              <a:t>Skewness=26.59</a:t>
            </a:r>
            <a:endParaRPr>
              <a:solidFill>
                <a:srgbClr val="274E13"/>
              </a:solidFill>
              <a:latin typeface="Impact"/>
              <a:ea typeface="Impact"/>
              <a:cs typeface="Impact"/>
              <a:sym typeface="Impac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311700" y="209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4"/>
                </a:solidFill>
                <a:latin typeface="Alfa Slab One"/>
                <a:ea typeface="Alfa Slab One"/>
                <a:cs typeface="Alfa Slab One"/>
                <a:sym typeface="Alfa Slab One"/>
              </a:rPr>
              <a:t>Distributions after Log Transformation and Standardization of Data</a:t>
            </a:r>
            <a:endParaRPr>
              <a:solidFill>
                <a:schemeClr val="accent4"/>
              </a:solidFill>
              <a:latin typeface="Alfa Slab One"/>
              <a:ea typeface="Alfa Slab One"/>
              <a:cs typeface="Alfa Slab One"/>
              <a:sym typeface="Alfa Slab One"/>
            </a:endParaRPr>
          </a:p>
        </p:txBody>
      </p:sp>
      <p:pic>
        <p:nvPicPr>
          <p:cNvPr id="200" name="Google Shape;200;p34"/>
          <p:cNvPicPr preferRelativeResize="0"/>
          <p:nvPr/>
        </p:nvPicPr>
        <p:blipFill>
          <a:blip r:embed="rId3">
            <a:alphaModFix/>
          </a:blip>
          <a:stretch>
            <a:fillRect/>
          </a:stretch>
        </p:blipFill>
        <p:spPr>
          <a:xfrm>
            <a:off x="1464150" y="1243200"/>
            <a:ext cx="6705600" cy="3405450"/>
          </a:xfrm>
          <a:prstGeom prst="rect">
            <a:avLst/>
          </a:prstGeom>
          <a:noFill/>
          <a:ln>
            <a:noFill/>
          </a:ln>
        </p:spPr>
      </p:pic>
      <p:sp>
        <p:nvSpPr>
          <p:cNvPr id="201" name="Google Shape;201;p34"/>
          <p:cNvSpPr txBox="1"/>
          <p:nvPr/>
        </p:nvSpPr>
        <p:spPr>
          <a:xfrm>
            <a:off x="3154725" y="1563700"/>
            <a:ext cx="187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1C4587"/>
                </a:solidFill>
                <a:latin typeface="Impact"/>
                <a:ea typeface="Impact"/>
                <a:cs typeface="Impact"/>
                <a:sym typeface="Impact"/>
              </a:rPr>
              <a:t>skewness= -0.49</a:t>
            </a:r>
            <a:endParaRPr/>
          </a:p>
        </p:txBody>
      </p:sp>
      <p:sp>
        <p:nvSpPr>
          <p:cNvPr id="202" name="Google Shape;202;p34"/>
          <p:cNvSpPr txBox="1"/>
          <p:nvPr/>
        </p:nvSpPr>
        <p:spPr>
          <a:xfrm>
            <a:off x="1973575" y="2745825"/>
            <a:ext cx="187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783F04"/>
                </a:solidFill>
                <a:latin typeface="Impact"/>
                <a:ea typeface="Impact"/>
                <a:cs typeface="Impact"/>
                <a:sym typeface="Impact"/>
              </a:rPr>
              <a:t>skewness= -0.003</a:t>
            </a:r>
            <a:endParaRPr>
              <a:solidFill>
                <a:srgbClr val="783F04"/>
              </a:solidFill>
            </a:endParaRPr>
          </a:p>
        </p:txBody>
      </p:sp>
      <p:sp>
        <p:nvSpPr>
          <p:cNvPr id="203" name="Google Shape;203;p34"/>
          <p:cNvSpPr txBox="1"/>
          <p:nvPr/>
        </p:nvSpPr>
        <p:spPr>
          <a:xfrm>
            <a:off x="2284825" y="3851800"/>
            <a:ext cx="187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274E13"/>
                </a:solidFill>
                <a:latin typeface="Impact"/>
                <a:ea typeface="Impact"/>
                <a:cs typeface="Impact"/>
                <a:sym typeface="Impact"/>
              </a:rPr>
              <a:t>skewness=0.26</a:t>
            </a:r>
            <a:endParaRPr>
              <a:solidFill>
                <a:srgbClr val="274E1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solidFill>
                  <a:schemeClr val="accent4"/>
                </a:solidFill>
                <a:latin typeface="Alfa Slab One"/>
                <a:ea typeface="Alfa Slab One"/>
                <a:cs typeface="Alfa Slab One"/>
                <a:sym typeface="Alfa Slab One"/>
              </a:rPr>
              <a:t>Kmeans and the Hopkins test.</a:t>
            </a:r>
            <a:endParaRPr sz="2900">
              <a:solidFill>
                <a:schemeClr val="accent4"/>
              </a:solidFill>
              <a:latin typeface="Alfa Slab One"/>
              <a:ea typeface="Alfa Slab One"/>
              <a:cs typeface="Alfa Slab One"/>
              <a:sym typeface="Alfa Slab One"/>
            </a:endParaRPr>
          </a:p>
        </p:txBody>
      </p:sp>
      <p:sp>
        <p:nvSpPr>
          <p:cNvPr id="209" name="Google Shape;209;p35"/>
          <p:cNvSpPr txBox="1"/>
          <p:nvPr/>
        </p:nvSpPr>
        <p:spPr>
          <a:xfrm>
            <a:off x="724650" y="1017725"/>
            <a:ext cx="7628100" cy="397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EFEFEF"/>
                </a:solidFill>
              </a:rPr>
              <a:t>Before running kmeans, which is an unsupervised algorithm, it needs to be determine if the data set contains clusters or no. One of the tests used is the Hopkins test. The steps are:</a:t>
            </a:r>
            <a:endParaRPr sz="1600">
              <a:solidFill>
                <a:srgbClr val="EFEFEF"/>
              </a:solidFill>
            </a:endParaRPr>
          </a:p>
          <a:p>
            <a:pPr marL="457200" lvl="0" indent="-330200" algn="l" rtl="0">
              <a:spcBef>
                <a:spcPts val="0"/>
              </a:spcBef>
              <a:spcAft>
                <a:spcPts val="0"/>
              </a:spcAft>
              <a:buClr>
                <a:srgbClr val="EFEFEF"/>
              </a:buClr>
              <a:buSzPts val="1600"/>
              <a:buAutoNum type="arabicPeriod"/>
            </a:pPr>
            <a:r>
              <a:rPr lang="en" sz="1600">
                <a:solidFill>
                  <a:srgbClr val="EFEFEF"/>
                </a:solidFill>
              </a:rPr>
              <a:t>generate data that is randomly distributed across the data space</a:t>
            </a:r>
            <a:endParaRPr sz="1600">
              <a:solidFill>
                <a:srgbClr val="EFEFEF"/>
              </a:solidFill>
            </a:endParaRPr>
          </a:p>
          <a:p>
            <a:pPr marL="457200" lvl="0" indent="-330200" algn="l" rtl="0">
              <a:spcBef>
                <a:spcPts val="0"/>
              </a:spcBef>
              <a:spcAft>
                <a:spcPts val="0"/>
              </a:spcAft>
              <a:buClr>
                <a:srgbClr val="EFEFEF"/>
              </a:buClr>
              <a:buSzPts val="1600"/>
              <a:buAutoNum type="arabicPeriod"/>
            </a:pPr>
            <a:r>
              <a:rPr lang="en" sz="1600">
                <a:solidFill>
                  <a:srgbClr val="EFEFEF"/>
                </a:solidFill>
              </a:rPr>
              <a:t>sample actual data</a:t>
            </a:r>
            <a:endParaRPr sz="1600">
              <a:solidFill>
                <a:srgbClr val="EFEFEF"/>
              </a:solidFill>
            </a:endParaRPr>
          </a:p>
          <a:p>
            <a:pPr marL="457200" lvl="0" indent="-330200" algn="l" rtl="0">
              <a:spcBef>
                <a:spcPts val="0"/>
              </a:spcBef>
              <a:spcAft>
                <a:spcPts val="0"/>
              </a:spcAft>
              <a:buClr>
                <a:srgbClr val="EFEFEF"/>
              </a:buClr>
              <a:buSzPts val="1600"/>
              <a:buAutoNum type="arabicPeriod"/>
            </a:pPr>
            <a:r>
              <a:rPr lang="en" sz="1600">
                <a:solidFill>
                  <a:srgbClr val="EFEFEF"/>
                </a:solidFill>
              </a:rPr>
              <a:t>measure distance of nearest neighbor between the generated data and the original data, as well as between the sampled data and original data.</a:t>
            </a:r>
            <a:endParaRPr sz="1600">
              <a:solidFill>
                <a:srgbClr val="EFEFEF"/>
              </a:solidFill>
            </a:endParaRPr>
          </a:p>
          <a:p>
            <a:pPr marL="457200" lvl="0" indent="-330200" algn="l" rtl="0">
              <a:spcBef>
                <a:spcPts val="0"/>
              </a:spcBef>
              <a:spcAft>
                <a:spcPts val="0"/>
              </a:spcAft>
              <a:buClr>
                <a:srgbClr val="EFEFEF"/>
              </a:buClr>
              <a:buSzPts val="1600"/>
              <a:buAutoNum type="arabicPeriod"/>
            </a:pPr>
            <a:r>
              <a:rPr lang="en" sz="1600">
                <a:solidFill>
                  <a:srgbClr val="EFEFEF"/>
                </a:solidFill>
              </a:rPr>
              <a:t>Hopkins statistic is the distance between the generated data divided by the sum of that distance and the distance of the original sampled data.</a:t>
            </a:r>
            <a:br>
              <a:rPr lang="en" sz="1600">
                <a:solidFill>
                  <a:srgbClr val="EFEFEF"/>
                </a:solidFill>
              </a:rPr>
            </a:br>
            <a:r>
              <a:rPr lang="en" sz="1600">
                <a:solidFill>
                  <a:srgbClr val="EFEFEF"/>
                </a:solidFill>
              </a:rPr>
              <a:t>If H = 0.5 then there is no cluster tendency</a:t>
            </a:r>
            <a:br>
              <a:rPr lang="en" sz="1600">
                <a:solidFill>
                  <a:srgbClr val="EFEFEF"/>
                </a:solidFill>
              </a:rPr>
            </a:br>
            <a:r>
              <a:rPr lang="en" sz="1600">
                <a:solidFill>
                  <a:srgbClr val="EFEFEF"/>
                </a:solidFill>
              </a:rPr>
              <a:t>if H = 1 or H = 0 then there is cluster tendency</a:t>
            </a:r>
            <a:endParaRPr sz="1600">
              <a:solidFill>
                <a:srgbClr val="EFEFEF"/>
              </a:solidFill>
            </a:endParaRPr>
          </a:p>
          <a:p>
            <a:pPr marL="457200" lvl="0" indent="0" algn="l" rtl="0">
              <a:spcBef>
                <a:spcPts val="0"/>
              </a:spcBef>
              <a:spcAft>
                <a:spcPts val="0"/>
              </a:spcAft>
              <a:buNone/>
            </a:pPr>
            <a:endParaRPr sz="1600">
              <a:solidFill>
                <a:srgbClr val="EFEFEF"/>
              </a:solidFill>
            </a:endParaRPr>
          </a:p>
          <a:p>
            <a:pPr marL="0" lvl="0" indent="0" algn="l" rtl="0">
              <a:spcBef>
                <a:spcPts val="0"/>
              </a:spcBef>
              <a:spcAft>
                <a:spcPts val="0"/>
              </a:spcAft>
              <a:buNone/>
            </a:pPr>
            <a:r>
              <a:rPr lang="en" sz="1800">
                <a:solidFill>
                  <a:srgbClr val="E69138"/>
                </a:solidFill>
                <a:latin typeface="Impact"/>
                <a:ea typeface="Impact"/>
                <a:cs typeface="Impact"/>
                <a:sym typeface="Impact"/>
              </a:rPr>
              <a:t>The hopkin statistic is 0.9 which is close to 1 meaning there is cluster tendency in the data.</a:t>
            </a:r>
            <a:endParaRPr sz="1800">
              <a:solidFill>
                <a:srgbClr val="E69138"/>
              </a:solidFill>
              <a:latin typeface="Impact"/>
              <a:ea typeface="Impact"/>
              <a:cs typeface="Impact"/>
              <a:sym typeface="Impact"/>
            </a:endParaRPr>
          </a:p>
          <a:p>
            <a:pPr marL="0" lvl="0" indent="0" algn="l" rtl="0">
              <a:spcBef>
                <a:spcPts val="0"/>
              </a:spcBef>
              <a:spcAft>
                <a:spcPts val="0"/>
              </a:spcAft>
              <a:buNone/>
            </a:pPr>
            <a:endParaRPr sz="1800">
              <a:solidFill>
                <a:srgbClr val="EFEFE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13"/>
        <p:cNvGrpSpPr/>
        <p:nvPr/>
      </p:nvGrpSpPr>
      <p:grpSpPr>
        <a:xfrm>
          <a:off x="0" y="0"/>
          <a:ext cx="0" cy="0"/>
          <a:chOff x="0" y="0"/>
          <a:chExt cx="0" cy="0"/>
        </a:xfrm>
      </p:grpSpPr>
      <p:sp>
        <p:nvSpPr>
          <p:cNvPr id="214" name="Google Shape;214;p36"/>
          <p:cNvSpPr txBox="1">
            <a:spLocks noGrp="1"/>
          </p:cNvSpPr>
          <p:nvPr>
            <p:ph type="title"/>
          </p:nvPr>
        </p:nvSpPr>
        <p:spPr>
          <a:xfrm>
            <a:off x="259175" y="42971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chemeClr val="accent4"/>
                </a:solidFill>
                <a:latin typeface="Impact"/>
                <a:ea typeface="Impact"/>
                <a:cs typeface="Impact"/>
                <a:sym typeface="Impact"/>
              </a:rPr>
              <a:t>There are some dense areas in the front and middle</a:t>
            </a:r>
            <a:endParaRPr>
              <a:solidFill>
                <a:schemeClr val="accent4"/>
              </a:solidFill>
              <a:latin typeface="Impact"/>
              <a:ea typeface="Impact"/>
              <a:cs typeface="Impact"/>
              <a:sym typeface="Impact"/>
            </a:endParaRPr>
          </a:p>
        </p:txBody>
      </p:sp>
      <p:pic>
        <p:nvPicPr>
          <p:cNvPr id="215" name="Google Shape;215;p36"/>
          <p:cNvPicPr preferRelativeResize="0"/>
          <p:nvPr/>
        </p:nvPicPr>
        <p:blipFill>
          <a:blip r:embed="rId3">
            <a:alphaModFix/>
          </a:blip>
          <a:stretch>
            <a:fillRect/>
          </a:stretch>
        </p:blipFill>
        <p:spPr>
          <a:xfrm>
            <a:off x="1310975" y="261200"/>
            <a:ext cx="6522050" cy="4035951"/>
          </a:xfrm>
          <a:prstGeom prst="rect">
            <a:avLst/>
          </a:prstGeom>
          <a:noFill/>
          <a:ln>
            <a:noFill/>
          </a:ln>
        </p:spPr>
      </p:pic>
      <p:sp>
        <p:nvSpPr>
          <p:cNvPr id="216" name="Google Shape;216;p36"/>
          <p:cNvSpPr/>
          <p:nvPr/>
        </p:nvSpPr>
        <p:spPr>
          <a:xfrm>
            <a:off x="3610767" y="1510215"/>
            <a:ext cx="1410675" cy="1450975"/>
          </a:xfrm>
          <a:custGeom>
            <a:avLst/>
            <a:gdLst/>
            <a:ahLst/>
            <a:cxnLst/>
            <a:rect l="l" t="t" r="r" b="b"/>
            <a:pathLst>
              <a:path w="56427" h="58039" extrusionOk="0">
                <a:moveTo>
                  <a:pt x="56184" y="16252"/>
                </a:moveTo>
                <a:cubicBezTo>
                  <a:pt x="54595" y="7480"/>
                  <a:pt x="40229" y="-1355"/>
                  <a:pt x="31393" y="234"/>
                </a:cubicBezTo>
                <a:cubicBezTo>
                  <a:pt x="22557" y="1823"/>
                  <a:pt x="7556" y="16697"/>
                  <a:pt x="3170" y="25787"/>
                </a:cubicBezTo>
                <a:cubicBezTo>
                  <a:pt x="-1216" y="34877"/>
                  <a:pt x="-1216" y="50260"/>
                  <a:pt x="5077" y="54773"/>
                </a:cubicBezTo>
                <a:cubicBezTo>
                  <a:pt x="11370" y="59286"/>
                  <a:pt x="32410" y="59286"/>
                  <a:pt x="40928" y="52866"/>
                </a:cubicBezTo>
                <a:cubicBezTo>
                  <a:pt x="49446" y="46446"/>
                  <a:pt x="57773" y="25024"/>
                  <a:pt x="56184" y="16252"/>
                </a:cubicBezTo>
                <a:close/>
              </a:path>
            </a:pathLst>
          </a:custGeom>
          <a:noFill/>
          <a:ln w="38100" cap="flat" cmpd="sng">
            <a:solidFill>
              <a:schemeClr val="accent4"/>
            </a:solidFill>
            <a:prstDash val="solid"/>
            <a:round/>
            <a:headEnd type="none" w="med" len="med"/>
            <a:tailEnd type="none" w="med" len="med"/>
          </a:ln>
        </p:spPr>
      </p:sp>
      <p:sp>
        <p:nvSpPr>
          <p:cNvPr id="217" name="Google Shape;217;p36"/>
          <p:cNvSpPr/>
          <p:nvPr/>
        </p:nvSpPr>
        <p:spPr>
          <a:xfrm>
            <a:off x="4888292" y="2177490"/>
            <a:ext cx="1410675" cy="1450975"/>
          </a:xfrm>
          <a:custGeom>
            <a:avLst/>
            <a:gdLst/>
            <a:ahLst/>
            <a:cxnLst/>
            <a:rect l="l" t="t" r="r" b="b"/>
            <a:pathLst>
              <a:path w="56427" h="58039" extrusionOk="0">
                <a:moveTo>
                  <a:pt x="56184" y="16252"/>
                </a:moveTo>
                <a:cubicBezTo>
                  <a:pt x="54595" y="7480"/>
                  <a:pt x="40229" y="-1355"/>
                  <a:pt x="31393" y="234"/>
                </a:cubicBezTo>
                <a:cubicBezTo>
                  <a:pt x="22557" y="1823"/>
                  <a:pt x="7556" y="16697"/>
                  <a:pt x="3170" y="25787"/>
                </a:cubicBezTo>
                <a:cubicBezTo>
                  <a:pt x="-1216" y="34877"/>
                  <a:pt x="-1216" y="50260"/>
                  <a:pt x="5077" y="54773"/>
                </a:cubicBezTo>
                <a:cubicBezTo>
                  <a:pt x="11370" y="59286"/>
                  <a:pt x="32410" y="59286"/>
                  <a:pt x="40928" y="52866"/>
                </a:cubicBezTo>
                <a:cubicBezTo>
                  <a:pt x="49446" y="46446"/>
                  <a:pt x="57773" y="25024"/>
                  <a:pt x="56184" y="16252"/>
                </a:cubicBezTo>
                <a:close/>
              </a:path>
            </a:pathLst>
          </a:custGeom>
          <a:noFill/>
          <a:ln w="38100" cap="flat" cmpd="sng">
            <a:solidFill>
              <a:schemeClr val="accent4"/>
            </a:solidFill>
            <a:prstDash val="solid"/>
            <a:round/>
            <a:headEnd type="none" w="med" len="med"/>
            <a:tailEnd type="none" w="med" len="med"/>
          </a:ln>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2192">
                <a:solidFill>
                  <a:schemeClr val="accent4"/>
                </a:solidFill>
                <a:latin typeface="Alfa Slab One"/>
                <a:ea typeface="Alfa Slab One"/>
                <a:cs typeface="Alfa Slab One"/>
                <a:sym typeface="Alfa Slab One"/>
              </a:rPr>
              <a:t> There are three metrics to measure how good the clusters are: </a:t>
            </a:r>
            <a:endParaRPr>
              <a:solidFill>
                <a:schemeClr val="accent4"/>
              </a:solidFill>
              <a:latin typeface="Alfa Slab One"/>
              <a:ea typeface="Alfa Slab One"/>
              <a:cs typeface="Alfa Slab One"/>
              <a:sym typeface="Alfa Slab One"/>
            </a:endParaRPr>
          </a:p>
        </p:txBody>
      </p:sp>
      <p:sp>
        <p:nvSpPr>
          <p:cNvPr id="223" name="Google Shape;223;p37"/>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2192">
                <a:solidFill>
                  <a:srgbClr val="FCE5CD"/>
                </a:solidFill>
                <a:latin typeface="Impact"/>
                <a:ea typeface="Impact"/>
                <a:cs typeface="Impact"/>
                <a:sym typeface="Impact"/>
              </a:rPr>
              <a:t>The elbow method</a:t>
            </a:r>
            <a:endParaRPr sz="2192">
              <a:solidFill>
                <a:srgbClr val="FCE5CD"/>
              </a:solidFill>
              <a:latin typeface="Impact"/>
              <a:ea typeface="Impact"/>
              <a:cs typeface="Impact"/>
              <a:sym typeface="Impact"/>
            </a:endParaRPr>
          </a:p>
          <a:p>
            <a:pPr marL="0" lvl="0" indent="0" algn="l" rtl="0">
              <a:spcBef>
                <a:spcPts val="1200"/>
              </a:spcBef>
              <a:spcAft>
                <a:spcPts val="0"/>
              </a:spcAft>
              <a:buNone/>
            </a:pPr>
            <a:r>
              <a:rPr lang="en" sz="2192">
                <a:solidFill>
                  <a:schemeClr val="accent2"/>
                </a:solidFill>
              </a:rPr>
              <a:t>Measures within-cluster variance, or the compactness of the cluster. The lower this value, the higher the compactness of clusters formed. This distance is plotted against the number of clusters. This is called the elbow method because what we look for is a slowing down in the decrease of the distance, which looks like an elbow </a:t>
            </a:r>
            <a:endParaRPr sz="2192">
              <a:solidFill>
                <a:schemeClr val="accent2"/>
              </a:solidFill>
            </a:endParaRPr>
          </a:p>
          <a:p>
            <a:pPr marL="0" lvl="0" indent="0" algn="l" rtl="0">
              <a:spcBef>
                <a:spcPts val="1200"/>
              </a:spcBef>
              <a:spcAft>
                <a:spcPts val="0"/>
              </a:spcAft>
              <a:buNone/>
            </a:pPr>
            <a:r>
              <a:rPr lang="en" sz="2192">
                <a:solidFill>
                  <a:srgbClr val="FCE5CD"/>
                </a:solidFill>
                <a:latin typeface="Impact"/>
                <a:ea typeface="Impact"/>
                <a:cs typeface="Impact"/>
                <a:sym typeface="Impact"/>
              </a:rPr>
              <a:t>The Silhouette Index</a:t>
            </a:r>
            <a:endParaRPr sz="2192">
              <a:solidFill>
                <a:srgbClr val="FCE5CD"/>
              </a:solidFill>
              <a:latin typeface="Impact"/>
              <a:ea typeface="Impact"/>
              <a:cs typeface="Impact"/>
              <a:sym typeface="Impact"/>
            </a:endParaRPr>
          </a:p>
          <a:p>
            <a:pPr marL="0" lvl="0" indent="0" algn="l" rtl="0">
              <a:spcBef>
                <a:spcPts val="1200"/>
              </a:spcBef>
              <a:spcAft>
                <a:spcPts val="0"/>
              </a:spcAft>
              <a:buNone/>
            </a:pPr>
            <a:r>
              <a:rPr lang="en" sz="2192">
                <a:solidFill>
                  <a:schemeClr val="accent4"/>
                </a:solidFill>
                <a:latin typeface="Impact"/>
                <a:ea typeface="Impact"/>
                <a:cs typeface="Impact"/>
                <a:sym typeface="Impact"/>
              </a:rPr>
              <a:t> </a:t>
            </a:r>
            <a:r>
              <a:rPr lang="en" sz="2192">
                <a:solidFill>
                  <a:schemeClr val="accent2"/>
                </a:solidFill>
              </a:rPr>
              <a:t>Measures the distance between each data point, the centroid of the cluster it was assigned to and the closest centroid belonging to another cluster. Values close to 0 indicate overlapping clusters, and values closer to 1 indicate a better separated dense clusters. The formula is </a:t>
            </a:r>
            <a:r>
              <a:rPr lang="en" sz="2555">
                <a:solidFill>
                  <a:srgbClr val="F9CB9C"/>
                </a:solidFill>
              </a:rPr>
              <a:t>b-a/max(a,b):  </a:t>
            </a:r>
            <a:r>
              <a:rPr lang="en" sz="2192">
                <a:solidFill>
                  <a:schemeClr val="accent2"/>
                </a:solidFill>
              </a:rPr>
              <a:t>b-a is the distance between the centers</a:t>
            </a:r>
            <a:endParaRPr sz="2192">
              <a:solidFill>
                <a:schemeClr val="accent2"/>
              </a:solidFill>
            </a:endParaRPr>
          </a:p>
          <a:p>
            <a:pPr marL="0" lvl="0" indent="0" algn="l" rtl="0">
              <a:spcBef>
                <a:spcPts val="1200"/>
              </a:spcBef>
              <a:spcAft>
                <a:spcPts val="0"/>
              </a:spcAft>
              <a:buNone/>
            </a:pPr>
            <a:r>
              <a:rPr lang="en" sz="2192">
                <a:solidFill>
                  <a:srgbClr val="FCE5CD"/>
                </a:solidFill>
                <a:latin typeface="Impact"/>
                <a:ea typeface="Impact"/>
                <a:cs typeface="Impact"/>
                <a:sym typeface="Impact"/>
              </a:rPr>
              <a:t>David Bouldin score</a:t>
            </a:r>
            <a:endParaRPr sz="2192">
              <a:solidFill>
                <a:srgbClr val="FCE5CD"/>
              </a:solidFill>
              <a:latin typeface="Impact"/>
              <a:ea typeface="Impact"/>
              <a:cs typeface="Impact"/>
              <a:sym typeface="Impact"/>
            </a:endParaRPr>
          </a:p>
          <a:p>
            <a:pPr marL="0" lvl="0" indent="0" algn="l" rtl="0">
              <a:spcBef>
                <a:spcPts val="1200"/>
              </a:spcBef>
              <a:spcAft>
                <a:spcPts val="1200"/>
              </a:spcAft>
              <a:buNone/>
            </a:pPr>
            <a:r>
              <a:rPr lang="en" sz="2192">
                <a:solidFill>
                  <a:schemeClr val="accent2"/>
                </a:solidFill>
              </a:rPr>
              <a:t>Measures</a:t>
            </a:r>
            <a:r>
              <a:rPr lang="en" sz="2192">
                <a:solidFill>
                  <a:schemeClr val="accent4"/>
                </a:solidFill>
              </a:rPr>
              <a:t> </a:t>
            </a:r>
            <a:r>
              <a:rPr lang="en" sz="2192">
                <a:solidFill>
                  <a:schemeClr val="accent2"/>
                </a:solidFill>
              </a:rPr>
              <a:t>intra-cluster similarity and inter-cluster differences. Lower value indicates a better model with a better separation between clusters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27"/>
        <p:cNvGrpSpPr/>
        <p:nvPr/>
      </p:nvGrpSpPr>
      <p:grpSpPr>
        <a:xfrm>
          <a:off x="0" y="0"/>
          <a:ext cx="0" cy="0"/>
          <a:chOff x="0" y="0"/>
          <a:chExt cx="0" cy="0"/>
        </a:xfrm>
      </p:grpSpPr>
      <p:sp>
        <p:nvSpPr>
          <p:cNvPr id="228" name="Google Shape;228;p38"/>
          <p:cNvSpPr txBox="1">
            <a:spLocks noGrp="1"/>
          </p:cNvSpPr>
          <p:nvPr>
            <p:ph type="body" idx="1"/>
          </p:nvPr>
        </p:nvSpPr>
        <p:spPr>
          <a:xfrm>
            <a:off x="7055850" y="1152475"/>
            <a:ext cx="1776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accent2"/>
                </a:solidFill>
                <a:latin typeface="Impact"/>
                <a:ea typeface="Impact"/>
                <a:cs typeface="Impact"/>
                <a:sym typeface="Impact"/>
              </a:rPr>
              <a:t>The decrease in distance slows down at 4, but it is not conclusive</a:t>
            </a:r>
            <a:endParaRPr>
              <a:solidFill>
                <a:schemeClr val="accent2"/>
              </a:solidFill>
              <a:latin typeface="Impact"/>
              <a:ea typeface="Impact"/>
              <a:cs typeface="Impact"/>
              <a:sym typeface="Impact"/>
            </a:endParaRPr>
          </a:p>
        </p:txBody>
      </p:sp>
      <p:pic>
        <p:nvPicPr>
          <p:cNvPr id="229" name="Google Shape;229;p38"/>
          <p:cNvPicPr preferRelativeResize="0"/>
          <p:nvPr/>
        </p:nvPicPr>
        <p:blipFill>
          <a:blip r:embed="rId3">
            <a:alphaModFix/>
          </a:blip>
          <a:stretch>
            <a:fillRect/>
          </a:stretch>
        </p:blipFill>
        <p:spPr>
          <a:xfrm>
            <a:off x="237050" y="323900"/>
            <a:ext cx="6610350" cy="4572000"/>
          </a:xfrm>
          <a:prstGeom prst="rect">
            <a:avLst/>
          </a:prstGeom>
          <a:noFill/>
          <a:ln>
            <a:noFill/>
          </a:ln>
        </p:spPr>
      </p:pic>
      <p:sp>
        <p:nvSpPr>
          <p:cNvPr id="230" name="Google Shape;230;p38"/>
          <p:cNvSpPr/>
          <p:nvPr/>
        </p:nvSpPr>
        <p:spPr>
          <a:xfrm rot="9068964">
            <a:off x="2649668" y="2240244"/>
            <a:ext cx="1153924" cy="245319"/>
          </a:xfrm>
          <a:prstGeom prst="righ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34"/>
        <p:cNvGrpSpPr/>
        <p:nvPr/>
      </p:nvGrpSpPr>
      <p:grpSpPr>
        <a:xfrm>
          <a:off x="0" y="0"/>
          <a:ext cx="0" cy="0"/>
          <a:chOff x="0" y="0"/>
          <a:chExt cx="0" cy="0"/>
        </a:xfrm>
      </p:grpSpPr>
      <p:sp>
        <p:nvSpPr>
          <p:cNvPr id="235" name="Google Shape;235;p39"/>
          <p:cNvSpPr txBox="1">
            <a:spLocks noGrp="1"/>
          </p:cNvSpPr>
          <p:nvPr>
            <p:ph type="body" idx="1"/>
          </p:nvPr>
        </p:nvSpPr>
        <p:spPr>
          <a:xfrm>
            <a:off x="7019050" y="285750"/>
            <a:ext cx="2039100" cy="431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2"/>
                </a:solidFill>
              </a:rPr>
              <a:t>The Silhouette score measures the degree of separation between clusters. So I am looking for the highest value. From the graph I see that the local maxima is at 4.</a:t>
            </a:r>
            <a:endParaRPr>
              <a:solidFill>
                <a:schemeClr val="accent2"/>
              </a:solidFill>
            </a:endParaRPr>
          </a:p>
          <a:p>
            <a:pPr marL="0" lvl="0" indent="0" algn="l" rtl="0">
              <a:spcBef>
                <a:spcPts val="1200"/>
              </a:spcBef>
              <a:spcAft>
                <a:spcPts val="1200"/>
              </a:spcAft>
              <a:buNone/>
            </a:pPr>
            <a:endParaRPr>
              <a:solidFill>
                <a:srgbClr val="F4D6AD"/>
              </a:solidFill>
            </a:endParaRPr>
          </a:p>
        </p:txBody>
      </p:sp>
      <p:pic>
        <p:nvPicPr>
          <p:cNvPr id="236" name="Google Shape;236;p39"/>
          <p:cNvPicPr preferRelativeResize="0"/>
          <p:nvPr/>
        </p:nvPicPr>
        <p:blipFill>
          <a:blip r:embed="rId3">
            <a:alphaModFix/>
          </a:blip>
          <a:stretch>
            <a:fillRect/>
          </a:stretch>
        </p:blipFill>
        <p:spPr>
          <a:xfrm>
            <a:off x="484950" y="238075"/>
            <a:ext cx="6572250" cy="4572000"/>
          </a:xfrm>
          <a:prstGeom prst="rect">
            <a:avLst/>
          </a:prstGeom>
          <a:noFill/>
          <a:ln>
            <a:noFill/>
          </a:ln>
        </p:spPr>
      </p:pic>
      <p:sp>
        <p:nvSpPr>
          <p:cNvPr id="237" name="Google Shape;237;p39"/>
          <p:cNvSpPr/>
          <p:nvPr/>
        </p:nvSpPr>
        <p:spPr>
          <a:xfrm rot="8552588">
            <a:off x="2784949" y="1934031"/>
            <a:ext cx="1153801" cy="245415"/>
          </a:xfrm>
          <a:prstGeom prst="rightArrow">
            <a:avLst>
              <a:gd name="adj1" fmla="val 50000"/>
              <a:gd name="adj2"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9"/>
          <p:cNvSpPr txBox="1"/>
          <p:nvPr/>
        </p:nvSpPr>
        <p:spPr>
          <a:xfrm>
            <a:off x="3918850" y="1220475"/>
            <a:ext cx="2078700" cy="1212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500">
                <a:solidFill>
                  <a:srgbClr val="434343"/>
                </a:solidFill>
                <a:latin typeface="Impact"/>
                <a:ea typeface="Impact"/>
                <a:cs typeface="Impact"/>
                <a:sym typeface="Impact"/>
              </a:rPr>
              <a:t>The score of 0.34 is not very high, which means that the clusters are not well defined</a:t>
            </a:r>
            <a:endParaRPr sz="1100">
              <a:solidFill>
                <a:srgbClr val="434343"/>
              </a:solidFill>
              <a:latin typeface="Impact"/>
              <a:ea typeface="Impact"/>
              <a:cs typeface="Impact"/>
              <a:sym typeface="Impac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42"/>
        <p:cNvGrpSpPr/>
        <p:nvPr/>
      </p:nvGrpSpPr>
      <p:grpSpPr>
        <a:xfrm>
          <a:off x="0" y="0"/>
          <a:ext cx="0" cy="0"/>
          <a:chOff x="0" y="0"/>
          <a:chExt cx="0" cy="0"/>
        </a:xfrm>
      </p:grpSpPr>
      <p:sp>
        <p:nvSpPr>
          <p:cNvPr id="243" name="Google Shape;243;p40"/>
          <p:cNvSpPr txBox="1">
            <a:spLocks noGrp="1"/>
          </p:cNvSpPr>
          <p:nvPr>
            <p:ph type="body" idx="1"/>
          </p:nvPr>
        </p:nvSpPr>
        <p:spPr>
          <a:xfrm>
            <a:off x="6912825" y="1152475"/>
            <a:ext cx="2069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accent2"/>
                </a:solidFill>
              </a:rPr>
              <a:t>For Davies Bouldin we are looking for the lowest score before an increase, which is at 4 clusters on the graph. </a:t>
            </a:r>
            <a:endParaRPr>
              <a:solidFill>
                <a:schemeClr val="accent2"/>
              </a:solidFill>
            </a:endParaRPr>
          </a:p>
        </p:txBody>
      </p:sp>
      <p:pic>
        <p:nvPicPr>
          <p:cNvPr id="244" name="Google Shape;244;p40"/>
          <p:cNvPicPr preferRelativeResize="0"/>
          <p:nvPr/>
        </p:nvPicPr>
        <p:blipFill>
          <a:blip r:embed="rId3">
            <a:alphaModFix/>
          </a:blip>
          <a:stretch>
            <a:fillRect/>
          </a:stretch>
        </p:blipFill>
        <p:spPr>
          <a:xfrm>
            <a:off x="170325" y="247600"/>
            <a:ext cx="6648450" cy="4572000"/>
          </a:xfrm>
          <a:prstGeom prst="rect">
            <a:avLst/>
          </a:prstGeom>
          <a:noFill/>
          <a:ln>
            <a:noFill/>
          </a:ln>
        </p:spPr>
      </p:pic>
      <p:sp>
        <p:nvSpPr>
          <p:cNvPr id="245" name="Google Shape;245;p40"/>
          <p:cNvSpPr/>
          <p:nvPr/>
        </p:nvSpPr>
        <p:spPr>
          <a:xfrm rot="-9813198">
            <a:off x="2622694" y="3213483"/>
            <a:ext cx="1153914" cy="245197"/>
          </a:xfrm>
          <a:prstGeom prst="righ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49"/>
        <p:cNvGrpSpPr/>
        <p:nvPr/>
      </p:nvGrpSpPr>
      <p:grpSpPr>
        <a:xfrm>
          <a:off x="0" y="0"/>
          <a:ext cx="0" cy="0"/>
          <a:chOff x="0" y="0"/>
          <a:chExt cx="0" cy="0"/>
        </a:xfrm>
      </p:grpSpPr>
      <p:sp>
        <p:nvSpPr>
          <p:cNvPr id="250" name="Google Shape;250;p41"/>
          <p:cNvSpPr txBox="1">
            <a:spLocks noGrp="1"/>
          </p:cNvSpPr>
          <p:nvPr>
            <p:ph type="title"/>
          </p:nvPr>
        </p:nvSpPr>
        <p:spPr>
          <a:xfrm>
            <a:off x="311700" y="445025"/>
            <a:ext cx="8520600" cy="88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4"/>
                </a:solidFill>
                <a:latin typeface="Alfa Slab One"/>
                <a:ea typeface="Alfa Slab One"/>
                <a:cs typeface="Alfa Slab One"/>
                <a:sym typeface="Alfa Slab One"/>
              </a:rPr>
              <a:t>How the data looks like after segmenting into 4 clusters using PCA</a:t>
            </a:r>
            <a:endParaRPr>
              <a:solidFill>
                <a:schemeClr val="accent4"/>
              </a:solidFill>
              <a:latin typeface="Alfa Slab One"/>
              <a:ea typeface="Alfa Slab One"/>
              <a:cs typeface="Alfa Slab One"/>
              <a:sym typeface="Alfa Slab One"/>
            </a:endParaRPr>
          </a:p>
        </p:txBody>
      </p:sp>
      <p:pic>
        <p:nvPicPr>
          <p:cNvPr id="251" name="Google Shape;251;p41"/>
          <p:cNvPicPr preferRelativeResize="0"/>
          <p:nvPr/>
        </p:nvPicPr>
        <p:blipFill>
          <a:blip r:embed="rId3">
            <a:alphaModFix/>
          </a:blip>
          <a:stretch>
            <a:fillRect/>
          </a:stretch>
        </p:blipFill>
        <p:spPr>
          <a:xfrm>
            <a:off x="610225" y="1439775"/>
            <a:ext cx="5720975" cy="3347325"/>
          </a:xfrm>
          <a:prstGeom prst="rect">
            <a:avLst/>
          </a:prstGeom>
          <a:noFill/>
          <a:ln>
            <a:noFill/>
          </a:ln>
        </p:spPr>
      </p:pic>
      <p:sp>
        <p:nvSpPr>
          <p:cNvPr id="252" name="Google Shape;252;p41"/>
          <p:cNvSpPr txBox="1"/>
          <p:nvPr/>
        </p:nvSpPr>
        <p:spPr>
          <a:xfrm>
            <a:off x="6903300" y="1544650"/>
            <a:ext cx="1563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latin typeface="Impact"/>
                <a:ea typeface="Impact"/>
                <a:cs typeface="Impact"/>
                <a:sym typeface="Impact"/>
              </a:rPr>
              <a:t>The clusters are not well separated, which explains the low Silhouette score</a:t>
            </a:r>
            <a:endParaRPr>
              <a:solidFill>
                <a:schemeClr val="accent2"/>
              </a:solidFill>
              <a:latin typeface="Impact"/>
              <a:ea typeface="Impact"/>
              <a:cs typeface="Impact"/>
              <a:sym typeface="Impac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311700" y="744575"/>
            <a:ext cx="8520600" cy="949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000">
                <a:solidFill>
                  <a:schemeClr val="accent4"/>
                </a:solidFill>
                <a:latin typeface="Alfa Slab One"/>
                <a:ea typeface="Alfa Slab One"/>
                <a:cs typeface="Alfa Slab One"/>
                <a:sym typeface="Alfa Slab One"/>
              </a:rPr>
              <a:t>Problem Statement</a:t>
            </a:r>
            <a:endParaRPr/>
          </a:p>
        </p:txBody>
      </p:sp>
      <p:sp>
        <p:nvSpPr>
          <p:cNvPr id="68" name="Google Shape;68;p15"/>
          <p:cNvSpPr txBox="1">
            <a:spLocks noGrp="1"/>
          </p:cNvSpPr>
          <p:nvPr>
            <p:ph type="subTitle" idx="1"/>
          </p:nvPr>
        </p:nvSpPr>
        <p:spPr>
          <a:xfrm>
            <a:off x="311700" y="2095400"/>
            <a:ext cx="8520600" cy="1373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300">
                <a:solidFill>
                  <a:schemeClr val="accent2"/>
                </a:solidFill>
              </a:rPr>
              <a:t>How would the business achieve deeper insight into customer profiles and behaviour and higher accuracy sales forecasting</a:t>
            </a:r>
            <a:endParaRPr>
              <a:solidFill>
                <a:schemeClr val="accen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xfrm>
            <a:off x="311700" y="1494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4"/>
                </a:solidFill>
                <a:latin typeface="Alfa Slab One"/>
                <a:ea typeface="Alfa Slab One"/>
                <a:cs typeface="Alfa Slab One"/>
                <a:sym typeface="Alfa Slab One"/>
              </a:rPr>
              <a:t>Using Hierarchical Clustering</a:t>
            </a:r>
            <a:endParaRPr>
              <a:solidFill>
                <a:schemeClr val="accent4"/>
              </a:solidFill>
              <a:latin typeface="Alfa Slab One"/>
              <a:ea typeface="Alfa Slab One"/>
              <a:cs typeface="Alfa Slab One"/>
              <a:sym typeface="Alfa Slab One"/>
            </a:endParaRPr>
          </a:p>
        </p:txBody>
      </p:sp>
      <p:pic>
        <p:nvPicPr>
          <p:cNvPr id="258" name="Google Shape;258;p42"/>
          <p:cNvPicPr preferRelativeResize="0"/>
          <p:nvPr/>
        </p:nvPicPr>
        <p:blipFill>
          <a:blip r:embed="rId3">
            <a:alphaModFix/>
          </a:blip>
          <a:stretch>
            <a:fillRect/>
          </a:stretch>
        </p:blipFill>
        <p:spPr>
          <a:xfrm>
            <a:off x="1295400" y="724899"/>
            <a:ext cx="6553200" cy="4195075"/>
          </a:xfrm>
          <a:prstGeom prst="rect">
            <a:avLst/>
          </a:prstGeom>
          <a:noFill/>
          <a:ln>
            <a:noFill/>
          </a:ln>
        </p:spPr>
      </p:pic>
      <p:sp>
        <p:nvSpPr>
          <p:cNvPr id="259" name="Google Shape;259;p42"/>
          <p:cNvSpPr/>
          <p:nvPr/>
        </p:nvSpPr>
        <p:spPr>
          <a:xfrm rot="989889">
            <a:off x="2824504" y="2382133"/>
            <a:ext cx="294735" cy="1174485"/>
          </a:xfrm>
          <a:prstGeom prst="downArrow">
            <a:avLst>
              <a:gd name="adj1" fmla="val 50000"/>
              <a:gd name="adj2" fmla="val 50000"/>
            </a:avLst>
          </a:prstGeom>
          <a:solidFill>
            <a:srgbClr val="66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2"/>
          <p:cNvSpPr/>
          <p:nvPr/>
        </p:nvSpPr>
        <p:spPr>
          <a:xfrm rot="989889">
            <a:off x="5761104" y="2382133"/>
            <a:ext cx="294735" cy="1174485"/>
          </a:xfrm>
          <a:prstGeom prst="downArrow">
            <a:avLst>
              <a:gd name="adj1" fmla="val 50000"/>
              <a:gd name="adj2" fmla="val 50000"/>
            </a:avLst>
          </a:prstGeom>
          <a:solidFill>
            <a:srgbClr val="66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2"/>
          <p:cNvSpPr/>
          <p:nvPr/>
        </p:nvSpPr>
        <p:spPr>
          <a:xfrm rot="989889">
            <a:off x="4116679" y="2753683"/>
            <a:ext cx="294735" cy="1174485"/>
          </a:xfrm>
          <a:prstGeom prst="downArrow">
            <a:avLst>
              <a:gd name="adj1" fmla="val 50000"/>
              <a:gd name="adj2" fmla="val 50000"/>
            </a:avLst>
          </a:prstGeom>
          <a:solidFill>
            <a:srgbClr val="66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2"/>
          <p:cNvSpPr/>
          <p:nvPr/>
        </p:nvSpPr>
        <p:spPr>
          <a:xfrm rot="989889">
            <a:off x="6933754" y="2467783"/>
            <a:ext cx="294735" cy="1174485"/>
          </a:xfrm>
          <a:prstGeom prst="downArrow">
            <a:avLst>
              <a:gd name="adj1" fmla="val 50000"/>
              <a:gd name="adj2" fmla="val 50000"/>
            </a:avLst>
          </a:prstGeom>
          <a:solidFill>
            <a:srgbClr val="66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2"/>
          <p:cNvSpPr txBox="1"/>
          <p:nvPr/>
        </p:nvSpPr>
        <p:spPr>
          <a:xfrm>
            <a:off x="2583975" y="1945125"/>
            <a:ext cx="1029600" cy="400200"/>
          </a:xfrm>
          <a:prstGeom prst="rect">
            <a:avLst/>
          </a:prstGeom>
          <a:solidFill>
            <a:schemeClr val="accen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Cluster 1</a:t>
            </a:r>
            <a:endParaRPr/>
          </a:p>
        </p:txBody>
      </p:sp>
      <p:sp>
        <p:nvSpPr>
          <p:cNvPr id="264" name="Google Shape;264;p42"/>
          <p:cNvSpPr txBox="1"/>
          <p:nvPr/>
        </p:nvSpPr>
        <p:spPr>
          <a:xfrm>
            <a:off x="3925375" y="2288225"/>
            <a:ext cx="1029600" cy="400200"/>
          </a:xfrm>
          <a:prstGeom prst="rect">
            <a:avLst/>
          </a:prstGeom>
          <a:solidFill>
            <a:schemeClr val="accen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Cluster 2</a:t>
            </a:r>
            <a:endParaRPr/>
          </a:p>
        </p:txBody>
      </p:sp>
      <p:sp>
        <p:nvSpPr>
          <p:cNvPr id="265" name="Google Shape;265;p42"/>
          <p:cNvSpPr txBox="1"/>
          <p:nvPr/>
        </p:nvSpPr>
        <p:spPr>
          <a:xfrm>
            <a:off x="5393675" y="2049875"/>
            <a:ext cx="1029600" cy="400200"/>
          </a:xfrm>
          <a:prstGeom prst="rect">
            <a:avLst/>
          </a:prstGeom>
          <a:solidFill>
            <a:schemeClr val="accen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Cluster 3</a:t>
            </a:r>
            <a:endParaRPr/>
          </a:p>
        </p:txBody>
      </p:sp>
      <p:sp>
        <p:nvSpPr>
          <p:cNvPr id="266" name="Google Shape;266;p42"/>
          <p:cNvSpPr txBox="1"/>
          <p:nvPr/>
        </p:nvSpPr>
        <p:spPr>
          <a:xfrm>
            <a:off x="6661675" y="2371650"/>
            <a:ext cx="1029600" cy="400200"/>
          </a:xfrm>
          <a:prstGeom prst="rect">
            <a:avLst/>
          </a:prstGeom>
          <a:solidFill>
            <a:schemeClr val="accen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Cluster 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 sz="1800">
                <a:solidFill>
                  <a:srgbClr val="F9CB9C"/>
                </a:solidFill>
              </a:rPr>
              <a:t>Therefore,the data can be clustered in 4 groups but it can be clusters in more groups if the business requires it.</a:t>
            </a:r>
            <a:endParaRPr>
              <a:solidFill>
                <a:srgbClr val="F9CB9C"/>
              </a:solidFill>
            </a:endParaRPr>
          </a:p>
        </p:txBody>
      </p:sp>
      <p:sp>
        <p:nvSpPr>
          <p:cNvPr id="272" name="Google Shape;272;p43"/>
          <p:cNvSpPr txBox="1">
            <a:spLocks noGrp="1"/>
          </p:cNvSpPr>
          <p:nvPr>
            <p:ph type="body" idx="1"/>
          </p:nvPr>
        </p:nvSpPr>
        <p:spPr>
          <a:xfrm>
            <a:off x="311700" y="1134450"/>
            <a:ext cx="8520600" cy="38745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solidFill>
                  <a:schemeClr val="accent2"/>
                </a:solidFill>
              </a:rPr>
              <a:t>This is how the clusters look like</a:t>
            </a:r>
            <a:endParaRPr>
              <a:solidFill>
                <a:schemeClr val="accent2"/>
              </a:solidFill>
            </a:endParaRPr>
          </a:p>
          <a:p>
            <a:pPr marL="914400" lvl="0" indent="0" algn="l" rtl="0">
              <a:spcBef>
                <a:spcPts val="0"/>
              </a:spcBef>
              <a:spcAft>
                <a:spcPts val="0"/>
              </a:spcAft>
              <a:buNone/>
            </a:pPr>
            <a:endParaRPr sz="1400">
              <a:solidFill>
                <a:schemeClr val="accent2"/>
              </a:solidFill>
            </a:endParaRPr>
          </a:p>
          <a:p>
            <a:pPr marL="914400" lvl="0" indent="0" algn="l" rtl="0">
              <a:spcBef>
                <a:spcPts val="0"/>
              </a:spcBef>
              <a:spcAft>
                <a:spcPts val="0"/>
              </a:spcAft>
              <a:buNone/>
            </a:pPr>
            <a:r>
              <a:rPr lang="en" sz="1400">
                <a:solidFill>
                  <a:schemeClr val="accent2"/>
                </a:solidFill>
              </a:rPr>
              <a:t>		Recency	Frequency	MonetaryValue</a:t>
            </a:r>
            <a:endParaRPr sz="1400">
              <a:solidFill>
                <a:schemeClr val="accent2"/>
              </a:solidFill>
            </a:endParaRPr>
          </a:p>
          <a:p>
            <a:pPr marL="914400" lvl="0" indent="0" algn="l" rtl="0">
              <a:spcBef>
                <a:spcPts val="0"/>
              </a:spcBef>
              <a:spcAft>
                <a:spcPts val="0"/>
              </a:spcAft>
              <a:buNone/>
            </a:pPr>
            <a:r>
              <a:rPr lang="en" sz="1400">
                <a:solidFill>
                  <a:schemeClr val="accent2"/>
                </a:solidFill>
              </a:rPr>
              <a:t>Group	mean		mean		mean		count	</a:t>
            </a:r>
            <a:endParaRPr sz="1400">
              <a:solidFill>
                <a:schemeClr val="accent2"/>
              </a:solidFill>
            </a:endParaRPr>
          </a:p>
          <a:p>
            <a:pPr marL="914400" lvl="0" indent="0" algn="l" rtl="0">
              <a:spcBef>
                <a:spcPts val="0"/>
              </a:spcBef>
              <a:spcAft>
                <a:spcPts val="0"/>
              </a:spcAft>
              <a:buNone/>
            </a:pPr>
            <a:r>
              <a:rPr lang="en" sz="1400">
                <a:solidFill>
                  <a:schemeClr val="accent2"/>
                </a:solidFill>
              </a:rPr>
              <a:t>0		32		56		731		1251</a:t>
            </a:r>
            <a:endParaRPr sz="1400">
              <a:solidFill>
                <a:schemeClr val="accent2"/>
              </a:solidFill>
            </a:endParaRPr>
          </a:p>
          <a:p>
            <a:pPr marL="914400" lvl="0" indent="0" algn="l" rtl="0">
              <a:spcBef>
                <a:spcPts val="0"/>
              </a:spcBef>
              <a:spcAft>
                <a:spcPts val="0"/>
              </a:spcAft>
              <a:buNone/>
            </a:pPr>
            <a:r>
              <a:rPr lang="en" sz="1400">
                <a:solidFill>
                  <a:schemeClr val="accent2"/>
                </a:solidFill>
              </a:rPr>
              <a:t>1		409		20		264		1751</a:t>
            </a:r>
            <a:endParaRPr sz="1400">
              <a:solidFill>
                <a:schemeClr val="accent2"/>
              </a:solidFill>
            </a:endParaRPr>
          </a:p>
          <a:p>
            <a:pPr marL="914400" lvl="0" indent="0" algn="l" rtl="0">
              <a:spcBef>
                <a:spcPts val="0"/>
              </a:spcBef>
              <a:spcAft>
                <a:spcPts val="0"/>
              </a:spcAft>
              <a:buNone/>
            </a:pPr>
            <a:r>
              <a:rPr lang="en" sz="1400">
                <a:solidFill>
                  <a:schemeClr val="accent2"/>
                </a:solidFill>
              </a:rPr>
              <a:t>2		19		445		7290		1009</a:t>
            </a:r>
            <a:endParaRPr sz="1400">
              <a:solidFill>
                <a:schemeClr val="accent2"/>
              </a:solidFill>
            </a:endParaRPr>
          </a:p>
          <a:p>
            <a:pPr marL="914400" lvl="0" indent="0" algn="l" rtl="0">
              <a:spcBef>
                <a:spcPts val="0"/>
              </a:spcBef>
              <a:spcAft>
                <a:spcPts val="0"/>
              </a:spcAft>
              <a:buNone/>
            </a:pPr>
            <a:r>
              <a:rPr lang="en" sz="1400">
                <a:solidFill>
                  <a:schemeClr val="accent2"/>
                </a:solidFill>
              </a:rPr>
              <a:t>3		216		112		1787		1720</a:t>
            </a:r>
            <a:endParaRPr sz="1400">
              <a:solidFill>
                <a:schemeClr val="accent2"/>
              </a:solidFill>
            </a:endParaRPr>
          </a:p>
          <a:p>
            <a:pPr marL="0" lvl="0" indent="0" algn="l" rtl="0">
              <a:spcBef>
                <a:spcPts val="0"/>
              </a:spcBef>
              <a:spcAft>
                <a:spcPts val="0"/>
              </a:spcAft>
              <a:buNone/>
            </a:pPr>
            <a:endParaRPr sz="1050">
              <a:solidFill>
                <a:schemeClr val="accent2"/>
              </a:solidFill>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sz="1500">
                <a:solidFill>
                  <a:srgbClr val="FCE5CD"/>
                </a:solidFill>
              </a:rPr>
              <a:t>Link to notebook</a:t>
            </a:r>
            <a:endParaRPr sz="1500">
              <a:solidFill>
                <a:srgbClr val="FCE5CD"/>
              </a:solidFill>
            </a:endParaRPr>
          </a:p>
          <a:p>
            <a:pPr marL="0" lvl="0" indent="0" algn="l" rtl="0">
              <a:spcBef>
                <a:spcPts val="1200"/>
              </a:spcBef>
              <a:spcAft>
                <a:spcPts val="1200"/>
              </a:spcAft>
              <a:buNone/>
            </a:pPr>
            <a:r>
              <a:rPr lang="en" sz="1500">
                <a:solidFill>
                  <a:srgbClr val="FCE5CD"/>
                </a:solidFill>
              </a:rPr>
              <a:t>https://github.com/rime11/customer_segmentation_sales_forecasting/blob/master/Notebooks/customer_segmentation.ipynb</a:t>
            </a:r>
            <a:endParaRPr sz="1500">
              <a:solidFill>
                <a:srgbClr val="FCE5CD"/>
              </a:solidFill>
            </a:endParaRPr>
          </a:p>
        </p:txBody>
      </p:sp>
      <p:sp>
        <p:nvSpPr>
          <p:cNvPr id="273" name="Google Shape;273;p43"/>
          <p:cNvSpPr/>
          <p:nvPr/>
        </p:nvSpPr>
        <p:spPr>
          <a:xfrm rot="9460030">
            <a:off x="5299345" y="2408147"/>
            <a:ext cx="1225308" cy="342512"/>
          </a:xfrm>
          <a:prstGeom prst="righ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3"/>
          <p:cNvSpPr txBox="1"/>
          <p:nvPr/>
        </p:nvSpPr>
        <p:spPr>
          <a:xfrm>
            <a:off x="6396325" y="1756725"/>
            <a:ext cx="1396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rPr>
              <a:t>Highest spending and very active customers</a:t>
            </a:r>
            <a:endParaRPr>
              <a:solidFill>
                <a:schemeClr val="accent2"/>
              </a:solidFill>
            </a:endParaRPr>
          </a:p>
        </p:txBody>
      </p:sp>
      <p:sp>
        <p:nvSpPr>
          <p:cNvPr id="275" name="Google Shape;275;p43"/>
          <p:cNvSpPr/>
          <p:nvPr/>
        </p:nvSpPr>
        <p:spPr>
          <a:xfrm rot="-10313622">
            <a:off x="5299277" y="3055298"/>
            <a:ext cx="1225444" cy="342424"/>
          </a:xfrm>
          <a:prstGeom prst="righ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3"/>
          <p:cNvSpPr txBox="1"/>
          <p:nvPr/>
        </p:nvSpPr>
        <p:spPr>
          <a:xfrm>
            <a:off x="6542750" y="2970600"/>
            <a:ext cx="2250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2"/>
                </a:solidFill>
              </a:rPr>
              <a:t>Second highest spending but not very active. These customers can become more active with some targeted marketing</a:t>
            </a:r>
            <a:endParaRPr>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70">
                <a:solidFill>
                  <a:schemeClr val="accent4"/>
                </a:solidFill>
                <a:latin typeface="Impact"/>
                <a:ea typeface="Impact"/>
                <a:cs typeface="Impact"/>
                <a:sym typeface="Impact"/>
              </a:rPr>
              <a:t>What will be covered in this presentation </a:t>
            </a:r>
            <a:endParaRPr sz="1400">
              <a:solidFill>
                <a:schemeClr val="accent4"/>
              </a:solidFill>
              <a:latin typeface="Lato"/>
              <a:ea typeface="Lato"/>
              <a:cs typeface="Lato"/>
              <a:sym typeface="Lato"/>
            </a:endParaRPr>
          </a:p>
          <a:p>
            <a:pPr marL="0" lvl="0" indent="0" algn="l" rtl="0">
              <a:spcBef>
                <a:spcPts val="0"/>
              </a:spcBef>
              <a:spcAft>
                <a:spcPts val="0"/>
              </a:spcAft>
              <a:buNone/>
            </a:pP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74650" algn="l" rtl="0">
              <a:lnSpc>
                <a:spcPct val="100000"/>
              </a:lnSpc>
              <a:spcBef>
                <a:spcPts val="0"/>
              </a:spcBef>
              <a:spcAft>
                <a:spcPts val="0"/>
              </a:spcAft>
              <a:buClr>
                <a:schemeClr val="accent2"/>
              </a:buClr>
              <a:buSzPts val="2300"/>
              <a:buChar char="●"/>
            </a:pPr>
            <a:r>
              <a:rPr lang="en" sz="2300">
                <a:solidFill>
                  <a:schemeClr val="accent2"/>
                </a:solidFill>
              </a:rPr>
              <a:t>Data cleaning</a:t>
            </a:r>
            <a:endParaRPr sz="2300">
              <a:solidFill>
                <a:schemeClr val="accent2"/>
              </a:solidFill>
            </a:endParaRPr>
          </a:p>
          <a:p>
            <a:pPr marL="457200" lvl="0" indent="0" algn="l" rtl="0">
              <a:lnSpc>
                <a:spcPct val="100000"/>
              </a:lnSpc>
              <a:spcBef>
                <a:spcPts val="0"/>
              </a:spcBef>
              <a:spcAft>
                <a:spcPts val="0"/>
              </a:spcAft>
              <a:buNone/>
            </a:pPr>
            <a:endParaRPr sz="2300">
              <a:solidFill>
                <a:schemeClr val="accent2"/>
              </a:solidFill>
            </a:endParaRPr>
          </a:p>
          <a:p>
            <a:pPr marL="457200" lvl="0" indent="-374650" algn="l" rtl="0">
              <a:lnSpc>
                <a:spcPct val="100000"/>
              </a:lnSpc>
              <a:spcBef>
                <a:spcPts val="0"/>
              </a:spcBef>
              <a:spcAft>
                <a:spcPts val="0"/>
              </a:spcAft>
              <a:buClr>
                <a:schemeClr val="accent2"/>
              </a:buClr>
              <a:buSzPts val="2300"/>
              <a:buChar char="●"/>
            </a:pPr>
            <a:r>
              <a:rPr lang="en" sz="2300">
                <a:solidFill>
                  <a:schemeClr val="accent2"/>
                </a:solidFill>
              </a:rPr>
              <a:t>Recency, Frequency and Monetary Value and RFM score</a:t>
            </a:r>
            <a:endParaRPr sz="2300">
              <a:solidFill>
                <a:schemeClr val="accent2"/>
              </a:solidFill>
            </a:endParaRPr>
          </a:p>
          <a:p>
            <a:pPr marL="457200" lvl="0" indent="0" algn="l" rtl="0">
              <a:lnSpc>
                <a:spcPct val="100000"/>
              </a:lnSpc>
              <a:spcBef>
                <a:spcPts val="0"/>
              </a:spcBef>
              <a:spcAft>
                <a:spcPts val="0"/>
              </a:spcAft>
              <a:buNone/>
            </a:pPr>
            <a:endParaRPr sz="2300">
              <a:solidFill>
                <a:schemeClr val="accent2"/>
              </a:solidFill>
            </a:endParaRPr>
          </a:p>
          <a:p>
            <a:pPr marL="457200" lvl="0" indent="-374650" algn="l" rtl="0">
              <a:lnSpc>
                <a:spcPct val="100000"/>
              </a:lnSpc>
              <a:spcBef>
                <a:spcPts val="0"/>
              </a:spcBef>
              <a:spcAft>
                <a:spcPts val="0"/>
              </a:spcAft>
              <a:buClr>
                <a:schemeClr val="accent2"/>
              </a:buClr>
              <a:buSzPts val="2300"/>
              <a:buChar char="●"/>
            </a:pPr>
            <a:r>
              <a:rPr lang="en" sz="2300">
                <a:solidFill>
                  <a:schemeClr val="accent2"/>
                </a:solidFill>
              </a:rPr>
              <a:t>Segmenting customers using kmeans and hierarchical clustering</a:t>
            </a:r>
            <a:endParaRPr sz="2300">
              <a:solidFill>
                <a:schemeClr val="accent2"/>
              </a:solidFill>
            </a:endParaRPr>
          </a:p>
          <a:p>
            <a:pPr marL="457200" lvl="0" indent="0" algn="l" rtl="0">
              <a:lnSpc>
                <a:spcPct val="100000"/>
              </a:lnSpc>
              <a:spcBef>
                <a:spcPts val="0"/>
              </a:spcBef>
              <a:spcAft>
                <a:spcPts val="0"/>
              </a:spcAft>
              <a:buNone/>
            </a:pPr>
            <a:endParaRPr sz="2300">
              <a:solidFill>
                <a:schemeClr val="accent2"/>
              </a:solidFill>
            </a:endParaRPr>
          </a:p>
          <a:p>
            <a:pPr marL="457200" lvl="0" indent="-374650" algn="l" rtl="0">
              <a:lnSpc>
                <a:spcPct val="100000"/>
              </a:lnSpc>
              <a:spcBef>
                <a:spcPts val="0"/>
              </a:spcBef>
              <a:spcAft>
                <a:spcPts val="0"/>
              </a:spcAft>
              <a:buClr>
                <a:schemeClr val="accent2"/>
              </a:buClr>
              <a:buSzPts val="2300"/>
              <a:buChar char="●"/>
            </a:pPr>
            <a:r>
              <a:rPr lang="en" sz="2300">
                <a:solidFill>
                  <a:schemeClr val="accent2"/>
                </a:solidFill>
              </a:rPr>
              <a:t>Sales Forecasting</a:t>
            </a:r>
            <a:endParaRPr>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body" idx="1"/>
          </p:nvPr>
        </p:nvSpPr>
        <p:spPr>
          <a:xfrm>
            <a:off x="1207200" y="1018175"/>
            <a:ext cx="6211500" cy="3652200"/>
          </a:xfrm>
          <a:prstGeom prst="rect">
            <a:avLst/>
          </a:prstGeom>
        </p:spPr>
        <p:txBody>
          <a:bodyPr spcFirstLastPara="1" wrap="square" lIns="91425" tIns="91425" rIns="91425" bIns="91425" anchor="t" anchorCtr="0">
            <a:normAutofit fontScale="55000"/>
          </a:bodyPr>
          <a:lstStyle/>
          <a:p>
            <a:pPr marL="457200" lvl="0" indent="0" algn="l" rtl="0">
              <a:lnSpc>
                <a:spcPct val="100000"/>
              </a:lnSpc>
              <a:spcBef>
                <a:spcPts val="0"/>
              </a:spcBef>
              <a:spcAft>
                <a:spcPts val="0"/>
              </a:spcAft>
              <a:buNone/>
            </a:pPr>
            <a:endParaRPr sz="2015"/>
          </a:p>
          <a:p>
            <a:pPr marL="457200" lvl="0" indent="-321001" algn="l" rtl="0">
              <a:lnSpc>
                <a:spcPct val="100000"/>
              </a:lnSpc>
              <a:spcBef>
                <a:spcPts val="0"/>
              </a:spcBef>
              <a:spcAft>
                <a:spcPts val="0"/>
              </a:spcAft>
              <a:buClr>
                <a:schemeClr val="accent2"/>
              </a:buClr>
              <a:buSzPct val="100000"/>
              <a:buChar char="●"/>
            </a:pPr>
            <a:r>
              <a:rPr lang="en" sz="2645">
                <a:solidFill>
                  <a:schemeClr val="accent2"/>
                </a:solidFill>
              </a:rPr>
              <a:t>Create an excel object</a:t>
            </a:r>
            <a:endParaRPr sz="2645">
              <a:solidFill>
                <a:schemeClr val="accent2"/>
              </a:solidFill>
            </a:endParaRPr>
          </a:p>
          <a:p>
            <a:pPr marL="457200" lvl="0" indent="0" algn="l" rtl="0">
              <a:lnSpc>
                <a:spcPct val="100000"/>
              </a:lnSpc>
              <a:spcBef>
                <a:spcPts val="0"/>
              </a:spcBef>
              <a:spcAft>
                <a:spcPts val="0"/>
              </a:spcAft>
              <a:buNone/>
            </a:pPr>
            <a:r>
              <a:rPr lang="en" sz="2645">
                <a:solidFill>
                  <a:schemeClr val="accent2"/>
                </a:solidFill>
              </a:rPr>
              <a:t>data_excel = pd.ExcelFile('../raw_data/online_retail/online_retail_II.xlsx')</a:t>
            </a:r>
            <a:endParaRPr sz="2645">
              <a:solidFill>
                <a:schemeClr val="accent2"/>
              </a:solidFill>
            </a:endParaRPr>
          </a:p>
          <a:p>
            <a:pPr marL="457200" lvl="0" indent="0" algn="l" rtl="0">
              <a:lnSpc>
                <a:spcPct val="100000"/>
              </a:lnSpc>
              <a:spcBef>
                <a:spcPts val="0"/>
              </a:spcBef>
              <a:spcAft>
                <a:spcPts val="0"/>
              </a:spcAft>
              <a:buNone/>
            </a:pPr>
            <a:endParaRPr sz="2645">
              <a:solidFill>
                <a:schemeClr val="accent2"/>
              </a:solidFill>
            </a:endParaRPr>
          </a:p>
          <a:p>
            <a:pPr marL="457200" lvl="0" indent="-321001" algn="l" rtl="0">
              <a:lnSpc>
                <a:spcPct val="100000"/>
              </a:lnSpc>
              <a:spcBef>
                <a:spcPts val="0"/>
              </a:spcBef>
              <a:spcAft>
                <a:spcPts val="0"/>
              </a:spcAft>
              <a:buClr>
                <a:schemeClr val="accent2"/>
              </a:buClr>
              <a:buSzPct val="100000"/>
              <a:buChar char="●"/>
            </a:pPr>
            <a:r>
              <a:rPr lang="en" sz="2645">
                <a:solidFill>
                  <a:schemeClr val="accent2"/>
                </a:solidFill>
              </a:rPr>
              <a:t>Read the excel sheets</a:t>
            </a:r>
            <a:endParaRPr sz="2645">
              <a:solidFill>
                <a:schemeClr val="accent2"/>
              </a:solidFill>
            </a:endParaRPr>
          </a:p>
          <a:p>
            <a:pPr marL="457200" lvl="0" indent="0" algn="l" rtl="0">
              <a:lnSpc>
                <a:spcPct val="100000"/>
              </a:lnSpc>
              <a:spcBef>
                <a:spcPts val="0"/>
              </a:spcBef>
              <a:spcAft>
                <a:spcPts val="0"/>
              </a:spcAft>
              <a:buNone/>
            </a:pPr>
            <a:r>
              <a:rPr lang="en" sz="2645">
                <a:solidFill>
                  <a:schemeClr val="accent2"/>
                </a:solidFill>
              </a:rPr>
              <a:t>Data_excel.sheet_names⇒ Year 2009-2010, Year 2010-2011</a:t>
            </a:r>
            <a:endParaRPr sz="2645">
              <a:solidFill>
                <a:schemeClr val="accent2"/>
              </a:solidFill>
            </a:endParaRPr>
          </a:p>
          <a:p>
            <a:pPr marL="0" lvl="0" indent="0" algn="l" rtl="0">
              <a:lnSpc>
                <a:spcPct val="100000"/>
              </a:lnSpc>
              <a:spcBef>
                <a:spcPts val="0"/>
              </a:spcBef>
              <a:spcAft>
                <a:spcPts val="0"/>
              </a:spcAft>
              <a:buNone/>
            </a:pPr>
            <a:endParaRPr sz="2645">
              <a:solidFill>
                <a:schemeClr val="accent2"/>
              </a:solidFill>
            </a:endParaRPr>
          </a:p>
          <a:p>
            <a:pPr marL="457200" lvl="0" indent="-321001" algn="l" rtl="0">
              <a:lnSpc>
                <a:spcPct val="100000"/>
              </a:lnSpc>
              <a:spcBef>
                <a:spcPts val="0"/>
              </a:spcBef>
              <a:spcAft>
                <a:spcPts val="0"/>
              </a:spcAft>
              <a:buClr>
                <a:schemeClr val="accent2"/>
              </a:buClr>
              <a:buSzPct val="100000"/>
              <a:buChar char="●"/>
            </a:pPr>
            <a:r>
              <a:rPr lang="en" sz="2645">
                <a:solidFill>
                  <a:schemeClr val="accent2"/>
                </a:solidFill>
              </a:rPr>
              <a:t>Read the data into a dataframe</a:t>
            </a:r>
            <a:endParaRPr sz="2645">
              <a:solidFill>
                <a:schemeClr val="accent2"/>
              </a:solidFill>
            </a:endParaRPr>
          </a:p>
          <a:p>
            <a:pPr marL="0" lvl="0" indent="457200" algn="l" rtl="0">
              <a:lnSpc>
                <a:spcPct val="100000"/>
              </a:lnSpc>
              <a:spcBef>
                <a:spcPts val="0"/>
              </a:spcBef>
              <a:spcAft>
                <a:spcPts val="0"/>
              </a:spcAft>
              <a:buNone/>
            </a:pPr>
            <a:r>
              <a:rPr lang="en" sz="2645">
                <a:solidFill>
                  <a:schemeClr val="accent2"/>
                </a:solidFill>
              </a:rPr>
              <a:t>data = pd.read_excel(‘online_retail_II.xlsx',sheet_name=[0,1]) </a:t>
            </a:r>
            <a:endParaRPr sz="2645">
              <a:solidFill>
                <a:schemeClr val="accent2"/>
              </a:solidFill>
            </a:endParaRPr>
          </a:p>
          <a:p>
            <a:pPr marL="1371600" lvl="1" indent="-321001" algn="l" rtl="0">
              <a:lnSpc>
                <a:spcPct val="100000"/>
              </a:lnSpc>
              <a:spcBef>
                <a:spcPts val="0"/>
              </a:spcBef>
              <a:spcAft>
                <a:spcPts val="0"/>
              </a:spcAft>
              <a:buClr>
                <a:schemeClr val="accent2"/>
              </a:buClr>
              <a:buSzPct val="100000"/>
              <a:buChar char="○"/>
            </a:pPr>
            <a:r>
              <a:rPr lang="en" sz="2645">
                <a:solidFill>
                  <a:schemeClr val="accent2"/>
                </a:solidFill>
              </a:rPr>
              <a:t>This is a dictionary with 2 keys</a:t>
            </a:r>
            <a:endParaRPr sz="2645">
              <a:solidFill>
                <a:schemeClr val="accent2"/>
              </a:solidFill>
            </a:endParaRPr>
          </a:p>
          <a:p>
            <a:pPr marL="1371600" lvl="1" indent="-321001" algn="l" rtl="0">
              <a:lnSpc>
                <a:spcPct val="100000"/>
              </a:lnSpc>
              <a:spcBef>
                <a:spcPts val="0"/>
              </a:spcBef>
              <a:spcAft>
                <a:spcPts val="0"/>
              </a:spcAft>
              <a:buClr>
                <a:schemeClr val="accent2"/>
              </a:buClr>
              <a:buSzPct val="100000"/>
              <a:buChar char="○"/>
            </a:pPr>
            <a:r>
              <a:rPr lang="en" sz="2645">
                <a:solidFill>
                  <a:schemeClr val="accent2"/>
                </a:solidFill>
              </a:rPr>
              <a:t>Each key has a dataframe </a:t>
            </a:r>
            <a:endParaRPr sz="2645">
              <a:solidFill>
                <a:schemeClr val="accent2"/>
              </a:solidFill>
            </a:endParaRPr>
          </a:p>
          <a:p>
            <a:pPr marL="1371600" lvl="1" indent="-321001" algn="l" rtl="0">
              <a:lnSpc>
                <a:spcPct val="100000"/>
              </a:lnSpc>
              <a:spcBef>
                <a:spcPts val="0"/>
              </a:spcBef>
              <a:spcAft>
                <a:spcPts val="0"/>
              </a:spcAft>
              <a:buClr>
                <a:schemeClr val="accent2"/>
              </a:buClr>
              <a:buSzPct val="100000"/>
              <a:buChar char="○"/>
            </a:pPr>
            <a:r>
              <a:rPr lang="en" sz="2645">
                <a:solidFill>
                  <a:schemeClr val="accent2"/>
                </a:solidFill>
              </a:rPr>
              <a:t>Each dataframe has 8 columns and about 500,000 rows</a:t>
            </a:r>
            <a:endParaRPr sz="2645">
              <a:solidFill>
                <a:schemeClr val="accent2"/>
              </a:solidFill>
            </a:endParaRPr>
          </a:p>
          <a:p>
            <a:pPr marL="0" lvl="0" indent="0" algn="l" rtl="0">
              <a:lnSpc>
                <a:spcPct val="100000"/>
              </a:lnSpc>
              <a:spcBef>
                <a:spcPts val="0"/>
              </a:spcBef>
              <a:spcAft>
                <a:spcPts val="0"/>
              </a:spcAft>
              <a:buNone/>
            </a:pPr>
            <a:endParaRPr sz="2645">
              <a:solidFill>
                <a:schemeClr val="accent2"/>
              </a:solidFill>
            </a:endParaRPr>
          </a:p>
          <a:p>
            <a:pPr marL="457200" lvl="0" indent="-321001" algn="l" rtl="0">
              <a:lnSpc>
                <a:spcPct val="100000"/>
              </a:lnSpc>
              <a:spcBef>
                <a:spcPts val="0"/>
              </a:spcBef>
              <a:spcAft>
                <a:spcPts val="0"/>
              </a:spcAft>
              <a:buClr>
                <a:schemeClr val="accent2"/>
              </a:buClr>
              <a:buSzPct val="100000"/>
              <a:buChar char="●"/>
            </a:pPr>
            <a:r>
              <a:rPr lang="en" sz="2645">
                <a:solidFill>
                  <a:schemeClr val="accent2"/>
                </a:solidFill>
              </a:rPr>
              <a:t>df= pd.concat(data.values(),ignore_index=True)</a:t>
            </a:r>
            <a:endParaRPr sz="2245">
              <a:solidFill>
                <a:schemeClr val="accent2"/>
              </a:solidFill>
            </a:endParaRPr>
          </a:p>
        </p:txBody>
      </p:sp>
      <p:sp>
        <p:nvSpPr>
          <p:cNvPr id="80" name="Google Shape;80;p17"/>
          <p:cNvSpPr txBox="1"/>
          <p:nvPr/>
        </p:nvSpPr>
        <p:spPr>
          <a:xfrm>
            <a:off x="931925" y="313725"/>
            <a:ext cx="5502600" cy="8490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2915">
                <a:solidFill>
                  <a:schemeClr val="accent4"/>
                </a:solidFill>
                <a:latin typeface="Impact"/>
                <a:ea typeface="Impact"/>
                <a:cs typeface="Impact"/>
                <a:sym typeface="Impact"/>
              </a:rPr>
              <a:t>Reading the data:</a:t>
            </a:r>
            <a:endParaRPr sz="2915">
              <a:solidFill>
                <a:schemeClr val="accent4"/>
              </a:solidFill>
              <a:latin typeface="Impact"/>
              <a:ea typeface="Impact"/>
              <a:cs typeface="Impact"/>
              <a:sym typeface="Impact"/>
            </a:endParaRPr>
          </a:p>
          <a:p>
            <a:pPr marL="0" lvl="0" indent="0" algn="l" rtl="0">
              <a:spcBef>
                <a:spcPts val="0"/>
              </a:spcBef>
              <a:spcAft>
                <a:spcPts val="0"/>
              </a:spcAft>
              <a:buNone/>
            </a:pPr>
            <a:endParaRPr>
              <a:solidFill>
                <a:schemeClr val="accent4"/>
              </a:solidFill>
              <a:latin typeface="Impact"/>
              <a:ea typeface="Impact"/>
              <a:cs typeface="Impact"/>
              <a:sym typeface="Impac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168300" y="1538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200">
                <a:solidFill>
                  <a:schemeClr val="accent4"/>
                </a:solidFill>
                <a:latin typeface="Impact"/>
                <a:ea typeface="Impact"/>
                <a:cs typeface="Impact"/>
                <a:sym typeface="Impact"/>
              </a:rPr>
              <a:t>The data</a:t>
            </a:r>
            <a:endParaRPr sz="4200">
              <a:solidFill>
                <a:schemeClr val="accent4"/>
              </a:solidFill>
              <a:latin typeface="Impact"/>
              <a:ea typeface="Impact"/>
              <a:cs typeface="Impact"/>
              <a:sym typeface="Impact"/>
            </a:endParaRPr>
          </a:p>
        </p:txBody>
      </p:sp>
      <p:sp>
        <p:nvSpPr>
          <p:cNvPr id="86" name="Google Shape;86;p18"/>
          <p:cNvSpPr txBox="1">
            <a:spLocks noGrp="1"/>
          </p:cNvSpPr>
          <p:nvPr>
            <p:ph type="body" idx="1"/>
          </p:nvPr>
        </p:nvSpPr>
        <p:spPr>
          <a:xfrm>
            <a:off x="1915975" y="1018175"/>
            <a:ext cx="6786600" cy="3652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2216">
                <a:solidFill>
                  <a:schemeClr val="accent2"/>
                </a:solidFill>
                <a:latin typeface="Arial"/>
                <a:ea typeface="Arial"/>
                <a:cs typeface="Arial"/>
                <a:sym typeface="Arial"/>
              </a:rPr>
              <a:t>Shape</a:t>
            </a:r>
            <a:r>
              <a:rPr lang="en" sz="1400">
                <a:solidFill>
                  <a:schemeClr val="accent2"/>
                </a:solidFill>
              </a:rPr>
              <a:t>:</a:t>
            </a:r>
            <a:endParaRPr sz="1400">
              <a:solidFill>
                <a:schemeClr val="accent2"/>
              </a:solidFill>
              <a:latin typeface="Arial"/>
              <a:ea typeface="Arial"/>
              <a:cs typeface="Arial"/>
              <a:sym typeface="Arial"/>
            </a:endParaRPr>
          </a:p>
          <a:p>
            <a:pPr marL="457200" lvl="0" indent="-328687" algn="l" rtl="0">
              <a:spcBef>
                <a:spcPts val="0"/>
              </a:spcBef>
              <a:spcAft>
                <a:spcPts val="0"/>
              </a:spcAft>
              <a:buClr>
                <a:schemeClr val="accent2"/>
              </a:buClr>
              <a:buSzPct val="100000"/>
              <a:buFont typeface="Arial"/>
              <a:buChar char="●"/>
            </a:pPr>
            <a:r>
              <a:rPr lang="en" sz="2033">
                <a:solidFill>
                  <a:schemeClr val="accent2"/>
                </a:solidFill>
                <a:latin typeface="Arial"/>
                <a:ea typeface="Arial"/>
                <a:cs typeface="Arial"/>
                <a:sym typeface="Arial"/>
              </a:rPr>
              <a:t>1,067,371 rows and 8 columns</a:t>
            </a:r>
            <a:endParaRPr sz="2033">
              <a:solidFill>
                <a:schemeClr val="accent2"/>
              </a:solidFill>
              <a:latin typeface="Arial"/>
              <a:ea typeface="Arial"/>
              <a:cs typeface="Arial"/>
              <a:sym typeface="Arial"/>
            </a:endParaRPr>
          </a:p>
          <a:p>
            <a:pPr marL="457200" lvl="0" indent="-328687" algn="l" rtl="0">
              <a:spcBef>
                <a:spcPts val="0"/>
              </a:spcBef>
              <a:spcAft>
                <a:spcPts val="0"/>
              </a:spcAft>
              <a:buClr>
                <a:schemeClr val="accent2"/>
              </a:buClr>
              <a:buSzPct val="100000"/>
              <a:buFont typeface="Arial"/>
              <a:buChar char="●"/>
            </a:pPr>
            <a:r>
              <a:rPr lang="en" sz="2033">
                <a:solidFill>
                  <a:schemeClr val="accent2"/>
                </a:solidFill>
                <a:latin typeface="Arial"/>
                <a:ea typeface="Arial"/>
                <a:cs typeface="Arial"/>
                <a:sym typeface="Arial"/>
              </a:rPr>
              <a:t>5,835 customers and 4,615 products</a:t>
            </a:r>
            <a:endParaRPr sz="1400">
              <a:solidFill>
                <a:schemeClr val="accent2"/>
              </a:solidFill>
              <a:latin typeface="Arial"/>
              <a:ea typeface="Arial"/>
              <a:cs typeface="Arial"/>
              <a:sym typeface="Arial"/>
            </a:endParaRPr>
          </a:p>
          <a:p>
            <a:pPr marL="457200" lvl="0" indent="0" algn="l" rtl="0">
              <a:spcBef>
                <a:spcPts val="0"/>
              </a:spcBef>
              <a:spcAft>
                <a:spcPts val="0"/>
              </a:spcAft>
              <a:buNone/>
            </a:pPr>
            <a:endParaRPr sz="1400">
              <a:solidFill>
                <a:schemeClr val="accent2"/>
              </a:solidFill>
              <a:latin typeface="Arial"/>
              <a:ea typeface="Arial"/>
              <a:cs typeface="Arial"/>
              <a:sym typeface="Arial"/>
            </a:endParaRPr>
          </a:p>
          <a:p>
            <a:pPr marL="0" lvl="0" indent="0" algn="l" rtl="0">
              <a:spcBef>
                <a:spcPts val="0"/>
              </a:spcBef>
              <a:spcAft>
                <a:spcPts val="0"/>
              </a:spcAft>
              <a:buNone/>
            </a:pPr>
            <a:endParaRPr sz="1400">
              <a:solidFill>
                <a:schemeClr val="accent2"/>
              </a:solidFill>
              <a:latin typeface="Arial"/>
              <a:ea typeface="Arial"/>
              <a:cs typeface="Arial"/>
              <a:sym typeface="Arial"/>
            </a:endParaRPr>
          </a:p>
          <a:p>
            <a:pPr marL="0" lvl="0" indent="0" algn="l" rtl="0">
              <a:spcBef>
                <a:spcPts val="0"/>
              </a:spcBef>
              <a:spcAft>
                <a:spcPts val="0"/>
              </a:spcAft>
              <a:buNone/>
            </a:pPr>
            <a:r>
              <a:rPr lang="en" sz="2116">
                <a:solidFill>
                  <a:schemeClr val="accent2"/>
                </a:solidFill>
              </a:rPr>
              <a:t>Columns Names</a:t>
            </a:r>
            <a:r>
              <a:rPr lang="en" sz="2116">
                <a:solidFill>
                  <a:schemeClr val="accent2"/>
                </a:solidFill>
                <a:latin typeface="Arial"/>
                <a:ea typeface="Arial"/>
                <a:cs typeface="Arial"/>
                <a:sym typeface="Arial"/>
              </a:rPr>
              <a:t>:</a:t>
            </a:r>
            <a:endParaRPr sz="2116">
              <a:solidFill>
                <a:schemeClr val="accent2"/>
              </a:solidFill>
              <a:latin typeface="Arial"/>
              <a:ea typeface="Arial"/>
              <a:cs typeface="Arial"/>
              <a:sym typeface="Arial"/>
            </a:endParaRPr>
          </a:p>
          <a:p>
            <a:pPr marL="914400" lvl="0" indent="-318848" algn="l" rtl="0">
              <a:spcBef>
                <a:spcPts val="0"/>
              </a:spcBef>
              <a:spcAft>
                <a:spcPts val="0"/>
              </a:spcAft>
              <a:buClr>
                <a:schemeClr val="accent2"/>
              </a:buClr>
              <a:buSzPct val="100000"/>
              <a:buFont typeface="Arial"/>
              <a:buChar char="●"/>
            </a:pPr>
            <a:r>
              <a:rPr lang="en" sz="1833">
                <a:solidFill>
                  <a:schemeClr val="accent2"/>
                </a:solidFill>
                <a:latin typeface="Arial"/>
                <a:ea typeface="Arial"/>
                <a:cs typeface="Arial"/>
                <a:sym typeface="Arial"/>
              </a:rPr>
              <a:t>InvoiceNumber: number of purchase per customer</a:t>
            </a:r>
            <a:endParaRPr sz="1833">
              <a:solidFill>
                <a:schemeClr val="accent2"/>
              </a:solidFill>
              <a:latin typeface="Arial"/>
              <a:ea typeface="Arial"/>
              <a:cs typeface="Arial"/>
              <a:sym typeface="Arial"/>
            </a:endParaRPr>
          </a:p>
          <a:p>
            <a:pPr marL="914400" lvl="0" indent="-318848" algn="l" rtl="0">
              <a:spcBef>
                <a:spcPts val="0"/>
              </a:spcBef>
              <a:spcAft>
                <a:spcPts val="0"/>
              </a:spcAft>
              <a:buClr>
                <a:schemeClr val="accent2"/>
              </a:buClr>
              <a:buSzPct val="100000"/>
              <a:buFont typeface="Arial"/>
              <a:buChar char="●"/>
            </a:pPr>
            <a:r>
              <a:rPr lang="en" sz="1833">
                <a:solidFill>
                  <a:schemeClr val="accent2"/>
                </a:solidFill>
                <a:latin typeface="Arial"/>
                <a:ea typeface="Arial"/>
                <a:cs typeface="Arial"/>
                <a:sym typeface="Arial"/>
              </a:rPr>
              <a:t>Stockcode: number per product</a:t>
            </a:r>
            <a:endParaRPr sz="1833">
              <a:solidFill>
                <a:schemeClr val="accent2"/>
              </a:solidFill>
              <a:latin typeface="Arial"/>
              <a:ea typeface="Arial"/>
              <a:cs typeface="Arial"/>
              <a:sym typeface="Arial"/>
            </a:endParaRPr>
          </a:p>
          <a:p>
            <a:pPr marL="914400" lvl="0" indent="-318848" algn="l" rtl="0">
              <a:spcBef>
                <a:spcPts val="0"/>
              </a:spcBef>
              <a:spcAft>
                <a:spcPts val="0"/>
              </a:spcAft>
              <a:buClr>
                <a:schemeClr val="accent2"/>
              </a:buClr>
              <a:buSzPct val="100000"/>
              <a:buFont typeface="Arial"/>
              <a:buChar char="●"/>
            </a:pPr>
            <a:r>
              <a:rPr lang="en" sz="1833">
                <a:solidFill>
                  <a:schemeClr val="accent2"/>
                </a:solidFill>
                <a:latin typeface="Arial"/>
                <a:ea typeface="Arial"/>
                <a:cs typeface="Arial"/>
                <a:sym typeface="Arial"/>
              </a:rPr>
              <a:t>Description: description of product, there are 4,382 nans</a:t>
            </a:r>
            <a:endParaRPr sz="1833">
              <a:solidFill>
                <a:schemeClr val="accent2"/>
              </a:solidFill>
              <a:latin typeface="Arial"/>
              <a:ea typeface="Arial"/>
              <a:cs typeface="Arial"/>
              <a:sym typeface="Arial"/>
            </a:endParaRPr>
          </a:p>
          <a:p>
            <a:pPr marL="914400" lvl="0" indent="-318848" algn="l" rtl="0">
              <a:spcBef>
                <a:spcPts val="0"/>
              </a:spcBef>
              <a:spcAft>
                <a:spcPts val="0"/>
              </a:spcAft>
              <a:buClr>
                <a:schemeClr val="accent2"/>
              </a:buClr>
              <a:buSzPct val="100000"/>
              <a:buFont typeface="Arial"/>
              <a:buChar char="●"/>
            </a:pPr>
            <a:r>
              <a:rPr lang="en" sz="1833">
                <a:solidFill>
                  <a:schemeClr val="accent2"/>
                </a:solidFill>
                <a:latin typeface="Arial"/>
                <a:ea typeface="Arial"/>
                <a:cs typeface="Arial"/>
                <a:sym typeface="Arial"/>
              </a:rPr>
              <a:t>Quantity: amount ordered</a:t>
            </a:r>
            <a:endParaRPr sz="1833">
              <a:solidFill>
                <a:schemeClr val="accent2"/>
              </a:solidFill>
              <a:latin typeface="Arial"/>
              <a:ea typeface="Arial"/>
              <a:cs typeface="Arial"/>
              <a:sym typeface="Arial"/>
            </a:endParaRPr>
          </a:p>
          <a:p>
            <a:pPr marL="914400" lvl="0" indent="-318848" algn="l" rtl="0">
              <a:spcBef>
                <a:spcPts val="0"/>
              </a:spcBef>
              <a:spcAft>
                <a:spcPts val="0"/>
              </a:spcAft>
              <a:buClr>
                <a:schemeClr val="accent2"/>
              </a:buClr>
              <a:buSzPct val="100000"/>
              <a:buFont typeface="Arial"/>
              <a:buChar char="●"/>
            </a:pPr>
            <a:r>
              <a:rPr lang="en" sz="1833">
                <a:solidFill>
                  <a:schemeClr val="accent2"/>
                </a:solidFill>
                <a:latin typeface="Arial"/>
                <a:ea typeface="Arial"/>
                <a:cs typeface="Arial"/>
                <a:sym typeface="Arial"/>
              </a:rPr>
              <a:t>Price: price of single product ordered </a:t>
            </a:r>
            <a:endParaRPr sz="1833">
              <a:solidFill>
                <a:schemeClr val="accent2"/>
              </a:solidFill>
              <a:latin typeface="Arial"/>
              <a:ea typeface="Arial"/>
              <a:cs typeface="Arial"/>
              <a:sym typeface="Arial"/>
            </a:endParaRPr>
          </a:p>
          <a:p>
            <a:pPr marL="914400" lvl="0" indent="-318848" algn="l" rtl="0">
              <a:spcBef>
                <a:spcPts val="0"/>
              </a:spcBef>
              <a:spcAft>
                <a:spcPts val="0"/>
              </a:spcAft>
              <a:buClr>
                <a:schemeClr val="accent2"/>
              </a:buClr>
              <a:buSzPct val="100000"/>
              <a:buFont typeface="Arial"/>
              <a:buChar char="●"/>
            </a:pPr>
            <a:r>
              <a:rPr lang="en" sz="1833">
                <a:solidFill>
                  <a:schemeClr val="accent2"/>
                </a:solidFill>
                <a:latin typeface="Arial"/>
                <a:ea typeface="Arial"/>
                <a:cs typeface="Arial"/>
                <a:sym typeface="Arial"/>
              </a:rPr>
              <a:t>InvoiceDate: date of purchase</a:t>
            </a:r>
            <a:endParaRPr sz="1833">
              <a:solidFill>
                <a:schemeClr val="accent2"/>
              </a:solidFill>
              <a:latin typeface="Arial"/>
              <a:ea typeface="Arial"/>
              <a:cs typeface="Arial"/>
              <a:sym typeface="Arial"/>
            </a:endParaRPr>
          </a:p>
          <a:p>
            <a:pPr marL="914400" lvl="0" indent="-318848" algn="l" rtl="0">
              <a:spcBef>
                <a:spcPts val="0"/>
              </a:spcBef>
              <a:spcAft>
                <a:spcPts val="0"/>
              </a:spcAft>
              <a:buClr>
                <a:schemeClr val="accent2"/>
              </a:buClr>
              <a:buSzPct val="100000"/>
              <a:buFont typeface="Arial"/>
              <a:buChar char="●"/>
            </a:pPr>
            <a:r>
              <a:rPr lang="en" sz="1833">
                <a:solidFill>
                  <a:schemeClr val="accent2"/>
                </a:solidFill>
                <a:latin typeface="Arial"/>
                <a:ea typeface="Arial"/>
                <a:cs typeface="Arial"/>
                <a:sym typeface="Arial"/>
              </a:rPr>
              <a:t>Customer ID:  243,007 nans </a:t>
            </a:r>
            <a:endParaRPr sz="1833">
              <a:solidFill>
                <a:schemeClr val="accent2"/>
              </a:solidFill>
              <a:latin typeface="Arial"/>
              <a:ea typeface="Arial"/>
              <a:cs typeface="Arial"/>
              <a:sym typeface="Arial"/>
            </a:endParaRPr>
          </a:p>
          <a:p>
            <a:pPr marL="914400" lvl="0" indent="-318848" algn="l" rtl="0">
              <a:spcBef>
                <a:spcPts val="0"/>
              </a:spcBef>
              <a:spcAft>
                <a:spcPts val="0"/>
              </a:spcAft>
              <a:buClr>
                <a:schemeClr val="accent2"/>
              </a:buClr>
              <a:buSzPct val="100000"/>
              <a:buFont typeface="Arial"/>
              <a:buChar char="●"/>
            </a:pPr>
            <a:r>
              <a:rPr lang="en" sz="1833">
                <a:solidFill>
                  <a:schemeClr val="accent2"/>
                </a:solidFill>
                <a:latin typeface="Arial"/>
                <a:ea typeface="Arial"/>
                <a:cs typeface="Arial"/>
                <a:sym typeface="Arial"/>
              </a:rPr>
              <a:t>Country: 43 countries</a:t>
            </a:r>
            <a:endParaRPr sz="1833">
              <a:solidFill>
                <a:schemeClr val="accent2"/>
              </a:solidFill>
              <a:latin typeface="Arial"/>
              <a:ea typeface="Arial"/>
              <a:cs typeface="Arial"/>
              <a:sym typeface="Arial"/>
            </a:endParaRPr>
          </a:p>
          <a:p>
            <a:pPr marL="0" lvl="0" indent="0" algn="l" rtl="0">
              <a:spcBef>
                <a:spcPts val="0"/>
              </a:spcBef>
              <a:spcAft>
                <a:spcPts val="0"/>
              </a:spcAft>
              <a:buNone/>
            </a:pPr>
            <a:r>
              <a:rPr lang="en" sz="1833">
                <a:solidFill>
                  <a:schemeClr val="accent2"/>
                </a:solidFill>
              </a:rPr>
              <a:t>There was one n</a:t>
            </a:r>
            <a:r>
              <a:rPr lang="en" sz="1833">
                <a:solidFill>
                  <a:schemeClr val="accent2"/>
                </a:solidFill>
                <a:latin typeface="Arial"/>
                <a:ea typeface="Arial"/>
                <a:cs typeface="Arial"/>
                <a:sym typeface="Arial"/>
              </a:rPr>
              <a:t>ew feature created:</a:t>
            </a:r>
            <a:endParaRPr sz="1833">
              <a:solidFill>
                <a:schemeClr val="accent2"/>
              </a:solidFill>
              <a:latin typeface="Arial"/>
              <a:ea typeface="Arial"/>
              <a:cs typeface="Arial"/>
              <a:sym typeface="Arial"/>
            </a:endParaRPr>
          </a:p>
          <a:p>
            <a:pPr marL="914400" lvl="0" indent="-318848" algn="l" rtl="0">
              <a:spcBef>
                <a:spcPts val="0"/>
              </a:spcBef>
              <a:spcAft>
                <a:spcPts val="0"/>
              </a:spcAft>
              <a:buClr>
                <a:schemeClr val="accent2"/>
              </a:buClr>
              <a:buSzPct val="100000"/>
              <a:buFont typeface="Arial"/>
              <a:buChar char="●"/>
            </a:pPr>
            <a:r>
              <a:rPr lang="en" sz="1833">
                <a:solidFill>
                  <a:schemeClr val="accent2"/>
                </a:solidFill>
                <a:latin typeface="Arial"/>
                <a:ea typeface="Arial"/>
                <a:cs typeface="Arial"/>
                <a:sym typeface="Arial"/>
              </a:rPr>
              <a:t>Sales = quantity*price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90"/>
        <p:cNvGrpSpPr/>
        <p:nvPr/>
      </p:nvGrpSpPr>
      <p:grpSpPr>
        <a:xfrm>
          <a:off x="0" y="0"/>
          <a:ext cx="0" cy="0"/>
          <a:chOff x="0" y="0"/>
          <a:chExt cx="0" cy="0"/>
        </a:xfrm>
      </p:grpSpPr>
      <p:sp>
        <p:nvSpPr>
          <p:cNvPr id="91" name="Google Shape;91;p19"/>
          <p:cNvSpPr txBox="1"/>
          <p:nvPr/>
        </p:nvSpPr>
        <p:spPr>
          <a:xfrm>
            <a:off x="6901875" y="1264075"/>
            <a:ext cx="2149800" cy="223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accent2"/>
                </a:solidFill>
                <a:latin typeface="Lato"/>
                <a:ea typeface="Lato"/>
                <a:cs typeface="Lato"/>
                <a:sym typeface="Lato"/>
              </a:rPr>
              <a:t>Sales by country shows that 90%  of the sales are for UK customers, but there are customers in 52 other countries</a:t>
            </a:r>
            <a:endParaRPr sz="1900">
              <a:solidFill>
                <a:schemeClr val="accent2"/>
              </a:solidFill>
              <a:latin typeface="Lato"/>
              <a:ea typeface="Lato"/>
              <a:cs typeface="Lato"/>
              <a:sym typeface="Lato"/>
            </a:endParaRPr>
          </a:p>
        </p:txBody>
      </p:sp>
      <p:sp>
        <p:nvSpPr>
          <p:cNvPr id="92" name="Google Shape;92;p19"/>
          <p:cNvSpPr/>
          <p:nvPr/>
        </p:nvSpPr>
        <p:spPr>
          <a:xfrm>
            <a:off x="378275" y="1264075"/>
            <a:ext cx="175200" cy="424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19"/>
          <p:cNvPicPr preferRelativeResize="0"/>
          <p:nvPr/>
        </p:nvPicPr>
        <p:blipFill>
          <a:blip r:embed="rId3">
            <a:alphaModFix/>
          </a:blip>
          <a:stretch>
            <a:fillRect/>
          </a:stretch>
        </p:blipFill>
        <p:spPr>
          <a:xfrm>
            <a:off x="83050" y="66600"/>
            <a:ext cx="6767599" cy="5010300"/>
          </a:xfrm>
          <a:prstGeom prst="rect">
            <a:avLst/>
          </a:prstGeom>
          <a:noFill/>
          <a:ln>
            <a:noFill/>
          </a:ln>
        </p:spPr>
      </p:pic>
      <p:sp>
        <p:nvSpPr>
          <p:cNvPr id="94" name="Google Shape;94;p19"/>
          <p:cNvSpPr txBox="1"/>
          <p:nvPr/>
        </p:nvSpPr>
        <p:spPr>
          <a:xfrm rot="-5400000">
            <a:off x="-419000" y="937375"/>
            <a:ext cx="1179300" cy="3231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lt1"/>
                </a:solidFill>
                <a:latin typeface="Lato"/>
                <a:ea typeface="Lato"/>
                <a:cs typeface="Lato"/>
                <a:sym typeface="Lato"/>
              </a:rPr>
              <a:t>Percent Sales</a:t>
            </a:r>
            <a:endParaRPr sz="900">
              <a:solidFill>
                <a:schemeClr val="lt1"/>
              </a:solidFill>
              <a:latin typeface="Lato"/>
              <a:ea typeface="Lato"/>
              <a:cs typeface="Lato"/>
              <a:sym typeface="Lato"/>
            </a:endParaRPr>
          </a:p>
        </p:txBody>
      </p:sp>
      <p:sp>
        <p:nvSpPr>
          <p:cNvPr id="95" name="Google Shape;95;p19"/>
          <p:cNvSpPr txBox="1"/>
          <p:nvPr/>
        </p:nvSpPr>
        <p:spPr>
          <a:xfrm rot="-5400000">
            <a:off x="-279875" y="3349350"/>
            <a:ext cx="744300" cy="2925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chemeClr val="lt1"/>
                </a:solidFill>
                <a:latin typeface="Lato"/>
                <a:ea typeface="Lato"/>
                <a:cs typeface="Lato"/>
                <a:sym typeface="Lato"/>
              </a:rPr>
              <a:t>Sales</a:t>
            </a:r>
            <a:endParaRPr sz="700">
              <a:solidFill>
                <a:schemeClr val="lt1"/>
              </a:solidFill>
              <a:latin typeface="Lato"/>
              <a:ea typeface="Lato"/>
              <a:cs typeface="Lato"/>
              <a:sym typeface="Lato"/>
            </a:endParaRPr>
          </a:p>
        </p:txBody>
      </p:sp>
      <p:sp>
        <p:nvSpPr>
          <p:cNvPr id="96" name="Google Shape;96;p19"/>
          <p:cNvSpPr txBox="1"/>
          <p:nvPr/>
        </p:nvSpPr>
        <p:spPr>
          <a:xfrm>
            <a:off x="1932725" y="66600"/>
            <a:ext cx="3607800" cy="569400"/>
          </a:xfrm>
          <a:prstGeom prst="rect">
            <a:avLst/>
          </a:prstGeom>
          <a:solidFill>
            <a:schemeClr val="accen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chemeClr val="lt1"/>
                </a:solidFill>
                <a:latin typeface="Alfa Slab One"/>
                <a:ea typeface="Alfa Slab One"/>
                <a:cs typeface="Alfa Slab One"/>
                <a:sym typeface="Alfa Slab One"/>
              </a:rPr>
              <a:t>Sales by country</a:t>
            </a:r>
            <a:r>
              <a:rPr lang="en" sz="2500">
                <a:solidFill>
                  <a:schemeClr val="dk1"/>
                </a:solidFill>
                <a:latin typeface="Impact"/>
                <a:ea typeface="Impact"/>
                <a:cs typeface="Impact"/>
                <a:sym typeface="Impact"/>
              </a:rPr>
              <a:t> </a:t>
            </a:r>
            <a:endParaRPr sz="2000">
              <a:solidFill>
                <a:schemeClr val="dk1"/>
              </a:solidFill>
              <a:latin typeface="Impact"/>
              <a:ea typeface="Impact"/>
              <a:cs typeface="Impact"/>
              <a:sym typeface="Impac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00"/>
        <p:cNvGrpSpPr/>
        <p:nvPr/>
      </p:nvGrpSpPr>
      <p:grpSpPr>
        <a:xfrm>
          <a:off x="0" y="0"/>
          <a:ext cx="0" cy="0"/>
          <a:chOff x="0" y="0"/>
          <a:chExt cx="0" cy="0"/>
        </a:xfrm>
      </p:grpSpPr>
      <p:sp>
        <p:nvSpPr>
          <p:cNvPr id="101" name="Google Shape;101;p20"/>
          <p:cNvSpPr txBox="1">
            <a:spLocks noGrp="1"/>
          </p:cNvSpPr>
          <p:nvPr>
            <p:ph type="title" idx="4294967295"/>
          </p:nvPr>
        </p:nvSpPr>
        <p:spPr>
          <a:xfrm>
            <a:off x="1884275" y="39350"/>
            <a:ext cx="2188800" cy="74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600">
                <a:solidFill>
                  <a:schemeClr val="accent4"/>
                </a:solidFill>
                <a:latin typeface="Alfa Slab One"/>
                <a:ea typeface="Alfa Slab One"/>
                <a:cs typeface="Alfa Slab One"/>
                <a:sym typeface="Alfa Slab One"/>
              </a:rPr>
              <a:t>Price</a:t>
            </a:r>
            <a:endParaRPr sz="3600">
              <a:solidFill>
                <a:schemeClr val="accent4"/>
              </a:solidFill>
              <a:latin typeface="Alfa Slab One"/>
              <a:ea typeface="Alfa Slab One"/>
              <a:cs typeface="Alfa Slab One"/>
              <a:sym typeface="Alfa Slab One"/>
            </a:endParaRPr>
          </a:p>
        </p:txBody>
      </p:sp>
      <p:sp>
        <p:nvSpPr>
          <p:cNvPr id="102" name="Google Shape;102;p20"/>
          <p:cNvSpPr txBox="1">
            <a:spLocks noGrp="1"/>
          </p:cNvSpPr>
          <p:nvPr>
            <p:ph type="body" idx="1"/>
          </p:nvPr>
        </p:nvSpPr>
        <p:spPr>
          <a:xfrm>
            <a:off x="5647700" y="599750"/>
            <a:ext cx="3081000" cy="4189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600">
                <a:solidFill>
                  <a:schemeClr val="accent2"/>
                </a:solidFill>
                <a:latin typeface="Arial"/>
                <a:ea typeface="Arial"/>
                <a:cs typeface="Arial"/>
                <a:sym typeface="Arial"/>
              </a:rPr>
              <a:t>There are some negative and zero prices</a:t>
            </a:r>
            <a:r>
              <a:rPr lang="en" sz="1600">
                <a:solidFill>
                  <a:schemeClr val="accent2"/>
                </a:solidFill>
              </a:rPr>
              <a:t>. S</a:t>
            </a:r>
            <a:r>
              <a:rPr lang="en" sz="1600">
                <a:solidFill>
                  <a:schemeClr val="accent2"/>
                </a:solidFill>
                <a:latin typeface="Arial"/>
                <a:ea typeface="Arial"/>
                <a:cs typeface="Arial"/>
                <a:sym typeface="Arial"/>
              </a:rPr>
              <a:t>ome of the reasons are:</a:t>
            </a:r>
            <a:endParaRPr sz="1600">
              <a:solidFill>
                <a:schemeClr val="accent2"/>
              </a:solidFill>
              <a:latin typeface="Arial"/>
              <a:ea typeface="Arial"/>
              <a:cs typeface="Arial"/>
              <a:sym typeface="Arial"/>
            </a:endParaRPr>
          </a:p>
          <a:p>
            <a:pPr marL="457200" lvl="0" indent="-330200" algn="l" rtl="0">
              <a:spcBef>
                <a:spcPts val="0"/>
              </a:spcBef>
              <a:spcAft>
                <a:spcPts val="0"/>
              </a:spcAft>
              <a:buClr>
                <a:schemeClr val="accent2"/>
              </a:buClr>
              <a:buSzPts val="1600"/>
              <a:buFont typeface="Arial"/>
              <a:buChar char="●"/>
            </a:pPr>
            <a:r>
              <a:rPr lang="en" sz="1600">
                <a:solidFill>
                  <a:schemeClr val="accent2"/>
                </a:solidFill>
                <a:latin typeface="Arial"/>
                <a:ea typeface="Arial"/>
                <a:cs typeface="Arial"/>
                <a:sym typeface="Arial"/>
              </a:rPr>
              <a:t>Some of these items had the description of </a:t>
            </a:r>
            <a:r>
              <a:rPr lang="en" sz="1600">
                <a:solidFill>
                  <a:schemeClr val="accent2"/>
                </a:solidFill>
              </a:rPr>
              <a:t>“</a:t>
            </a:r>
            <a:r>
              <a:rPr lang="en" sz="1600">
                <a:solidFill>
                  <a:schemeClr val="accent2"/>
                </a:solidFill>
                <a:latin typeface="Arial"/>
                <a:ea typeface="Arial"/>
                <a:cs typeface="Arial"/>
                <a:sym typeface="Arial"/>
              </a:rPr>
              <a:t>adjusted bad debt</a:t>
            </a:r>
            <a:r>
              <a:rPr lang="en" sz="1600">
                <a:solidFill>
                  <a:schemeClr val="accent2"/>
                </a:solidFill>
              </a:rPr>
              <a:t>’</a:t>
            </a:r>
            <a:endParaRPr sz="1600">
              <a:solidFill>
                <a:schemeClr val="accent2"/>
              </a:solidFill>
              <a:latin typeface="Arial"/>
              <a:ea typeface="Arial"/>
              <a:cs typeface="Arial"/>
              <a:sym typeface="Arial"/>
            </a:endParaRPr>
          </a:p>
          <a:p>
            <a:pPr marL="457200" lvl="0" indent="-330200" algn="l" rtl="0">
              <a:spcBef>
                <a:spcPts val="0"/>
              </a:spcBef>
              <a:spcAft>
                <a:spcPts val="0"/>
              </a:spcAft>
              <a:buClr>
                <a:schemeClr val="accent2"/>
              </a:buClr>
              <a:buSzPts val="1600"/>
              <a:buFont typeface="Arial"/>
              <a:buChar char="●"/>
            </a:pPr>
            <a:r>
              <a:rPr lang="en" sz="1600">
                <a:solidFill>
                  <a:schemeClr val="accent2"/>
                </a:solidFill>
                <a:latin typeface="Arial"/>
                <a:ea typeface="Arial"/>
                <a:cs typeface="Arial"/>
                <a:sym typeface="Arial"/>
              </a:rPr>
              <a:t>And some had descriptions that indicated </a:t>
            </a:r>
            <a:r>
              <a:rPr lang="en" sz="1600">
                <a:solidFill>
                  <a:schemeClr val="accent2"/>
                </a:solidFill>
              </a:rPr>
              <a:t>that the item was </a:t>
            </a:r>
            <a:r>
              <a:rPr lang="en" sz="1600">
                <a:solidFill>
                  <a:schemeClr val="accent2"/>
                </a:solidFill>
                <a:latin typeface="Arial"/>
                <a:ea typeface="Arial"/>
                <a:cs typeface="Arial"/>
                <a:sym typeface="Arial"/>
              </a:rPr>
              <a:t>damaged, so they were returned items</a:t>
            </a:r>
            <a:endParaRPr sz="1600">
              <a:solidFill>
                <a:schemeClr val="accent2"/>
              </a:solidFill>
              <a:latin typeface="Arial"/>
              <a:ea typeface="Arial"/>
              <a:cs typeface="Arial"/>
              <a:sym typeface="Arial"/>
            </a:endParaRPr>
          </a:p>
          <a:p>
            <a:pPr marL="457200" lvl="0" indent="-330200" algn="l" rtl="0">
              <a:spcBef>
                <a:spcPts val="0"/>
              </a:spcBef>
              <a:spcAft>
                <a:spcPts val="0"/>
              </a:spcAft>
              <a:buClr>
                <a:schemeClr val="accent2"/>
              </a:buClr>
              <a:buSzPts val="1600"/>
              <a:buFont typeface="Arial"/>
              <a:buChar char="●"/>
            </a:pPr>
            <a:r>
              <a:rPr lang="en" sz="1600">
                <a:solidFill>
                  <a:schemeClr val="accent2"/>
                </a:solidFill>
                <a:latin typeface="Arial"/>
                <a:ea typeface="Arial"/>
                <a:cs typeface="Arial"/>
                <a:sym typeface="Arial"/>
              </a:rPr>
              <a:t>There were also entries with price equal 0</a:t>
            </a:r>
            <a:r>
              <a:rPr lang="en" sz="1600">
                <a:solidFill>
                  <a:schemeClr val="accent2"/>
                </a:solidFill>
              </a:rPr>
              <a:t>. T</a:t>
            </a:r>
            <a:r>
              <a:rPr lang="en" sz="1600">
                <a:solidFill>
                  <a:schemeClr val="accent2"/>
                </a:solidFill>
                <a:latin typeface="Arial"/>
                <a:ea typeface="Arial"/>
                <a:cs typeface="Arial"/>
                <a:sym typeface="Arial"/>
              </a:rPr>
              <a:t>hese </a:t>
            </a:r>
            <a:r>
              <a:rPr lang="en" sz="1600">
                <a:solidFill>
                  <a:schemeClr val="accent2"/>
                </a:solidFill>
              </a:rPr>
              <a:t>entries </a:t>
            </a:r>
            <a:r>
              <a:rPr lang="en" sz="1600">
                <a:solidFill>
                  <a:schemeClr val="accent2"/>
                </a:solidFill>
                <a:latin typeface="Arial"/>
                <a:ea typeface="Arial"/>
                <a:cs typeface="Arial"/>
                <a:sym typeface="Arial"/>
              </a:rPr>
              <a:t>were deleted </a:t>
            </a:r>
            <a:r>
              <a:rPr lang="en" sz="1600">
                <a:solidFill>
                  <a:schemeClr val="accent2"/>
                </a:solidFill>
              </a:rPr>
              <a:t>they</a:t>
            </a:r>
            <a:r>
              <a:rPr lang="en" sz="1600">
                <a:solidFill>
                  <a:schemeClr val="accent2"/>
                </a:solidFill>
                <a:latin typeface="Arial"/>
                <a:ea typeface="Arial"/>
                <a:cs typeface="Arial"/>
                <a:sym typeface="Arial"/>
              </a:rPr>
              <a:t> are not considered to be sales</a:t>
            </a:r>
            <a:endParaRPr sz="1600">
              <a:solidFill>
                <a:schemeClr val="accent2"/>
              </a:solidFill>
              <a:latin typeface="Arial"/>
              <a:ea typeface="Arial"/>
              <a:cs typeface="Arial"/>
              <a:sym typeface="Arial"/>
            </a:endParaRPr>
          </a:p>
        </p:txBody>
      </p:sp>
      <p:pic>
        <p:nvPicPr>
          <p:cNvPr id="103" name="Google Shape;103;p20"/>
          <p:cNvPicPr preferRelativeResize="0"/>
          <p:nvPr/>
        </p:nvPicPr>
        <p:blipFill>
          <a:blip r:embed="rId3">
            <a:alphaModFix/>
          </a:blip>
          <a:stretch>
            <a:fillRect/>
          </a:stretch>
        </p:blipFill>
        <p:spPr>
          <a:xfrm>
            <a:off x="322950" y="920800"/>
            <a:ext cx="4805599" cy="36798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07"/>
        <p:cNvGrpSpPr/>
        <p:nvPr/>
      </p:nvGrpSpPr>
      <p:grpSpPr>
        <a:xfrm>
          <a:off x="0" y="0"/>
          <a:ext cx="0" cy="0"/>
          <a:chOff x="0" y="0"/>
          <a:chExt cx="0" cy="0"/>
        </a:xfrm>
      </p:grpSpPr>
      <p:sp>
        <p:nvSpPr>
          <p:cNvPr id="108" name="Google Shape;108;p21"/>
          <p:cNvSpPr txBox="1">
            <a:spLocks noGrp="1"/>
          </p:cNvSpPr>
          <p:nvPr>
            <p:ph type="title" idx="4294967295"/>
          </p:nvPr>
        </p:nvSpPr>
        <p:spPr>
          <a:xfrm>
            <a:off x="424075" y="124075"/>
            <a:ext cx="4521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620">
                <a:solidFill>
                  <a:schemeClr val="accent4"/>
                </a:solidFill>
                <a:latin typeface="Impact"/>
                <a:ea typeface="Impact"/>
                <a:cs typeface="Impact"/>
                <a:sym typeface="Impact"/>
              </a:rPr>
              <a:t>Quantity  </a:t>
            </a:r>
            <a:endParaRPr sz="3359">
              <a:solidFill>
                <a:schemeClr val="accent4"/>
              </a:solidFill>
              <a:latin typeface="Impact"/>
              <a:ea typeface="Impact"/>
              <a:cs typeface="Impact"/>
              <a:sym typeface="Impact"/>
            </a:endParaRPr>
          </a:p>
          <a:p>
            <a:pPr marL="0" lvl="0" indent="0" algn="l" rtl="0">
              <a:spcBef>
                <a:spcPts val="0"/>
              </a:spcBef>
              <a:spcAft>
                <a:spcPts val="0"/>
              </a:spcAft>
              <a:buSzPts val="990"/>
              <a:buNone/>
            </a:pPr>
            <a:endParaRPr sz="2520"/>
          </a:p>
        </p:txBody>
      </p:sp>
      <p:pic>
        <p:nvPicPr>
          <p:cNvPr id="109" name="Google Shape;109;p21"/>
          <p:cNvPicPr preferRelativeResize="0"/>
          <p:nvPr/>
        </p:nvPicPr>
        <p:blipFill>
          <a:blip r:embed="rId3">
            <a:alphaModFix/>
          </a:blip>
          <a:stretch>
            <a:fillRect/>
          </a:stretch>
        </p:blipFill>
        <p:spPr>
          <a:xfrm>
            <a:off x="855550" y="1550375"/>
            <a:ext cx="4051275" cy="3144142"/>
          </a:xfrm>
          <a:prstGeom prst="rect">
            <a:avLst/>
          </a:prstGeom>
          <a:noFill/>
          <a:ln>
            <a:noFill/>
          </a:ln>
        </p:spPr>
      </p:pic>
      <p:sp>
        <p:nvSpPr>
          <p:cNvPr id="110" name="Google Shape;110;p21"/>
          <p:cNvSpPr txBox="1"/>
          <p:nvPr/>
        </p:nvSpPr>
        <p:spPr>
          <a:xfrm>
            <a:off x="5112525" y="263450"/>
            <a:ext cx="3541800" cy="4279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solidFill>
                <a:schemeClr val="lt1"/>
              </a:solidFill>
              <a:latin typeface="Lato"/>
              <a:ea typeface="Lato"/>
              <a:cs typeface="Lato"/>
              <a:sym typeface="Lato"/>
            </a:endParaRPr>
          </a:p>
          <a:p>
            <a:pPr marL="0" lvl="0" indent="0" algn="l" rtl="0">
              <a:spcBef>
                <a:spcPts val="0"/>
              </a:spcBef>
              <a:spcAft>
                <a:spcPts val="0"/>
              </a:spcAft>
              <a:buNone/>
            </a:pPr>
            <a:r>
              <a:rPr lang="en">
                <a:solidFill>
                  <a:schemeClr val="accent2"/>
                </a:solidFill>
                <a:latin typeface="Lato"/>
                <a:ea typeface="Lato"/>
                <a:cs typeface="Lato"/>
                <a:sym typeface="Lato"/>
              </a:rPr>
              <a:t>There are 19,000 negative quantities that, upon further investigation, turned out to be canceled orders. So there were duplicates in the dataframe where orders were made and then cancelled. </a:t>
            </a:r>
            <a:endParaRPr>
              <a:solidFill>
                <a:schemeClr val="accent2"/>
              </a:solidFill>
              <a:latin typeface="Lato"/>
              <a:ea typeface="Lato"/>
              <a:cs typeface="Lato"/>
              <a:sym typeface="Lato"/>
            </a:endParaRPr>
          </a:p>
          <a:p>
            <a:pPr marL="0" lvl="0" indent="0" algn="l" rtl="0">
              <a:spcBef>
                <a:spcPts val="0"/>
              </a:spcBef>
              <a:spcAft>
                <a:spcPts val="0"/>
              </a:spcAft>
              <a:buNone/>
            </a:pPr>
            <a:r>
              <a:rPr lang="en">
                <a:solidFill>
                  <a:schemeClr val="accent2"/>
                </a:solidFill>
                <a:latin typeface="Lato"/>
                <a:ea typeface="Lato"/>
                <a:cs typeface="Lato"/>
                <a:sym typeface="Lato"/>
              </a:rPr>
              <a:t>Solution:.</a:t>
            </a:r>
            <a:endParaRPr>
              <a:solidFill>
                <a:schemeClr val="accent2"/>
              </a:solidFill>
              <a:latin typeface="Lato"/>
              <a:ea typeface="Lato"/>
              <a:cs typeface="Lato"/>
              <a:sym typeface="Lato"/>
            </a:endParaRPr>
          </a:p>
          <a:p>
            <a:pPr marL="457200" lvl="0" indent="-317500" algn="l" rtl="0">
              <a:spcBef>
                <a:spcPts val="0"/>
              </a:spcBef>
              <a:spcAft>
                <a:spcPts val="0"/>
              </a:spcAft>
              <a:buClr>
                <a:schemeClr val="accent2"/>
              </a:buClr>
              <a:buSzPts val="1400"/>
              <a:buFont typeface="Lato"/>
              <a:buChar char="●"/>
            </a:pPr>
            <a:r>
              <a:rPr lang="en">
                <a:solidFill>
                  <a:schemeClr val="accent2"/>
                </a:solidFill>
                <a:latin typeface="Lato"/>
                <a:ea typeface="Lato"/>
                <a:cs typeface="Lato"/>
                <a:sym typeface="Lato"/>
              </a:rPr>
              <a:t>Two dataframes are created, one for positive quantity and one for negative.</a:t>
            </a:r>
            <a:endParaRPr>
              <a:solidFill>
                <a:schemeClr val="accent2"/>
              </a:solidFill>
              <a:latin typeface="Lato"/>
              <a:ea typeface="Lato"/>
              <a:cs typeface="Lato"/>
              <a:sym typeface="Lato"/>
            </a:endParaRPr>
          </a:p>
          <a:p>
            <a:pPr marL="457200" lvl="0" indent="-317500" algn="l" rtl="0">
              <a:spcBef>
                <a:spcPts val="0"/>
              </a:spcBef>
              <a:spcAft>
                <a:spcPts val="0"/>
              </a:spcAft>
              <a:buClr>
                <a:schemeClr val="accent2"/>
              </a:buClr>
              <a:buSzPts val="1400"/>
              <a:buFont typeface="Lato"/>
              <a:buChar char="●"/>
            </a:pPr>
            <a:r>
              <a:rPr lang="en">
                <a:solidFill>
                  <a:schemeClr val="accent2"/>
                </a:solidFill>
                <a:latin typeface="Lato"/>
                <a:ea typeface="Lato"/>
                <a:cs typeface="Lato"/>
                <a:sym typeface="Lato"/>
              </a:rPr>
              <a:t>A function is implemented that takes in the negative quantity and positive quantity dataframes and the columns to check on, iterate through dataframe rows and match on stockcode, quantity, customer id and country, if there a match then these duplicates are removed from the dataframe.</a:t>
            </a:r>
            <a:endParaRPr>
              <a:solidFill>
                <a:schemeClr val="accent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2158</Words>
  <Application>Microsoft Macintosh PowerPoint</Application>
  <PresentationFormat>On-screen Show (16:9)</PresentationFormat>
  <Paragraphs>215</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Montserrat</vt:lpstr>
      <vt:lpstr>Impact</vt:lpstr>
      <vt:lpstr>Lato</vt:lpstr>
      <vt:lpstr>Alfa Slab One</vt:lpstr>
      <vt:lpstr>Simple Dark</vt:lpstr>
      <vt:lpstr>Customer Segmentation</vt:lpstr>
      <vt:lpstr>Table of contents:</vt:lpstr>
      <vt:lpstr>Problem Statement</vt:lpstr>
      <vt:lpstr>What will be covered in this presentation  </vt:lpstr>
      <vt:lpstr>PowerPoint Presentation</vt:lpstr>
      <vt:lpstr>The data</vt:lpstr>
      <vt:lpstr>PowerPoint Presentation</vt:lpstr>
      <vt:lpstr>Price</vt:lpstr>
      <vt:lpstr>Quantity   </vt:lpstr>
      <vt:lpstr>Quantity and Price after cleaning</vt:lpstr>
      <vt:lpstr>Investigation of the description and stockcode features</vt:lpstr>
      <vt:lpstr>Description</vt:lpstr>
      <vt:lpstr>Customer ID</vt:lpstr>
      <vt:lpstr>Customer Cohorts</vt:lpstr>
      <vt:lpstr>PowerPoint Presentation</vt:lpstr>
      <vt:lpstr>RFM Data Frame</vt:lpstr>
      <vt:lpstr>RFM Definition</vt:lpstr>
      <vt:lpstr>PowerPoint Presentation</vt:lpstr>
      <vt:lpstr>Clustering</vt:lpstr>
      <vt:lpstr>What is kmeans clustering? Finding the right number of clusters is very important to the analysis, too many clusters and each point will start representing a cluster, too few and the clusters do not represent the data. This is also a very subjective problem and requires some domain knowledge. </vt:lpstr>
      <vt:lpstr>Explore Distribution of Features for Kmeans</vt:lpstr>
      <vt:lpstr>Distributions after Log Transformation and Standardization of Data</vt:lpstr>
      <vt:lpstr>Kmeans and the Hopkins test.</vt:lpstr>
      <vt:lpstr>There are some dense areas in the front and middle</vt:lpstr>
      <vt:lpstr> There are three metrics to measure how good the clusters are: </vt:lpstr>
      <vt:lpstr>PowerPoint Presentation</vt:lpstr>
      <vt:lpstr>PowerPoint Presentation</vt:lpstr>
      <vt:lpstr>PowerPoint Presentation</vt:lpstr>
      <vt:lpstr>How the data looks like after segmenting into 4 clusters using PCA</vt:lpstr>
      <vt:lpstr>Using Hierarchical Clustering</vt:lpstr>
      <vt:lpstr>Therefore,the data can be clustered in 4 groups but it can be clusters in more groups if the business requires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cp:lastModifiedBy>rimesaad@gmail.com</cp:lastModifiedBy>
  <cp:revision>1</cp:revision>
  <dcterms:modified xsi:type="dcterms:W3CDTF">2022-03-16T22:42:00Z</dcterms:modified>
</cp:coreProperties>
</file>