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62a0f82f_0_2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62a0f82f_0_2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62a0f82f_0_2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62a0f82f_0_2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362a0f82f_0_2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362a0f82f_0_2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62a0f82f_0_2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62a0f82f_0_2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62a0f82f_0_2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362a0f82f_0_2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62a0f82f_0_2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62a0f82f_0_2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362a0f82f_0_2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362a0f82f_0_2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362a0f82f_0_2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362a0f82f_0_2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362a0f82f_0_2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362a0f82f_0_2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362a0f82f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362a0f82f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62a0f82f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62a0f82f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62a0f82f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62a0f82f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62a0f82f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62a0f82f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a0f82f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a0f82f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62a0f82f_0_2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62a0f82f_0_2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362a0f82f_0_2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362a0f82f_0_2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362a0f82f_0_2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362a0f82f_0_2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2175" y="1258825"/>
            <a:ext cx="8520600" cy="27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Early Detection of Diabetes</a:t>
            </a:r>
            <a:endParaRPr b="1"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Rime Saad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5"/>
              <a:t>Data Science Intensive C</a:t>
            </a:r>
            <a:r>
              <a:rPr lang="en" sz="2055"/>
              <a:t>apstone</a:t>
            </a:r>
            <a:r>
              <a:rPr lang="en" sz="2055"/>
              <a:t> Project</a:t>
            </a:r>
            <a:endParaRPr sz="20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5"/>
              <a:t>April 21, 2021</a:t>
            </a:r>
            <a:endParaRPr sz="20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79950" y="84500"/>
            <a:ext cx="8985051" cy="49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000" y="3452825"/>
            <a:ext cx="2030294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Proportions of positive cases by age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3735150"/>
            <a:ext cx="85206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second hypothesis to be tested is if there is a relationship between age and getting the disease, so perform a chi squared test.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 result was significant which means I can reject the null hypothesis that there is no connection, and that age matters.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8466"/>
          <a:stretch/>
        </p:blipFill>
        <p:spPr>
          <a:xfrm>
            <a:off x="2686150" y="1152475"/>
            <a:ext cx="3629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918200" y="1299600"/>
            <a:ext cx="5307600" cy="8790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solidFill>
                  <a:srgbClr val="FFFFFF"/>
                </a:solidFill>
              </a:rPr>
              <a:t>Machine Learning Modeling</a:t>
            </a:r>
            <a:endParaRPr sz="39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27550" y="40762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0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019250" y="1505300"/>
            <a:ext cx="5553600" cy="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Supervised Learning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019250" y="2271975"/>
            <a:ext cx="55536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Classification: 1 for positive test, 0 for negative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1019250" y="3331300"/>
            <a:ext cx="56004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Somewhat imbalanced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2997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Modeling 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802675"/>
            <a:ext cx="8520600" cy="37662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224400" y="937225"/>
            <a:ext cx="2973300" cy="384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preprocessing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Split data into X and y, y being the response variable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Normalize Age variable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Hot encode all categorical variables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Train test split (80,20)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198000" y="1264650"/>
            <a:ext cx="2720700" cy="304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HyperParameter Tuning: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cross validation and hyperparameter tuning: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5 fold cv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Gridsearch or Random 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 with area under the ROC curve and </a:t>
            </a:r>
            <a:r>
              <a:rPr lang="en">
                <a:solidFill>
                  <a:schemeClr val="dk1"/>
                </a:solidFill>
              </a:rPr>
              <a:t>area under the </a:t>
            </a:r>
            <a:r>
              <a:rPr lang="en"/>
              <a:t>precision_recall curve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3197700" y="2487025"/>
            <a:ext cx="953700" cy="27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7199275" y="1355700"/>
            <a:ext cx="1542600" cy="13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training using optimal parameters and 80% of data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6395200" y="802675"/>
            <a:ext cx="1112700" cy="572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7517150" y="3057350"/>
            <a:ext cx="1112700" cy="117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classifier using test set</a:t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7984650" y="2758225"/>
            <a:ext cx="299100" cy="38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Classification Algorithms Used: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6953100" cy="2138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Logistic Regression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Knearest Neighbor Classifier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Decision Tree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 Forest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5437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Comparison: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4168"/>
          <a:stretch/>
        </p:blipFill>
        <p:spPr>
          <a:xfrm>
            <a:off x="1293425" y="1268725"/>
            <a:ext cx="54102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2010175" y="934975"/>
            <a:ext cx="443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Receiver Operator Characteristic curve 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4798"/>
          <a:stretch/>
        </p:blipFill>
        <p:spPr>
          <a:xfrm>
            <a:off x="897575" y="943950"/>
            <a:ext cx="6951475" cy="40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2426250" y="279800"/>
            <a:ext cx="429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precision recall curve</a:t>
            </a:r>
            <a:endParaRPr b="1"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Metrics For Models: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Logistic Regression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KNeighborsClassifier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Decision Tree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Random Forest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3156525" y="1548400"/>
            <a:ext cx="1477200" cy="23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0.9789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0.9789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0.9262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1.0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4650075" y="1548400"/>
            <a:ext cx="1444500" cy="23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0.9879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0.9888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0.9638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0.9999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110925" y="1548400"/>
            <a:ext cx="1477200" cy="23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0.96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0.98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0.95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1.00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6110925" y="1140325"/>
            <a:ext cx="1477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F1 Score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4633725" y="1140325"/>
            <a:ext cx="1477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PR_AUC</a:t>
            </a:r>
            <a:endParaRPr/>
          </a:p>
        </p:txBody>
      </p:sp>
      <p:cxnSp>
        <p:nvCxnSpPr>
          <p:cNvPr id="187" name="Google Shape;187;p29"/>
          <p:cNvCxnSpPr/>
          <p:nvPr/>
        </p:nvCxnSpPr>
        <p:spPr>
          <a:xfrm rot="10800000">
            <a:off x="289950" y="1552100"/>
            <a:ext cx="8545500" cy="930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9"/>
          <p:cNvSpPr txBox="1"/>
          <p:nvPr/>
        </p:nvSpPr>
        <p:spPr>
          <a:xfrm>
            <a:off x="3160200" y="1140325"/>
            <a:ext cx="1444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ROC_AUC</a:t>
            </a:r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>
            <a:off x="311700" y="3973625"/>
            <a:ext cx="8583000" cy="282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9"/>
          <p:cNvSpPr/>
          <p:nvPr/>
        </p:nvSpPr>
        <p:spPr>
          <a:xfrm>
            <a:off x="794725" y="3365900"/>
            <a:ext cx="6647700" cy="4080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7526500" y="3552875"/>
            <a:ext cx="598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8068775" y="3459375"/>
            <a:ext cx="9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Best model</a:t>
            </a:r>
            <a:endParaRPr>
              <a:solidFill>
                <a:srgbClr val="BF9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832125" y="2215875"/>
            <a:ext cx="6470100" cy="490800"/>
          </a:xfrm>
          <a:prstGeom prst="rect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7358200" y="2337425"/>
            <a:ext cx="598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8012675" y="2032325"/>
            <a:ext cx="93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lfa Slab One"/>
                <a:ea typeface="Alfa Slab One"/>
                <a:cs typeface="Alfa Slab One"/>
                <a:sym typeface="Alfa Slab One"/>
              </a:rPr>
              <a:t>Second best model</a:t>
            </a:r>
            <a:endParaRPr>
              <a:solidFill>
                <a:srgbClr val="E69138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Ideas to Improve the model: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lfa Slab One"/>
              <a:buChar char="●"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Add blood and insulin tests to the dataset and test it on a larger number of patients to improve its efficacy.</a:t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lfa Slab One"/>
              <a:buChar char="●"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When the models were run on different training and test sets, they gave slightly different results with Kneighbors classifier sometimes outperforming Random forest. So run these two models a 100 times on 100 different train and test sets and then perform a t_test to see if there is a significant difference between the mean of the metrics. This will give a more accurate result</a:t>
            </a:r>
            <a:endParaRPr sz="17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EFEFEF"/>
                </a:solidFill>
              </a:rPr>
              <a:t>What</a:t>
            </a:r>
            <a:r>
              <a:rPr lang="en" sz="3022">
                <a:solidFill>
                  <a:srgbClr val="EFEFEF"/>
                </a:solidFill>
              </a:rPr>
              <a:t> is Diabetes?</a:t>
            </a:r>
            <a:endParaRPr sz="3022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275" y="1152475"/>
            <a:ext cx="6561851" cy="37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rot="-240177">
            <a:off x="1088466" y="2940085"/>
            <a:ext cx="3347767" cy="101918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6350" y="948750"/>
            <a:ext cx="31323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When we eat, food gets digested by our bodies and turned into energy in the form of glucose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Glucose gets absorbed by the cells with the help of a key, which is the insulin hormone.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320375" y="1101025"/>
            <a:ext cx="2586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problem is for diabetic patients, their pancreas does not produce enough insulin or their cells do not respond to it, so glucose continues to build up in their cells </a:t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5" y="577488"/>
            <a:ext cx="6096000" cy="33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627275" y="2571750"/>
            <a:ext cx="22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Pancreas</a:t>
            </a:r>
            <a:endParaRPr sz="3200"/>
          </a:p>
        </p:txBody>
      </p:sp>
      <p:sp>
        <p:nvSpPr>
          <p:cNvPr id="73" name="Google Shape;73;p15"/>
          <p:cNvSpPr/>
          <p:nvPr/>
        </p:nvSpPr>
        <p:spPr>
          <a:xfrm>
            <a:off x="2412225" y="3459375"/>
            <a:ext cx="3739800" cy="52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871275" y="3263050"/>
            <a:ext cx="168300" cy="1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580975" y="3309800"/>
            <a:ext cx="336600" cy="26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Some of the symptoms include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40374" l="0" r="0" t="14550"/>
          <a:stretch/>
        </p:blipFill>
        <p:spPr>
          <a:xfrm>
            <a:off x="363325" y="1343561"/>
            <a:ext cx="8520599" cy="303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Problem Statement</a:t>
            </a:r>
            <a:endParaRPr sz="3220"/>
          </a:p>
        </p:txBody>
      </p:sp>
      <p:sp>
        <p:nvSpPr>
          <p:cNvPr id="88" name="Google Shape;88;p17"/>
          <p:cNvSpPr/>
          <p:nvPr/>
        </p:nvSpPr>
        <p:spPr>
          <a:xfrm>
            <a:off x="560975" y="1159350"/>
            <a:ext cx="7208650" cy="906900"/>
          </a:xfrm>
          <a:prstGeom prst="flowChartProcess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Can diabetes be detected early, before too much damage has occurred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Date Data Acquired:   </a:t>
            </a:r>
            <a:r>
              <a:rPr lang="en" sz="1700">
                <a:solidFill>
                  <a:srgbClr val="CC4125"/>
                </a:solidFill>
              </a:rPr>
              <a:t> </a:t>
            </a:r>
            <a:r>
              <a:rPr lang="en">
                <a:solidFill>
                  <a:srgbClr val="CC4125"/>
                </a:solidFill>
                <a:latin typeface="Alfa Slab One"/>
                <a:ea typeface="Alfa Slab One"/>
                <a:cs typeface="Alfa Slab One"/>
                <a:sym typeface="Alfa Slab One"/>
              </a:rPr>
              <a:t>December 2020</a:t>
            </a:r>
            <a:endParaRPr>
              <a:solidFill>
                <a:srgbClr val="CC412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Location where it was </a:t>
            </a:r>
            <a:r>
              <a:rPr lang="en" sz="1900">
                <a:solidFill>
                  <a:srgbClr val="000000"/>
                </a:solidFill>
              </a:rPr>
              <a:t>acquired</a:t>
            </a:r>
            <a:r>
              <a:rPr lang="en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328925" y="1673875"/>
            <a:ext cx="3805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CC412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This dataset has been collected using direct questionnaires from the patients of Sylhet Diabetes Hospital in Sylhet, Bangladesh and approved by a doctor</a:t>
            </a:r>
            <a:endParaRPr sz="1700">
              <a:solidFill>
                <a:srgbClr val="CC412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8892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FFFFFF"/>
                </a:solidFill>
              </a:rPr>
              <a:t>The Data</a:t>
            </a:r>
            <a:endParaRPr sz="3020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26425" y="1018375"/>
            <a:ext cx="8205900" cy="4302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</a:rPr>
              <a:t>T</a:t>
            </a:r>
            <a:r>
              <a:rPr lang="en" sz="7013">
                <a:solidFill>
                  <a:srgbClr val="FFFFFF"/>
                </a:solidFill>
              </a:rPr>
              <a:t>he data has 17 variables all are </a:t>
            </a:r>
            <a:r>
              <a:rPr lang="en" sz="7013">
                <a:solidFill>
                  <a:srgbClr val="FFFFFF"/>
                </a:solidFill>
              </a:rPr>
              <a:t>categorical</a:t>
            </a:r>
            <a:r>
              <a:rPr lang="en" sz="7013">
                <a:solidFill>
                  <a:srgbClr val="FFFFFF"/>
                </a:solidFill>
              </a:rPr>
              <a:t> except for age, which is </a:t>
            </a:r>
            <a:r>
              <a:rPr lang="en" sz="7013">
                <a:solidFill>
                  <a:srgbClr val="FFFFFF"/>
                </a:solidFill>
              </a:rPr>
              <a:t>continuous</a:t>
            </a:r>
            <a:endParaRPr sz="7013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591125" y="1974525"/>
            <a:ext cx="27021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Itching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Irritability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delayed healing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partial paresis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muscle stiffness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Alopecia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hair loss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Obesity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678350" y="1505300"/>
            <a:ext cx="3580800" cy="35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Age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Gender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Polyuria        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excessive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 urination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Polydipsia       excessive thirst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sudden weight l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oss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W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eakness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Polyphagia      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excessive hunger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Genital thrush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visual blurring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253700" y="2795550"/>
            <a:ext cx="327300" cy="1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3069525" y="2468850"/>
            <a:ext cx="327300" cy="1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305100" y="3825275"/>
            <a:ext cx="327300" cy="1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954300" y="3605625"/>
            <a:ext cx="327300" cy="1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3567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Frequency and proportion of response variable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75" y="1236950"/>
            <a:ext cx="5715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994975" y="4627850"/>
            <a:ext cx="4610400" cy="4002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There is small </a:t>
            </a:r>
            <a:r>
              <a:rPr lang="en">
                <a:solidFill>
                  <a:srgbClr val="FFFFFF"/>
                </a:solidFill>
              </a:rPr>
              <a:t>imbalance</a:t>
            </a:r>
            <a:r>
              <a:rPr lang="en">
                <a:solidFill>
                  <a:srgbClr val="FFFFFF"/>
                </a:solidFill>
              </a:rPr>
              <a:t> in the response variable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64950" y="3880125"/>
            <a:ext cx="74859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43"/>
              <a:t>First Hypothesis to be tested is to t</a:t>
            </a:r>
            <a:r>
              <a:rPr lang="en" sz="1743"/>
              <a:t>est if females test positive more than males by performing a proportion z_test. We were able to reject the null hypothesis</a:t>
            </a:r>
            <a:endParaRPr sz="1743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00" y="526300"/>
            <a:ext cx="5715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1860975" y="0"/>
            <a:ext cx="5067600" cy="563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Females to males who tested positive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