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4"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4" name="PlaceHolder 1"/>
          <p:cNvSpPr>
            <a:spLocks noGrp="1"/>
          </p:cNvSpPr>
          <p:nvPr>
            <p:ph type="body"/>
          </p:nvPr>
        </p:nvSpPr>
        <p:spPr>
          <a:xfrm>
            <a:off x="756000" y="5078520"/>
            <a:ext cx="6047640" cy="4811040"/>
          </a:xfrm>
          <a:prstGeom prst="rect">
            <a:avLst/>
          </a:prstGeom>
        </p:spPr>
        <p:txBody>
          <a:bodyPr lIns="0" tIns="0" rIns="0" bIns="0"/>
          <a:lstStyle/>
          <a:p>
            <a:r>
              <a:rPr lang="en-IN" sz="2000">
                <a:latin typeface="Arial"/>
              </a:rPr>
              <a:t>Click to edit the notes format</a:t>
            </a:r>
            <a:endParaRPr/>
          </a:p>
        </p:txBody>
      </p:sp>
      <p:sp>
        <p:nvSpPr>
          <p:cNvPr id="125" name="PlaceHolder 2"/>
          <p:cNvSpPr>
            <a:spLocks noGrp="1"/>
          </p:cNvSpPr>
          <p:nvPr>
            <p:ph type="hdr"/>
          </p:nvPr>
        </p:nvSpPr>
        <p:spPr>
          <a:xfrm>
            <a:off x="0" y="0"/>
            <a:ext cx="3280680" cy="534240"/>
          </a:xfrm>
          <a:prstGeom prst="rect">
            <a:avLst/>
          </a:prstGeom>
        </p:spPr>
        <p:txBody>
          <a:bodyPr lIns="0" tIns="0" rIns="0" bIns="0"/>
          <a:lstStyle/>
          <a:p>
            <a:r>
              <a:rPr lang="en-IN" sz="1400">
                <a:latin typeface="Times New Roman"/>
              </a:rPr>
              <a:t>&lt;header&gt;</a:t>
            </a:r>
            <a:endParaRPr/>
          </a:p>
        </p:txBody>
      </p:sp>
      <p:sp>
        <p:nvSpPr>
          <p:cNvPr id="126" name="PlaceHolder 3"/>
          <p:cNvSpPr>
            <a:spLocks noGrp="1"/>
          </p:cNvSpPr>
          <p:nvPr>
            <p:ph type="dt"/>
          </p:nvPr>
        </p:nvSpPr>
        <p:spPr>
          <a:xfrm>
            <a:off x="4278960" y="0"/>
            <a:ext cx="3280680" cy="534240"/>
          </a:xfrm>
          <a:prstGeom prst="rect">
            <a:avLst/>
          </a:prstGeom>
        </p:spPr>
        <p:txBody>
          <a:bodyPr lIns="0" tIns="0" rIns="0" bIns="0"/>
          <a:lstStyle/>
          <a:p>
            <a:pPr algn="r"/>
            <a:r>
              <a:rPr lang="en-IN" sz="1400">
                <a:latin typeface="Times New Roman"/>
              </a:rPr>
              <a:t>&lt;date/time&gt;</a:t>
            </a:r>
            <a:endParaRPr/>
          </a:p>
        </p:txBody>
      </p:sp>
      <p:sp>
        <p:nvSpPr>
          <p:cNvPr id="127" name="PlaceHolder 4"/>
          <p:cNvSpPr>
            <a:spLocks noGrp="1"/>
          </p:cNvSpPr>
          <p:nvPr>
            <p:ph type="ftr"/>
          </p:nvPr>
        </p:nvSpPr>
        <p:spPr>
          <a:xfrm>
            <a:off x="0" y="10157400"/>
            <a:ext cx="3280680" cy="534240"/>
          </a:xfrm>
          <a:prstGeom prst="rect">
            <a:avLst/>
          </a:prstGeom>
        </p:spPr>
        <p:txBody>
          <a:bodyPr lIns="0" tIns="0" rIns="0" bIns="0" anchor="b"/>
          <a:lstStyle/>
          <a:p>
            <a:r>
              <a:rPr lang="en-IN" sz="1400">
                <a:latin typeface="Times New Roman"/>
              </a:rPr>
              <a:t>&lt;footer&gt;</a:t>
            </a:r>
            <a:endParaRPr/>
          </a:p>
        </p:txBody>
      </p:sp>
      <p:sp>
        <p:nvSpPr>
          <p:cNvPr id="128" name="PlaceHolder 5"/>
          <p:cNvSpPr>
            <a:spLocks noGrp="1"/>
          </p:cNvSpPr>
          <p:nvPr>
            <p:ph type="sldNum"/>
          </p:nvPr>
        </p:nvSpPr>
        <p:spPr>
          <a:xfrm>
            <a:off x="4278960" y="10157400"/>
            <a:ext cx="3280680" cy="534240"/>
          </a:xfrm>
          <a:prstGeom prst="rect">
            <a:avLst/>
          </a:prstGeom>
        </p:spPr>
        <p:txBody>
          <a:bodyPr lIns="0" tIns="0" rIns="0" bIns="0" anchor="b"/>
          <a:lstStyle/>
          <a:p>
            <a:pPr algn="r"/>
            <a:fld id="{5471B44F-1023-4624-8F1F-2E420AF6EAFB}" type="slidenum">
              <a:rPr lang="en-IN" sz="1400">
                <a:latin typeface="Times New Roman"/>
              </a:rPr>
              <a:t>‹#›</a:t>
            </a:fld>
            <a:endParaRPr/>
          </a:p>
        </p:txBody>
      </p:sp>
    </p:spTree>
    <p:extLst>
      <p:ext uri="{BB962C8B-B14F-4D97-AF65-F5344CB8AC3E}">
        <p14:creationId xmlns:p14="http://schemas.microsoft.com/office/powerpoint/2010/main" val="3879305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p:cNvSpPr>
          <p:nvPr>
            <p:ph type="body"/>
          </p:nvPr>
        </p:nvSpPr>
        <p:spPr>
          <a:xfrm>
            <a:off x="685800" y="4400640"/>
            <a:ext cx="5485680" cy="3599640"/>
          </a:xfrm>
          <a:prstGeom prst="rect">
            <a:avLst/>
          </a:prstGeom>
        </p:spPr>
        <p:txBody>
          <a:bodyPr lIns="0" tIns="0" rIns="0" bIns="0"/>
          <a:lstStyle/>
          <a:p>
            <a:endParaRPr/>
          </a:p>
        </p:txBody>
      </p:sp>
      <p:sp>
        <p:nvSpPr>
          <p:cNvPr id="168"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E1160F4B-A193-4391-BD54-4549DB238822}" type="slidenum">
              <a:rPr lang="en-IN" sz="1200">
                <a:solidFill>
                  <a:srgbClr val="000000"/>
                </a:solidFill>
                <a:latin typeface="+mn-lt"/>
                <a:ea typeface="+mn-ea"/>
              </a:rPr>
              <a:t>12</a:t>
            </a:fld>
            <a:endParaRPr/>
          </a:p>
        </p:txBody>
      </p:sp>
    </p:spTree>
    <p:extLst>
      <p:ext uri="{BB962C8B-B14F-4D97-AF65-F5344CB8AC3E}">
        <p14:creationId xmlns:p14="http://schemas.microsoft.com/office/powerpoint/2010/main" val="4210932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FC6F9D8-8169-4F41-A0CE-AEA8D262AA7D}" type="datetimeFigureOut">
              <a:rPr lang="en-IN" smtClean="0"/>
              <a:t>12-05-2017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D9CA9B-3CA0-4C18-8F0D-721A0C14A454}" type="slidenum">
              <a:rPr lang="en-IN" smtClean="0"/>
              <a:t>‹#›</a:t>
            </a:fld>
            <a:endParaRPr lang="en-IN"/>
          </a:p>
        </p:txBody>
      </p:sp>
    </p:spTree>
    <p:extLst>
      <p:ext uri="{BB962C8B-B14F-4D97-AF65-F5344CB8AC3E}">
        <p14:creationId xmlns:p14="http://schemas.microsoft.com/office/powerpoint/2010/main" val="284974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FC6F9D8-8169-4F41-A0CE-AEA8D262AA7D}" type="datetimeFigureOut">
              <a:rPr lang="en-IN" smtClean="0"/>
              <a:t>12-05-2017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D9CA9B-3CA0-4C18-8F0D-721A0C14A454}" type="slidenum">
              <a:rPr lang="en-IN" smtClean="0"/>
              <a:t>‹#›</a:t>
            </a:fld>
            <a:endParaRPr lang="en-IN"/>
          </a:p>
        </p:txBody>
      </p:sp>
    </p:spTree>
    <p:extLst>
      <p:ext uri="{BB962C8B-B14F-4D97-AF65-F5344CB8AC3E}">
        <p14:creationId xmlns:p14="http://schemas.microsoft.com/office/powerpoint/2010/main" val="1226281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FC6F9D8-8169-4F41-A0CE-AEA8D262AA7D}" type="datetimeFigureOut">
              <a:rPr lang="en-IN" smtClean="0"/>
              <a:t>12-05-2017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D9CA9B-3CA0-4C18-8F0D-721A0C14A454}" type="slidenum">
              <a:rPr lang="en-IN" smtClean="0"/>
              <a:t>‹#›</a:t>
            </a:fld>
            <a:endParaRPr lang="en-IN"/>
          </a:p>
        </p:txBody>
      </p:sp>
    </p:spTree>
    <p:extLst>
      <p:ext uri="{BB962C8B-B14F-4D97-AF65-F5344CB8AC3E}">
        <p14:creationId xmlns:p14="http://schemas.microsoft.com/office/powerpoint/2010/main" val="926048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FC6F9D8-8169-4F41-A0CE-AEA8D262AA7D}" type="datetimeFigureOut">
              <a:rPr lang="en-IN" smtClean="0"/>
              <a:t>12-05-2017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D9CA9B-3CA0-4C18-8F0D-721A0C14A454}" type="slidenum">
              <a:rPr lang="en-IN" smtClean="0"/>
              <a:t>‹#›</a:t>
            </a:fld>
            <a:endParaRPr lang="en-IN"/>
          </a:p>
        </p:txBody>
      </p:sp>
    </p:spTree>
    <p:extLst>
      <p:ext uri="{BB962C8B-B14F-4D97-AF65-F5344CB8AC3E}">
        <p14:creationId xmlns:p14="http://schemas.microsoft.com/office/powerpoint/2010/main" val="2938732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C6F9D8-8169-4F41-A0CE-AEA8D262AA7D}" type="datetimeFigureOut">
              <a:rPr lang="en-IN" smtClean="0"/>
              <a:t>12-05-2017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D9CA9B-3CA0-4C18-8F0D-721A0C14A454}" type="slidenum">
              <a:rPr lang="en-IN" smtClean="0"/>
              <a:t>‹#›</a:t>
            </a:fld>
            <a:endParaRPr lang="en-IN"/>
          </a:p>
        </p:txBody>
      </p:sp>
    </p:spTree>
    <p:extLst>
      <p:ext uri="{BB962C8B-B14F-4D97-AF65-F5344CB8AC3E}">
        <p14:creationId xmlns:p14="http://schemas.microsoft.com/office/powerpoint/2010/main" val="3258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FC6F9D8-8169-4F41-A0CE-AEA8D262AA7D}" type="datetimeFigureOut">
              <a:rPr lang="en-IN" smtClean="0"/>
              <a:t>12-05-2017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D9CA9B-3CA0-4C18-8F0D-721A0C14A454}" type="slidenum">
              <a:rPr lang="en-IN" smtClean="0"/>
              <a:t>‹#›</a:t>
            </a:fld>
            <a:endParaRPr lang="en-IN"/>
          </a:p>
        </p:txBody>
      </p:sp>
    </p:spTree>
    <p:extLst>
      <p:ext uri="{BB962C8B-B14F-4D97-AF65-F5344CB8AC3E}">
        <p14:creationId xmlns:p14="http://schemas.microsoft.com/office/powerpoint/2010/main" val="895931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FC6F9D8-8169-4F41-A0CE-AEA8D262AA7D}" type="datetimeFigureOut">
              <a:rPr lang="en-IN" smtClean="0"/>
              <a:t>12-05-2017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D9CA9B-3CA0-4C18-8F0D-721A0C14A454}" type="slidenum">
              <a:rPr lang="en-IN" smtClean="0"/>
              <a:t>‹#›</a:t>
            </a:fld>
            <a:endParaRPr lang="en-IN"/>
          </a:p>
        </p:txBody>
      </p:sp>
    </p:spTree>
    <p:extLst>
      <p:ext uri="{BB962C8B-B14F-4D97-AF65-F5344CB8AC3E}">
        <p14:creationId xmlns:p14="http://schemas.microsoft.com/office/powerpoint/2010/main" val="3596800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FC6F9D8-8169-4F41-A0CE-AEA8D262AA7D}" type="datetimeFigureOut">
              <a:rPr lang="en-IN" smtClean="0"/>
              <a:t>12-05-2017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8D9CA9B-3CA0-4C18-8F0D-721A0C14A454}" type="slidenum">
              <a:rPr lang="en-IN" smtClean="0"/>
              <a:t>‹#›</a:t>
            </a:fld>
            <a:endParaRPr lang="en-IN"/>
          </a:p>
        </p:txBody>
      </p:sp>
    </p:spTree>
    <p:extLst>
      <p:ext uri="{BB962C8B-B14F-4D97-AF65-F5344CB8AC3E}">
        <p14:creationId xmlns:p14="http://schemas.microsoft.com/office/powerpoint/2010/main" val="144075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C6F9D8-8169-4F41-A0CE-AEA8D262AA7D}" type="datetimeFigureOut">
              <a:rPr lang="en-IN" smtClean="0"/>
              <a:t>12-05-2017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8D9CA9B-3CA0-4C18-8F0D-721A0C14A454}" type="slidenum">
              <a:rPr lang="en-IN" smtClean="0"/>
              <a:t>‹#›</a:t>
            </a:fld>
            <a:endParaRPr lang="en-IN"/>
          </a:p>
        </p:txBody>
      </p:sp>
    </p:spTree>
    <p:extLst>
      <p:ext uri="{BB962C8B-B14F-4D97-AF65-F5344CB8AC3E}">
        <p14:creationId xmlns:p14="http://schemas.microsoft.com/office/powerpoint/2010/main" val="3390980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C6F9D8-8169-4F41-A0CE-AEA8D262AA7D}" type="datetimeFigureOut">
              <a:rPr lang="en-IN" smtClean="0"/>
              <a:t>12-05-2017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D9CA9B-3CA0-4C18-8F0D-721A0C14A454}" type="slidenum">
              <a:rPr lang="en-IN" smtClean="0"/>
              <a:t>‹#›</a:t>
            </a:fld>
            <a:endParaRPr lang="en-IN"/>
          </a:p>
        </p:txBody>
      </p:sp>
    </p:spTree>
    <p:extLst>
      <p:ext uri="{BB962C8B-B14F-4D97-AF65-F5344CB8AC3E}">
        <p14:creationId xmlns:p14="http://schemas.microsoft.com/office/powerpoint/2010/main" val="2819660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C6F9D8-8169-4F41-A0CE-AEA8D262AA7D}" type="datetimeFigureOut">
              <a:rPr lang="en-IN" smtClean="0"/>
              <a:t>12-05-2017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D9CA9B-3CA0-4C18-8F0D-721A0C14A454}" type="slidenum">
              <a:rPr lang="en-IN" smtClean="0"/>
              <a:t>‹#›</a:t>
            </a:fld>
            <a:endParaRPr lang="en-IN"/>
          </a:p>
        </p:txBody>
      </p:sp>
    </p:spTree>
    <p:extLst>
      <p:ext uri="{BB962C8B-B14F-4D97-AF65-F5344CB8AC3E}">
        <p14:creationId xmlns:p14="http://schemas.microsoft.com/office/powerpoint/2010/main" val="2251351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C6F9D8-8169-4F41-A0CE-AEA8D262AA7D}" type="datetimeFigureOut">
              <a:rPr lang="en-IN" smtClean="0"/>
              <a:t>12-05-2017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9CA9B-3CA0-4C18-8F0D-721A0C14A454}" type="slidenum">
              <a:rPr lang="en-IN" smtClean="0"/>
              <a:t>‹#›</a:t>
            </a:fld>
            <a:endParaRPr lang="en-IN"/>
          </a:p>
        </p:txBody>
      </p:sp>
    </p:spTree>
    <p:extLst>
      <p:ext uri="{BB962C8B-B14F-4D97-AF65-F5344CB8AC3E}">
        <p14:creationId xmlns:p14="http://schemas.microsoft.com/office/powerpoint/2010/main" val="311555886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ustomShape 1"/>
          <p:cNvSpPr/>
          <p:nvPr/>
        </p:nvSpPr>
        <p:spPr>
          <a:xfrm>
            <a:off x="1154880" y="1447920"/>
            <a:ext cx="8825040" cy="3099600"/>
          </a:xfrm>
          <a:prstGeom prst="rect">
            <a:avLst/>
          </a:prstGeom>
          <a:noFill/>
          <a:ln>
            <a:noFill/>
          </a:ln>
        </p:spPr>
        <p:txBody>
          <a:bodyPr lIns="90000" tIns="45000" rIns="90000" bIns="45000" anchor="b"/>
          <a:lstStyle/>
          <a:p>
            <a:pPr>
              <a:lnSpc>
                <a:spcPct val="100000"/>
              </a:lnSpc>
            </a:pPr>
            <a:r>
              <a:rPr lang="en-IN" sz="4000" b="1">
                <a:solidFill>
                  <a:srgbClr val="262626"/>
                </a:solidFill>
                <a:latin typeface="Century Gothic"/>
              </a:rPr>
              <a:t>DENYING THE DENIAL - SECURING 6LOWPAN AGAINST DOS</a:t>
            </a:r>
            <a:endParaRPr/>
          </a:p>
        </p:txBody>
      </p:sp>
      <p:sp>
        <p:nvSpPr>
          <p:cNvPr id="130" name="CustomShape 2"/>
          <p:cNvSpPr/>
          <p:nvPr/>
        </p:nvSpPr>
        <p:spPr>
          <a:xfrm>
            <a:off x="1154880" y="4777560"/>
            <a:ext cx="8825040" cy="1907640"/>
          </a:xfrm>
          <a:prstGeom prst="rect">
            <a:avLst/>
          </a:prstGeom>
          <a:noFill/>
          <a:ln>
            <a:noFill/>
          </a:ln>
        </p:spPr>
        <p:txBody>
          <a:bodyPr lIns="90000" tIns="45000" rIns="90000" bIns="45000"/>
          <a:lstStyle/>
          <a:p>
            <a:pPr>
              <a:lnSpc>
                <a:spcPct val="100000"/>
              </a:lnSpc>
            </a:pPr>
            <a:r>
              <a:rPr lang="en-IN" sz="2000">
                <a:solidFill>
                  <a:srgbClr val="000000"/>
                </a:solidFill>
                <a:latin typeface="Century Gothic"/>
              </a:rPr>
              <a:t>MITIGATION STRATEGIES TO MINIMIZE VULNERABILITIES IN IOT 802.15.4 PROTOCOL STACK</a:t>
            </a:r>
            <a:endParaRPr/>
          </a:p>
          <a:p>
            <a:pPr>
              <a:lnSpc>
                <a:spcPct val="100000"/>
              </a:lnSpc>
            </a:pPr>
            <a:endParaRPr/>
          </a:p>
          <a:p>
            <a:pPr>
              <a:lnSpc>
                <a:spcPct val="100000"/>
              </a:lnSpc>
            </a:pPr>
            <a:r>
              <a:rPr lang="en-IN" sz="2000">
                <a:solidFill>
                  <a:srgbClr val="595959"/>
                </a:solidFill>
                <a:latin typeface="Century Gothic"/>
              </a:rPr>
              <a:t>Abhishek Mishra</a:t>
            </a:r>
            <a:endParaRPr/>
          </a:p>
          <a:p>
            <a:pPr>
              <a:lnSpc>
                <a:spcPct val="100000"/>
              </a:lnSpc>
            </a:pPr>
            <a:r>
              <a:rPr lang="en-IN" sz="2000">
                <a:solidFill>
                  <a:srgbClr val="595959"/>
                </a:solidFill>
                <a:latin typeface="Century Gothic"/>
              </a:rPr>
              <a:t>2016BSY7508</a:t>
            </a:r>
            <a:endParaRPr/>
          </a:p>
          <a:p>
            <a:pPr>
              <a:lnSpc>
                <a:spcPct val="100000"/>
              </a:lnSpc>
            </a:pPr>
            <a:r>
              <a:rPr lang="en-IN" sz="2000">
                <a:solidFill>
                  <a:srgbClr val="595959"/>
                </a:solidFill>
                <a:latin typeface="Century Gothic"/>
              </a:rPr>
              <a:t>MSR Project under Dr. Abhishek Dixit</a:t>
            </a:r>
            <a:endParaRPr/>
          </a:p>
          <a:p>
            <a:pPr>
              <a:lnSpc>
                <a:spcPct val="100000"/>
              </a:lnSpc>
            </a:pPr>
            <a:endParaRPr/>
          </a:p>
        </p:txBody>
      </p:sp>
      <p:sp>
        <p:nvSpPr>
          <p:cNvPr id="131" name="CustomShape 3"/>
          <p:cNvSpPr/>
          <p:nvPr/>
        </p:nvSpPr>
        <p:spPr>
          <a:xfrm>
            <a:off x="531720" y="4529520"/>
            <a:ext cx="779040" cy="364320"/>
          </a:xfrm>
          <a:prstGeom prst="rect">
            <a:avLst/>
          </a:prstGeom>
          <a:noFill/>
          <a:ln>
            <a:noFill/>
          </a:ln>
        </p:spPr>
        <p:txBody>
          <a:bodyPr lIns="90000" tIns="45000" rIns="90000" bIns="45000" anchor="ctr"/>
          <a:lstStyle/>
          <a:p>
            <a:pPr algn="r">
              <a:lnSpc>
                <a:spcPct val="100000"/>
              </a:lnSpc>
            </a:pPr>
            <a:fld id="{F6D6373E-BA0C-44BE-A289-46CA44296603}" type="slidenum">
              <a:rPr lang="en-IN" sz="2000">
                <a:solidFill>
                  <a:srgbClr val="FEFFFF"/>
                </a:solidFill>
                <a:latin typeface="Century Gothic"/>
              </a:rPr>
              <a:t>1</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1961280" y="147240"/>
            <a:ext cx="9542520" cy="1004760"/>
          </a:xfrm>
          <a:prstGeom prst="rect">
            <a:avLst/>
          </a:prstGeom>
          <a:noFill/>
          <a:ln>
            <a:noFill/>
          </a:ln>
        </p:spPr>
        <p:txBody>
          <a:bodyPr lIns="90000" tIns="45000" rIns="90000" bIns="45000"/>
          <a:lstStyle/>
          <a:p>
            <a:pPr>
              <a:lnSpc>
                <a:spcPct val="100000"/>
              </a:lnSpc>
            </a:pPr>
            <a:r>
              <a:rPr lang="en-IN" sz="3600">
                <a:solidFill>
                  <a:srgbClr val="262626"/>
                </a:solidFill>
                <a:latin typeface="Century Gothic"/>
              </a:rPr>
              <a:t>Distribution of hash and secret ID</a:t>
            </a:r>
            <a:endParaRPr/>
          </a:p>
        </p:txBody>
      </p:sp>
      <p:sp>
        <p:nvSpPr>
          <p:cNvPr id="159" name="CustomShape 2"/>
          <p:cNvSpPr/>
          <p:nvPr/>
        </p:nvSpPr>
        <p:spPr>
          <a:xfrm>
            <a:off x="662760" y="1311840"/>
            <a:ext cx="10841400" cy="5326560"/>
          </a:xfrm>
          <a:prstGeom prst="rect">
            <a:avLst/>
          </a:prstGeom>
          <a:noFill/>
          <a:ln>
            <a:noFill/>
          </a:ln>
        </p:spPr>
        <p:txBody>
          <a:bodyPr lIns="90000" tIns="45000" rIns="90000" bIns="45000"/>
          <a:lstStyle/>
          <a:p>
            <a:pPr>
              <a:lnSpc>
                <a:spcPct val="100000"/>
              </a:lnSpc>
              <a:buFont typeface="Wingdings 3" charset="2"/>
              <a:buChar char=""/>
            </a:pPr>
            <a:r>
              <a:rPr lang="en-IN">
                <a:solidFill>
                  <a:srgbClr val="404040"/>
                </a:solidFill>
                <a:latin typeface="Century Gothic"/>
              </a:rPr>
              <a:t>Let F</a:t>
            </a:r>
            <a:r>
              <a:rPr lang="en-IN" baseline="-25000">
                <a:solidFill>
                  <a:srgbClr val="404040"/>
                </a:solidFill>
                <a:latin typeface="Century Gothic"/>
              </a:rPr>
              <a:t>H </a:t>
            </a:r>
            <a:r>
              <a:rPr lang="en-IN">
                <a:solidFill>
                  <a:srgbClr val="404040"/>
                </a:solidFill>
                <a:latin typeface="Century Gothic"/>
              </a:rPr>
              <a:t>be the hash algorithm </a:t>
            </a:r>
            <a:endParaRPr/>
          </a:p>
          <a:p>
            <a:pPr lvl="1">
              <a:lnSpc>
                <a:spcPct val="100000"/>
              </a:lnSpc>
              <a:buFont typeface="Wingdings 3" charset="2"/>
              <a:buChar char=""/>
            </a:pPr>
            <a:r>
              <a:rPr lang="en-IN" sz="1600">
                <a:solidFill>
                  <a:srgbClr val="404040"/>
                </a:solidFill>
                <a:latin typeface="Century Gothic"/>
              </a:rPr>
              <a:t>Packet ----</a:t>
            </a:r>
            <a:r>
              <a:rPr lang="en-IN" sz="1600" b="1">
                <a:solidFill>
                  <a:srgbClr val="404040"/>
                </a:solidFill>
                <a:latin typeface="Century Gothic"/>
              </a:rPr>
              <a:t>16 bytes 0000 || ECC encrypted packet</a:t>
            </a:r>
            <a:r>
              <a:rPr lang="en-IN" sz="1600">
                <a:solidFill>
                  <a:srgbClr val="404040"/>
                </a:solidFill>
                <a:latin typeface="Century Gothic"/>
              </a:rPr>
              <a:t>, encryption key – Public key of master device</a:t>
            </a:r>
            <a:endParaRPr/>
          </a:p>
          <a:p>
            <a:pPr lvl="1">
              <a:lnSpc>
                <a:spcPct val="100000"/>
              </a:lnSpc>
              <a:buFont typeface="Wingdings 3" charset="2"/>
              <a:buChar char=""/>
            </a:pPr>
            <a:r>
              <a:rPr lang="en-IN" sz="1600">
                <a:solidFill>
                  <a:srgbClr val="404040"/>
                </a:solidFill>
                <a:latin typeface="Century Gothic"/>
              </a:rPr>
              <a:t>For sending a registration request fill 16 bytes space with zeros, any other form of request is immediately rejected. ECC stands for Elliptic curve cryptography</a:t>
            </a:r>
            <a:endParaRPr/>
          </a:p>
          <a:p>
            <a:pPr lvl="1">
              <a:lnSpc>
                <a:spcPct val="100000"/>
              </a:lnSpc>
              <a:buFont typeface="Wingdings 3" charset="2"/>
              <a:buChar char=""/>
            </a:pPr>
            <a:r>
              <a:rPr lang="en-IN" sz="1600">
                <a:solidFill>
                  <a:srgbClr val="404040"/>
                </a:solidFill>
                <a:latin typeface="Century Gothic"/>
              </a:rPr>
              <a:t>The payload contains </a:t>
            </a:r>
            <a:r>
              <a:rPr lang="en-IN" sz="1600" b="1">
                <a:solidFill>
                  <a:srgbClr val="404040"/>
                </a:solidFill>
                <a:latin typeface="Century Gothic"/>
              </a:rPr>
              <a:t>slave device info, public key of slave device</a:t>
            </a:r>
            <a:r>
              <a:rPr lang="en-IN" sz="1600">
                <a:solidFill>
                  <a:srgbClr val="404040"/>
                </a:solidFill>
                <a:latin typeface="Century Gothic"/>
              </a:rPr>
              <a:t> which the master device verifies over from a trusted authority.</a:t>
            </a:r>
            <a:endParaRPr/>
          </a:p>
          <a:p>
            <a:pPr lvl="1">
              <a:lnSpc>
                <a:spcPct val="100000"/>
              </a:lnSpc>
              <a:buFont typeface="Wingdings 3" charset="2"/>
              <a:buChar char=""/>
            </a:pPr>
            <a:r>
              <a:rPr lang="en-IN" sz="1600">
                <a:solidFill>
                  <a:srgbClr val="404040"/>
                </a:solidFill>
                <a:latin typeface="Century Gothic"/>
              </a:rPr>
              <a:t>Master device generates F</a:t>
            </a:r>
            <a:r>
              <a:rPr lang="en-IN" sz="1600" baseline="-25000">
                <a:solidFill>
                  <a:srgbClr val="404040"/>
                </a:solidFill>
                <a:latin typeface="Century Gothic"/>
              </a:rPr>
              <a:t>H</a:t>
            </a:r>
            <a:r>
              <a:rPr lang="en-IN" sz="1600">
                <a:solidFill>
                  <a:srgbClr val="404040"/>
                </a:solidFill>
                <a:latin typeface="Century Gothic"/>
              </a:rPr>
              <a:t> = H(slave info, sequence = 1, ID allotted by master)</a:t>
            </a:r>
            <a:endParaRPr/>
          </a:p>
          <a:p>
            <a:pPr lvl="1">
              <a:lnSpc>
                <a:spcPct val="100000"/>
              </a:lnSpc>
              <a:buFont typeface="Wingdings 3" charset="2"/>
              <a:buChar char=""/>
            </a:pPr>
            <a:r>
              <a:rPr lang="en-IN" sz="1600">
                <a:solidFill>
                  <a:srgbClr val="404040"/>
                </a:solidFill>
                <a:latin typeface="Century Gothic"/>
              </a:rPr>
              <a:t>If the device is verified it is sent back a packet </a:t>
            </a:r>
            <a:r>
              <a:rPr lang="en-IN" sz="1600" b="1">
                <a:solidFill>
                  <a:srgbClr val="404040"/>
                </a:solidFill>
                <a:latin typeface="Century Gothic"/>
              </a:rPr>
              <a:t>16 bytes 0000 ||</a:t>
            </a:r>
            <a:r>
              <a:rPr lang="en-IN" sz="1600">
                <a:solidFill>
                  <a:srgbClr val="404040"/>
                </a:solidFill>
                <a:latin typeface="Century Gothic"/>
              </a:rPr>
              <a:t> </a:t>
            </a:r>
            <a:r>
              <a:rPr lang="en-IN" sz="1600" b="1">
                <a:solidFill>
                  <a:srgbClr val="404040"/>
                </a:solidFill>
                <a:latin typeface="Century Gothic"/>
              </a:rPr>
              <a:t>E</a:t>
            </a:r>
            <a:r>
              <a:rPr lang="en-IN" sz="1600" b="1" baseline="-25000">
                <a:solidFill>
                  <a:srgbClr val="404040"/>
                </a:solidFill>
                <a:latin typeface="Century Gothic"/>
              </a:rPr>
              <a:t>pub_key_slave</a:t>
            </a:r>
            <a:r>
              <a:rPr lang="en-IN" sz="1600" b="1">
                <a:solidFill>
                  <a:srgbClr val="404040"/>
                </a:solidFill>
                <a:latin typeface="Century Gothic"/>
              </a:rPr>
              <a:t> (Info sent by slave|| ID allotted || F</a:t>
            </a:r>
            <a:r>
              <a:rPr lang="en-IN" sz="1600" b="1" baseline="-25000">
                <a:solidFill>
                  <a:srgbClr val="404040"/>
                </a:solidFill>
                <a:latin typeface="Century Gothic"/>
              </a:rPr>
              <a:t>H</a:t>
            </a:r>
            <a:r>
              <a:rPr lang="en-IN" sz="1600" b="1">
                <a:solidFill>
                  <a:srgbClr val="404040"/>
                </a:solidFill>
                <a:latin typeface="Century Gothic"/>
              </a:rPr>
              <a:t>)</a:t>
            </a:r>
            <a:endParaRPr/>
          </a:p>
          <a:p>
            <a:pPr lvl="1">
              <a:lnSpc>
                <a:spcPct val="100000"/>
              </a:lnSpc>
              <a:buFont typeface="Wingdings 3" charset="2"/>
              <a:buChar char=""/>
            </a:pPr>
            <a:r>
              <a:rPr lang="en-IN" sz="1600">
                <a:solidFill>
                  <a:srgbClr val="404040"/>
                </a:solidFill>
                <a:latin typeface="Century Gothic"/>
              </a:rPr>
              <a:t>In master mode, whenever slave device is polled, slave sends</a:t>
            </a:r>
            <a:endParaRPr/>
          </a:p>
          <a:p>
            <a:pPr lvl="2">
              <a:lnSpc>
                <a:spcPct val="100000"/>
              </a:lnSpc>
              <a:buFont typeface="Wingdings 3" charset="2"/>
              <a:buChar char=""/>
            </a:pPr>
            <a:r>
              <a:rPr lang="en-IN" sz="1400">
                <a:solidFill>
                  <a:srgbClr val="404040"/>
                </a:solidFill>
                <a:latin typeface="Century Gothic"/>
              </a:rPr>
              <a:t> </a:t>
            </a:r>
            <a:r>
              <a:rPr lang="en-IN" sz="1400" b="1">
                <a:solidFill>
                  <a:srgbClr val="404040"/>
                </a:solidFill>
                <a:latin typeface="Century Gothic"/>
              </a:rPr>
              <a:t>F</a:t>
            </a:r>
            <a:r>
              <a:rPr lang="en-IN" sz="1400" b="1" baseline="-25000">
                <a:solidFill>
                  <a:srgbClr val="404040"/>
                </a:solidFill>
                <a:latin typeface="Century Gothic"/>
              </a:rPr>
              <a:t>H </a:t>
            </a:r>
            <a:r>
              <a:rPr lang="en-IN" sz="1400" b="1">
                <a:solidFill>
                  <a:srgbClr val="404040"/>
                </a:solidFill>
                <a:latin typeface="Century Gothic"/>
              </a:rPr>
              <a:t>|| E</a:t>
            </a:r>
            <a:r>
              <a:rPr lang="en-IN" sz="1400" b="1" baseline="-25000">
                <a:solidFill>
                  <a:srgbClr val="404040"/>
                </a:solidFill>
                <a:latin typeface="Century Gothic"/>
              </a:rPr>
              <a:t>pub_key_master</a:t>
            </a:r>
            <a:r>
              <a:rPr lang="en-IN" sz="1400" b="1">
                <a:solidFill>
                  <a:srgbClr val="404040"/>
                </a:solidFill>
                <a:latin typeface="Century Gothic"/>
              </a:rPr>
              <a:t> (payload)</a:t>
            </a:r>
            <a:endParaRPr/>
          </a:p>
          <a:p>
            <a:pPr lvl="2">
              <a:lnSpc>
                <a:spcPct val="100000"/>
              </a:lnSpc>
              <a:buFont typeface="Wingdings 3" charset="2"/>
              <a:buChar char=""/>
            </a:pPr>
            <a:r>
              <a:rPr lang="en-IN" sz="1400">
                <a:solidFill>
                  <a:srgbClr val="404040"/>
                </a:solidFill>
                <a:latin typeface="Century Gothic"/>
              </a:rPr>
              <a:t>Subsequent F</a:t>
            </a:r>
            <a:r>
              <a:rPr lang="en-IN" sz="1400" baseline="-25000">
                <a:solidFill>
                  <a:srgbClr val="404040"/>
                </a:solidFill>
                <a:latin typeface="Century Gothic"/>
              </a:rPr>
              <a:t>H</a:t>
            </a:r>
            <a:r>
              <a:rPr lang="en-IN" sz="1400">
                <a:solidFill>
                  <a:srgbClr val="404040"/>
                </a:solidFill>
                <a:latin typeface="Century Gothic"/>
              </a:rPr>
              <a:t> is updated by adding </a:t>
            </a:r>
            <a:r>
              <a:rPr lang="en-IN" sz="1400" b="1">
                <a:solidFill>
                  <a:srgbClr val="404040"/>
                </a:solidFill>
                <a:latin typeface="Century Gothic"/>
              </a:rPr>
              <a:t>seq(n) = seq(n-1) + 1</a:t>
            </a:r>
            <a:r>
              <a:rPr lang="en-IN" sz="1400">
                <a:solidFill>
                  <a:srgbClr val="404040"/>
                </a:solidFill>
                <a:latin typeface="Century Gothic"/>
              </a:rPr>
              <a:t> and </a:t>
            </a:r>
            <a:r>
              <a:rPr lang="en-IN" sz="1400" b="1">
                <a:solidFill>
                  <a:srgbClr val="404040"/>
                </a:solidFill>
                <a:latin typeface="Century Gothic"/>
              </a:rPr>
              <a:t>rotating ID by n bytes</a:t>
            </a:r>
            <a:r>
              <a:rPr lang="en-IN" sz="1400">
                <a:solidFill>
                  <a:srgbClr val="404040"/>
                </a:solidFill>
                <a:latin typeface="Century Gothic"/>
              </a:rPr>
              <a:t>, this saves the system from replay attacks and improves first image, second image and collision security in hash.</a:t>
            </a:r>
            <a:endParaRPr/>
          </a:p>
          <a:p>
            <a:pPr lvl="2">
              <a:lnSpc>
                <a:spcPct val="100000"/>
              </a:lnSpc>
              <a:buFont typeface="Wingdings 3" charset="2"/>
              <a:buChar char=""/>
            </a:pPr>
            <a:r>
              <a:rPr lang="en-IN" sz="1400">
                <a:solidFill>
                  <a:srgbClr val="404040"/>
                </a:solidFill>
                <a:latin typeface="Century Gothic"/>
              </a:rPr>
              <a:t>Master device generates hash for corresponding device and compares, accepts the packet and decrypts only when hash matches else rejects and saves time in decryption and header verification thus saving time in rejection of packet.</a:t>
            </a:r>
            <a:endParaRPr/>
          </a:p>
        </p:txBody>
      </p:sp>
      <p:sp>
        <p:nvSpPr>
          <p:cNvPr id="160" name="CustomShape 3"/>
          <p:cNvSpPr/>
          <p:nvPr/>
        </p:nvSpPr>
        <p:spPr>
          <a:xfrm>
            <a:off x="531720" y="787680"/>
            <a:ext cx="779040" cy="364320"/>
          </a:xfrm>
          <a:prstGeom prst="rect">
            <a:avLst/>
          </a:prstGeom>
          <a:noFill/>
          <a:ln>
            <a:noFill/>
          </a:ln>
        </p:spPr>
        <p:txBody>
          <a:bodyPr lIns="90000" tIns="45000" rIns="90000" bIns="45000" anchor="ctr"/>
          <a:lstStyle/>
          <a:p>
            <a:pPr algn="r">
              <a:lnSpc>
                <a:spcPct val="100000"/>
              </a:lnSpc>
            </a:pPr>
            <a:fld id="{427B4406-6871-4B0D-976E-FD49BE51F63A}" type="slidenum">
              <a:rPr lang="en-IN" sz="2000">
                <a:solidFill>
                  <a:srgbClr val="FEFFFF"/>
                </a:solidFill>
                <a:latin typeface="Century Gothic"/>
              </a:rPr>
              <a:t>10</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2593080" y="105840"/>
            <a:ext cx="8911080" cy="860760"/>
          </a:xfrm>
          <a:prstGeom prst="rect">
            <a:avLst/>
          </a:prstGeom>
          <a:noFill/>
          <a:ln>
            <a:noFill/>
          </a:ln>
        </p:spPr>
        <p:txBody>
          <a:bodyPr lIns="90000" tIns="45000" rIns="90000" bIns="45000"/>
          <a:lstStyle/>
          <a:p>
            <a:pPr>
              <a:lnSpc>
                <a:spcPct val="100000"/>
              </a:lnSpc>
            </a:pPr>
            <a:r>
              <a:rPr lang="en-IN" sz="3600">
                <a:solidFill>
                  <a:srgbClr val="262626"/>
                </a:solidFill>
                <a:latin typeface="Century Gothic"/>
              </a:rPr>
              <a:t>Pros / Con Analysis</a:t>
            </a:r>
            <a:endParaRPr/>
          </a:p>
        </p:txBody>
      </p:sp>
      <p:sp>
        <p:nvSpPr>
          <p:cNvPr id="162" name="CustomShape 2"/>
          <p:cNvSpPr/>
          <p:nvPr/>
        </p:nvSpPr>
        <p:spPr>
          <a:xfrm>
            <a:off x="357840" y="1153080"/>
            <a:ext cx="11145960" cy="4757760"/>
          </a:xfrm>
          <a:prstGeom prst="rect">
            <a:avLst/>
          </a:prstGeom>
          <a:noFill/>
          <a:ln>
            <a:noFill/>
          </a:ln>
        </p:spPr>
        <p:txBody>
          <a:bodyPr lIns="90000" tIns="45000" rIns="90000" bIns="45000"/>
          <a:lstStyle/>
          <a:p>
            <a:pPr>
              <a:lnSpc>
                <a:spcPct val="100000"/>
              </a:lnSpc>
              <a:buFont typeface="Wingdings 3" charset="2"/>
              <a:buChar char=""/>
            </a:pPr>
            <a:r>
              <a:rPr lang="en-IN">
                <a:solidFill>
                  <a:srgbClr val="404040"/>
                </a:solidFill>
                <a:latin typeface="Century Gothic"/>
              </a:rPr>
              <a:t>Confident that:</a:t>
            </a:r>
            <a:endParaRPr/>
          </a:p>
          <a:p>
            <a:pPr lvl="1">
              <a:lnSpc>
                <a:spcPct val="100000"/>
              </a:lnSpc>
              <a:buFont typeface="Wingdings 3" charset="2"/>
              <a:buChar char=""/>
            </a:pPr>
            <a:r>
              <a:rPr lang="en-IN" sz="1600">
                <a:solidFill>
                  <a:srgbClr val="404040"/>
                </a:solidFill>
                <a:latin typeface="Century Gothic"/>
              </a:rPr>
              <a:t>Implementable with currently existing infrastructure</a:t>
            </a:r>
            <a:endParaRPr/>
          </a:p>
          <a:p>
            <a:pPr lvl="1">
              <a:lnSpc>
                <a:spcPct val="100000"/>
              </a:lnSpc>
              <a:buFont typeface="Wingdings 3" charset="2"/>
              <a:buChar char=""/>
            </a:pPr>
            <a:r>
              <a:rPr lang="en-IN" sz="1600">
                <a:solidFill>
                  <a:srgbClr val="404040"/>
                </a:solidFill>
                <a:latin typeface="Century Gothic"/>
              </a:rPr>
              <a:t>ECC used hence lightweight encryption/decryption instead of AES as proposed in 6LoWPAN</a:t>
            </a:r>
            <a:endParaRPr/>
          </a:p>
          <a:p>
            <a:pPr lvl="1">
              <a:lnSpc>
                <a:spcPct val="100000"/>
              </a:lnSpc>
              <a:buFont typeface="Wingdings 3" charset="2"/>
              <a:buChar char=""/>
            </a:pPr>
            <a:r>
              <a:rPr lang="en-IN" sz="1600">
                <a:solidFill>
                  <a:srgbClr val="404040"/>
                </a:solidFill>
                <a:latin typeface="Century Gothic"/>
              </a:rPr>
              <a:t>Secured packet replay, fragmentation, overflow and denial of service vulnerabilities</a:t>
            </a:r>
            <a:endParaRPr/>
          </a:p>
          <a:p>
            <a:pPr lvl="1">
              <a:lnSpc>
                <a:spcPct val="100000"/>
              </a:lnSpc>
              <a:buFont typeface="Wingdings 3" charset="2"/>
              <a:buChar char=""/>
            </a:pPr>
            <a:r>
              <a:rPr lang="en-IN" sz="1600">
                <a:solidFill>
                  <a:srgbClr val="404040"/>
                </a:solidFill>
                <a:latin typeface="Century Gothic"/>
              </a:rPr>
              <a:t>Hash generation done with lightweight hashes and using different input every time gives One-Time pad security.</a:t>
            </a:r>
            <a:endParaRPr/>
          </a:p>
          <a:p>
            <a:pPr lvl="1">
              <a:lnSpc>
                <a:spcPct val="100000"/>
              </a:lnSpc>
              <a:buFont typeface="Wingdings 3" charset="2"/>
              <a:buChar char=""/>
            </a:pPr>
            <a:r>
              <a:rPr lang="en-IN" sz="1600">
                <a:solidFill>
                  <a:srgbClr val="404040"/>
                </a:solidFill>
                <a:latin typeface="Century Gothic"/>
              </a:rPr>
              <a:t>Rejects packet in much lesser time than former deep packet inspection mechanism. Don’t inspect the packet if you can’t trust it.</a:t>
            </a:r>
            <a:endParaRPr/>
          </a:p>
          <a:p>
            <a:pPr>
              <a:lnSpc>
                <a:spcPct val="100000"/>
              </a:lnSpc>
              <a:buFont typeface="Wingdings 3" charset="2"/>
              <a:buChar char=""/>
            </a:pPr>
            <a:r>
              <a:rPr lang="en-IN" sz="1600">
                <a:solidFill>
                  <a:srgbClr val="404040"/>
                </a:solidFill>
                <a:latin typeface="Century Gothic"/>
              </a:rPr>
              <a:t> To be worked upon:</a:t>
            </a:r>
            <a:endParaRPr/>
          </a:p>
          <a:p>
            <a:pPr lvl="1">
              <a:lnSpc>
                <a:spcPct val="100000"/>
              </a:lnSpc>
              <a:buFont typeface="Wingdings 3" charset="2"/>
              <a:buChar char=""/>
            </a:pPr>
            <a:r>
              <a:rPr lang="en-IN" sz="1600">
                <a:solidFill>
                  <a:srgbClr val="404040"/>
                </a:solidFill>
                <a:latin typeface="Century Gothic"/>
              </a:rPr>
              <a:t>Claims need to be verified by extensive tests for different classes of power-processor-memory</a:t>
            </a:r>
            <a:endParaRPr/>
          </a:p>
          <a:p>
            <a:pPr lvl="1">
              <a:lnSpc>
                <a:spcPct val="100000"/>
              </a:lnSpc>
              <a:buFont typeface="Wingdings 3" charset="2"/>
              <a:buChar char=""/>
            </a:pPr>
            <a:r>
              <a:rPr lang="en-IN" sz="1600">
                <a:solidFill>
                  <a:srgbClr val="404040"/>
                </a:solidFill>
                <a:latin typeface="Century Gothic"/>
              </a:rPr>
              <a:t>Currently the system is secure for intra-PAN only and no measures taken for inter-PAN communication.</a:t>
            </a:r>
            <a:endParaRPr/>
          </a:p>
          <a:p>
            <a:pPr lvl="1">
              <a:lnSpc>
                <a:spcPct val="100000"/>
              </a:lnSpc>
              <a:buFont typeface="Wingdings 3" charset="2"/>
              <a:buChar char=""/>
            </a:pPr>
            <a:r>
              <a:rPr lang="en-IN" sz="1600">
                <a:solidFill>
                  <a:srgbClr val="404040"/>
                </a:solidFill>
                <a:latin typeface="Century Gothic"/>
              </a:rPr>
              <a:t>Models like vehicular IoT where presence of VeriSign authority is not there and response needed in real-time this system doesn’t offer any solution.</a:t>
            </a:r>
            <a:endParaRPr/>
          </a:p>
        </p:txBody>
      </p:sp>
      <p:sp>
        <p:nvSpPr>
          <p:cNvPr id="163" name="CustomShape 3"/>
          <p:cNvSpPr/>
          <p:nvPr/>
        </p:nvSpPr>
        <p:spPr>
          <a:xfrm>
            <a:off x="531720" y="787680"/>
            <a:ext cx="779040" cy="364320"/>
          </a:xfrm>
          <a:prstGeom prst="rect">
            <a:avLst/>
          </a:prstGeom>
          <a:noFill/>
          <a:ln>
            <a:noFill/>
          </a:ln>
        </p:spPr>
        <p:txBody>
          <a:bodyPr lIns="90000" tIns="45000" rIns="90000" bIns="45000" anchor="ctr"/>
          <a:lstStyle/>
          <a:p>
            <a:pPr algn="r">
              <a:lnSpc>
                <a:spcPct val="100000"/>
              </a:lnSpc>
            </a:pPr>
            <a:fld id="{EDAFC575-139E-45E9-A8C4-24CAE101BE9E}" type="slidenum">
              <a:rPr lang="en-IN" sz="2000">
                <a:solidFill>
                  <a:srgbClr val="FEFFFF"/>
                </a:solidFill>
                <a:latin typeface="Century Gothic"/>
              </a:rPr>
              <a:t>11</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2593080" y="624240"/>
            <a:ext cx="8911080" cy="1280160"/>
          </a:xfrm>
          <a:prstGeom prst="rect">
            <a:avLst/>
          </a:prstGeom>
          <a:noFill/>
          <a:ln>
            <a:noFill/>
          </a:ln>
        </p:spPr>
        <p:txBody>
          <a:bodyPr lIns="90000" tIns="45000" rIns="90000" bIns="45000"/>
          <a:lstStyle/>
          <a:p>
            <a:pPr>
              <a:lnSpc>
                <a:spcPct val="100000"/>
              </a:lnSpc>
            </a:pPr>
            <a:r>
              <a:rPr lang="en-IN" sz="3600">
                <a:solidFill>
                  <a:srgbClr val="262626"/>
                </a:solidFill>
                <a:latin typeface="Century Gothic"/>
              </a:rPr>
              <a:t>References</a:t>
            </a:r>
            <a:endParaRPr/>
          </a:p>
        </p:txBody>
      </p:sp>
      <p:sp>
        <p:nvSpPr>
          <p:cNvPr id="165" name="CustomShape 2"/>
          <p:cNvSpPr/>
          <p:nvPr/>
        </p:nvSpPr>
        <p:spPr>
          <a:xfrm>
            <a:off x="2589120" y="2133720"/>
            <a:ext cx="8914680" cy="3776760"/>
          </a:xfrm>
          <a:prstGeom prst="rect">
            <a:avLst/>
          </a:prstGeom>
          <a:noFill/>
          <a:ln>
            <a:noFill/>
          </a:ln>
        </p:spPr>
        <p:txBody>
          <a:bodyPr lIns="90000" tIns="45000" rIns="90000" bIns="45000"/>
          <a:lstStyle/>
          <a:p>
            <a:pPr>
              <a:lnSpc>
                <a:spcPct val="100000"/>
              </a:lnSpc>
              <a:buFont typeface="Wingdings 3" charset="2"/>
              <a:buChar char=""/>
            </a:pPr>
            <a:r>
              <a:rPr lang="en-IN">
                <a:solidFill>
                  <a:srgbClr val="404040"/>
                </a:solidFill>
                <a:latin typeface="Century Gothic"/>
              </a:rPr>
              <a:t>1. Khan, M. A., &amp; Hasan, A. (2008, May). Pseudo random number based authentication to counter denial of service attacks on 802.11. In </a:t>
            </a:r>
            <a:r>
              <a:rPr lang="en-IN" i="1">
                <a:solidFill>
                  <a:srgbClr val="404040"/>
                </a:solidFill>
                <a:latin typeface="Century Gothic"/>
              </a:rPr>
              <a:t>Wireless and Optical Communications Networks, 2008. WOCN'08. 5th IFIP International Conference on</a:t>
            </a:r>
            <a:r>
              <a:rPr lang="en-IN">
                <a:solidFill>
                  <a:srgbClr val="404040"/>
                </a:solidFill>
                <a:latin typeface="Century Gothic"/>
              </a:rPr>
              <a:t> (pp. 1-5). IEEE</a:t>
            </a:r>
            <a:endParaRPr/>
          </a:p>
          <a:p>
            <a:pPr>
              <a:lnSpc>
                <a:spcPct val="100000"/>
              </a:lnSpc>
              <a:buFont typeface="Wingdings 3" charset="2"/>
              <a:buChar char=""/>
            </a:pPr>
            <a:r>
              <a:rPr lang="en-IN">
                <a:solidFill>
                  <a:srgbClr val="404040"/>
                </a:solidFill>
                <a:latin typeface="Century Gothic"/>
              </a:rPr>
              <a:t>2. J.-P. Aumasson, “Quark: A lightweight hash,” </a:t>
            </a:r>
            <a:r>
              <a:rPr lang="en-IN" i="1">
                <a:solidFill>
                  <a:srgbClr val="404040"/>
                </a:solidFill>
                <a:latin typeface="Century Gothic"/>
              </a:rPr>
              <a:t>International Workshop on Cryptographic Hardware and Embedded Systems.</a:t>
            </a:r>
            <a:r>
              <a:rPr lang="en-IN">
                <a:solidFill>
                  <a:srgbClr val="404040"/>
                </a:solidFill>
                <a:latin typeface="Century Gothic"/>
              </a:rPr>
              <a:t> </a:t>
            </a:r>
            <a:endParaRPr/>
          </a:p>
          <a:p>
            <a:pPr>
              <a:lnSpc>
                <a:spcPct val="100000"/>
              </a:lnSpc>
              <a:buFont typeface="Wingdings 3" charset="2"/>
              <a:buChar char=""/>
            </a:pPr>
            <a:r>
              <a:rPr lang="en-IN">
                <a:solidFill>
                  <a:srgbClr val="404040"/>
                </a:solidFill>
                <a:latin typeface="Century Gothic"/>
              </a:rPr>
              <a:t>Toreskaas, Jonas. "ECC vs. RSA." (2015).</a:t>
            </a:r>
            <a:endParaRPr/>
          </a:p>
        </p:txBody>
      </p:sp>
      <p:sp>
        <p:nvSpPr>
          <p:cNvPr id="166" name="CustomShape 3"/>
          <p:cNvSpPr/>
          <p:nvPr/>
        </p:nvSpPr>
        <p:spPr>
          <a:xfrm>
            <a:off x="531720" y="787680"/>
            <a:ext cx="779040" cy="364320"/>
          </a:xfrm>
          <a:prstGeom prst="rect">
            <a:avLst/>
          </a:prstGeom>
          <a:noFill/>
          <a:ln>
            <a:noFill/>
          </a:ln>
        </p:spPr>
        <p:txBody>
          <a:bodyPr lIns="90000" tIns="45000" rIns="90000" bIns="45000" anchor="ctr"/>
          <a:lstStyle/>
          <a:p>
            <a:pPr algn="r">
              <a:lnSpc>
                <a:spcPct val="100000"/>
              </a:lnSpc>
            </a:pPr>
            <a:fld id="{6E737B39-1DBB-412E-8A77-2E6F2BE98F8C}" type="slidenum">
              <a:rPr lang="en-IN" sz="2000">
                <a:solidFill>
                  <a:srgbClr val="FEFFFF"/>
                </a:solidFill>
                <a:latin typeface="Century Gothic"/>
              </a:rPr>
              <a:t>12</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646200" y="452880"/>
            <a:ext cx="9403920" cy="1363320"/>
          </a:xfrm>
          <a:prstGeom prst="rect">
            <a:avLst/>
          </a:prstGeom>
          <a:noFill/>
          <a:ln>
            <a:noFill/>
          </a:ln>
        </p:spPr>
        <p:txBody>
          <a:bodyPr lIns="90000" tIns="45000" rIns="90000" bIns="45000"/>
          <a:lstStyle/>
          <a:p>
            <a:pPr>
              <a:lnSpc>
                <a:spcPct val="100000"/>
              </a:lnSpc>
            </a:pPr>
            <a:r>
              <a:rPr lang="en-IN" sz="3600">
                <a:solidFill>
                  <a:srgbClr val="262626"/>
                </a:solidFill>
                <a:latin typeface="Century Gothic"/>
              </a:rPr>
              <a:t>The vulnerable 6LoWPAN</a:t>
            </a:r>
            <a:endParaRPr/>
          </a:p>
        </p:txBody>
      </p:sp>
      <p:sp>
        <p:nvSpPr>
          <p:cNvPr id="133" name="CustomShape 2"/>
          <p:cNvSpPr/>
          <p:nvPr/>
        </p:nvSpPr>
        <p:spPr>
          <a:xfrm>
            <a:off x="2589120" y="2133720"/>
            <a:ext cx="8914680" cy="3776760"/>
          </a:xfrm>
          <a:prstGeom prst="rect">
            <a:avLst/>
          </a:prstGeom>
          <a:noFill/>
          <a:ln>
            <a:noFill/>
          </a:ln>
        </p:spPr>
        <p:txBody>
          <a:bodyPr lIns="90000" tIns="45000" rIns="90000" bIns="45000"/>
          <a:lstStyle/>
          <a:p>
            <a:pPr>
              <a:lnSpc>
                <a:spcPct val="100000"/>
              </a:lnSpc>
              <a:buFont typeface="Wingdings 3" charset="2"/>
              <a:buChar char=""/>
            </a:pPr>
            <a:r>
              <a:rPr lang="en-IN">
                <a:solidFill>
                  <a:srgbClr val="404040"/>
                </a:solidFill>
                <a:latin typeface="Century Gothic"/>
              </a:rPr>
              <a:t>6LoWPAN – IPv6 over low power wireless personal area network</a:t>
            </a:r>
            <a:endParaRPr/>
          </a:p>
          <a:p>
            <a:pPr lvl="1">
              <a:lnSpc>
                <a:spcPct val="100000"/>
              </a:lnSpc>
              <a:buFont typeface="Wingdings 3" charset="2"/>
              <a:buChar char=""/>
            </a:pPr>
            <a:r>
              <a:rPr lang="en-IN" sz="1600">
                <a:solidFill>
                  <a:srgbClr val="404040"/>
                </a:solidFill>
                <a:latin typeface="Century Gothic"/>
              </a:rPr>
              <a:t>Simply understood as Network Layer in IoT proposed by IEEE</a:t>
            </a:r>
            <a:endParaRPr/>
          </a:p>
          <a:p>
            <a:pPr lvl="1">
              <a:lnSpc>
                <a:spcPct val="100000"/>
              </a:lnSpc>
              <a:buFont typeface="Wingdings 3" charset="2"/>
              <a:buChar char=""/>
            </a:pPr>
            <a:r>
              <a:rPr lang="en-IN" sz="1600">
                <a:solidFill>
                  <a:srgbClr val="404040"/>
                </a:solidFill>
                <a:latin typeface="Century Gothic"/>
              </a:rPr>
              <a:t>Current recommended protocol stack is IEEE 802.15.4 (A ZigBee parallel)</a:t>
            </a:r>
            <a:endParaRPr/>
          </a:p>
          <a:p>
            <a:pPr>
              <a:lnSpc>
                <a:spcPct val="100000"/>
              </a:lnSpc>
              <a:buFont typeface="Wingdings 3" charset="2"/>
              <a:buChar char=""/>
            </a:pPr>
            <a:r>
              <a:rPr lang="en-IN" sz="1600">
                <a:solidFill>
                  <a:srgbClr val="404040"/>
                </a:solidFill>
                <a:latin typeface="Century Gothic"/>
              </a:rPr>
              <a:t>Vulnerabilities and Research challenges:</a:t>
            </a:r>
            <a:endParaRPr/>
          </a:p>
          <a:p>
            <a:pPr lvl="1">
              <a:lnSpc>
                <a:spcPct val="100000"/>
              </a:lnSpc>
              <a:buFont typeface="Wingdings 3" charset="2"/>
              <a:buChar char=""/>
            </a:pPr>
            <a:r>
              <a:rPr lang="en-IN" sz="1600">
                <a:solidFill>
                  <a:srgbClr val="404040"/>
                </a:solidFill>
                <a:latin typeface="Century Gothic"/>
              </a:rPr>
              <a:t>Lack of IPsec, IKE adoption for Internet of Things</a:t>
            </a:r>
            <a:endParaRPr/>
          </a:p>
          <a:p>
            <a:pPr lvl="1">
              <a:lnSpc>
                <a:spcPct val="100000"/>
              </a:lnSpc>
              <a:buFont typeface="Wingdings 3" charset="2"/>
              <a:buChar char=""/>
            </a:pPr>
            <a:r>
              <a:rPr lang="en-IN" sz="1600">
                <a:solidFill>
                  <a:srgbClr val="404040"/>
                </a:solidFill>
                <a:latin typeface="Century Gothic"/>
              </a:rPr>
              <a:t>Key sharing mechanisms have not been tested and optimally proven</a:t>
            </a:r>
            <a:endParaRPr/>
          </a:p>
          <a:p>
            <a:pPr lvl="1">
              <a:lnSpc>
                <a:spcPct val="100000"/>
              </a:lnSpc>
              <a:buFont typeface="Wingdings 3" charset="2"/>
              <a:buChar char=""/>
            </a:pPr>
            <a:r>
              <a:rPr lang="en-IN" sz="1600">
                <a:solidFill>
                  <a:srgbClr val="404040"/>
                </a:solidFill>
                <a:latin typeface="Century Gothic"/>
              </a:rPr>
              <a:t>Time synchronisation, Trusted authority challenges in implementation</a:t>
            </a:r>
            <a:endParaRPr/>
          </a:p>
          <a:p>
            <a:pPr lvl="1">
              <a:lnSpc>
                <a:spcPct val="100000"/>
              </a:lnSpc>
              <a:buFont typeface="Wingdings 3" charset="2"/>
              <a:buChar char=""/>
            </a:pPr>
            <a:r>
              <a:rPr lang="en-IN" sz="1600">
                <a:solidFill>
                  <a:srgbClr val="404040"/>
                </a:solidFill>
                <a:latin typeface="Century Gothic"/>
              </a:rPr>
              <a:t>Dynamic authentication and absence of suitable lightweight hash algorithms</a:t>
            </a:r>
            <a:endParaRPr/>
          </a:p>
          <a:p>
            <a:pPr>
              <a:lnSpc>
                <a:spcPct val="100000"/>
              </a:lnSpc>
              <a:buFont typeface="Wingdings 3" charset="2"/>
              <a:buChar char=""/>
            </a:pPr>
            <a:r>
              <a:rPr lang="en-IN" sz="1600">
                <a:solidFill>
                  <a:srgbClr val="404040"/>
                </a:solidFill>
                <a:latin typeface="Century Gothic"/>
              </a:rPr>
              <a:t>The nuisance of Mirai botnet attack – Massive DDoS takedown of 2016</a:t>
            </a:r>
            <a:endParaRPr/>
          </a:p>
          <a:p>
            <a:pPr>
              <a:lnSpc>
                <a:spcPct val="100000"/>
              </a:lnSpc>
            </a:pPr>
            <a:endParaRPr/>
          </a:p>
        </p:txBody>
      </p:sp>
      <p:sp>
        <p:nvSpPr>
          <p:cNvPr id="134" name="CustomShape 3"/>
          <p:cNvSpPr/>
          <p:nvPr/>
        </p:nvSpPr>
        <p:spPr>
          <a:xfrm>
            <a:off x="531720" y="787680"/>
            <a:ext cx="779040" cy="364320"/>
          </a:xfrm>
          <a:prstGeom prst="rect">
            <a:avLst/>
          </a:prstGeom>
          <a:noFill/>
          <a:ln>
            <a:noFill/>
          </a:ln>
        </p:spPr>
        <p:txBody>
          <a:bodyPr lIns="90000" tIns="45000" rIns="90000" bIns="45000" anchor="ctr"/>
          <a:lstStyle/>
          <a:p>
            <a:pPr algn="r">
              <a:lnSpc>
                <a:spcPct val="100000"/>
              </a:lnSpc>
            </a:pPr>
            <a:fld id="{91157B99-1B66-45CB-94D4-CC3C79F98092}" type="slidenum">
              <a:rPr lang="en-IN" sz="2000">
                <a:solidFill>
                  <a:srgbClr val="FEFFFF"/>
                </a:solidFill>
                <a:latin typeface="Century Gothic"/>
              </a:rPr>
              <a:t>2</a:t>
            </a:fld>
            <a:endParaRPr/>
          </a:p>
        </p:txBody>
      </p:sp>
    </p:spTree>
  </p:cSld>
  <p:clrMapOvr>
    <a:masterClrMapping/>
  </p:clrMapOvr>
  <p:timing>
    <p:tnLst>
      <p:par>
        <p:cTn id="1" dur="indefinite" restart="never" nodeType="tmRoot">
          <p:childTnLst>
            <p:seq>
              <p:cTn id="2" restart="whenNotActive" fill="hold" nodeType="interactiveSeq">
                <p:childTnLst>
                  <p:par>
                    <p:cTn id="3" fill="hold">
                      <p:childTnLst>
                        <p:par>
                          <p:cTn id="4" fill="hold">
                            <p:stCondLst>
                              <p:cond delay="0"/>
                            </p:stCondLst>
                            <p:childTnLst>
                              <p:par>
                                <p:cTn id="5" presetID="26" presetClass="entr" fill="hold" nodeType="clickEffect">
                                  <p:stCondLst>
                                    <p:cond delay="0"/>
                                  </p:stCondLst>
                                  <p:childTnLst>
                                    <p:set>
                                      <p:cBhvr>
                                        <p:cTn id="6" dur="1" fill="hold">
                                          <p:stCondLst>
                                            <p:cond delay="0"/>
                                          </p:stCondLst>
                                        </p:cTn>
                                        <p:tgtEl>
                                          <p:spTgt spid="133">
                                            <p:txEl>
                                              <p:pRg st="562" end="562"/>
                                            </p:txEl>
                                          </p:spTgt>
                                        </p:tgtEl>
                                        <p:attrNameLst>
                                          <p:attrName>style.visibility</p:attrName>
                                        </p:attrNameLst>
                                      </p:cBhvr>
                                      <p:to>
                                        <p:strVal val="visible"/>
                                      </p:to>
                                    </p:set>
                                    <p:animEffect transition="out" filter="wipe(down)">
                                      <p:cBhvr additive="repl">
                                        <p:cTn id="7" dur="870">
                                          <p:stCondLst>
                                            <p:cond delay="0"/>
                                          </p:stCondLst>
                                        </p:cTn>
                                        <p:tgtEl>
                                          <p:spTgt spid="133">
                                            <p:txEl>
                                              <p:pRg st="562" end="562"/>
                                            </p:txEl>
                                          </p:spTgt>
                                        </p:tgtEl>
                                      </p:cBhvr>
                                    </p:animEffect>
                                    <p:anim calcmode="lin" valueType="num">
                                      <p:cBhvr additive="repl">
                                        <p:cTn id="8" dur="2733">
                                          <p:stCondLst>
                                            <p:cond delay="0"/>
                                          </p:stCondLst>
                                        </p:cTn>
                                        <p:tgtEl>
                                          <p:spTgt spid="133">
                                            <p:txEl>
                                              <p:pRg st="562" end="562"/>
                                            </p:txEl>
                                          </p:spTgt>
                                        </p:tgtEl>
                                        <p:attrNameLst>
                                          <p:attrName>ppt_x</p:attrName>
                                        </p:attrNameLst>
                                      </p:cBhvr>
                                      <p:tavLst>
                                        <p:tav tm="0">
                                          <p:val>
                                            <p:strVal val="#ppt_x-0.25"/>
                                          </p:val>
                                        </p:tav>
                                        <p:tav tm="100000">
                                          <p:val>
                                            <p:strVal val="#ppt_x"/>
                                          </p:val>
                                        </p:tav>
                                      </p:tavLst>
                                    </p:anim>
                                    <p:anim calcmode="lin" valueType="num">
                                      <p:cBhvr additive="repl">
                                        <p:cTn id="9" dur="996">
                                          <p:stCondLst>
                                            <p:cond delay="0"/>
                                          </p:stCondLst>
                                        </p:cTn>
                                        <p:tgtEl>
                                          <p:spTgt spid="133">
                                            <p:txEl>
                                              <p:pRg st="562" end="562"/>
                                            </p:txEl>
                                          </p:spTgt>
                                        </p:tgtEl>
                                        <p:attrNameLst>
                                          <p:attrName>ppt_y</p:attrName>
                                        </p:attrNameLst>
                                      </p:cBhvr>
                                    </p:anim>
                                    <p:anim calcmode="lin" valueType="num">
                                      <p:cBhvr additive="repl">
                                        <p:cTn id="10" dur="996">
                                          <p:stCondLst>
                                            <p:cond delay="996"/>
                                          </p:stCondLst>
                                        </p:cTn>
                                        <p:tgtEl>
                                          <p:spTgt spid="133">
                                            <p:txEl>
                                              <p:pRg st="562" end="562"/>
                                            </p:txEl>
                                          </p:spTgt>
                                        </p:tgtEl>
                                        <p:attrNameLst>
                                          <p:attrName>ppt_y</p:attrName>
                                        </p:attrNameLst>
                                      </p:cBhvr>
                                    </p:anim>
                                    <p:anim calcmode="lin" valueType="num">
                                      <p:cBhvr additive="repl">
                                        <p:cTn id="11" dur="498">
                                          <p:stCondLst>
                                            <p:cond delay="1986"/>
                                          </p:stCondLst>
                                        </p:cTn>
                                        <p:tgtEl>
                                          <p:spTgt spid="133">
                                            <p:txEl>
                                              <p:pRg st="562" end="562"/>
                                            </p:txEl>
                                          </p:spTgt>
                                        </p:tgtEl>
                                        <p:attrNameLst>
                                          <p:attrName>ppt_y</p:attrName>
                                        </p:attrNameLst>
                                      </p:cBhvr>
                                    </p:anim>
                                    <p:anim calcmode="lin" valueType="num">
                                      <p:cBhvr additive="repl">
                                        <p:cTn id="12" dur="246">
                                          <p:stCondLst>
                                            <p:cond delay="2484"/>
                                          </p:stCondLst>
                                        </p:cTn>
                                        <p:tgtEl>
                                          <p:spTgt spid="133">
                                            <p:txEl>
                                              <p:pRg st="562" end="562"/>
                                            </p:txEl>
                                          </p:spTgt>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seq>
              <p:cTn id="13"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2593080" y="624240"/>
            <a:ext cx="8911080" cy="1280160"/>
          </a:xfrm>
          <a:prstGeom prst="rect">
            <a:avLst/>
          </a:prstGeom>
          <a:noFill/>
          <a:ln>
            <a:noFill/>
          </a:ln>
        </p:spPr>
        <p:txBody>
          <a:bodyPr lIns="90000" tIns="45000" rIns="90000" bIns="45000"/>
          <a:lstStyle/>
          <a:p>
            <a:pPr>
              <a:lnSpc>
                <a:spcPct val="100000"/>
              </a:lnSpc>
            </a:pPr>
            <a:r>
              <a:rPr lang="en-IN" sz="3600">
                <a:solidFill>
                  <a:srgbClr val="262626"/>
                </a:solidFill>
                <a:latin typeface="Century Gothic"/>
              </a:rPr>
              <a:t>DoS – The nightmare bottleneck for IoT</a:t>
            </a:r>
            <a:endParaRPr/>
          </a:p>
        </p:txBody>
      </p:sp>
      <p:sp>
        <p:nvSpPr>
          <p:cNvPr id="136" name="CustomShape 2"/>
          <p:cNvSpPr/>
          <p:nvPr/>
        </p:nvSpPr>
        <p:spPr>
          <a:xfrm>
            <a:off x="2589120" y="2133720"/>
            <a:ext cx="8914680" cy="3776760"/>
          </a:xfrm>
          <a:prstGeom prst="rect">
            <a:avLst/>
          </a:prstGeom>
          <a:noFill/>
          <a:ln>
            <a:noFill/>
          </a:ln>
        </p:spPr>
        <p:txBody>
          <a:bodyPr lIns="90000" tIns="45000" rIns="90000" bIns="45000"/>
          <a:lstStyle/>
          <a:p>
            <a:pPr>
              <a:lnSpc>
                <a:spcPct val="100000"/>
              </a:lnSpc>
              <a:buFont typeface="Wingdings 3" charset="2"/>
              <a:buChar char=""/>
            </a:pPr>
            <a:r>
              <a:rPr lang="en-IN">
                <a:solidFill>
                  <a:srgbClr val="404040"/>
                </a:solidFill>
                <a:latin typeface="Century Gothic"/>
              </a:rPr>
              <a:t>Denial of service is a great troublemaker even for the devices running on power and able processors</a:t>
            </a:r>
            <a:endParaRPr/>
          </a:p>
          <a:p>
            <a:pPr>
              <a:lnSpc>
                <a:spcPct val="100000"/>
              </a:lnSpc>
              <a:buFont typeface="Wingdings 3" charset="2"/>
              <a:buChar char=""/>
            </a:pPr>
            <a:r>
              <a:rPr lang="en-IN">
                <a:solidFill>
                  <a:srgbClr val="404040"/>
                </a:solidFill>
                <a:latin typeface="Century Gothic"/>
              </a:rPr>
              <a:t>Currently we have no proper solutions that can be easily adopted to develop systems invulnerable to botnet attacks like Mirai attack.</a:t>
            </a:r>
            <a:endParaRPr/>
          </a:p>
          <a:p>
            <a:pPr>
              <a:lnSpc>
                <a:spcPct val="100000"/>
              </a:lnSpc>
              <a:buFont typeface="Wingdings 3" charset="2"/>
              <a:buChar char=""/>
            </a:pPr>
            <a:r>
              <a:rPr lang="en-IN">
                <a:solidFill>
                  <a:srgbClr val="404040"/>
                </a:solidFill>
                <a:latin typeface="Century Gothic"/>
              </a:rPr>
              <a:t>Some experts claim complete eradication of Denial of service is not possible.</a:t>
            </a:r>
            <a:endParaRPr/>
          </a:p>
          <a:p>
            <a:pPr>
              <a:lnSpc>
                <a:spcPct val="100000"/>
              </a:lnSpc>
              <a:buFont typeface="Wingdings 3" charset="2"/>
              <a:buChar char=""/>
            </a:pPr>
            <a:r>
              <a:rPr lang="en-IN">
                <a:solidFill>
                  <a:srgbClr val="404040"/>
                </a:solidFill>
                <a:latin typeface="Century Gothic"/>
              </a:rPr>
              <a:t>Reasons being the lack of any mechanism for correct identification. IP, MAC, Device IDs are spoof-able, no VPN mechanism for SSL verification.</a:t>
            </a:r>
            <a:endParaRPr/>
          </a:p>
          <a:p>
            <a:pPr>
              <a:lnSpc>
                <a:spcPct val="100000"/>
              </a:lnSpc>
              <a:buFont typeface="Wingdings 3" charset="2"/>
              <a:buChar char=""/>
            </a:pPr>
            <a:r>
              <a:rPr lang="en-IN">
                <a:solidFill>
                  <a:srgbClr val="404040"/>
                </a:solidFill>
                <a:latin typeface="Century Gothic"/>
              </a:rPr>
              <a:t>Hackers are aware of every algorithm, technology-in-use and the accompanying vulnerabilities.</a:t>
            </a:r>
            <a:endParaRPr/>
          </a:p>
          <a:p>
            <a:pPr>
              <a:lnSpc>
                <a:spcPct val="100000"/>
              </a:lnSpc>
              <a:buFont typeface="Wingdings 3" charset="2"/>
              <a:buChar char=""/>
            </a:pPr>
            <a:r>
              <a:rPr lang="en-IN">
                <a:solidFill>
                  <a:srgbClr val="404040"/>
                </a:solidFill>
                <a:latin typeface="Century Gothic"/>
              </a:rPr>
              <a:t>If a company ignores DoS or any other security vulnerability and goes ahead with a  billion dollar project, one advertised attack can put the project back to where it came from leaving the company with loss of reputation and money.</a:t>
            </a:r>
            <a:endParaRPr/>
          </a:p>
        </p:txBody>
      </p:sp>
      <p:sp>
        <p:nvSpPr>
          <p:cNvPr id="137" name="CustomShape 3"/>
          <p:cNvSpPr/>
          <p:nvPr/>
        </p:nvSpPr>
        <p:spPr>
          <a:xfrm>
            <a:off x="531720" y="787680"/>
            <a:ext cx="779040" cy="364320"/>
          </a:xfrm>
          <a:prstGeom prst="rect">
            <a:avLst/>
          </a:prstGeom>
          <a:noFill/>
          <a:ln>
            <a:noFill/>
          </a:ln>
        </p:spPr>
        <p:txBody>
          <a:bodyPr lIns="90000" tIns="45000" rIns="90000" bIns="45000" anchor="ctr"/>
          <a:lstStyle/>
          <a:p>
            <a:pPr algn="r">
              <a:lnSpc>
                <a:spcPct val="100000"/>
              </a:lnSpc>
            </a:pPr>
            <a:fld id="{04698017-6163-43CF-9E3F-CA0CCE9D9A08}" type="slidenum">
              <a:rPr lang="en-IN" sz="2000">
                <a:solidFill>
                  <a:srgbClr val="FEFFFF"/>
                </a:solidFill>
                <a:latin typeface="Century Gothic"/>
              </a:rPr>
              <a:t>3</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2593080" y="624240"/>
            <a:ext cx="8911080" cy="1280160"/>
          </a:xfrm>
          <a:prstGeom prst="rect">
            <a:avLst/>
          </a:prstGeom>
          <a:noFill/>
          <a:ln>
            <a:noFill/>
          </a:ln>
        </p:spPr>
        <p:txBody>
          <a:bodyPr lIns="90000" tIns="45000" rIns="90000" bIns="45000"/>
          <a:lstStyle/>
          <a:p>
            <a:pPr>
              <a:lnSpc>
                <a:spcPct val="100000"/>
              </a:lnSpc>
            </a:pPr>
            <a:r>
              <a:rPr lang="en-IN" sz="3600">
                <a:solidFill>
                  <a:srgbClr val="262626"/>
                </a:solidFill>
                <a:latin typeface="Century Gothic"/>
              </a:rPr>
              <a:t>Denying the denial, Possible?</a:t>
            </a:r>
            <a:endParaRPr/>
          </a:p>
        </p:txBody>
      </p:sp>
      <p:sp>
        <p:nvSpPr>
          <p:cNvPr id="139" name="CustomShape 2"/>
          <p:cNvSpPr/>
          <p:nvPr/>
        </p:nvSpPr>
        <p:spPr>
          <a:xfrm>
            <a:off x="2589120" y="2133720"/>
            <a:ext cx="8914680" cy="3776760"/>
          </a:xfrm>
          <a:prstGeom prst="rect">
            <a:avLst/>
          </a:prstGeom>
          <a:noFill/>
          <a:ln>
            <a:noFill/>
          </a:ln>
        </p:spPr>
        <p:txBody>
          <a:bodyPr lIns="90000" tIns="45000" rIns="90000" bIns="45000"/>
          <a:lstStyle/>
          <a:p>
            <a:pPr>
              <a:lnSpc>
                <a:spcPct val="100000"/>
              </a:lnSpc>
              <a:buFont typeface="Wingdings 3" charset="2"/>
              <a:buChar char=""/>
            </a:pPr>
            <a:r>
              <a:rPr lang="en-IN">
                <a:solidFill>
                  <a:srgbClr val="404040"/>
                </a:solidFill>
                <a:latin typeface="Century Gothic"/>
              </a:rPr>
              <a:t>There have been solutions built by using 25 years+ of security engineering.</a:t>
            </a:r>
            <a:endParaRPr/>
          </a:p>
          <a:p>
            <a:pPr>
              <a:lnSpc>
                <a:spcPct val="100000"/>
              </a:lnSpc>
              <a:buFont typeface="Wingdings 3" charset="2"/>
              <a:buChar char=""/>
            </a:pPr>
            <a:r>
              <a:rPr lang="en-IN">
                <a:solidFill>
                  <a:srgbClr val="404040"/>
                </a:solidFill>
                <a:latin typeface="Century Gothic"/>
              </a:rPr>
              <a:t>None come without sacrificing throughput, power-friendliness or computational efficiencies. (Essentially kicking Internet of Things applicability).</a:t>
            </a:r>
            <a:endParaRPr/>
          </a:p>
          <a:p>
            <a:pPr>
              <a:lnSpc>
                <a:spcPct val="100000"/>
              </a:lnSpc>
              <a:buFont typeface="Wingdings 3" charset="2"/>
              <a:buChar char=""/>
            </a:pPr>
            <a:r>
              <a:rPr lang="en-IN">
                <a:solidFill>
                  <a:srgbClr val="404040"/>
                </a:solidFill>
                <a:latin typeface="Century Gothic"/>
              </a:rPr>
              <a:t>But let’s be adamant about solving it</a:t>
            </a:r>
            <a:endParaRPr/>
          </a:p>
          <a:p>
            <a:pPr lvl="1">
              <a:lnSpc>
                <a:spcPct val="100000"/>
              </a:lnSpc>
              <a:buFont typeface="Wingdings 3" charset="2"/>
              <a:buChar char=""/>
            </a:pPr>
            <a:r>
              <a:rPr lang="en-IN" sz="1600">
                <a:solidFill>
                  <a:srgbClr val="404040"/>
                </a:solidFill>
                <a:latin typeface="Century Gothic"/>
              </a:rPr>
              <a:t>How much time do we need to reject one packet?</a:t>
            </a:r>
            <a:endParaRPr/>
          </a:p>
          <a:p>
            <a:pPr lvl="2">
              <a:lnSpc>
                <a:spcPct val="100000"/>
              </a:lnSpc>
              <a:buFont typeface="Wingdings 3" charset="2"/>
              <a:buChar char=""/>
            </a:pPr>
            <a:r>
              <a:rPr lang="en-IN" sz="1400">
                <a:solidFill>
                  <a:srgbClr val="404040"/>
                </a:solidFill>
                <a:latin typeface="Century Gothic"/>
              </a:rPr>
              <a:t>Total delay in rejection = T(receive packet) + T(decrypt the packet) + T(weak identification attempt) + T(delete packet)</a:t>
            </a:r>
            <a:endParaRPr/>
          </a:p>
          <a:p>
            <a:pPr lvl="2">
              <a:lnSpc>
                <a:spcPct val="100000"/>
              </a:lnSpc>
              <a:buFont typeface="Wingdings 3" charset="2"/>
              <a:buChar char=""/>
            </a:pPr>
            <a:r>
              <a:rPr lang="en-IN" sz="1400">
                <a:solidFill>
                  <a:srgbClr val="404040"/>
                </a:solidFill>
                <a:latin typeface="Century Gothic"/>
              </a:rPr>
              <a:t>Add computation required for each packet and associated power consumed in these operations, even after that we can’t guarantee nothing went in unnoticed.</a:t>
            </a:r>
            <a:endParaRPr/>
          </a:p>
          <a:p>
            <a:pPr>
              <a:lnSpc>
                <a:spcPct val="100000"/>
              </a:lnSpc>
              <a:buFont typeface="Wingdings 3" charset="2"/>
              <a:buChar char=""/>
            </a:pPr>
            <a:r>
              <a:rPr lang="en-IN" sz="1400">
                <a:solidFill>
                  <a:srgbClr val="404040"/>
                </a:solidFill>
                <a:latin typeface="Century Gothic"/>
              </a:rPr>
              <a:t>Performance compromises so high that market keeps on adding insecure IoT applications praying bad things don’t happen to them.</a:t>
            </a:r>
            <a:endParaRPr/>
          </a:p>
          <a:p>
            <a:pPr>
              <a:lnSpc>
                <a:spcPct val="100000"/>
              </a:lnSpc>
            </a:pPr>
            <a:endParaRPr/>
          </a:p>
        </p:txBody>
      </p:sp>
      <p:sp>
        <p:nvSpPr>
          <p:cNvPr id="140" name="CustomShape 3"/>
          <p:cNvSpPr/>
          <p:nvPr/>
        </p:nvSpPr>
        <p:spPr>
          <a:xfrm>
            <a:off x="531720" y="787680"/>
            <a:ext cx="779040" cy="364320"/>
          </a:xfrm>
          <a:prstGeom prst="rect">
            <a:avLst/>
          </a:prstGeom>
          <a:noFill/>
          <a:ln>
            <a:noFill/>
          </a:ln>
        </p:spPr>
        <p:txBody>
          <a:bodyPr lIns="90000" tIns="45000" rIns="90000" bIns="45000" anchor="ctr"/>
          <a:lstStyle/>
          <a:p>
            <a:pPr algn="r">
              <a:lnSpc>
                <a:spcPct val="100000"/>
              </a:lnSpc>
            </a:pPr>
            <a:fld id="{25A4E2BD-76C6-42DA-A19E-CA19030A9677}" type="slidenum">
              <a:rPr lang="en-IN" sz="2000">
                <a:solidFill>
                  <a:srgbClr val="FEFFFF"/>
                </a:solidFill>
                <a:latin typeface="Century Gothic"/>
              </a:rPr>
              <a:t>4</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CustomShape 1"/>
          <p:cNvSpPr/>
          <p:nvPr/>
        </p:nvSpPr>
        <p:spPr>
          <a:xfrm>
            <a:off x="2593080" y="624240"/>
            <a:ext cx="8911080" cy="1280160"/>
          </a:xfrm>
          <a:prstGeom prst="rect">
            <a:avLst/>
          </a:prstGeom>
          <a:noFill/>
          <a:ln>
            <a:noFill/>
          </a:ln>
        </p:spPr>
        <p:txBody>
          <a:bodyPr lIns="90000" tIns="45000" rIns="90000" bIns="45000"/>
          <a:lstStyle/>
          <a:p>
            <a:pPr>
              <a:lnSpc>
                <a:spcPct val="100000"/>
              </a:lnSpc>
            </a:pPr>
            <a:r>
              <a:rPr lang="en-IN" sz="3600">
                <a:solidFill>
                  <a:srgbClr val="262626"/>
                </a:solidFill>
                <a:latin typeface="Century Gothic"/>
              </a:rPr>
              <a:t>Make a Wish</a:t>
            </a:r>
            <a:endParaRPr/>
          </a:p>
        </p:txBody>
      </p:sp>
      <p:sp>
        <p:nvSpPr>
          <p:cNvPr id="142" name="CustomShape 2"/>
          <p:cNvSpPr/>
          <p:nvPr/>
        </p:nvSpPr>
        <p:spPr>
          <a:xfrm>
            <a:off x="2589120" y="2133720"/>
            <a:ext cx="8914680" cy="3776760"/>
          </a:xfrm>
          <a:prstGeom prst="rect">
            <a:avLst/>
          </a:prstGeom>
          <a:noFill/>
          <a:ln>
            <a:noFill/>
          </a:ln>
        </p:spPr>
        <p:txBody>
          <a:bodyPr lIns="90000" tIns="45000" rIns="90000" bIns="45000"/>
          <a:lstStyle/>
          <a:p>
            <a:pPr>
              <a:lnSpc>
                <a:spcPct val="100000"/>
              </a:lnSpc>
              <a:buFont typeface="Wingdings 3" charset="2"/>
              <a:buChar char=""/>
            </a:pPr>
            <a:r>
              <a:rPr lang="en-IN">
                <a:solidFill>
                  <a:srgbClr val="404040"/>
                </a:solidFill>
                <a:latin typeface="Century Gothic"/>
              </a:rPr>
              <a:t>If only we could reject packets really cheap</a:t>
            </a:r>
            <a:endParaRPr/>
          </a:p>
          <a:p>
            <a:pPr lvl="1">
              <a:lnSpc>
                <a:spcPct val="100000"/>
              </a:lnSpc>
              <a:buFont typeface="Wingdings 3" charset="2"/>
              <a:buChar char=""/>
            </a:pPr>
            <a:r>
              <a:rPr lang="en-IN" sz="1600">
                <a:solidFill>
                  <a:srgbClr val="404040"/>
                </a:solidFill>
                <a:latin typeface="Century Gothic"/>
              </a:rPr>
              <a:t>Total = T(Receive 16 bytes) + T(compare 16 bytes hash) + T(reject and delete the packet)</a:t>
            </a:r>
            <a:endParaRPr/>
          </a:p>
          <a:p>
            <a:pPr lvl="1">
              <a:lnSpc>
                <a:spcPct val="100000"/>
              </a:lnSpc>
              <a:buFont typeface="Wingdings 3" charset="2"/>
              <a:buChar char=""/>
            </a:pPr>
            <a:r>
              <a:rPr lang="en-IN" sz="1600">
                <a:solidFill>
                  <a:srgbClr val="404040"/>
                </a:solidFill>
                <a:latin typeface="Century Gothic"/>
              </a:rPr>
              <a:t>With a mechanism to reject a packet in just 16 bytes we can do it.</a:t>
            </a:r>
            <a:endParaRPr/>
          </a:p>
          <a:p>
            <a:pPr>
              <a:lnSpc>
                <a:spcPct val="100000"/>
              </a:lnSpc>
              <a:buFont typeface="Wingdings 3" charset="2"/>
              <a:buChar char=""/>
            </a:pPr>
            <a:r>
              <a:rPr lang="en-IN" sz="1600">
                <a:solidFill>
                  <a:srgbClr val="404040"/>
                </a:solidFill>
                <a:latin typeface="Century Gothic"/>
              </a:rPr>
              <a:t>But only if you can answer these questions optimally</a:t>
            </a:r>
            <a:endParaRPr/>
          </a:p>
          <a:p>
            <a:pPr lvl="1">
              <a:lnSpc>
                <a:spcPct val="100000"/>
              </a:lnSpc>
              <a:buFont typeface="Wingdings 3" charset="2"/>
              <a:buChar char=""/>
            </a:pPr>
            <a:r>
              <a:rPr lang="en-IN" sz="1600">
                <a:solidFill>
                  <a:srgbClr val="404040"/>
                </a:solidFill>
                <a:latin typeface="Century Gothic"/>
              </a:rPr>
              <a:t>What hash algorithm shall we use? Is it..</a:t>
            </a:r>
            <a:endParaRPr/>
          </a:p>
          <a:p>
            <a:pPr lvl="2">
              <a:lnSpc>
                <a:spcPct val="100000"/>
              </a:lnSpc>
              <a:buFont typeface="Wingdings 3" charset="2"/>
              <a:buChar char=""/>
            </a:pPr>
            <a:r>
              <a:rPr lang="en-IN" sz="1400">
                <a:solidFill>
                  <a:srgbClr val="404040"/>
                </a:solidFill>
                <a:latin typeface="Century Gothic"/>
              </a:rPr>
              <a:t>Lightweight, just 16 bytes and still safe against 1</a:t>
            </a:r>
            <a:r>
              <a:rPr lang="en-IN" sz="1400" baseline="30000">
                <a:solidFill>
                  <a:srgbClr val="404040"/>
                </a:solidFill>
                <a:latin typeface="Century Gothic"/>
              </a:rPr>
              <a:t>st</a:t>
            </a:r>
            <a:r>
              <a:rPr lang="en-IN" sz="1400">
                <a:solidFill>
                  <a:srgbClr val="404040"/>
                </a:solidFill>
                <a:latin typeface="Century Gothic"/>
              </a:rPr>
              <a:t> pre-image, 2</a:t>
            </a:r>
            <a:r>
              <a:rPr lang="en-IN" sz="1400" baseline="30000">
                <a:solidFill>
                  <a:srgbClr val="404040"/>
                </a:solidFill>
                <a:latin typeface="Century Gothic"/>
              </a:rPr>
              <a:t>nd</a:t>
            </a:r>
            <a:r>
              <a:rPr lang="en-IN" sz="1400">
                <a:solidFill>
                  <a:srgbClr val="404040"/>
                </a:solidFill>
                <a:latin typeface="Century Gothic"/>
              </a:rPr>
              <a:t> pre-image, collision attacks</a:t>
            </a:r>
            <a:endParaRPr/>
          </a:p>
          <a:p>
            <a:pPr lvl="2">
              <a:lnSpc>
                <a:spcPct val="100000"/>
              </a:lnSpc>
              <a:buFont typeface="Wingdings 3" charset="2"/>
              <a:buChar char=""/>
            </a:pPr>
            <a:r>
              <a:rPr lang="en-IN" sz="1400">
                <a:solidFill>
                  <a:srgbClr val="404040"/>
                </a:solidFill>
                <a:latin typeface="Century Gothic"/>
              </a:rPr>
              <a:t>Is ready for implementation, has gone through tests for power-processor-memory needs?</a:t>
            </a:r>
            <a:endParaRPr/>
          </a:p>
          <a:p>
            <a:pPr lvl="1">
              <a:lnSpc>
                <a:spcPct val="100000"/>
              </a:lnSpc>
              <a:buFont typeface="Wingdings 3" charset="2"/>
              <a:buChar char=""/>
            </a:pPr>
            <a:r>
              <a:rPr lang="en-IN" sz="1600">
                <a:solidFill>
                  <a:srgbClr val="404040"/>
                </a:solidFill>
                <a:latin typeface="Century Gothic"/>
              </a:rPr>
              <a:t>This hash changes every time, updating hash is easy and only privy to legitimate devices</a:t>
            </a:r>
            <a:endParaRPr/>
          </a:p>
          <a:p>
            <a:pPr lvl="1">
              <a:lnSpc>
                <a:spcPct val="100000"/>
              </a:lnSpc>
              <a:buFont typeface="Wingdings 3" charset="2"/>
              <a:buChar char=""/>
            </a:pPr>
            <a:r>
              <a:rPr lang="en-IN" sz="1600">
                <a:solidFill>
                  <a:srgbClr val="404040"/>
                </a:solidFill>
                <a:latin typeface="Century Gothic"/>
              </a:rPr>
              <a:t>Info from which hash is to created is confidentially shareable while allowing demands of a practical system in needs</a:t>
            </a:r>
            <a:endParaRPr/>
          </a:p>
        </p:txBody>
      </p:sp>
      <p:sp>
        <p:nvSpPr>
          <p:cNvPr id="143" name="CustomShape 3"/>
          <p:cNvSpPr/>
          <p:nvPr/>
        </p:nvSpPr>
        <p:spPr>
          <a:xfrm>
            <a:off x="531720" y="787680"/>
            <a:ext cx="779040" cy="364320"/>
          </a:xfrm>
          <a:prstGeom prst="rect">
            <a:avLst/>
          </a:prstGeom>
          <a:noFill/>
          <a:ln>
            <a:noFill/>
          </a:ln>
        </p:spPr>
        <p:txBody>
          <a:bodyPr lIns="90000" tIns="45000" rIns="90000" bIns="45000" anchor="ctr"/>
          <a:lstStyle/>
          <a:p>
            <a:pPr algn="r">
              <a:lnSpc>
                <a:spcPct val="100000"/>
              </a:lnSpc>
            </a:pPr>
            <a:fld id="{BFE9CD72-6FA6-4070-935A-BD5F977BF82B}" type="slidenum">
              <a:rPr lang="en-IN" sz="2000">
                <a:solidFill>
                  <a:srgbClr val="FEFFFF"/>
                </a:solidFill>
                <a:latin typeface="Century Gothic"/>
              </a:rPr>
              <a:t>5</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2593080" y="624240"/>
            <a:ext cx="8911080" cy="1280160"/>
          </a:xfrm>
          <a:prstGeom prst="rect">
            <a:avLst/>
          </a:prstGeom>
          <a:noFill/>
          <a:ln>
            <a:noFill/>
          </a:ln>
        </p:spPr>
        <p:txBody>
          <a:bodyPr lIns="90000" tIns="45000" rIns="90000" bIns="45000"/>
          <a:lstStyle/>
          <a:p>
            <a:r>
              <a:rPr lang="en-IN" sz="3600">
                <a:solidFill>
                  <a:srgbClr val="262626"/>
                </a:solidFill>
                <a:latin typeface="Century Gothic"/>
              </a:rPr>
              <a:t>Literature Survey</a:t>
            </a:r>
            <a:endParaRPr/>
          </a:p>
          <a:p>
            <a:pPr>
              <a:lnSpc>
                <a:spcPct val="100000"/>
              </a:lnSpc>
            </a:pPr>
            <a:r>
              <a:rPr lang="en-IN" sz="2000">
                <a:solidFill>
                  <a:srgbClr val="262626"/>
                </a:solidFill>
                <a:latin typeface="Century Gothic"/>
              </a:rPr>
              <a:t>Being optimistic – seeking the answers</a:t>
            </a:r>
            <a:endParaRPr/>
          </a:p>
        </p:txBody>
      </p:sp>
      <p:sp>
        <p:nvSpPr>
          <p:cNvPr id="145" name="CustomShape 2"/>
          <p:cNvSpPr/>
          <p:nvPr/>
        </p:nvSpPr>
        <p:spPr>
          <a:xfrm>
            <a:off x="2589120" y="2133720"/>
            <a:ext cx="8914680" cy="3776760"/>
          </a:xfrm>
          <a:prstGeom prst="rect">
            <a:avLst/>
          </a:prstGeom>
          <a:noFill/>
          <a:ln>
            <a:noFill/>
          </a:ln>
        </p:spPr>
        <p:txBody>
          <a:bodyPr lIns="90000" tIns="45000" rIns="90000" bIns="45000"/>
          <a:lstStyle/>
          <a:p>
            <a:pPr>
              <a:lnSpc>
                <a:spcPct val="100000"/>
              </a:lnSpc>
              <a:buFont typeface="Wingdings 3" charset="2"/>
              <a:buChar char=""/>
            </a:pPr>
            <a:r>
              <a:rPr lang="en-IN">
                <a:solidFill>
                  <a:srgbClr val="404040"/>
                </a:solidFill>
                <a:latin typeface="Century Gothic"/>
              </a:rPr>
              <a:t>The conducted literature survey covers – </a:t>
            </a:r>
            <a:endParaRPr/>
          </a:p>
          <a:p>
            <a:pPr lvl="1">
              <a:lnSpc>
                <a:spcPct val="100000"/>
              </a:lnSpc>
              <a:buFont typeface="Wingdings 3" charset="2"/>
              <a:buChar char=""/>
            </a:pPr>
            <a:r>
              <a:rPr lang="en-IN" sz="1600" b="1">
                <a:solidFill>
                  <a:srgbClr val="404040"/>
                </a:solidFill>
                <a:latin typeface="Century Gothic"/>
              </a:rPr>
              <a:t>Have there been any solutions proposed like this already?</a:t>
            </a:r>
            <a:endParaRPr/>
          </a:p>
          <a:p>
            <a:pPr lvl="2">
              <a:lnSpc>
                <a:spcPct val="100000"/>
              </a:lnSpc>
              <a:buFont typeface="Wingdings 3" charset="2"/>
              <a:buChar char=""/>
            </a:pPr>
            <a:r>
              <a:rPr lang="en-IN" sz="1400" b="1">
                <a:solidFill>
                  <a:srgbClr val="404040"/>
                </a:solidFill>
                <a:latin typeface="Century Gothic"/>
              </a:rPr>
              <a:t>Remote similarity exists in a conference paper[1] where 16 bit PRFn pseudo random number used for identification – Not practical and doesn’t satisfy the needs of the system.</a:t>
            </a:r>
            <a:endParaRPr/>
          </a:p>
          <a:p>
            <a:pPr lvl="1">
              <a:lnSpc>
                <a:spcPct val="100000"/>
              </a:lnSpc>
              <a:buFont typeface="Wingdings 3" charset="2"/>
              <a:buChar char=""/>
            </a:pPr>
            <a:r>
              <a:rPr lang="en-IN" sz="1600" b="1">
                <a:solidFill>
                  <a:srgbClr val="404040"/>
                </a:solidFill>
                <a:latin typeface="Century Gothic"/>
              </a:rPr>
              <a:t>The candidates for lightweight hash algorithm – Spongeon, Quark, Photon, Keccak – power-processor-memory test comparisons</a:t>
            </a:r>
            <a:endParaRPr/>
          </a:p>
          <a:p>
            <a:pPr>
              <a:lnSpc>
                <a:spcPct val="100000"/>
              </a:lnSpc>
              <a:buFont typeface="Wingdings 3" charset="2"/>
              <a:buChar char=""/>
            </a:pPr>
            <a:r>
              <a:rPr lang="en-IN" sz="1600" b="1">
                <a:solidFill>
                  <a:srgbClr val="404040"/>
                </a:solidFill>
                <a:latin typeface="Century Gothic"/>
              </a:rPr>
              <a:t>Problems solved on own</a:t>
            </a:r>
            <a:endParaRPr/>
          </a:p>
          <a:p>
            <a:pPr lvl="1">
              <a:lnSpc>
                <a:spcPct val="100000"/>
              </a:lnSpc>
              <a:buFont typeface="Wingdings 3" charset="2"/>
              <a:buChar char=""/>
            </a:pPr>
            <a:r>
              <a:rPr lang="en-IN" sz="1600" b="1">
                <a:solidFill>
                  <a:srgbClr val="404040"/>
                </a:solidFill>
                <a:latin typeface="Century Gothic"/>
              </a:rPr>
              <a:t>Secure distribution of secret info for hash algorithm</a:t>
            </a:r>
            <a:endParaRPr/>
          </a:p>
          <a:p>
            <a:pPr lvl="1">
              <a:lnSpc>
                <a:spcPct val="100000"/>
              </a:lnSpc>
              <a:buFont typeface="Wingdings 3" charset="2"/>
              <a:buChar char=""/>
            </a:pPr>
            <a:r>
              <a:rPr lang="en-IN" sz="1600" b="1">
                <a:solidFill>
                  <a:srgbClr val="404040"/>
                </a:solidFill>
                <a:latin typeface="Century Gothic"/>
              </a:rPr>
              <a:t>Easily update-able hash with lesser iterations</a:t>
            </a:r>
            <a:endParaRPr/>
          </a:p>
          <a:p>
            <a:pPr lvl="1">
              <a:lnSpc>
                <a:spcPct val="100000"/>
              </a:lnSpc>
              <a:buFont typeface="Wingdings 3" charset="2"/>
              <a:buChar char=""/>
            </a:pPr>
            <a:r>
              <a:rPr lang="en-IN" sz="1600" b="1">
                <a:solidFill>
                  <a:srgbClr val="404040"/>
                </a:solidFill>
                <a:latin typeface="Century Gothic"/>
              </a:rPr>
              <a:t>Installation, multiple access and mode-wise operation simulation for a Proof-of-concept (Using a minimalist network simulation)</a:t>
            </a:r>
            <a:endParaRPr/>
          </a:p>
          <a:p>
            <a:pPr>
              <a:lnSpc>
                <a:spcPct val="100000"/>
              </a:lnSpc>
            </a:pPr>
            <a:endParaRPr/>
          </a:p>
          <a:p>
            <a:pPr>
              <a:lnSpc>
                <a:spcPct val="100000"/>
              </a:lnSpc>
            </a:pPr>
            <a:endParaRPr/>
          </a:p>
        </p:txBody>
      </p:sp>
      <p:sp>
        <p:nvSpPr>
          <p:cNvPr id="146" name="CustomShape 3"/>
          <p:cNvSpPr/>
          <p:nvPr/>
        </p:nvSpPr>
        <p:spPr>
          <a:xfrm>
            <a:off x="531720" y="787680"/>
            <a:ext cx="779040" cy="364320"/>
          </a:xfrm>
          <a:prstGeom prst="rect">
            <a:avLst/>
          </a:prstGeom>
          <a:noFill/>
          <a:ln>
            <a:noFill/>
          </a:ln>
        </p:spPr>
        <p:txBody>
          <a:bodyPr lIns="90000" tIns="45000" rIns="90000" bIns="45000" anchor="ctr"/>
          <a:lstStyle/>
          <a:p>
            <a:pPr algn="r">
              <a:lnSpc>
                <a:spcPct val="100000"/>
              </a:lnSpc>
            </a:pPr>
            <a:fld id="{B0B3124F-964B-413B-8E99-A9F052035F1D}" type="slidenum">
              <a:rPr lang="en-IN" sz="2000">
                <a:solidFill>
                  <a:srgbClr val="FEFFFF"/>
                </a:solidFill>
                <a:latin typeface="Century Gothic"/>
              </a:rPr>
              <a:t>6</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2593080" y="624240"/>
            <a:ext cx="8911080" cy="1280160"/>
          </a:xfrm>
          <a:prstGeom prst="rect">
            <a:avLst/>
          </a:prstGeom>
          <a:noFill/>
          <a:ln>
            <a:noFill/>
          </a:ln>
        </p:spPr>
        <p:txBody>
          <a:bodyPr lIns="90000" tIns="45000" rIns="90000" bIns="45000"/>
          <a:lstStyle/>
          <a:p>
            <a:pPr>
              <a:lnSpc>
                <a:spcPct val="100000"/>
              </a:lnSpc>
            </a:pPr>
            <a:r>
              <a:rPr lang="en-IN" sz="3600">
                <a:solidFill>
                  <a:srgbClr val="262626"/>
                </a:solidFill>
                <a:latin typeface="Century Gothic"/>
              </a:rPr>
              <a:t>Are your candidates lightweight?</a:t>
            </a:r>
            <a:endParaRPr/>
          </a:p>
        </p:txBody>
      </p:sp>
      <p:pic>
        <p:nvPicPr>
          <p:cNvPr id="148" name="Content Placeholder 3"/>
          <p:cNvPicPr/>
          <p:nvPr/>
        </p:nvPicPr>
        <p:blipFill>
          <a:blip r:embed="rId2"/>
          <a:stretch>
            <a:fillRect/>
          </a:stretch>
        </p:blipFill>
        <p:spPr>
          <a:xfrm>
            <a:off x="677160" y="1503000"/>
            <a:ext cx="4843080" cy="3880800"/>
          </a:xfrm>
          <a:prstGeom prst="rect">
            <a:avLst/>
          </a:prstGeom>
          <a:ln>
            <a:noFill/>
          </a:ln>
        </p:spPr>
      </p:pic>
      <p:sp>
        <p:nvSpPr>
          <p:cNvPr id="149" name="CustomShape 2"/>
          <p:cNvSpPr/>
          <p:nvPr/>
        </p:nvSpPr>
        <p:spPr>
          <a:xfrm>
            <a:off x="531720" y="787680"/>
            <a:ext cx="779040" cy="364320"/>
          </a:xfrm>
          <a:prstGeom prst="rect">
            <a:avLst/>
          </a:prstGeom>
          <a:noFill/>
          <a:ln>
            <a:noFill/>
          </a:ln>
        </p:spPr>
        <p:txBody>
          <a:bodyPr lIns="90000" tIns="45000" rIns="90000" bIns="45000" anchor="ctr"/>
          <a:lstStyle/>
          <a:p>
            <a:pPr algn="r">
              <a:lnSpc>
                <a:spcPct val="100000"/>
              </a:lnSpc>
            </a:pPr>
            <a:fld id="{E25AB150-2ECD-4971-8A91-FAF4DCEA03C7}" type="slidenum">
              <a:rPr lang="en-IN" sz="2000">
                <a:solidFill>
                  <a:srgbClr val="FEFFFF"/>
                </a:solidFill>
                <a:latin typeface="Century Gothic"/>
              </a:rPr>
              <a:t>7</a:t>
            </a:fld>
            <a:endParaRPr/>
          </a:p>
        </p:txBody>
      </p:sp>
      <p:pic>
        <p:nvPicPr>
          <p:cNvPr id="150" name="Picture 4"/>
          <p:cNvPicPr/>
          <p:nvPr/>
        </p:nvPicPr>
        <p:blipFill>
          <a:blip r:embed="rId3"/>
          <a:stretch>
            <a:fillRect/>
          </a:stretch>
        </p:blipFill>
        <p:spPr>
          <a:xfrm>
            <a:off x="5992560" y="1503000"/>
            <a:ext cx="4844160" cy="2294640"/>
          </a:xfrm>
          <a:prstGeom prst="rect">
            <a:avLst/>
          </a:prstGeom>
          <a:ln>
            <a:noFill/>
          </a:ln>
        </p:spPr>
      </p:pic>
      <p:sp>
        <p:nvSpPr>
          <p:cNvPr id="151" name="CustomShape 3"/>
          <p:cNvSpPr/>
          <p:nvPr/>
        </p:nvSpPr>
        <p:spPr>
          <a:xfrm>
            <a:off x="89640" y="5508360"/>
            <a:ext cx="8573400" cy="1185120"/>
          </a:xfrm>
          <a:prstGeom prst="rect">
            <a:avLst/>
          </a:prstGeom>
          <a:noFill/>
          <a:ln>
            <a:noFill/>
          </a:ln>
        </p:spPr>
        <p:txBody>
          <a:bodyPr wrap="none" lIns="90000" tIns="45000" rIns="90000" bIns="45000"/>
          <a:lstStyle/>
          <a:p>
            <a:pPr>
              <a:lnSpc>
                <a:spcPct val="100000"/>
              </a:lnSpc>
            </a:pPr>
            <a:r>
              <a:rPr lang="en-IN" sz="1200">
                <a:solidFill>
                  <a:srgbClr val="000000"/>
                </a:solidFill>
                <a:latin typeface="Century Gothic"/>
              </a:rPr>
              <a:t>Reference of data for Tables [2]</a:t>
            </a:r>
            <a:endParaRPr/>
          </a:p>
          <a:p>
            <a:pPr>
              <a:lnSpc>
                <a:spcPct val="100000"/>
              </a:lnSpc>
            </a:pPr>
            <a:r>
              <a:rPr lang="en-IN" sz="1200">
                <a:solidFill>
                  <a:srgbClr val="000000"/>
                </a:solidFill>
                <a:latin typeface="Century Gothic"/>
              </a:rPr>
              <a:t>a -  For the non-sponge present-based functions, n, c, r are respectively the lengths of a digest, internal state </a:t>
            </a:r>
            <a:endParaRPr/>
          </a:p>
          <a:p>
            <a:pPr>
              <a:lnSpc>
                <a:spcPct val="100000"/>
              </a:lnSpc>
            </a:pPr>
            <a:r>
              <a:rPr lang="en-IN" sz="1200">
                <a:solidFill>
                  <a:srgbClr val="000000"/>
                </a:solidFill>
                <a:latin typeface="Century Gothic"/>
              </a:rPr>
              <a:t>      and message block.</a:t>
            </a:r>
            <a:endParaRPr/>
          </a:p>
          <a:p>
            <a:pPr>
              <a:lnSpc>
                <a:spcPct val="100000"/>
              </a:lnSpc>
            </a:pPr>
            <a:r>
              <a:rPr lang="en-IN" sz="1200">
                <a:solidFill>
                  <a:srgbClr val="000000"/>
                </a:solidFill>
                <a:latin typeface="Century Gothic"/>
              </a:rPr>
              <a:t>b - For Quark implementations, one GE is the area of a 2-input drive-one NAND gate, i.e., in the target</a:t>
            </a:r>
            <a:endParaRPr/>
          </a:p>
          <a:p>
            <a:pPr>
              <a:lnSpc>
                <a:spcPct val="100000"/>
              </a:lnSpc>
            </a:pPr>
            <a:r>
              <a:rPr lang="en-IN" sz="1200">
                <a:solidFill>
                  <a:srgbClr val="000000"/>
                </a:solidFill>
                <a:latin typeface="Century Gothic"/>
              </a:rPr>
              <a:t>0.18 µm technology, 9.3744 µm</a:t>
            </a:r>
            <a:r>
              <a:rPr lang="en-IN" sz="1200" baseline="30000">
                <a:solidFill>
                  <a:srgbClr val="000000"/>
                </a:solidFill>
                <a:latin typeface="Century Gothic"/>
              </a:rPr>
              <a:t>2</a:t>
            </a:r>
            <a:endParaRPr/>
          </a:p>
          <a:p>
            <a:pPr>
              <a:lnSpc>
                <a:spcPct val="100000"/>
              </a:lnSpc>
            </a:pPr>
            <a:r>
              <a:rPr lang="en-IN" sz="1200">
                <a:solidFill>
                  <a:srgbClr val="000000"/>
                </a:solidFill>
                <a:latin typeface="Century Gothic"/>
              </a:rPr>
              <a:t>c - These implementations use external memory to store the internal state.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2593080" y="624240"/>
            <a:ext cx="8911080" cy="1280160"/>
          </a:xfrm>
          <a:prstGeom prst="rect">
            <a:avLst/>
          </a:prstGeom>
          <a:noFill/>
          <a:ln>
            <a:noFill/>
          </a:ln>
        </p:spPr>
        <p:txBody>
          <a:bodyPr lIns="90000" tIns="45000" rIns="90000" bIns="45000"/>
          <a:lstStyle/>
          <a:p>
            <a:r>
              <a:rPr lang="en-IN" sz="3600">
                <a:solidFill>
                  <a:srgbClr val="262626"/>
                </a:solidFill>
                <a:latin typeface="Century Gothic"/>
              </a:rPr>
              <a:t>Smart-Home Scenario</a:t>
            </a:r>
            <a:endParaRPr/>
          </a:p>
          <a:p>
            <a:pPr>
              <a:lnSpc>
                <a:spcPct val="100000"/>
              </a:lnSpc>
            </a:pPr>
            <a:r>
              <a:rPr lang="en-IN" sz="3600">
                <a:solidFill>
                  <a:srgbClr val="262626"/>
                </a:solidFill>
                <a:latin typeface="Century Gothic"/>
              </a:rPr>
              <a:t>Testing implementation in a practical model</a:t>
            </a:r>
            <a:endParaRPr/>
          </a:p>
        </p:txBody>
      </p:sp>
      <p:sp>
        <p:nvSpPr>
          <p:cNvPr id="153" name="CustomShape 2"/>
          <p:cNvSpPr/>
          <p:nvPr/>
        </p:nvSpPr>
        <p:spPr>
          <a:xfrm>
            <a:off x="531720" y="2133720"/>
            <a:ext cx="10972080" cy="3776760"/>
          </a:xfrm>
          <a:prstGeom prst="rect">
            <a:avLst/>
          </a:prstGeom>
          <a:noFill/>
          <a:ln>
            <a:noFill/>
          </a:ln>
        </p:spPr>
        <p:txBody>
          <a:bodyPr lIns="90000" tIns="45000" rIns="90000" bIns="45000"/>
          <a:lstStyle/>
          <a:p>
            <a:pPr>
              <a:lnSpc>
                <a:spcPct val="100000"/>
              </a:lnSpc>
              <a:buFont typeface="Wingdings 3" charset="2"/>
              <a:buChar char=""/>
            </a:pPr>
            <a:r>
              <a:rPr lang="en-IN">
                <a:solidFill>
                  <a:srgbClr val="404040"/>
                </a:solidFill>
                <a:latin typeface="Century Gothic"/>
              </a:rPr>
              <a:t>PAN consists of 1 master device and n slave devices</a:t>
            </a:r>
            <a:endParaRPr/>
          </a:p>
          <a:p>
            <a:pPr>
              <a:lnSpc>
                <a:spcPct val="100000"/>
              </a:lnSpc>
              <a:buFont typeface="Wingdings 3" charset="2"/>
              <a:buChar char=""/>
            </a:pPr>
            <a:r>
              <a:rPr lang="en-IN">
                <a:solidFill>
                  <a:srgbClr val="404040"/>
                </a:solidFill>
                <a:latin typeface="Century Gothic"/>
              </a:rPr>
              <a:t>All slave devices send/receive to/from master device only and refuse any other request</a:t>
            </a:r>
            <a:endParaRPr/>
          </a:p>
          <a:p>
            <a:pPr>
              <a:lnSpc>
                <a:spcPct val="100000"/>
              </a:lnSpc>
              <a:buFont typeface="Wingdings 3" charset="2"/>
              <a:buChar char=""/>
            </a:pPr>
            <a:r>
              <a:rPr lang="en-IN">
                <a:solidFill>
                  <a:srgbClr val="404040"/>
                </a:solidFill>
                <a:latin typeface="Century Gothic"/>
              </a:rPr>
              <a:t>Slave’s identity should not be spoof-able. Only trusted devices should be admitted in installation.</a:t>
            </a:r>
            <a:endParaRPr/>
          </a:p>
          <a:p>
            <a:pPr>
              <a:lnSpc>
                <a:spcPct val="100000"/>
              </a:lnSpc>
              <a:buFont typeface="Wingdings 3" charset="2"/>
              <a:buChar char=""/>
            </a:pPr>
            <a:r>
              <a:rPr lang="en-IN">
                <a:solidFill>
                  <a:srgbClr val="404040"/>
                </a:solidFill>
                <a:latin typeface="Century Gothic"/>
              </a:rPr>
              <a:t>Modes of operation</a:t>
            </a:r>
            <a:endParaRPr/>
          </a:p>
          <a:p>
            <a:pPr lvl="1">
              <a:lnSpc>
                <a:spcPct val="100000"/>
              </a:lnSpc>
              <a:buFont typeface="Wingdings 3" charset="2"/>
              <a:buChar char=""/>
            </a:pPr>
            <a:r>
              <a:rPr lang="en-IN" sz="1600">
                <a:solidFill>
                  <a:srgbClr val="404040"/>
                </a:solidFill>
                <a:latin typeface="Century Gothic"/>
              </a:rPr>
              <a:t>Master: Install (Registration mode), Master mode, Alert mode</a:t>
            </a:r>
            <a:endParaRPr/>
          </a:p>
          <a:p>
            <a:pPr lvl="1">
              <a:lnSpc>
                <a:spcPct val="100000"/>
              </a:lnSpc>
              <a:buFont typeface="Wingdings 3" charset="2"/>
              <a:buChar char=""/>
            </a:pPr>
            <a:r>
              <a:rPr lang="en-IN" sz="1600">
                <a:solidFill>
                  <a:srgbClr val="404040"/>
                </a:solidFill>
                <a:latin typeface="Century Gothic"/>
              </a:rPr>
              <a:t>Slave: Sleep mode (No packet requested from master), Active mode (Installation / packet sending)</a:t>
            </a:r>
            <a:endParaRPr/>
          </a:p>
          <a:p>
            <a:pPr>
              <a:lnSpc>
                <a:spcPct val="100000"/>
              </a:lnSpc>
              <a:buFont typeface="Wingdings 3" charset="2"/>
              <a:buChar char=""/>
            </a:pPr>
            <a:r>
              <a:rPr lang="en-IN" sz="1600">
                <a:solidFill>
                  <a:srgbClr val="404040"/>
                </a:solidFill>
                <a:latin typeface="Century Gothic"/>
              </a:rPr>
              <a:t>Alert mode – A response mode after Intrusion detection</a:t>
            </a:r>
            <a:endParaRPr/>
          </a:p>
          <a:p>
            <a:pPr>
              <a:lnSpc>
                <a:spcPct val="100000"/>
              </a:lnSpc>
              <a:buFont typeface="Wingdings 3" charset="2"/>
              <a:buChar char=""/>
            </a:pPr>
            <a:r>
              <a:rPr lang="en-IN" sz="1600">
                <a:solidFill>
                  <a:srgbClr val="404040"/>
                </a:solidFill>
                <a:latin typeface="Century Gothic"/>
              </a:rPr>
              <a:t>Install (register mode) – Performs registration at the beginning of each cycle (Polling used)</a:t>
            </a:r>
            <a:endParaRPr/>
          </a:p>
          <a:p>
            <a:pPr>
              <a:lnSpc>
                <a:spcPct val="100000"/>
              </a:lnSpc>
              <a:buFont typeface="Wingdings 3" charset="2"/>
              <a:buChar char=""/>
            </a:pPr>
            <a:r>
              <a:rPr lang="en-IN" sz="1600">
                <a:solidFill>
                  <a:srgbClr val="404040"/>
                </a:solidFill>
                <a:latin typeface="Century Gothic"/>
              </a:rPr>
              <a:t>Master mode – Polls each device sequentially for response, devices not supposed to send packets otherwise</a:t>
            </a:r>
            <a:endParaRPr/>
          </a:p>
        </p:txBody>
      </p:sp>
      <p:sp>
        <p:nvSpPr>
          <p:cNvPr id="154" name="CustomShape 3"/>
          <p:cNvSpPr/>
          <p:nvPr/>
        </p:nvSpPr>
        <p:spPr>
          <a:xfrm>
            <a:off x="531720" y="787680"/>
            <a:ext cx="779040" cy="364320"/>
          </a:xfrm>
          <a:prstGeom prst="rect">
            <a:avLst/>
          </a:prstGeom>
          <a:noFill/>
          <a:ln>
            <a:noFill/>
          </a:ln>
        </p:spPr>
        <p:txBody>
          <a:bodyPr lIns="90000" tIns="45000" rIns="90000" bIns="45000" anchor="ctr"/>
          <a:lstStyle/>
          <a:p>
            <a:pPr algn="r">
              <a:lnSpc>
                <a:spcPct val="100000"/>
              </a:lnSpc>
            </a:pPr>
            <a:fld id="{F72FDEB4-37F8-4515-8D9E-42CCBD1172DD}" type="slidenum">
              <a:rPr lang="en-IN" sz="2000">
                <a:solidFill>
                  <a:srgbClr val="FEFFFF"/>
                </a:solidFill>
                <a:latin typeface="Century Gothic"/>
              </a:rPr>
              <a:t>8</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2593080" y="348840"/>
            <a:ext cx="8911080" cy="621000"/>
          </a:xfrm>
          <a:prstGeom prst="rect">
            <a:avLst/>
          </a:prstGeom>
          <a:noFill/>
          <a:ln>
            <a:noFill/>
          </a:ln>
        </p:spPr>
        <p:txBody>
          <a:bodyPr lIns="90000" tIns="45000" rIns="90000" bIns="45000"/>
          <a:lstStyle/>
          <a:p>
            <a:pPr>
              <a:lnSpc>
                <a:spcPct val="100000"/>
              </a:lnSpc>
            </a:pPr>
            <a:r>
              <a:rPr lang="en-IN" sz="3600">
                <a:solidFill>
                  <a:srgbClr val="262626"/>
                </a:solidFill>
                <a:latin typeface="Century Gothic"/>
              </a:rPr>
              <a:t>ALGORITHMS FOR REGISTER/MASTER MODE</a:t>
            </a:r>
            <a:endParaRPr/>
          </a:p>
        </p:txBody>
      </p:sp>
      <p:sp>
        <p:nvSpPr>
          <p:cNvPr id="156" name="CustomShape 2"/>
          <p:cNvSpPr/>
          <p:nvPr/>
        </p:nvSpPr>
        <p:spPr>
          <a:xfrm>
            <a:off x="531720" y="1153080"/>
            <a:ext cx="10972080" cy="4757760"/>
          </a:xfrm>
          <a:prstGeom prst="rect">
            <a:avLst/>
          </a:prstGeom>
          <a:noFill/>
          <a:ln>
            <a:noFill/>
          </a:ln>
        </p:spPr>
        <p:txBody>
          <a:bodyPr lIns="90000" tIns="45000" rIns="90000" bIns="45000"/>
          <a:lstStyle/>
          <a:p>
            <a:pPr>
              <a:lnSpc>
                <a:spcPct val="100000"/>
              </a:lnSpc>
              <a:buFont typeface="Wingdings 3" charset="2"/>
              <a:buChar char=""/>
            </a:pPr>
            <a:r>
              <a:rPr lang="en-IN" b="1">
                <a:solidFill>
                  <a:srgbClr val="404040"/>
                </a:solidFill>
                <a:latin typeface="Century Gothic"/>
              </a:rPr>
              <a:t>IF MASTER MODE </a:t>
            </a:r>
            <a:endParaRPr/>
          </a:p>
          <a:p>
            <a:pPr lvl="1">
              <a:lnSpc>
                <a:spcPct val="100000"/>
              </a:lnSpc>
              <a:buFont typeface="Wingdings 3" charset="2"/>
              <a:buChar char=""/>
            </a:pPr>
            <a:r>
              <a:rPr lang="en-IN" sz="1600">
                <a:solidFill>
                  <a:srgbClr val="404040"/>
                </a:solidFill>
                <a:latin typeface="Century Gothic"/>
              </a:rPr>
              <a:t>1. Contacting Device $i        </a:t>
            </a:r>
            <a:endParaRPr/>
          </a:p>
          <a:p>
            <a:pPr lvl="1">
              <a:lnSpc>
                <a:spcPct val="100000"/>
              </a:lnSpc>
              <a:buFont typeface="Wingdings 3" charset="2"/>
              <a:buChar char=""/>
            </a:pPr>
            <a:r>
              <a:rPr lang="en-IN" sz="1600">
                <a:solidFill>
                  <a:srgbClr val="404040"/>
                </a:solidFill>
                <a:latin typeface="Century Gothic"/>
              </a:rPr>
              <a:t>2. Connection successful || Failed to connect, Device $i not in range        </a:t>
            </a:r>
            <a:endParaRPr/>
          </a:p>
          <a:p>
            <a:pPr lvl="1">
              <a:lnSpc>
                <a:spcPct val="100000"/>
              </a:lnSpc>
              <a:buFont typeface="Wingdings 3" charset="2"/>
              <a:buChar char=""/>
            </a:pPr>
            <a:r>
              <a:rPr lang="en-IN" sz="1600">
                <a:solidFill>
                  <a:srgbClr val="404040"/>
                </a:solidFill>
                <a:latin typeface="Century Gothic"/>
              </a:rPr>
              <a:t>3. Receiving Data || Waiting to receive response from device $i        </a:t>
            </a:r>
            <a:endParaRPr/>
          </a:p>
          <a:p>
            <a:pPr lvl="1">
              <a:lnSpc>
                <a:spcPct val="100000"/>
              </a:lnSpc>
              <a:buFont typeface="Wingdings 3" charset="2"/>
              <a:buChar char=""/>
            </a:pPr>
            <a:r>
              <a:rPr lang="en-IN" sz="1600">
                <a:solidFill>
                  <a:srgbClr val="404040"/>
                </a:solidFill>
                <a:latin typeface="Century Gothic"/>
              </a:rPr>
              <a:t>4. Data successfully received || Couldn't receive data from $i, aborting</a:t>
            </a:r>
            <a:endParaRPr/>
          </a:p>
          <a:p>
            <a:pPr>
              <a:lnSpc>
                <a:spcPct val="100000"/>
              </a:lnSpc>
              <a:buFont typeface="Wingdings 3" charset="2"/>
              <a:buChar char=""/>
            </a:pPr>
            <a:r>
              <a:rPr lang="en-IN" sz="1600" b="1">
                <a:solidFill>
                  <a:srgbClr val="404040"/>
                </a:solidFill>
                <a:latin typeface="Century Gothic"/>
              </a:rPr>
              <a:t>IF REGISTER MODE</a:t>
            </a:r>
            <a:endParaRPr/>
          </a:p>
          <a:p>
            <a:pPr lvl="1">
              <a:lnSpc>
                <a:spcPct val="100000"/>
              </a:lnSpc>
              <a:buFont typeface="Wingdings 3" charset="2"/>
              <a:buChar char=""/>
            </a:pPr>
            <a:r>
              <a:rPr lang="en-IN" sz="1600">
                <a:solidFill>
                  <a:srgbClr val="404040"/>
                </a:solidFill>
                <a:latin typeface="Century Gothic"/>
              </a:rPr>
              <a:t>1. Sending beacon, registration cycle started        </a:t>
            </a:r>
            <a:endParaRPr/>
          </a:p>
          <a:p>
            <a:pPr lvl="1">
              <a:lnSpc>
                <a:spcPct val="100000"/>
              </a:lnSpc>
              <a:buFont typeface="Wingdings 3" charset="2"/>
              <a:buChar char=""/>
            </a:pPr>
            <a:r>
              <a:rPr lang="en-IN" sz="1600">
                <a:solidFill>
                  <a:srgbClr val="404040"/>
                </a:solidFill>
                <a:latin typeface="Century Gothic"/>
              </a:rPr>
              <a:t>2. Device has contacted        </a:t>
            </a:r>
            <a:endParaRPr/>
          </a:p>
          <a:p>
            <a:pPr lvl="1">
              <a:lnSpc>
                <a:spcPct val="100000"/>
              </a:lnSpc>
              <a:buFont typeface="Wingdings 3" charset="2"/>
              <a:buChar char=""/>
            </a:pPr>
            <a:r>
              <a:rPr lang="en-IN" sz="1600">
                <a:solidFill>
                  <a:srgbClr val="404040"/>
                </a:solidFill>
                <a:latin typeface="Century Gothic"/>
              </a:rPr>
              <a:t>3. Initiation verification of packet        </a:t>
            </a:r>
            <a:endParaRPr/>
          </a:p>
          <a:p>
            <a:pPr lvl="1">
              <a:lnSpc>
                <a:spcPct val="100000"/>
              </a:lnSpc>
              <a:buFont typeface="Wingdings 3" charset="2"/>
              <a:buChar char=""/>
            </a:pPr>
            <a:r>
              <a:rPr lang="en-IN" sz="1600">
                <a:solidFill>
                  <a:srgbClr val="404040"/>
                </a:solidFill>
                <a:latin typeface="Century Gothic"/>
              </a:rPr>
              <a:t>4. Displaying device info, please authenticate        </a:t>
            </a:r>
            <a:endParaRPr/>
          </a:p>
          <a:p>
            <a:pPr lvl="1">
              <a:lnSpc>
                <a:spcPct val="100000"/>
              </a:lnSpc>
              <a:buFont typeface="Wingdings 3" charset="2"/>
              <a:buChar char=""/>
            </a:pPr>
            <a:r>
              <a:rPr lang="en-IN" sz="1600">
                <a:solidFill>
                  <a:srgbClr val="404040"/>
                </a:solidFill>
                <a:latin typeface="Century Gothic"/>
              </a:rPr>
              <a:t>5. DISPLAY DEVICE INFO</a:t>
            </a:r>
            <a:endParaRPr/>
          </a:p>
        </p:txBody>
      </p:sp>
      <p:sp>
        <p:nvSpPr>
          <p:cNvPr id="157" name="CustomShape 3"/>
          <p:cNvSpPr/>
          <p:nvPr/>
        </p:nvSpPr>
        <p:spPr>
          <a:xfrm>
            <a:off x="531720" y="787680"/>
            <a:ext cx="779040" cy="364320"/>
          </a:xfrm>
          <a:prstGeom prst="rect">
            <a:avLst/>
          </a:prstGeom>
          <a:noFill/>
          <a:ln>
            <a:noFill/>
          </a:ln>
        </p:spPr>
        <p:txBody>
          <a:bodyPr lIns="90000" tIns="45000" rIns="90000" bIns="45000" anchor="ctr"/>
          <a:lstStyle/>
          <a:p>
            <a:pPr algn="r">
              <a:lnSpc>
                <a:spcPct val="100000"/>
              </a:lnSpc>
            </a:pPr>
            <a:fld id="{905F374B-EB1A-4409-B056-E085ED2F8B30}" type="slidenum">
              <a:rPr lang="en-IN" sz="2000">
                <a:solidFill>
                  <a:srgbClr val="FEFFFF"/>
                </a:solidFill>
                <a:latin typeface="Century Gothic"/>
              </a:rPr>
              <a:t>9</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1320</Words>
  <Application>Microsoft Office PowerPoint</Application>
  <PresentationFormat>Widescreen</PresentationFormat>
  <Paragraphs>120</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Century Gothic</vt:lpstr>
      <vt:lpstr>DejaVu Sans</vt:lpstr>
      <vt:lpstr>Times New Roman</vt:lpstr>
      <vt:lpstr>Wingdings 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Abhishek Harshvardhan Mishra</cp:lastModifiedBy>
  <cp:revision>1</cp:revision>
  <dcterms:modified xsi:type="dcterms:W3CDTF">2017-05-12T10:04:47Z</dcterms:modified>
</cp:coreProperties>
</file>