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50399950" cx="21599525"/>
  <p:notesSz cx="6858000" cy="9144000"/>
  <p:embeddedFontLst>
    <p:embeddedFont>
      <p:font typeface="Play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9" roundtripDataSignature="AMtx7mhThTAl01wTuZo0OCh4WHiqcf+0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Play-regular.fntdata"/><Relationship Id="rId8" Type="http://schemas.openxmlformats.org/officeDocument/2006/relationships/font" Target="fonts/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767013" y="1143000"/>
            <a:ext cx="13239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35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35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35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35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35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35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35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35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535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2767013" y="1143000"/>
            <a:ext cx="13239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2767013" y="1143000"/>
            <a:ext cx="13239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778436" y="2576362"/>
            <a:ext cx="12347015" cy="5170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Calibri"/>
              <a:buNone/>
              <a:defRPr b="1" i="0" sz="9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5862303" y="4062540"/>
            <a:ext cx="5177063" cy="850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2361"/>
              </a:spcBef>
              <a:spcAft>
                <a:spcPts val="0"/>
              </a:spcAft>
              <a:buClr>
                <a:schemeClr val="lt1"/>
              </a:buClr>
              <a:buSzPts val="4401"/>
              <a:buFont typeface="Arial"/>
              <a:buNone/>
              <a:defRPr b="0" i="0" sz="44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88645" lvl="1" marL="9144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5670"/>
              <a:buFont typeface="Arial"/>
              <a:buChar char="•"/>
              <a:defRPr b="0" i="0" sz="56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28510" lvl="2" marL="13716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3"/>
              <a:buFont typeface="Arial"/>
              <a:buChar char="•"/>
              <a:defRPr b="0" i="0" sz="47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98538" lvl="3" marL="18288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1"/>
              <a:buFont typeface="Arial"/>
              <a:buChar char="•"/>
              <a:defRPr b="0" i="0" sz="42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98538" lvl="4" marL="22860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1"/>
              <a:buFont typeface="Arial"/>
              <a:buChar char="•"/>
              <a:defRPr b="0" i="0" sz="42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98538" lvl="5" marL="27432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1"/>
              <a:buFont typeface="Arial"/>
              <a:buChar char="•"/>
              <a:defRPr b="0" i="0" sz="42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98538" lvl="6" marL="32004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1"/>
              <a:buFont typeface="Arial"/>
              <a:buChar char="•"/>
              <a:defRPr b="0" i="0" sz="42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98538" lvl="7" marL="36576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1"/>
              <a:buFont typeface="Arial"/>
              <a:buChar char="•"/>
              <a:defRPr b="0" i="0" sz="42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98538" lvl="8" marL="41148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1"/>
              <a:buFont typeface="Arial"/>
              <a:buChar char="•"/>
              <a:defRPr b="0" i="0" sz="42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2" type="body"/>
          </p:nvPr>
        </p:nvSpPr>
        <p:spPr>
          <a:xfrm>
            <a:off x="15862303" y="5488101"/>
            <a:ext cx="5177063" cy="850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2361"/>
              </a:spcBef>
              <a:spcAft>
                <a:spcPts val="0"/>
              </a:spcAft>
              <a:buClr>
                <a:schemeClr val="lt1"/>
              </a:buClr>
              <a:buSzPts val="4401"/>
              <a:buFont typeface="Arial"/>
              <a:buNone/>
              <a:defRPr b="0" i="0" sz="44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88645" lvl="1" marL="9144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5670"/>
              <a:buFont typeface="Arial"/>
              <a:buChar char="•"/>
              <a:defRPr b="0" i="0" sz="56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28510" lvl="2" marL="13716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3"/>
              <a:buFont typeface="Arial"/>
              <a:buChar char="•"/>
              <a:defRPr b="0" i="0" sz="47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98538" lvl="3" marL="18288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1"/>
              <a:buFont typeface="Arial"/>
              <a:buChar char="•"/>
              <a:defRPr b="0" i="0" sz="42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98538" lvl="4" marL="22860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1"/>
              <a:buFont typeface="Arial"/>
              <a:buChar char="•"/>
              <a:defRPr b="0" i="0" sz="42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98538" lvl="5" marL="27432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1"/>
              <a:buFont typeface="Arial"/>
              <a:buChar char="•"/>
              <a:defRPr b="0" i="0" sz="42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98538" lvl="6" marL="32004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1"/>
              <a:buFont typeface="Arial"/>
              <a:buChar char="•"/>
              <a:defRPr b="0" i="0" sz="42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98538" lvl="7" marL="36576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1"/>
              <a:buFont typeface="Arial"/>
              <a:buChar char="•"/>
              <a:defRPr b="0" i="0" sz="42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98538" lvl="8" marL="41148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1"/>
              <a:buFont typeface="Arial"/>
              <a:buChar char="•"/>
              <a:defRPr b="0" i="0" sz="42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3" type="body"/>
          </p:nvPr>
        </p:nvSpPr>
        <p:spPr>
          <a:xfrm>
            <a:off x="15862303" y="6895990"/>
            <a:ext cx="5177063" cy="850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2361"/>
              </a:spcBef>
              <a:spcAft>
                <a:spcPts val="0"/>
              </a:spcAft>
              <a:buClr>
                <a:schemeClr val="lt1"/>
              </a:buClr>
              <a:buSzPts val="4401"/>
              <a:buFont typeface="Arial"/>
              <a:buNone/>
              <a:defRPr b="0" i="0" sz="44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88645" lvl="1" marL="9144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5670"/>
              <a:buFont typeface="Arial"/>
              <a:buChar char="•"/>
              <a:defRPr b="0" i="0" sz="56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28510" lvl="2" marL="13716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3"/>
              <a:buFont typeface="Arial"/>
              <a:buChar char="•"/>
              <a:defRPr b="0" i="0" sz="47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98538" lvl="3" marL="18288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1"/>
              <a:buFont typeface="Arial"/>
              <a:buChar char="•"/>
              <a:defRPr b="0" i="0" sz="42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98538" lvl="4" marL="22860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1"/>
              <a:buFont typeface="Arial"/>
              <a:buChar char="•"/>
              <a:defRPr b="0" i="0" sz="42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98538" lvl="5" marL="27432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1"/>
              <a:buFont typeface="Arial"/>
              <a:buChar char="•"/>
              <a:defRPr b="0" i="0" sz="42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98538" lvl="6" marL="32004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1"/>
              <a:buFont typeface="Arial"/>
              <a:buChar char="•"/>
              <a:defRPr b="0" i="0" sz="42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98538" lvl="7" marL="36576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1"/>
              <a:buFont typeface="Arial"/>
              <a:buChar char="•"/>
              <a:defRPr b="0" i="0" sz="42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98538" lvl="8" marL="41148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1"/>
              <a:buFont typeface="Arial"/>
              <a:buChar char="•"/>
              <a:defRPr b="0" i="0" sz="42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>
  <p:cSld name="세로 제목 및 텍스트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21599525" cy="144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" name="Google Shape;28;p5"/>
          <p:cNvCxnSpPr/>
          <p:nvPr/>
        </p:nvCxnSpPr>
        <p:spPr>
          <a:xfrm>
            <a:off x="0" y="14400000"/>
            <a:ext cx="215995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" name="Google Shape;29;p5"/>
          <p:cNvSpPr/>
          <p:nvPr/>
        </p:nvSpPr>
        <p:spPr>
          <a:xfrm>
            <a:off x="0" y="7200000"/>
            <a:ext cx="21599525" cy="231744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작성불가 페이지</a:t>
            </a:r>
            <a:endParaRPr sz="1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입니다.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작성요령 </a:t>
            </a:r>
            <a:br>
              <a:rPr lang="ko-KR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목차 수정 가능</a:t>
            </a:r>
            <a:br>
              <a:rPr lang="ko-KR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폰트는 맑은고딕으로 통일</a:t>
            </a:r>
            <a:endParaRPr sz="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50" lvl="0" marL="8572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Char char="-"/>
            </a:pPr>
            <a:r>
              <a:rPr lang="ko-KR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이미지 파일은 고화질로 업로드 부탁드립니다.</a:t>
            </a:r>
            <a:endParaRPr/>
          </a:p>
          <a:p>
            <a:pPr indent="-723900" lvl="0" marL="11430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t/>
            </a:r>
            <a:endParaRPr sz="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lang="ko-KR" sz="8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제출하신 자료는 전체적으로 디자인작업을 진행 후 인쇄 예정입니다.</a:t>
            </a:r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0" y="7198200"/>
            <a:ext cx="215995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5"/>
          <p:cNvSpPr/>
          <p:nvPr/>
        </p:nvSpPr>
        <p:spPr>
          <a:xfrm>
            <a:off x="0" y="27225522"/>
            <a:ext cx="21599525" cy="2317442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작성불가</a:t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266700" y="7505700"/>
            <a:ext cx="1943100" cy="2857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2209800" y="7505700"/>
            <a:ext cx="1943100" cy="2857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4133850" y="7505700"/>
            <a:ext cx="1943100" cy="2857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15522575" y="7505700"/>
            <a:ext cx="1943100" cy="2857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17465675" y="7505700"/>
            <a:ext cx="1943100" cy="2857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19389725" y="7505700"/>
            <a:ext cx="1943100" cy="2857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6553200" y="7886700"/>
            <a:ext cx="8496300" cy="24765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화살표 위의 선까지 </a:t>
            </a:r>
            <a:endParaRPr sz="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작성가능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1484968" y="2683345"/>
            <a:ext cx="18629590" cy="9741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93"/>
              <a:buFont typeface="Calibri"/>
              <a:buNone/>
              <a:defRPr b="0" i="0" sz="103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1484968" y="13416654"/>
            <a:ext cx="18629590" cy="31978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48525" lvl="0" marL="457200" marR="0" rtl="0" algn="l">
              <a:lnSpc>
                <a:spcPct val="90000"/>
              </a:lnSpc>
              <a:spcBef>
                <a:spcPts val="2361"/>
              </a:spcBef>
              <a:spcAft>
                <a:spcPts val="0"/>
              </a:spcAft>
              <a:buClr>
                <a:schemeClr val="dk1"/>
              </a:buClr>
              <a:buSzPts val="6613"/>
              <a:buFont typeface="Arial"/>
              <a:buChar char="•"/>
              <a:defRPr b="0" i="0" sz="66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88645" lvl="1" marL="9144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5670"/>
              <a:buFont typeface="Arial"/>
              <a:buChar char="•"/>
              <a:defRPr b="0" i="0" sz="56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28510" lvl="2" marL="13716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723"/>
              <a:buFont typeface="Arial"/>
              <a:buChar char="•"/>
              <a:defRPr b="0" i="0" sz="47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98538" lvl="3" marL="18288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1"/>
              <a:buFont typeface="Arial"/>
              <a:buChar char="•"/>
              <a:defRPr b="0" i="0" sz="42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98538" lvl="4" marL="22860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1"/>
              <a:buFont typeface="Arial"/>
              <a:buChar char="•"/>
              <a:defRPr b="0" i="0" sz="42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98538" lvl="5" marL="27432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1"/>
              <a:buFont typeface="Arial"/>
              <a:buChar char="•"/>
              <a:defRPr b="0" i="0" sz="42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98538" lvl="6" marL="32004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1"/>
              <a:buFont typeface="Arial"/>
              <a:buChar char="•"/>
              <a:defRPr b="0" i="0" sz="42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98538" lvl="7" marL="36576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1"/>
              <a:buFont typeface="Arial"/>
              <a:buChar char="•"/>
              <a:defRPr b="0" i="0" sz="42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98538" lvl="8" marL="4114800" marR="0" rtl="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4251"/>
              <a:buFont typeface="Arial"/>
              <a:buChar char="•"/>
              <a:defRPr b="0" i="0" sz="42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1484968" y="46713302"/>
            <a:ext cx="4859893" cy="268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7154843" y="46713302"/>
            <a:ext cx="7289840" cy="268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15254667" y="46713302"/>
            <a:ext cx="4859893" cy="268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idx="10" type="dt"/>
          </p:nvPr>
        </p:nvSpPr>
        <p:spPr>
          <a:xfrm>
            <a:off x="1484968" y="46713302"/>
            <a:ext cx="4859893" cy="268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7154843" y="46713302"/>
            <a:ext cx="7289840" cy="268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15254667" y="46713302"/>
            <a:ext cx="4859893" cy="268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"/>
          <p:cNvGrpSpPr/>
          <p:nvPr/>
        </p:nvGrpSpPr>
        <p:grpSpPr>
          <a:xfrm>
            <a:off x="0" y="0"/>
            <a:ext cx="21599525" cy="14436483"/>
            <a:chOff x="0" y="0"/>
            <a:chExt cx="21599525" cy="12598175"/>
          </a:xfrm>
        </p:grpSpPr>
        <p:sp>
          <p:nvSpPr>
            <p:cNvPr id="11" name="Google Shape;11;p3"/>
            <p:cNvSpPr/>
            <p:nvPr/>
          </p:nvSpPr>
          <p:spPr>
            <a:xfrm>
              <a:off x="0" y="0"/>
              <a:ext cx="21599525" cy="9874785"/>
            </a:xfrm>
            <a:prstGeom prst="rect">
              <a:avLst/>
            </a:prstGeom>
            <a:solidFill>
              <a:srgbClr val="3617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3"/>
            <p:cNvSpPr/>
            <p:nvPr/>
          </p:nvSpPr>
          <p:spPr>
            <a:xfrm flipH="1">
              <a:off x="0" y="7707609"/>
              <a:ext cx="21599525" cy="4890566"/>
            </a:xfrm>
            <a:prstGeom prst="round1Rect">
              <a:avLst>
                <a:gd fmla="val 32324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3"/>
          <p:cNvSpPr/>
          <p:nvPr/>
        </p:nvSpPr>
        <p:spPr>
          <a:xfrm>
            <a:off x="819150" y="1028699"/>
            <a:ext cx="7505700" cy="1200516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802" u="none" cap="none" strike="noStrike">
                <a:solidFill>
                  <a:srgbClr val="3617CE"/>
                </a:solidFill>
                <a:latin typeface="Calibri"/>
                <a:ea typeface="Calibri"/>
                <a:cs typeface="Calibri"/>
                <a:sym typeface="Calibri"/>
              </a:rPr>
              <a:t>FLY AI Challenger 4기</a:t>
            </a:r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13506450" y="2658325"/>
            <a:ext cx="7715245" cy="5080867"/>
            <a:chOff x="13506450" y="1286725"/>
            <a:chExt cx="7715245" cy="5080867"/>
          </a:xfrm>
        </p:grpSpPr>
        <p:cxnSp>
          <p:nvCxnSpPr>
            <p:cNvPr id="15" name="Google Shape;15;p3"/>
            <p:cNvCxnSpPr/>
            <p:nvPr/>
          </p:nvCxnSpPr>
          <p:spPr>
            <a:xfrm>
              <a:off x="13506450" y="1286725"/>
              <a:ext cx="0" cy="5080865"/>
            </a:xfrm>
            <a:prstGeom prst="straightConnector1">
              <a:avLst/>
            </a:prstGeom>
            <a:noFill/>
            <a:ln cap="flat" cmpd="sng" w="635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" name="Google Shape;16;p3"/>
            <p:cNvSpPr/>
            <p:nvPr/>
          </p:nvSpPr>
          <p:spPr>
            <a:xfrm>
              <a:off x="13781090" y="2690943"/>
              <a:ext cx="1858959" cy="86821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4401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팀명</a:t>
              </a:r>
              <a:endParaRPr b="1" i="0" sz="44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13781090" y="5499373"/>
              <a:ext cx="1858959" cy="86821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4401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멘토</a:t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13781090" y="4095158"/>
              <a:ext cx="1858959" cy="86821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4401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팀원</a:t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13781092" y="1286732"/>
              <a:ext cx="7440603" cy="868219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99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" name="Google Shape;20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4164410" y="1109104"/>
            <a:ext cx="2951278" cy="113652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11" Type="http://schemas.openxmlformats.org/officeDocument/2006/relationships/image" Target="../media/image6.png"/><Relationship Id="rId10" Type="http://schemas.openxmlformats.org/officeDocument/2006/relationships/image" Target="../media/image4.png"/><Relationship Id="rId12" Type="http://schemas.openxmlformats.org/officeDocument/2006/relationships/image" Target="../media/image7.png"/><Relationship Id="rId9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25" y="16158263"/>
            <a:ext cx="20563286" cy="10932212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"/>
          <p:cNvSpPr txBox="1"/>
          <p:nvPr>
            <p:ph type="ctrTitle"/>
          </p:nvPr>
        </p:nvSpPr>
        <p:spPr>
          <a:xfrm>
            <a:off x="778436" y="2576362"/>
            <a:ext cx="12347015" cy="5170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Calibri"/>
              <a:buNone/>
            </a:pPr>
            <a:r>
              <a:rPr lang="ko-KR"/>
              <a:t>내가그린 AI 단짝 친구</a:t>
            </a:r>
            <a:br>
              <a:rPr lang="ko-KR"/>
            </a:br>
            <a:r>
              <a:rPr lang="ko-KR"/>
              <a:t>그리닷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Calibri"/>
              <a:buNone/>
            </a:pPr>
            <a:r>
              <a:rPr lang="ko-KR" sz="8000"/>
              <a:t>:  메타 캐릭터 생성 서비스</a:t>
            </a:r>
            <a:endParaRPr sz="8000"/>
          </a:p>
        </p:txBody>
      </p:sp>
      <p:sp>
        <p:nvSpPr>
          <p:cNvPr id="55" name="Google Shape;55;p1"/>
          <p:cNvSpPr txBox="1"/>
          <p:nvPr>
            <p:ph idx="1" type="body"/>
          </p:nvPr>
        </p:nvSpPr>
        <p:spPr>
          <a:xfrm>
            <a:off x="15862303" y="4062540"/>
            <a:ext cx="5177063" cy="850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ko-KR"/>
              <a:t>아보카도</a:t>
            </a:r>
            <a:endParaRPr/>
          </a:p>
        </p:txBody>
      </p:sp>
      <p:sp>
        <p:nvSpPr>
          <p:cNvPr id="56" name="Google Shape;56;p1"/>
          <p:cNvSpPr txBox="1"/>
          <p:nvPr>
            <p:ph idx="2" type="body"/>
          </p:nvPr>
        </p:nvSpPr>
        <p:spPr>
          <a:xfrm>
            <a:off x="15862300" y="5488100"/>
            <a:ext cx="57372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ko-KR"/>
              <a:t>변지협,이성원,김동욱,김동재,문지우</a:t>
            </a:r>
            <a:endParaRPr/>
          </a:p>
        </p:txBody>
      </p:sp>
      <p:sp>
        <p:nvSpPr>
          <p:cNvPr id="57" name="Google Shape;57;p1"/>
          <p:cNvSpPr txBox="1"/>
          <p:nvPr>
            <p:ph idx="3" type="body"/>
          </p:nvPr>
        </p:nvSpPr>
        <p:spPr>
          <a:xfrm>
            <a:off x="15862303" y="6895990"/>
            <a:ext cx="5177063" cy="850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ko-KR"/>
              <a:t>서성준</a:t>
            </a:r>
            <a:endParaRPr/>
          </a:p>
        </p:txBody>
      </p:sp>
      <p:grpSp>
        <p:nvGrpSpPr>
          <p:cNvPr id="58" name="Google Shape;58;p1"/>
          <p:cNvGrpSpPr/>
          <p:nvPr/>
        </p:nvGrpSpPr>
        <p:grpSpPr>
          <a:xfrm>
            <a:off x="778443" y="9764933"/>
            <a:ext cx="4288906" cy="1372780"/>
            <a:chOff x="1019176" y="10432298"/>
            <a:chExt cx="4288907" cy="1372778"/>
          </a:xfrm>
        </p:grpSpPr>
        <p:sp>
          <p:nvSpPr>
            <p:cNvPr id="59" name="Google Shape;59;p1"/>
            <p:cNvSpPr/>
            <p:nvPr/>
          </p:nvSpPr>
          <p:spPr>
            <a:xfrm>
              <a:off x="1019176" y="10432298"/>
              <a:ext cx="465792" cy="1372778"/>
            </a:xfrm>
            <a:prstGeom prst="roundRect">
              <a:avLst>
                <a:gd fmla="val 50000" name="adj"/>
              </a:avLst>
            </a:prstGeom>
            <a:solidFill>
              <a:srgbClr val="E519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6002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764783" y="10432298"/>
              <a:ext cx="3543300" cy="13727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7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개요</a:t>
              </a:r>
              <a:endParaRPr/>
            </a:p>
          </p:txBody>
        </p:sp>
      </p:grpSp>
      <p:grpSp>
        <p:nvGrpSpPr>
          <p:cNvPr id="61" name="Google Shape;61;p1"/>
          <p:cNvGrpSpPr/>
          <p:nvPr/>
        </p:nvGrpSpPr>
        <p:grpSpPr>
          <a:xfrm>
            <a:off x="778443" y="13156045"/>
            <a:ext cx="4288906" cy="1372783"/>
            <a:chOff x="1019183" y="9606606"/>
            <a:chExt cx="4288907" cy="1372781"/>
          </a:xfrm>
        </p:grpSpPr>
        <p:sp>
          <p:nvSpPr>
            <p:cNvPr id="62" name="Google Shape;62;p1"/>
            <p:cNvSpPr/>
            <p:nvPr/>
          </p:nvSpPr>
          <p:spPr>
            <a:xfrm>
              <a:off x="1019183" y="9606609"/>
              <a:ext cx="465792" cy="1372778"/>
            </a:xfrm>
            <a:prstGeom prst="roundRect">
              <a:avLst>
                <a:gd fmla="val 50000" name="adj"/>
              </a:avLst>
            </a:prstGeom>
            <a:solidFill>
              <a:srgbClr val="F47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1764790" y="9606606"/>
              <a:ext cx="3543300" cy="13727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7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목표</a:t>
              </a:r>
              <a:endParaRPr/>
            </a:p>
          </p:txBody>
        </p:sp>
      </p:grpSp>
      <p:grpSp>
        <p:nvGrpSpPr>
          <p:cNvPr id="64" name="Google Shape;64;p1"/>
          <p:cNvGrpSpPr/>
          <p:nvPr/>
        </p:nvGrpSpPr>
        <p:grpSpPr>
          <a:xfrm>
            <a:off x="778443" y="16835341"/>
            <a:ext cx="4288906" cy="1372780"/>
            <a:chOff x="1019176" y="10432298"/>
            <a:chExt cx="4288907" cy="1372778"/>
          </a:xfrm>
        </p:grpSpPr>
        <p:sp>
          <p:nvSpPr>
            <p:cNvPr id="65" name="Google Shape;65;p1"/>
            <p:cNvSpPr/>
            <p:nvPr/>
          </p:nvSpPr>
          <p:spPr>
            <a:xfrm>
              <a:off x="1019176" y="10432298"/>
              <a:ext cx="465792" cy="1372778"/>
            </a:xfrm>
            <a:prstGeom prst="roundRect">
              <a:avLst>
                <a:gd fmla="val 50000" name="adj"/>
              </a:avLst>
            </a:prstGeom>
            <a:solidFill>
              <a:srgbClr val="E519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1764783" y="10432298"/>
              <a:ext cx="3543300" cy="13727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7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구성</a:t>
              </a:r>
              <a:endParaRPr/>
            </a:p>
          </p:txBody>
        </p:sp>
      </p:grpSp>
      <p:grpSp>
        <p:nvGrpSpPr>
          <p:cNvPr id="67" name="Google Shape;67;p1"/>
          <p:cNvGrpSpPr/>
          <p:nvPr/>
        </p:nvGrpSpPr>
        <p:grpSpPr>
          <a:xfrm>
            <a:off x="778436" y="39442073"/>
            <a:ext cx="11297449" cy="1372780"/>
            <a:chOff x="1019176" y="10432298"/>
            <a:chExt cx="11297452" cy="1372778"/>
          </a:xfrm>
        </p:grpSpPr>
        <p:sp>
          <p:nvSpPr>
            <p:cNvPr id="68" name="Google Shape;68;p1"/>
            <p:cNvSpPr/>
            <p:nvPr/>
          </p:nvSpPr>
          <p:spPr>
            <a:xfrm>
              <a:off x="1019176" y="10432298"/>
              <a:ext cx="465792" cy="1372778"/>
            </a:xfrm>
            <a:prstGeom prst="roundRect">
              <a:avLst>
                <a:gd fmla="val 50000" name="adj"/>
              </a:avLst>
            </a:prstGeom>
            <a:solidFill>
              <a:srgbClr val="F47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1764783" y="10432298"/>
              <a:ext cx="10551845" cy="13727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7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기대효과 및 활용방안</a:t>
              </a:r>
              <a:endParaRPr/>
            </a:p>
          </p:txBody>
        </p:sp>
      </p:grpSp>
      <p:sp>
        <p:nvSpPr>
          <p:cNvPr id="70" name="Google Shape;70;p1"/>
          <p:cNvSpPr txBox="1"/>
          <p:nvPr/>
        </p:nvSpPr>
        <p:spPr>
          <a:xfrm>
            <a:off x="3952400" y="9513850"/>
            <a:ext cx="17347500" cy="27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501">
                <a:latin typeface="Play"/>
                <a:ea typeface="Play"/>
                <a:cs typeface="Play"/>
                <a:sym typeface="Play"/>
              </a:rPr>
              <a:t>내가 그린 그림이 갑자기 살아 움직인다?! 나랑 대화해줘!!</a:t>
            </a:r>
            <a:br>
              <a:rPr lang="ko-KR" sz="4401">
                <a:latin typeface="Play"/>
                <a:ea typeface="Play"/>
                <a:cs typeface="Play"/>
                <a:sym typeface="Play"/>
              </a:rPr>
            </a:br>
            <a:r>
              <a:rPr lang="ko-KR" sz="4401">
                <a:latin typeface="Play"/>
                <a:ea typeface="Play"/>
                <a:cs typeface="Play"/>
                <a:sym typeface="Play"/>
              </a:rPr>
              <a:t>; 손</a:t>
            </a:r>
            <a:r>
              <a:rPr b="0" i="0" lang="ko-KR" sz="4401" u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그림</a:t>
            </a:r>
            <a:r>
              <a:rPr lang="ko-KR" sz="4401">
                <a:latin typeface="Play"/>
                <a:ea typeface="Play"/>
                <a:cs typeface="Play"/>
                <a:sym typeface="Play"/>
              </a:rPr>
              <a:t>이 인격을 갖고</a:t>
            </a:r>
            <a:r>
              <a:rPr b="0" i="0" lang="ko-KR" sz="4401" u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ko-KR" sz="4401">
                <a:latin typeface="Play"/>
                <a:ea typeface="Play"/>
                <a:cs typeface="Play"/>
                <a:sym typeface="Play"/>
              </a:rPr>
              <a:t>대화에 맞춰 움직이는 메타 캐릭터 개발</a:t>
            </a:r>
            <a:endParaRPr b="0" sz="4401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4252000" y="12517113"/>
            <a:ext cx="17347500" cy="29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50806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1"/>
              <a:buFont typeface="Play"/>
              <a:buAutoNum type="arabicPeriod"/>
            </a:pPr>
            <a:r>
              <a:rPr lang="ko-KR" sz="4401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아동  :  그리와 상호작용 통한 사회성 발달.</a:t>
            </a:r>
            <a:endParaRPr sz="440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1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  창의력과 상상력을 증진</a:t>
            </a:r>
            <a:endParaRPr sz="440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50806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1"/>
              <a:buFont typeface="Play"/>
              <a:buAutoNum type="arabicPeriod"/>
            </a:pPr>
            <a:r>
              <a:rPr lang="ko-KR" sz="4401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부모님 : 대화 로그 &amp; 감정 분석 리포트 통한 자녀의 정서 모니터링</a:t>
            </a:r>
            <a:endParaRPr sz="440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17050325" y="16774263"/>
            <a:ext cx="45492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1"/>
              <a:buFont typeface="Arial"/>
              <a:buNone/>
            </a:pPr>
            <a:r>
              <a:rPr b="1" lang="ko-KR" sz="3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시스템 아키텍처 &gt;</a:t>
            </a:r>
            <a:endParaRPr b="1" sz="35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1524043" y="40863495"/>
            <a:ext cx="17347617" cy="9287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1"/>
              <a:buFont typeface="Arial"/>
              <a:buNone/>
            </a:pPr>
            <a:r>
              <a:rPr b="1" lang="ko-KR" sz="4401" u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기대 효과</a:t>
            </a:r>
            <a:endParaRPr b="1" sz="4401" u="non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361"/>
              </a:spcBef>
              <a:spcAft>
                <a:spcPts val="0"/>
              </a:spcAft>
              <a:buClr>
                <a:srgbClr val="000000"/>
              </a:buClr>
              <a:buSzPts val="4401"/>
              <a:buFont typeface="Arial"/>
              <a:buNone/>
            </a:pPr>
            <a:r>
              <a:rPr b="0" lang="ko-KR" sz="4401" u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1. 아이들의 창의력과 상상력을 키울 수 있습니다.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361"/>
              </a:spcBef>
              <a:spcAft>
                <a:spcPts val="0"/>
              </a:spcAft>
              <a:buClr>
                <a:srgbClr val="000000"/>
              </a:buClr>
              <a:buSzPts val="4401"/>
              <a:buFont typeface="Arial"/>
              <a:buNone/>
            </a:pPr>
            <a:r>
              <a:rPr b="0" lang="ko-KR" sz="4401" u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2. 아이들의 언어 능력과 의사소통 능력을 향상 시킬 수 있습니다.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361"/>
              </a:spcBef>
              <a:spcAft>
                <a:spcPts val="0"/>
              </a:spcAft>
              <a:buClr>
                <a:srgbClr val="000000"/>
              </a:buClr>
              <a:buSzPts val="4401"/>
              <a:buFont typeface="Arial"/>
              <a:buNone/>
            </a:pPr>
            <a:r>
              <a:rPr b="0" lang="ko-KR" sz="4401" u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3. 자신의 감정을 이해하고 조절하는 방법을 배울 수 있습니다.</a:t>
            </a:r>
            <a:endParaRPr b="0" sz="4401" u="non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361"/>
              </a:spcBef>
              <a:spcAft>
                <a:spcPts val="0"/>
              </a:spcAft>
              <a:buClr>
                <a:srgbClr val="000000"/>
              </a:buClr>
              <a:buSzPts val="4401"/>
              <a:buFont typeface="Arial"/>
              <a:buNone/>
            </a:pPr>
            <a:r>
              <a:rPr lang="ko-KR" sz="4401">
                <a:latin typeface="Play"/>
                <a:ea typeface="Play"/>
                <a:cs typeface="Play"/>
                <a:sym typeface="Play"/>
              </a:rPr>
              <a:t>4. 부모님이나 선생님에게 말하기 힘든 감정을 모니터링할 수 있습니다.</a:t>
            </a:r>
            <a:endParaRPr sz="4401"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361"/>
              </a:spcBef>
              <a:spcAft>
                <a:spcPts val="0"/>
              </a:spcAft>
              <a:buClr>
                <a:schemeClr val="lt1"/>
              </a:buClr>
              <a:buSzPts val="4401"/>
              <a:buFont typeface="Arial"/>
              <a:buNone/>
            </a:pPr>
            <a:r>
              <a:t/>
            </a:r>
            <a:endParaRPr b="0" sz="4401" u="non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361"/>
              </a:spcBef>
              <a:spcAft>
                <a:spcPts val="0"/>
              </a:spcAft>
              <a:buClr>
                <a:srgbClr val="000000"/>
              </a:buClr>
              <a:buSzPts val="4401"/>
              <a:buFont typeface="Arial"/>
              <a:buNone/>
            </a:pPr>
            <a:r>
              <a:rPr b="1" lang="ko-KR" sz="4401" u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활용 방안</a:t>
            </a:r>
            <a:endParaRPr b="1" sz="4401" u="none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361"/>
              </a:spcBef>
              <a:spcAft>
                <a:spcPts val="0"/>
              </a:spcAft>
              <a:buClr>
                <a:srgbClr val="000000"/>
              </a:buClr>
              <a:buSzPts val="4401"/>
              <a:buFont typeface="Arial"/>
              <a:buNone/>
            </a:pPr>
            <a:r>
              <a:rPr b="0" lang="ko-KR" sz="4401" u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1. 가정에서 아이들의 교육과 성장에 활용할 수 있습니다.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361"/>
              </a:spcBef>
              <a:spcAft>
                <a:spcPts val="0"/>
              </a:spcAft>
              <a:buClr>
                <a:srgbClr val="000000"/>
              </a:buClr>
              <a:buSzPts val="4401"/>
              <a:buFont typeface="Arial"/>
              <a:buNone/>
            </a:pPr>
            <a:r>
              <a:rPr b="0" lang="ko-KR" sz="4401" u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2. 학교나 교육 기관에서 아이들의 교육과 학습에 활용할 수 있습니다.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361"/>
              </a:spcBef>
              <a:spcAft>
                <a:spcPts val="0"/>
              </a:spcAft>
              <a:buClr>
                <a:srgbClr val="000000"/>
              </a:buClr>
              <a:buSzPts val="4401"/>
              <a:buFont typeface="Arial"/>
              <a:buNone/>
            </a:pPr>
            <a:r>
              <a:rPr b="0" lang="ko-KR" sz="4401" u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3. 아이들의 심리 치료나 상담에 </a:t>
            </a:r>
            <a:r>
              <a:rPr lang="ko-KR" sz="4401">
                <a:latin typeface="Play"/>
                <a:ea typeface="Play"/>
                <a:cs typeface="Play"/>
                <a:sym typeface="Play"/>
              </a:rPr>
              <a:t>보조자료로 </a:t>
            </a:r>
            <a:r>
              <a:rPr b="0" lang="ko-KR" sz="4401" u="non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활용할 수 있습니다.</a:t>
            </a:r>
            <a:endParaRPr b="0" sz="4401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-34563525" y="19137400"/>
            <a:ext cx="21599400" cy="21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000"/>
              <a:t>아이 자신이 그린 그림을 바탕으로 캐릭터 제작 기능 제공</a:t>
            </a:r>
            <a:endParaRPr b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/>
              <a:t>이름, 나이, 성격을 사용자 성향에 맞춰 생성 할 수 있습니다.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/>
              <a:t>생성형 AI 를 통해 그림의 퀄리티를 향상 시킬 수 있습니다.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/>
              <a:t>리깅을 통하여 캐릭터가 대화에 맞게 캐릭터가 반응합니다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/>
              <a:t>.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000"/>
              <a:t>아이와 캐릭터의 대화 내용을 열람 &amp; 분석 리포트 제공</a:t>
            </a:r>
            <a:endParaRPr b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/>
              <a:t>엄마는 아이가 캐릭터랑 나눈 대화를 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pic>
        <p:nvPicPr>
          <p:cNvPr id="75" name="Google Shape;75;p1"/>
          <p:cNvPicPr preferRelativeResize="0"/>
          <p:nvPr/>
        </p:nvPicPr>
        <p:blipFill rotWithShape="1">
          <a:blip r:embed="rId4">
            <a:alphaModFix/>
          </a:blip>
          <a:srcRect b="6383" l="0" r="0" t="2946"/>
          <a:stretch/>
        </p:blipFill>
        <p:spPr>
          <a:xfrm>
            <a:off x="8167365" y="27816314"/>
            <a:ext cx="5112458" cy="277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"/>
          <p:cNvPicPr preferRelativeResize="0"/>
          <p:nvPr/>
        </p:nvPicPr>
        <p:blipFill rotWithShape="1">
          <a:blip r:embed="rId5">
            <a:alphaModFix/>
          </a:blip>
          <a:srcRect b="6383" l="0" r="2987" t="2946"/>
          <a:stretch/>
        </p:blipFill>
        <p:spPr>
          <a:xfrm>
            <a:off x="13912754" y="27792835"/>
            <a:ext cx="4960115" cy="277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"/>
          <p:cNvPicPr preferRelativeResize="0"/>
          <p:nvPr/>
        </p:nvPicPr>
        <p:blipFill rotWithShape="1">
          <a:blip r:embed="rId6">
            <a:alphaModFix/>
          </a:blip>
          <a:srcRect b="6383" l="0" r="0" t="2946"/>
          <a:stretch/>
        </p:blipFill>
        <p:spPr>
          <a:xfrm>
            <a:off x="13906493" y="31839785"/>
            <a:ext cx="5112458" cy="277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"/>
          <p:cNvPicPr preferRelativeResize="0"/>
          <p:nvPr/>
        </p:nvPicPr>
        <p:blipFill rotWithShape="1">
          <a:blip r:embed="rId7">
            <a:alphaModFix/>
          </a:blip>
          <a:srcRect b="6383" l="0" r="1370" t="2946"/>
          <a:stretch/>
        </p:blipFill>
        <p:spPr>
          <a:xfrm>
            <a:off x="8207575" y="31839775"/>
            <a:ext cx="5042150" cy="292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"/>
          <p:cNvPicPr preferRelativeResize="0"/>
          <p:nvPr/>
        </p:nvPicPr>
        <p:blipFill rotWithShape="1">
          <a:blip r:embed="rId8">
            <a:alphaModFix/>
          </a:blip>
          <a:srcRect b="6383" l="0" r="0" t="2946"/>
          <a:stretch/>
        </p:blipFill>
        <p:spPr>
          <a:xfrm>
            <a:off x="2438350" y="31822975"/>
            <a:ext cx="5112451" cy="29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"/>
          <p:cNvPicPr preferRelativeResize="0"/>
          <p:nvPr/>
        </p:nvPicPr>
        <p:blipFill rotWithShape="1">
          <a:blip r:embed="rId9">
            <a:alphaModFix/>
          </a:blip>
          <a:srcRect b="6383" l="0" r="0" t="2946"/>
          <a:stretch/>
        </p:blipFill>
        <p:spPr>
          <a:xfrm>
            <a:off x="8243530" y="35739874"/>
            <a:ext cx="5112458" cy="2770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oogle Shape;81;p1"/>
          <p:cNvGrpSpPr/>
          <p:nvPr/>
        </p:nvGrpSpPr>
        <p:grpSpPr>
          <a:xfrm>
            <a:off x="2422743" y="27816025"/>
            <a:ext cx="5111708" cy="2771432"/>
            <a:chOff x="29293850" y="4283350"/>
            <a:chExt cx="12141825" cy="6882126"/>
          </a:xfrm>
        </p:grpSpPr>
        <p:pic>
          <p:nvPicPr>
            <p:cNvPr id="82" name="Google Shape;82;p1"/>
            <p:cNvPicPr preferRelativeResize="0"/>
            <p:nvPr/>
          </p:nvPicPr>
          <p:blipFill rotWithShape="1">
            <a:blip r:embed="rId10">
              <a:alphaModFix/>
            </a:blip>
            <a:srcRect b="6383" l="0" r="0" t="2946"/>
            <a:stretch/>
          </p:blipFill>
          <p:spPr>
            <a:xfrm>
              <a:off x="29293850" y="4286250"/>
              <a:ext cx="12139901" cy="68792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1"/>
            <p:cNvSpPr/>
            <p:nvPr/>
          </p:nvSpPr>
          <p:spPr>
            <a:xfrm rot="10800000">
              <a:off x="41017775" y="4283350"/>
              <a:ext cx="417900" cy="430200"/>
            </a:xfrm>
            <a:prstGeom prst="rtTriangle">
              <a:avLst/>
            </a:prstGeom>
            <a:solidFill>
              <a:srgbClr val="FFF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"/>
          <p:cNvSpPr/>
          <p:nvPr/>
        </p:nvSpPr>
        <p:spPr>
          <a:xfrm rot="10800000">
            <a:off x="14827368" y="23905715"/>
            <a:ext cx="266400" cy="149400"/>
          </a:xfrm>
          <a:prstGeom prst="rtTriangle">
            <a:avLst/>
          </a:prstGeom>
          <a:solidFill>
            <a:srgbClr val="FFFD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/>
          <p:nvPr/>
        </p:nvSpPr>
        <p:spPr>
          <a:xfrm rot="10800000">
            <a:off x="15160598" y="29254465"/>
            <a:ext cx="222300" cy="173400"/>
          </a:xfrm>
          <a:prstGeom prst="rtTriangle">
            <a:avLst/>
          </a:prstGeom>
          <a:solidFill>
            <a:srgbClr val="F4EF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 rot="10800000">
            <a:off x="14682086" y="29897715"/>
            <a:ext cx="222300" cy="170700"/>
          </a:xfrm>
          <a:prstGeom prst="rtTriangle">
            <a:avLst/>
          </a:prstGeom>
          <a:solidFill>
            <a:srgbClr val="F4EF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 rot="10800000">
            <a:off x="17680011" y="37039557"/>
            <a:ext cx="222300" cy="170700"/>
          </a:xfrm>
          <a:prstGeom prst="rtTriangle">
            <a:avLst/>
          </a:prstGeom>
          <a:solidFill>
            <a:srgbClr val="FFFD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 rot="10800000">
            <a:off x="6631551" y="34563057"/>
            <a:ext cx="222300" cy="170700"/>
          </a:xfrm>
          <a:prstGeom prst="rtTriangle">
            <a:avLst/>
          </a:prstGeom>
          <a:solidFill>
            <a:srgbClr val="F4EFCF"/>
          </a:solidFill>
          <a:ln cap="flat" cmpd="sng" w="9525">
            <a:solidFill>
              <a:srgbClr val="F4E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 rot="10800000">
            <a:off x="6542787" y="29897640"/>
            <a:ext cx="222300" cy="94800"/>
          </a:xfrm>
          <a:prstGeom prst="rtTriangle">
            <a:avLst/>
          </a:prstGeom>
          <a:solidFill>
            <a:srgbClr val="F4EFCF"/>
          </a:solidFill>
          <a:ln cap="flat" cmpd="sng" w="9525">
            <a:solidFill>
              <a:srgbClr val="F4EF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11">
            <a:alphaModFix/>
          </a:blip>
          <a:srcRect b="0" l="0" r="0" t="2458"/>
          <a:stretch/>
        </p:blipFill>
        <p:spPr>
          <a:xfrm>
            <a:off x="2422363" y="35739538"/>
            <a:ext cx="5112476" cy="27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12">
            <a:alphaModFix/>
          </a:blip>
          <a:srcRect b="6425" l="0" r="0" t="3711"/>
          <a:stretch/>
        </p:blipFill>
        <p:spPr>
          <a:xfrm>
            <a:off x="14064688" y="35880938"/>
            <a:ext cx="5112474" cy="27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/>
          <p:nvPr/>
        </p:nvSpPr>
        <p:spPr>
          <a:xfrm>
            <a:off x="14827375" y="34820525"/>
            <a:ext cx="1507500" cy="850500"/>
          </a:xfrm>
          <a:prstGeom prst="wedgeEllipseCallout">
            <a:avLst>
              <a:gd fmla="val 23620" name="adj1"/>
              <a:gd fmla="val 6786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/>
              <a:t>오늘 우리 아이는 어떤 하루룰 보냈을까요?</a:t>
            </a:r>
            <a:endParaRPr b="1" sz="900"/>
          </a:p>
        </p:txBody>
      </p:sp>
      <p:sp>
        <p:nvSpPr>
          <p:cNvPr id="93" name="Google Shape;93;p1"/>
          <p:cNvSpPr/>
          <p:nvPr/>
        </p:nvSpPr>
        <p:spPr>
          <a:xfrm>
            <a:off x="844825" y="34824950"/>
            <a:ext cx="1441200" cy="915000"/>
          </a:xfrm>
          <a:prstGeom prst="wedgeEllipseCallout">
            <a:avLst>
              <a:gd fmla="val 33163" name="adj1"/>
              <a:gd fmla="val 5592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/>
              <a:t>지금까지 만든 캐릭터를 한눈에 확인해요!</a:t>
            </a:r>
            <a:endParaRPr b="1" sz="900"/>
          </a:p>
        </p:txBody>
      </p:sp>
      <p:sp>
        <p:nvSpPr>
          <p:cNvPr id="94" name="Google Shape;94;p1"/>
          <p:cNvSpPr/>
          <p:nvPr/>
        </p:nvSpPr>
        <p:spPr>
          <a:xfrm>
            <a:off x="16202625" y="30774938"/>
            <a:ext cx="495300" cy="850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8243525" y="30788213"/>
            <a:ext cx="1507500" cy="850500"/>
          </a:xfrm>
          <a:prstGeom prst="wedgeEllipseCallout">
            <a:avLst>
              <a:gd fmla="val 33163" name="adj1"/>
              <a:gd fmla="val 5592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/>
              <a:t>생성형 AI 로</a:t>
            </a:r>
            <a:endParaRPr b="1" sz="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/>
              <a:t>그림을 예쁘게 해줘요</a:t>
            </a:r>
            <a:r>
              <a:rPr b="1" lang="ko-KR" sz="600"/>
              <a:t>!</a:t>
            </a:r>
            <a:endParaRPr b="1" sz="600"/>
          </a:p>
        </p:txBody>
      </p:sp>
      <p:sp>
        <p:nvSpPr>
          <p:cNvPr id="96" name="Google Shape;96;p1"/>
          <p:cNvSpPr/>
          <p:nvPr/>
        </p:nvSpPr>
        <p:spPr>
          <a:xfrm rot="-5400000">
            <a:off x="7667297" y="29005923"/>
            <a:ext cx="405600" cy="670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"/>
          <p:cNvSpPr/>
          <p:nvPr/>
        </p:nvSpPr>
        <p:spPr>
          <a:xfrm rot="-5400000">
            <a:off x="13382172" y="28988860"/>
            <a:ext cx="405600" cy="670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"/>
          <p:cNvSpPr/>
          <p:nvPr/>
        </p:nvSpPr>
        <p:spPr>
          <a:xfrm>
            <a:off x="13155281" y="32981475"/>
            <a:ext cx="670500" cy="405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"/>
          <p:cNvSpPr/>
          <p:nvPr/>
        </p:nvSpPr>
        <p:spPr>
          <a:xfrm>
            <a:off x="7456325" y="32922450"/>
            <a:ext cx="670500" cy="405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 rot="-5400000">
            <a:off x="7667297" y="36908323"/>
            <a:ext cx="405600" cy="670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"/>
          <p:cNvSpPr/>
          <p:nvPr/>
        </p:nvSpPr>
        <p:spPr>
          <a:xfrm rot="-5400000">
            <a:off x="13488447" y="36908323"/>
            <a:ext cx="405600" cy="670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"/>
          <p:cNvSpPr/>
          <p:nvPr/>
        </p:nvSpPr>
        <p:spPr>
          <a:xfrm>
            <a:off x="4746925" y="34825400"/>
            <a:ext cx="495300" cy="850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9206825" y="35115125"/>
            <a:ext cx="1507500" cy="850500"/>
          </a:xfrm>
          <a:prstGeom prst="wedgeEllipseCallout">
            <a:avLst>
              <a:gd fmla="val 23620" name="adj1"/>
              <a:gd fmla="val 6786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/>
              <a:t>대화 내용에 따라 그리 움직임이 달라져요!</a:t>
            </a:r>
            <a:endParaRPr b="1"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"/>
          <p:cNvGrpSpPr/>
          <p:nvPr/>
        </p:nvGrpSpPr>
        <p:grpSpPr>
          <a:xfrm>
            <a:off x="778443" y="1253150"/>
            <a:ext cx="4288906" cy="1372780"/>
            <a:chOff x="1019176" y="-4178626"/>
            <a:chExt cx="4288907" cy="1372778"/>
          </a:xfrm>
        </p:grpSpPr>
        <p:sp>
          <p:nvSpPr>
            <p:cNvPr id="109" name="Google Shape;109;p2"/>
            <p:cNvSpPr/>
            <p:nvPr/>
          </p:nvSpPr>
          <p:spPr>
            <a:xfrm>
              <a:off x="1019176" y="-4178626"/>
              <a:ext cx="465792" cy="1372778"/>
            </a:xfrm>
            <a:prstGeom prst="roundRect">
              <a:avLst>
                <a:gd fmla="val 50000" name="adj"/>
              </a:avLst>
            </a:prstGeom>
            <a:solidFill>
              <a:srgbClr val="E519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764783" y="-4178626"/>
              <a:ext cx="3543300" cy="13727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7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특징</a:t>
              </a:r>
              <a:endParaRPr/>
            </a:p>
          </p:txBody>
        </p:sp>
      </p:grpSp>
      <p:sp>
        <p:nvSpPr>
          <p:cNvPr id="111" name="Google Shape;111;p2"/>
          <p:cNvSpPr txBox="1"/>
          <p:nvPr/>
        </p:nvSpPr>
        <p:spPr>
          <a:xfrm>
            <a:off x="3777308" y="1253150"/>
            <a:ext cx="1612307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1"/>
              <a:buFont typeface="Arial"/>
              <a:buNone/>
            </a:pPr>
            <a:r>
              <a:rPr lang="ko-KR" sz="4401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1. SKT KoBERT 감정분석 모델을 활용하여 높은 감정 분석 정확도를 가진 챗봇을 개발하였습니다.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361"/>
              </a:spcBef>
              <a:spcAft>
                <a:spcPts val="0"/>
              </a:spcAft>
              <a:buClr>
                <a:srgbClr val="000000"/>
              </a:buClr>
              <a:buSzPts val="4401"/>
              <a:buFont typeface="Arial"/>
              <a:buNone/>
            </a:pPr>
            <a:r>
              <a:rPr lang="ko-KR" sz="4401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2. 사용자의 대화를 분석하여 감정을 파악하고, 이에 따라 맞춤형 대화를 제공합니다.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361"/>
              </a:spcBef>
              <a:spcAft>
                <a:spcPts val="0"/>
              </a:spcAft>
              <a:buClr>
                <a:srgbClr val="000000"/>
              </a:buClr>
              <a:buSzPts val="4401"/>
              <a:buFont typeface="Arial"/>
              <a:buNone/>
            </a:pPr>
            <a:r>
              <a:rPr lang="ko-KR" sz="4401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3. Meta Animated Drawings 렌더링 기술을 활용하여 생동감 있는 동작을 제공합니다.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2022-08-24T04:17:01Z</dcterms:created>
  <dc:creator>김주형님/ESG추진</dc:creator>
</cp:coreProperties>
</file>