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UJ3s2Vz7hmMS017vZw3aoxpB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B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/>
              <a:t>https://app.pluralsight.com/course-player?clipId=055f072d-f5cb-48eb-b224-dad37ce2f844</a:t>
            </a:r>
            <a:endParaRPr/>
          </a:p>
        </p:txBody>
      </p:sp>
      <p:sp>
        <p:nvSpPr>
          <p:cNvPr id="245" name="Google Shape;2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895e69c2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895e69c2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c14b2c8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9c14b2c8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ctrTitle"/>
          </p:nvPr>
        </p:nvSpPr>
        <p:spPr>
          <a:xfrm>
            <a:off x="457200" y="668049"/>
            <a:ext cx="7626795" cy="2841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457200" y="3602038"/>
            <a:ext cx="7626795" cy="250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" name="Google Shape;12;p17"/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3" name="Google Shape;13;p17"/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8385871" y="0"/>
              <a:ext cx="2955657" cy="679194"/>
            </a:xfrm>
            <a:custGeom>
              <a:rect b="b" l="l" r="r" t="t"/>
              <a:pathLst>
                <a:path extrusionOk="0" h="679194" w="2955657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8351565" y="4121414"/>
              <a:ext cx="3266317" cy="2736586"/>
            </a:xfrm>
            <a:custGeom>
              <a:rect b="b" l="l" r="r" t="t"/>
              <a:pathLst>
                <a:path extrusionOk="0" h="2736586" w="3266317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11755674" y="3386384"/>
              <a:ext cx="436325" cy="1309674"/>
            </a:xfrm>
            <a:custGeom>
              <a:rect b="b" l="l" r="r" t="t"/>
              <a:pathLst>
                <a:path extrusionOk="0" h="1433600" w="477612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385870" y="791588"/>
              <a:ext cx="3232012" cy="323201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1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0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57200" y="1554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" name="Google Shape;36;p1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37" name="Google Shape;37;p1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" name="Google Shape;41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745065" y="4098618"/>
            <a:ext cx="397480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Presented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Rimi Reza Duity - 21166043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Shovon Paulinus Rozario - 21166036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745065" y="3102425"/>
            <a:ext cx="27318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829425" y="1476800"/>
            <a:ext cx="264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 sz="2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Group - 3</a:t>
            </a:r>
            <a:endParaRPr b="1" sz="2400">
              <a:solidFill>
                <a:schemeClr val="l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3" name="Google Shape;213;p8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214" name="Google Shape;214;p8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8" name="Google Shape;218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219" name="Google Shape;2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499974" y="706305"/>
            <a:ext cx="6023316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collection of nodes that represents a single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Data center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 Contains multiple stacks of servers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Rack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 A unit that contains multiple servers stacked together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 A single database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Virtual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 Virtual instance(s) within a server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7" name="Google Shape;227;p9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228" name="Google Shape;228;p9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499974" y="706305"/>
            <a:ext cx="6278322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mechanism Cassandra uses to know on where the data resides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 token is a hashed value of the partition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Each node contains data having token range between 2</a:t>
            </a:r>
            <a:r>
              <a:rPr baseline="30000"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-63</a:t>
            </a:r>
            <a:r>
              <a:rPr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to 2</a:t>
            </a:r>
            <a:r>
              <a:rPr baseline="30000"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 Cassandra cluster is visualised as a ring because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it uses a consistent hashing algorithm to distribute data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8411166" y="1794995"/>
            <a:ext cx="2645106" cy="2751144"/>
            <a:chOff x="8411166" y="1794995"/>
            <a:chExt cx="2645106" cy="2751144"/>
          </a:xfrm>
        </p:grpSpPr>
        <p:sp>
          <p:nvSpPr>
            <p:cNvPr id="235" name="Google Shape;235;p9"/>
            <p:cNvSpPr/>
            <p:nvPr/>
          </p:nvSpPr>
          <p:spPr>
            <a:xfrm>
              <a:off x="8534400" y="2009422"/>
              <a:ext cx="2415822" cy="2415822"/>
            </a:xfrm>
            <a:prstGeom prst="ellipse">
              <a:avLst/>
            </a:prstGeom>
            <a:noFill/>
            <a:ln cap="flat" cmpd="sng" w="38100">
              <a:solidFill>
                <a:srgbClr val="158A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9539111" y="1794995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9539111" y="4139739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8411166" y="2474628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8531352" y="3564409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0649872" y="2474628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0596847" y="3570573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9" name="Google Shape;249;p10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250" name="Google Shape;250;p10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4" name="Google Shape;254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499974" y="706305"/>
            <a:ext cx="6648743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Replication Strategies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replication strategy can be designed according to needs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Simple Strategy: Data replicated within the same data centre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Network Topology Strategy: Data replicated within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 multiple data centres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Replication Factor: Number of replication copies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6" name="Google Shape;256;p10"/>
          <p:cNvGrpSpPr/>
          <p:nvPr/>
        </p:nvGrpSpPr>
        <p:grpSpPr>
          <a:xfrm>
            <a:off x="8411166" y="1794995"/>
            <a:ext cx="2645106" cy="2751144"/>
            <a:chOff x="8411166" y="1794995"/>
            <a:chExt cx="2645106" cy="2751144"/>
          </a:xfrm>
        </p:grpSpPr>
        <p:sp>
          <p:nvSpPr>
            <p:cNvPr id="257" name="Google Shape;257;p10"/>
            <p:cNvSpPr/>
            <p:nvPr/>
          </p:nvSpPr>
          <p:spPr>
            <a:xfrm>
              <a:off x="8534400" y="2009422"/>
              <a:ext cx="2415822" cy="2415822"/>
            </a:xfrm>
            <a:prstGeom prst="ellipse">
              <a:avLst/>
            </a:prstGeom>
            <a:noFill/>
            <a:ln cap="flat" cmpd="sng" w="38100">
              <a:solidFill>
                <a:srgbClr val="158A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9539111" y="1794995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9539111" y="4139739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8411166" y="2474628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8531352" y="3564409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0649872" y="2474628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0596847" y="3570573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64" name="Google Shape;264;p10"/>
          <p:cNvGrpSpPr/>
          <p:nvPr/>
        </p:nvGrpSpPr>
        <p:grpSpPr>
          <a:xfrm>
            <a:off x="9539111" y="1359272"/>
            <a:ext cx="406400" cy="336304"/>
            <a:chOff x="9539111" y="1401492"/>
            <a:chExt cx="406400" cy="336304"/>
          </a:xfrm>
        </p:grpSpPr>
        <p:sp>
          <p:nvSpPr>
            <p:cNvPr id="265" name="Google Shape;265;p10"/>
            <p:cNvSpPr/>
            <p:nvPr/>
          </p:nvSpPr>
          <p:spPr>
            <a:xfrm>
              <a:off x="9539111" y="1401492"/>
              <a:ext cx="406400" cy="1707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9539111" y="1567025"/>
              <a:ext cx="406400" cy="1707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67" name="Google Shape;267;p10"/>
          <p:cNvGrpSpPr/>
          <p:nvPr/>
        </p:nvGrpSpPr>
        <p:grpSpPr>
          <a:xfrm>
            <a:off x="11207312" y="2474628"/>
            <a:ext cx="406400" cy="336304"/>
            <a:chOff x="9539111" y="1401492"/>
            <a:chExt cx="406400" cy="336304"/>
          </a:xfrm>
        </p:grpSpPr>
        <p:sp>
          <p:nvSpPr>
            <p:cNvPr id="268" name="Google Shape;268;p10"/>
            <p:cNvSpPr/>
            <p:nvPr/>
          </p:nvSpPr>
          <p:spPr>
            <a:xfrm>
              <a:off x="9539111" y="1401492"/>
              <a:ext cx="406400" cy="1707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9539111" y="1567025"/>
              <a:ext cx="406400" cy="1707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1174386" y="3634505"/>
            <a:ext cx="406400" cy="336304"/>
            <a:chOff x="9539111" y="1401492"/>
            <a:chExt cx="406400" cy="336304"/>
          </a:xfrm>
        </p:grpSpPr>
        <p:sp>
          <p:nvSpPr>
            <p:cNvPr id="271" name="Google Shape;271;p10"/>
            <p:cNvSpPr/>
            <p:nvPr/>
          </p:nvSpPr>
          <p:spPr>
            <a:xfrm>
              <a:off x="9539111" y="1401492"/>
              <a:ext cx="406400" cy="1707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9539111" y="1567025"/>
              <a:ext cx="406400" cy="170771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3" name="Google Shape;273;p10"/>
          <p:cNvGrpSpPr/>
          <p:nvPr/>
        </p:nvGrpSpPr>
        <p:grpSpPr>
          <a:xfrm>
            <a:off x="9539111" y="4674801"/>
            <a:ext cx="406400" cy="336304"/>
            <a:chOff x="9539111" y="1401492"/>
            <a:chExt cx="406400" cy="336304"/>
          </a:xfrm>
        </p:grpSpPr>
        <p:sp>
          <p:nvSpPr>
            <p:cNvPr id="274" name="Google Shape;274;p10"/>
            <p:cNvSpPr/>
            <p:nvPr/>
          </p:nvSpPr>
          <p:spPr>
            <a:xfrm>
              <a:off x="9539111" y="1401492"/>
              <a:ext cx="406400" cy="17077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9539111" y="1567025"/>
              <a:ext cx="406400" cy="1707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7936062" y="3622921"/>
            <a:ext cx="406400" cy="336304"/>
            <a:chOff x="9539111" y="1401492"/>
            <a:chExt cx="406400" cy="336304"/>
          </a:xfrm>
        </p:grpSpPr>
        <p:sp>
          <p:nvSpPr>
            <p:cNvPr id="277" name="Google Shape;277;p10"/>
            <p:cNvSpPr/>
            <p:nvPr/>
          </p:nvSpPr>
          <p:spPr>
            <a:xfrm>
              <a:off x="9539111" y="1401492"/>
              <a:ext cx="406400" cy="1707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9539111" y="1567025"/>
              <a:ext cx="406400" cy="1707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9" name="Google Shape;279;p10"/>
          <p:cNvGrpSpPr/>
          <p:nvPr/>
        </p:nvGrpSpPr>
        <p:grpSpPr>
          <a:xfrm>
            <a:off x="7861670" y="2544522"/>
            <a:ext cx="406400" cy="336304"/>
            <a:chOff x="9539111" y="1401492"/>
            <a:chExt cx="406400" cy="336304"/>
          </a:xfrm>
        </p:grpSpPr>
        <p:sp>
          <p:nvSpPr>
            <p:cNvPr id="280" name="Google Shape;280;p10"/>
            <p:cNvSpPr/>
            <p:nvPr/>
          </p:nvSpPr>
          <p:spPr>
            <a:xfrm>
              <a:off x="9539111" y="1401492"/>
              <a:ext cx="406400" cy="17077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9539111" y="1567025"/>
              <a:ext cx="406400" cy="170771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2" name="Google Shape;282;p10"/>
          <p:cNvSpPr txBox="1"/>
          <p:nvPr/>
        </p:nvSpPr>
        <p:spPr>
          <a:xfrm>
            <a:off x="7351100" y="901311"/>
            <a:ext cx="2120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800">
                <a:solidFill>
                  <a:schemeClr val="accent4"/>
                </a:solidFill>
                <a:latin typeface="Gill Sans"/>
                <a:ea typeface="Gill Sans"/>
                <a:cs typeface="Gill Sans"/>
                <a:sym typeface="Gill Sans"/>
              </a:rPr>
              <a:t>Replication Factor: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9" name="Google Shape;289;p11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290" name="Google Shape;290;p11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94" name="Google Shape;294;p1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11"/>
          <p:cNvSpPr txBox="1"/>
          <p:nvPr/>
        </p:nvSpPr>
        <p:spPr>
          <a:xfrm>
            <a:off x="499974" y="706305"/>
            <a:ext cx="6250750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Tunable Consistency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By default data in Cassandra become consistent eventually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But the consistency can be tuned to it’s need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6" name="Google Shape;296;p11"/>
          <p:cNvGrpSpPr/>
          <p:nvPr/>
        </p:nvGrpSpPr>
        <p:grpSpPr>
          <a:xfrm>
            <a:off x="8411166" y="1794995"/>
            <a:ext cx="2645106" cy="2751144"/>
            <a:chOff x="8411166" y="1794995"/>
            <a:chExt cx="2645106" cy="2751144"/>
          </a:xfrm>
        </p:grpSpPr>
        <p:sp>
          <p:nvSpPr>
            <p:cNvPr id="297" name="Google Shape;297;p11"/>
            <p:cNvSpPr/>
            <p:nvPr/>
          </p:nvSpPr>
          <p:spPr>
            <a:xfrm>
              <a:off x="8534400" y="2009422"/>
              <a:ext cx="2415822" cy="2415822"/>
            </a:xfrm>
            <a:prstGeom prst="ellipse">
              <a:avLst/>
            </a:prstGeom>
            <a:noFill/>
            <a:ln cap="flat" cmpd="sng" w="38100">
              <a:solidFill>
                <a:srgbClr val="158A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9539111" y="1794995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9539111" y="4139739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411166" y="2474628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531352" y="3564409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0649872" y="2474628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0596847" y="3570573"/>
              <a:ext cx="406400" cy="40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0" name="Google Shape;310;p12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311" name="Google Shape;311;p12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5" name="Google Shape;315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499974" y="706305"/>
            <a:ext cx="7028847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Tunable Consistency for Write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With Replication Factor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Number of replication acknowledgement required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before successful response is returned can be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One: require acknowledgement from 1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Two: require acknowledgement from 1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Quorum: require acknowledgement from majority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All: : require acknowledgement from all nodes</a:t>
            </a:r>
            <a:endParaRPr/>
          </a:p>
        </p:txBody>
      </p:sp>
      <p:pic>
        <p:nvPicPr>
          <p:cNvPr descr="Diagram, schematic&#10;&#10;Description automatically generated" id="317" name="Google Shape;3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1679" y="1940261"/>
            <a:ext cx="4038542" cy="24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24" name="Google Shape;324;p13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325" name="Google Shape;325;p13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9" name="Google Shape;329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99974" y="706305"/>
            <a:ext cx="5553443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Tunable Consistency for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fetched from 1 node and digest from others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If digest differs, it then fetches data from all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With Replication Factor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Number of data copies to check for consistency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before successful response is returned can be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One: checks data from 1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Two: checks data from 2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Quorum: checks data from majority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All: : checks data from all nodes</a:t>
            </a:r>
            <a:endParaRPr/>
          </a:p>
        </p:txBody>
      </p:sp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8130" y="1940261"/>
            <a:ext cx="3025640" cy="24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8" name="Google Shape;338;p14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339" name="Google Shape;339;p14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3" name="Google Shape;343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499974" y="706305"/>
            <a:ext cx="6613798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Tunable Consistency for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fetched from 1 node and digest from others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If digest differs, it then fetches data from all nodes and repairs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data on the inconsistent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BD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=&gt; Read Repair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5" name="Google Shape;3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3708" y="1953140"/>
            <a:ext cx="2994483" cy="24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2" name="Google Shape;352;p15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353" name="Google Shape;353;p15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7" name="Google Shape;357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15"/>
          <p:cNvSpPr txBox="1"/>
          <p:nvPr/>
        </p:nvSpPr>
        <p:spPr>
          <a:xfrm>
            <a:off x="499974" y="706305"/>
            <a:ext cx="6613798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Tunable Consistency for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fetched from 1 node and digest from others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If digest differs, it then fetches data from all nodes and repairs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data on the inconsistent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BD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=&gt; Read Repair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9" name="Google Shape;3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6057" y="1940261"/>
            <a:ext cx="2889786" cy="24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6" name="Google Shape;366;p16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367" name="Google Shape;367;p16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1" name="Google Shape;371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745065" y="3102425"/>
            <a:ext cx="28379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53" name="Google Shape;53;p2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" name="Google Shape;57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2679267" y="4325830"/>
            <a:ext cx="37442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Distributed Database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745065" y="3102425"/>
            <a:ext cx="27318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478793" y="469962"/>
            <a:ext cx="220047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NoSQL Database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478793" y="5513183"/>
            <a:ext cx="39085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Masterless peer-to-peer mechanism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4891164" y="1204292"/>
            <a:ext cx="18242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Zero downtime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1962192" y="2183318"/>
            <a:ext cx="355552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 single point of failure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5250593" y="5913293"/>
            <a:ext cx="23217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High throughput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2" name="Google Shape;72;p3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73" name="Google Shape;73;p3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7" name="Google Shape;77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2802305" y="4928408"/>
            <a:ext cx="33265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Amazon - Dynamo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745065" y="3102425"/>
            <a:ext cx="27318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802305" y="1102497"/>
            <a:ext cx="30750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Google - Bigtable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745065" y="2716248"/>
            <a:ext cx="23737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Facebook =&gt; Apache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95e69c23_0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gd895e69c23_0_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9" name="Google Shape;89;gd895e69c23_0_6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90" name="Google Shape;90;gd895e69c23_0_6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gd895e69c23_0_6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2" name="Google Shape;92;gd895e69c23_0_6"/>
            <p:cNvSpPr/>
            <p:nvPr/>
          </p:nvSpPr>
          <p:spPr>
            <a:xfrm>
              <a:off x="7147047" y="683381"/>
              <a:ext cx="4837389" cy="48373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3" name="Google Shape;93;gd895e69c23_0_6"/>
            <p:cNvSpPr/>
            <p:nvPr/>
          </p:nvSpPr>
          <p:spPr>
            <a:xfrm>
              <a:off x="10946329" y="251443"/>
              <a:ext cx="327900" cy="327900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4" name="Google Shape;94;gd895e69c23_0_6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gd895e69c23_0_6"/>
          <p:cNvSpPr txBox="1"/>
          <p:nvPr/>
        </p:nvSpPr>
        <p:spPr>
          <a:xfrm>
            <a:off x="612025" y="2831825"/>
            <a:ext cx="596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BD" sz="1800">
                <a:solidFill>
                  <a:srgbClr val="F3F3F3"/>
                </a:solidFill>
              </a:rPr>
              <a:t>Typically classified as AP system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BD" sz="1800">
                <a:solidFill>
                  <a:srgbClr val="F3F3F3"/>
                </a:solidFill>
              </a:rPr>
              <a:t>Can be tuned with replication factor and consistency level to also meet C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96" name="Google Shape;96;gd895e69c23_0_6"/>
          <p:cNvSpPr txBox="1"/>
          <p:nvPr/>
        </p:nvSpPr>
        <p:spPr>
          <a:xfrm>
            <a:off x="704160" y="1510450"/>
            <a:ext cx="556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 &amp; CAP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7" name="Google Shape;97;gd895e69c23_0_6"/>
          <p:cNvGrpSpPr/>
          <p:nvPr/>
        </p:nvGrpSpPr>
        <p:grpSpPr>
          <a:xfrm>
            <a:off x="7532475" y="1236000"/>
            <a:ext cx="3849925" cy="3161950"/>
            <a:chOff x="1411425" y="1480300"/>
            <a:chExt cx="3849925" cy="3161950"/>
          </a:xfrm>
        </p:grpSpPr>
        <p:sp>
          <p:nvSpPr>
            <p:cNvPr id="98" name="Google Shape;98;gd895e69c23_0_6"/>
            <p:cNvSpPr/>
            <p:nvPr/>
          </p:nvSpPr>
          <p:spPr>
            <a:xfrm>
              <a:off x="1791300" y="1972900"/>
              <a:ext cx="2988850" cy="2374700"/>
            </a:xfrm>
            <a:prstGeom prst="flowChartExtract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d895e69c23_0_6"/>
            <p:cNvSpPr txBox="1"/>
            <p:nvPr/>
          </p:nvSpPr>
          <p:spPr>
            <a:xfrm>
              <a:off x="3101450" y="1480300"/>
              <a:ext cx="48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BD" sz="2400">
                  <a:solidFill>
                    <a:srgbClr val="E69138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</a:t>
              </a:r>
              <a:endParaRPr b="1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gd895e69c23_0_6"/>
            <p:cNvSpPr txBox="1"/>
            <p:nvPr/>
          </p:nvSpPr>
          <p:spPr>
            <a:xfrm>
              <a:off x="1411425" y="4088150"/>
              <a:ext cx="48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BD" sz="2400">
                  <a:solidFill>
                    <a:srgbClr val="E69138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endParaRPr b="1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gd895e69c23_0_6"/>
            <p:cNvSpPr txBox="1"/>
            <p:nvPr/>
          </p:nvSpPr>
          <p:spPr>
            <a:xfrm>
              <a:off x="4780150" y="4088150"/>
              <a:ext cx="481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BD" sz="2400">
                  <a:solidFill>
                    <a:srgbClr val="E69138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 b="1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02" name="Google Shape;102;gd895e69c23_0_6"/>
          <p:cNvSpPr txBox="1"/>
          <p:nvPr/>
        </p:nvSpPr>
        <p:spPr>
          <a:xfrm>
            <a:off x="8055600" y="2159775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MySQL</a:t>
            </a:r>
            <a:endParaRPr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gd895e69c23_0_6"/>
          <p:cNvSpPr txBox="1"/>
          <p:nvPr/>
        </p:nvSpPr>
        <p:spPr>
          <a:xfrm>
            <a:off x="10029975" y="2289575"/>
            <a:ext cx="13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gd895e69c23_0_6"/>
          <p:cNvSpPr txBox="1"/>
          <p:nvPr/>
        </p:nvSpPr>
        <p:spPr>
          <a:xfrm>
            <a:off x="7410725" y="2689775"/>
            <a:ext cx="14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PostgreSQL</a:t>
            </a:r>
            <a:endParaRPr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gd895e69c23_0_6"/>
          <p:cNvSpPr txBox="1"/>
          <p:nvPr/>
        </p:nvSpPr>
        <p:spPr>
          <a:xfrm>
            <a:off x="9689900" y="4397950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Redis</a:t>
            </a:r>
            <a:endParaRPr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gd895e69c23_0_6"/>
          <p:cNvSpPr txBox="1"/>
          <p:nvPr/>
        </p:nvSpPr>
        <p:spPr>
          <a:xfrm>
            <a:off x="8451375" y="4151200"/>
            <a:ext cx="10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MongoDB</a:t>
            </a:r>
            <a:endParaRPr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d895e69c23_0_6"/>
          <p:cNvSpPr txBox="1"/>
          <p:nvPr/>
        </p:nvSpPr>
        <p:spPr>
          <a:xfrm>
            <a:off x="10363200" y="2831825"/>
            <a:ext cx="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BD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Riak</a:t>
            </a:r>
            <a:endParaRPr b="1">
              <a:solidFill>
                <a:srgbClr val="43434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115" name="Google Shape;115;p4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745065" y="3102425"/>
            <a:ext cx="27318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45065" y="2716248"/>
            <a:ext cx="31863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What problem does it solve?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130" name="Google Shape;130;p5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4" name="Google Shape;134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99974" y="706305"/>
            <a:ext cx="479682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Regular Databases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Not dynamically scalable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Requires downtime to spec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Performance hit with increase in throughput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9724423" y="2338701"/>
            <a:ext cx="0" cy="15191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Database with solid fill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9361" y="3884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 with solid fill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9569" y="141095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5" name="Google Shape;145;p6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146" name="Google Shape;146;p6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0" name="Google Shape;150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99974" y="706305"/>
            <a:ext cx="4920514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Improve Performance with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Master – Read Replica Setup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Write data into 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gets replicated to the read replicas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Read data from one of the replicas</a:t>
            </a:r>
            <a:endParaRPr/>
          </a:p>
        </p:txBody>
      </p:sp>
      <p:cxnSp>
        <p:nvCxnSpPr>
          <p:cNvPr id="152" name="Google Shape;152;p6"/>
          <p:cNvCxnSpPr/>
          <p:nvPr/>
        </p:nvCxnSpPr>
        <p:spPr>
          <a:xfrm>
            <a:off x="9724423" y="2338701"/>
            <a:ext cx="0" cy="15191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3" name="Google Shape;153;p6"/>
          <p:cNvGrpSpPr/>
          <p:nvPr/>
        </p:nvGrpSpPr>
        <p:grpSpPr>
          <a:xfrm>
            <a:off x="9269361" y="3884550"/>
            <a:ext cx="914400" cy="1113444"/>
            <a:chOff x="9169142" y="3170317"/>
            <a:chExt cx="914400" cy="1113444"/>
          </a:xfrm>
        </p:grpSpPr>
        <p:pic>
          <p:nvPicPr>
            <p:cNvPr descr="Database with solid fill" id="154" name="Google Shape;15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69142" y="317031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6"/>
            <p:cNvSpPr txBox="1"/>
            <p:nvPr/>
          </p:nvSpPr>
          <p:spPr>
            <a:xfrm>
              <a:off x="9245927" y="3945207"/>
              <a:ext cx="7565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D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Master</a:t>
              </a:r>
              <a:endParaRPr/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8163298" y="3884550"/>
            <a:ext cx="1227259" cy="1113653"/>
            <a:chOff x="8163298" y="3884550"/>
            <a:chExt cx="1227259" cy="1113653"/>
          </a:xfrm>
        </p:grpSpPr>
        <p:pic>
          <p:nvPicPr>
            <p:cNvPr descr="Database outline" id="157" name="Google Shape;15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53218" y="388455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6"/>
            <p:cNvSpPr txBox="1"/>
            <p:nvPr/>
          </p:nvSpPr>
          <p:spPr>
            <a:xfrm>
              <a:off x="8163298" y="4659649"/>
              <a:ext cx="12272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D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Read Replica</a:t>
              </a:r>
              <a:endParaRPr/>
            </a:p>
          </p:txBody>
        </p:sp>
      </p:grpSp>
      <p:cxnSp>
        <p:nvCxnSpPr>
          <p:cNvPr id="159" name="Google Shape;159;p6"/>
          <p:cNvCxnSpPr>
            <a:endCxn id="157" idx="0"/>
          </p:cNvCxnSpPr>
          <p:nvPr/>
        </p:nvCxnSpPr>
        <p:spPr>
          <a:xfrm flipH="1">
            <a:off x="8710418" y="2731350"/>
            <a:ext cx="1003200" cy="1153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9735201" y="2731325"/>
            <a:ext cx="917932" cy="1153225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1" name="Google Shape;161;p6"/>
          <p:cNvGrpSpPr/>
          <p:nvPr/>
        </p:nvGrpSpPr>
        <p:grpSpPr>
          <a:xfrm>
            <a:off x="10111725" y="3882587"/>
            <a:ext cx="1227259" cy="1113653"/>
            <a:chOff x="8163298" y="3884550"/>
            <a:chExt cx="1227259" cy="1113653"/>
          </a:xfrm>
        </p:grpSpPr>
        <p:pic>
          <p:nvPicPr>
            <p:cNvPr descr="Database outline" id="162" name="Google Shape;16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53218" y="388455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6"/>
            <p:cNvSpPr txBox="1"/>
            <p:nvPr/>
          </p:nvSpPr>
          <p:spPr>
            <a:xfrm>
              <a:off x="8163298" y="4659649"/>
              <a:ext cx="12272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D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Read Replica</a:t>
              </a:r>
              <a:endParaRPr/>
            </a:p>
          </p:txBody>
        </p:sp>
      </p:grpSp>
      <p:sp>
        <p:nvSpPr>
          <p:cNvPr id="164" name="Google Shape;164;p6"/>
          <p:cNvSpPr/>
          <p:nvPr/>
        </p:nvSpPr>
        <p:spPr>
          <a:xfrm>
            <a:off x="10202147" y="3111636"/>
            <a:ext cx="10446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 Data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8146678" y="3115862"/>
            <a:ext cx="10446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Read Data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9124504" y="3305923"/>
            <a:ext cx="11387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Write Data</a:t>
            </a:r>
            <a:endParaRPr/>
          </a:p>
        </p:txBody>
      </p:sp>
      <p:pic>
        <p:nvPicPr>
          <p:cNvPr descr="Smart Phone with solid fill"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49569" y="14109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090465" y="4657686"/>
            <a:ext cx="53774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What if there are more writes?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226341" y="5513183"/>
            <a:ext cx="49207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What if the master DB dies?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7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177" name="Google Shape;177;p7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147047" y="683381"/>
              <a:ext cx="4829805" cy="4829802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1" name="Google Shape;181;p7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182" name="Google Shape;1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509274" y="876605"/>
            <a:ext cx="47967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ynamically scalable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Nodes are all considered as 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Better Fault-tolerance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c14b2c8a_2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gd9c14b2c8a_2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1599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99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0" name="Google Shape;190;gd9c14b2c8a_2_0"/>
          <p:cNvGrpSpPr/>
          <p:nvPr/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191" name="Google Shape;191;gd9c14b2c8a_2_0"/>
            <p:cNvSpPr/>
            <p:nvPr/>
          </p:nvSpPr>
          <p:spPr>
            <a:xfrm>
              <a:off x="11660221" y="469962"/>
              <a:ext cx="528731" cy="1057462"/>
            </a:xfrm>
            <a:custGeom>
              <a:rect b="b" l="l" r="r" t="t"/>
              <a:pathLst>
                <a:path extrusionOk="0" h="1057462" w="528731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rgbClr val="168E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gd9c14b2c8a_2_0"/>
            <p:cNvSpPr/>
            <p:nvPr/>
          </p:nvSpPr>
          <p:spPr>
            <a:xfrm>
              <a:off x="8614366" y="5727610"/>
              <a:ext cx="3362487" cy="1130391"/>
            </a:xfrm>
            <a:custGeom>
              <a:rect b="b" l="l" r="r" t="t"/>
              <a:pathLst>
                <a:path extrusionOk="0" h="1130391" w="3362487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rgbClr val="66E8C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gd9c14b2c8a_2_0"/>
            <p:cNvSpPr/>
            <p:nvPr/>
          </p:nvSpPr>
          <p:spPr>
            <a:xfrm>
              <a:off x="7147047" y="683381"/>
              <a:ext cx="4837389" cy="4837389"/>
            </a:xfrm>
            <a:custGeom>
              <a:rect b="b" l="l" r="r" t="t"/>
              <a:pathLst>
                <a:path extrusionOk="0" h="6861545" w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F7F7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gd9c14b2c8a_2_0"/>
            <p:cNvSpPr/>
            <p:nvPr/>
          </p:nvSpPr>
          <p:spPr>
            <a:xfrm>
              <a:off x="10946329" y="251443"/>
              <a:ext cx="327900" cy="327900"/>
            </a:xfrm>
            <a:prstGeom prst="ellipse">
              <a:avLst/>
            </a:prstGeom>
            <a:solidFill>
              <a:srgbClr val="4AE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5" name="Google Shape;195;gd9c14b2c8a_2_0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blipFill rotWithShape="1">
            <a:blip r:embed="rId3">
              <a:alphaModFix amt="6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bubble chart&#10;&#10;Description automatically generated" id="196" name="Google Shape;196;gd9c14b2c8a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2781" y="1604402"/>
            <a:ext cx="3764154" cy="297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d9c14b2c8a_2_0"/>
          <p:cNvSpPr txBox="1"/>
          <p:nvPr/>
        </p:nvSpPr>
        <p:spPr>
          <a:xfrm>
            <a:off x="2679267" y="4325830"/>
            <a:ext cx="142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</a:t>
            </a:r>
            <a:endParaRPr/>
          </a:p>
        </p:txBody>
      </p:sp>
      <p:sp>
        <p:nvSpPr>
          <p:cNvPr id="198" name="Google Shape;198;gd9c14b2c8a_2_0"/>
          <p:cNvSpPr txBox="1"/>
          <p:nvPr/>
        </p:nvSpPr>
        <p:spPr>
          <a:xfrm>
            <a:off x="745065" y="3102425"/>
            <a:ext cx="273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4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Cassandra</a:t>
            </a:r>
            <a:endParaRPr sz="4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gd9c14b2c8a_2_0"/>
          <p:cNvSpPr txBox="1"/>
          <p:nvPr/>
        </p:nvSpPr>
        <p:spPr>
          <a:xfrm>
            <a:off x="478793" y="469962"/>
            <a:ext cx="727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Rack</a:t>
            </a:r>
            <a:endParaRPr/>
          </a:p>
        </p:txBody>
      </p:sp>
      <p:sp>
        <p:nvSpPr>
          <p:cNvPr id="200" name="Google Shape;200;gd9c14b2c8a_2_0"/>
          <p:cNvSpPr txBox="1"/>
          <p:nvPr/>
        </p:nvSpPr>
        <p:spPr>
          <a:xfrm>
            <a:off x="478793" y="5513183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Virtual Node</a:t>
            </a:r>
            <a:endParaRPr/>
          </a:p>
        </p:txBody>
      </p:sp>
      <p:sp>
        <p:nvSpPr>
          <p:cNvPr id="201" name="Google Shape;201;gd9c14b2c8a_2_0"/>
          <p:cNvSpPr txBox="1"/>
          <p:nvPr/>
        </p:nvSpPr>
        <p:spPr>
          <a:xfrm>
            <a:off x="5044954" y="1444508"/>
            <a:ext cx="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Token</a:t>
            </a:r>
            <a:endParaRPr/>
          </a:p>
        </p:txBody>
      </p:sp>
      <p:sp>
        <p:nvSpPr>
          <p:cNvPr id="202" name="Google Shape;202;gd9c14b2c8a_2_0"/>
          <p:cNvSpPr txBox="1"/>
          <p:nvPr/>
        </p:nvSpPr>
        <p:spPr>
          <a:xfrm>
            <a:off x="1150465" y="1444508"/>
            <a:ext cx="9606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Node</a:t>
            </a:r>
            <a:endParaRPr/>
          </a:p>
        </p:txBody>
      </p:sp>
      <p:sp>
        <p:nvSpPr>
          <p:cNvPr id="203" name="Google Shape;203;gd9c14b2c8a_2_0"/>
          <p:cNvSpPr txBox="1"/>
          <p:nvPr/>
        </p:nvSpPr>
        <p:spPr>
          <a:xfrm>
            <a:off x="5250593" y="5913293"/>
            <a:ext cx="26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Tunable consistency</a:t>
            </a:r>
            <a:endParaRPr/>
          </a:p>
        </p:txBody>
      </p:sp>
      <p:sp>
        <p:nvSpPr>
          <p:cNvPr id="204" name="Google Shape;204;gd9c14b2c8a_2_0"/>
          <p:cNvSpPr txBox="1"/>
          <p:nvPr/>
        </p:nvSpPr>
        <p:spPr>
          <a:xfrm>
            <a:off x="5475405" y="2660356"/>
            <a:ext cx="15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center</a:t>
            </a:r>
            <a:endParaRPr/>
          </a:p>
        </p:txBody>
      </p:sp>
      <p:sp>
        <p:nvSpPr>
          <p:cNvPr id="205" name="Google Shape;205;gd9c14b2c8a_2_0"/>
          <p:cNvSpPr txBox="1"/>
          <p:nvPr/>
        </p:nvSpPr>
        <p:spPr>
          <a:xfrm>
            <a:off x="2854480" y="647301"/>
            <a:ext cx="2021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Replication</a:t>
            </a:r>
            <a:endParaRPr/>
          </a:p>
        </p:txBody>
      </p:sp>
      <p:sp>
        <p:nvSpPr>
          <p:cNvPr id="206" name="Google Shape;206;gd9c14b2c8a_2_0"/>
          <p:cNvSpPr txBox="1"/>
          <p:nvPr/>
        </p:nvSpPr>
        <p:spPr>
          <a:xfrm>
            <a:off x="745065" y="2716248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BD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Terminologies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VTI">
  <a:themeElements>
    <a:clrScheme name="Tropic">
      <a:dk1>
        <a:srgbClr val="000000"/>
      </a:dk1>
      <a:lt1>
        <a:srgbClr val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2021-05-09T02:30:28Z</dcterms:created>
  <dc:creator>Rozario Shovon</dc:creator>
</cp:coreProperties>
</file>