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4"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inyurl.com/Infonou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Algerian" panose="04020705040A02060702" pitchFamily="82" charset="0"/>
              </a:rPr>
              <a:t>Info9</a:t>
            </a:r>
          </a:p>
        </p:txBody>
      </p:sp>
      <p:sp>
        <p:nvSpPr>
          <p:cNvPr id="3" name="Subtitle 2"/>
          <p:cNvSpPr>
            <a:spLocks noGrp="1"/>
          </p:cNvSpPr>
          <p:nvPr>
            <p:ph type="subTitle" idx="1"/>
          </p:nvPr>
        </p:nvSpPr>
        <p:spPr/>
        <p:txBody>
          <a:bodyPr>
            <a:normAutofit fontScale="92500" lnSpcReduction="20000"/>
          </a:bodyPr>
          <a:lstStyle/>
          <a:p>
            <a:pPr algn="ctr"/>
            <a:r>
              <a:rPr lang="en-US" dirty="0">
                <a:solidFill>
                  <a:schemeClr val="tx1"/>
                </a:solidFill>
                <a:latin typeface="Algerian" panose="04020705040A02060702" pitchFamily="82" charset="0"/>
              </a:rPr>
              <a:t>Mihai Radu-</a:t>
            </a:r>
            <a:r>
              <a:rPr lang="en-US" dirty="0" err="1">
                <a:solidFill>
                  <a:schemeClr val="tx1"/>
                </a:solidFill>
                <a:latin typeface="Algerian" panose="04020705040A02060702" pitchFamily="82" charset="0"/>
              </a:rPr>
              <a:t>Ioan</a:t>
            </a:r>
            <a:endParaRPr lang="en-US" dirty="0">
              <a:solidFill>
                <a:schemeClr val="tx1"/>
              </a:solidFill>
              <a:latin typeface="Algerian" panose="04020705040A02060702" pitchFamily="82" charset="0"/>
            </a:endParaRPr>
          </a:p>
          <a:p>
            <a:pPr algn="ctr"/>
            <a:r>
              <a:rPr lang="en-US" dirty="0">
                <a:solidFill>
                  <a:schemeClr val="tx1"/>
                </a:solidFill>
                <a:latin typeface="Algerian" panose="04020705040A02060702" pitchFamily="82" charset="0"/>
              </a:rPr>
              <a:t> </a:t>
            </a:r>
          </a:p>
          <a:p>
            <a:pPr algn="ctr"/>
            <a:r>
              <a:rPr lang="en-US" dirty="0" err="1">
                <a:solidFill>
                  <a:schemeClr val="tx1"/>
                </a:solidFill>
                <a:latin typeface="Algerian" panose="04020705040A02060702" pitchFamily="82" charset="0"/>
              </a:rPr>
              <a:t>Colegiul</a:t>
            </a:r>
            <a:r>
              <a:rPr lang="en-US" dirty="0">
                <a:solidFill>
                  <a:schemeClr val="tx1"/>
                </a:solidFill>
                <a:latin typeface="Algerian" panose="04020705040A02060702" pitchFamily="82" charset="0"/>
              </a:rPr>
              <a:t> Na</a:t>
            </a:r>
            <a:r>
              <a:rPr lang="ro-RO" dirty="0">
                <a:solidFill>
                  <a:schemeClr val="tx1"/>
                </a:solidFill>
                <a:latin typeface="Algerian" panose="04020705040A02060702" pitchFamily="82" charset="0"/>
              </a:rPr>
              <a:t>tional de informatica</a:t>
            </a:r>
            <a:endParaRPr lang="en-US" dirty="0">
              <a:solidFill>
                <a:schemeClr val="tx1"/>
              </a:solidFill>
              <a:latin typeface="Algerian" panose="04020705040A02060702" pitchFamily="82" charset="0"/>
            </a:endParaRPr>
          </a:p>
          <a:p>
            <a:pPr algn="ctr"/>
            <a:r>
              <a:rPr lang="ro-RO" dirty="0">
                <a:solidFill>
                  <a:schemeClr val="tx1"/>
                </a:solidFill>
                <a:latin typeface="Algerian" panose="04020705040A02060702" pitchFamily="82" charset="0"/>
              </a:rPr>
              <a:t>,,Tudor Vianu</a:t>
            </a:r>
            <a:r>
              <a:rPr lang="en-US" dirty="0">
                <a:solidFill>
                  <a:schemeClr val="tx1"/>
                </a:solidFill>
                <a:latin typeface="Algerian" panose="04020705040A02060702" pitchFamily="82" charset="0"/>
              </a:rPr>
              <a:t>”</a:t>
            </a:r>
          </a:p>
          <a:p>
            <a:endParaRPr lang="en-US" dirty="0"/>
          </a:p>
        </p:txBody>
      </p:sp>
    </p:spTree>
    <p:extLst>
      <p:ext uri="{BB962C8B-B14F-4D97-AF65-F5344CB8AC3E}">
        <p14:creationId xmlns:p14="http://schemas.microsoft.com/office/powerpoint/2010/main" val="426636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t>
            </a:r>
            <a:r>
              <a:rPr lang="ro-RO" dirty="0"/>
              <a:t>Ă Mulțumim pentru atenție!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2885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u="sng" dirty="0"/>
              <a:t>Descrierea generală a proiectului</a:t>
            </a:r>
            <a:endParaRPr lang="en-US" dirty="0"/>
          </a:p>
        </p:txBody>
      </p:sp>
      <p:sp>
        <p:nvSpPr>
          <p:cNvPr id="3" name="Content Placeholder 2"/>
          <p:cNvSpPr>
            <a:spLocks noGrp="1"/>
          </p:cNvSpPr>
          <p:nvPr>
            <p:ph idx="1"/>
          </p:nvPr>
        </p:nvSpPr>
        <p:spPr/>
        <p:txBody>
          <a:bodyPr>
            <a:noAutofit/>
          </a:bodyPr>
          <a:lstStyle/>
          <a:p>
            <a:r>
              <a:rPr lang="ro-RO" sz="2000" dirty="0">
                <a:latin typeface="Times New Roman" panose="02020603050405020304" pitchFamily="18" charset="0"/>
                <a:cs typeface="Times New Roman" panose="02020603050405020304" pitchFamily="18" charset="0"/>
              </a:rPr>
              <a:t>Proiectul ,,Info9</a:t>
            </a:r>
            <a:r>
              <a:rPr lang="en-US" sz="2000" dirty="0">
                <a:latin typeface="Times New Roman" panose="02020603050405020304" pitchFamily="18" charset="0"/>
                <a:cs typeface="Times New Roman" panose="02020603050405020304" pitchFamily="18" charset="0"/>
              </a:rPr>
              <a:t>”</a:t>
            </a:r>
            <a:r>
              <a:rPr lang="ro-RO" sz="2000" dirty="0">
                <a:latin typeface="Times New Roman" panose="02020603050405020304" pitchFamily="18" charset="0"/>
                <a:cs typeface="Times New Roman" panose="02020603050405020304" pitchFamily="18" charset="0"/>
              </a:rPr>
              <a:t> este un proiect dedicat elevilor de gimnaziu și liceu, ce doresc să învețe bazele limbajului C++.</a:t>
            </a:r>
            <a:endParaRPr lang="en-US" sz="2000" dirty="0">
              <a:latin typeface="Times New Roman" panose="02020603050405020304" pitchFamily="18" charset="0"/>
              <a:cs typeface="Times New Roman" panose="02020603050405020304" pitchFamily="18" charset="0"/>
            </a:endParaRPr>
          </a:p>
          <a:p>
            <a:r>
              <a:rPr lang="ro-RO" sz="2000" dirty="0">
                <a:latin typeface="Times New Roman" panose="02020603050405020304" pitchFamily="18" charset="0"/>
                <a:cs typeface="Times New Roman" panose="02020603050405020304" pitchFamily="18" charset="0"/>
              </a:rPr>
              <a:t>Astfel, cu ajutorul platformei, utilizatorii au acces la 10 lecții introductive, ce prezintă pe rând:</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Citirea din consolă și afișarea pe ecran</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Operații uzuale</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Instrucțiuni simple</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Instrucțiunea WHILE</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Instrucțiunea FOR</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Fișiere de intrare</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Fișiere de ieșire</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Probleme rezolvate</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Probleme propuse</a:t>
            </a:r>
            <a:r>
              <a:rPr lang="en-US" sz="2000" dirty="0">
                <a:latin typeface="Times New Roman" panose="02020603050405020304" pitchFamily="18" charset="0"/>
                <a:cs typeface="Times New Roman" panose="02020603050405020304" pitchFamily="18" charset="0"/>
              </a:rPr>
              <a:t>; </a:t>
            </a:r>
            <a:r>
              <a:rPr lang="ro-RO" sz="2000" dirty="0">
                <a:latin typeface="Times New Roman" panose="02020603050405020304" pitchFamily="18" charset="0"/>
                <a:cs typeface="Times New Roman" panose="02020603050405020304" pitchFamily="18" charset="0"/>
              </a:rPr>
              <a:t>Sfaturi pentru viitor.</a:t>
            </a:r>
            <a:endParaRPr lang="en-US" sz="2000" dirty="0">
              <a:latin typeface="Times New Roman" panose="02020603050405020304" pitchFamily="18" charset="0"/>
              <a:cs typeface="Times New Roman" panose="02020603050405020304" pitchFamily="18" charset="0"/>
            </a:endParaRPr>
          </a:p>
          <a:p>
            <a:r>
              <a:rPr lang="ro-RO" sz="2000" dirty="0">
                <a:latin typeface="Times New Roman" panose="02020603050405020304" pitchFamily="18" charset="0"/>
                <a:cs typeface="Times New Roman" panose="02020603050405020304" pitchFamily="18" charset="0"/>
              </a:rPr>
              <a:t>Parcurgând aceste lecții, utilizatorii vor fi pregătiți pentru următorul pas din viața lor de pasionați de informatică, putând rezolva din ce în ce mai multe probleme și putând participa, în mod gradual, la concursuri.</a:t>
            </a:r>
            <a:endParaRPr lang="en-US" sz="2000" dirty="0">
              <a:latin typeface="Times New Roman" panose="02020603050405020304" pitchFamily="18" charset="0"/>
              <a:cs typeface="Times New Roman" panose="02020603050405020304" pitchFamily="18" charset="0"/>
            </a:endParaRPr>
          </a:p>
          <a:p>
            <a:endParaRPr lang="en-US" sz="1500" dirty="0"/>
          </a:p>
        </p:txBody>
      </p:sp>
    </p:spTree>
    <p:extLst>
      <p:ext uri="{BB962C8B-B14F-4D97-AF65-F5344CB8AC3E}">
        <p14:creationId xmlns:p14="http://schemas.microsoft.com/office/powerpoint/2010/main" val="289795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Capturi de ecran</a:t>
            </a:r>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A9ED44A0-3A31-4B86-BD9D-B832C738DBCD}"/>
              </a:ext>
            </a:extLst>
          </p:cNvPr>
          <p:cNvPicPr>
            <a:picLocks noGrp="1" noChangeAspect="1"/>
          </p:cNvPicPr>
          <p:nvPr>
            <p:ph idx="1"/>
          </p:nvPr>
        </p:nvPicPr>
        <p:blipFill>
          <a:blip r:embed="rId2"/>
          <a:stretch>
            <a:fillRect/>
          </a:stretch>
        </p:blipFill>
        <p:spPr>
          <a:xfrm>
            <a:off x="1813140" y="1583447"/>
            <a:ext cx="8562544" cy="4814081"/>
          </a:xfrm>
        </p:spPr>
      </p:pic>
    </p:spTree>
    <p:extLst>
      <p:ext uri="{BB962C8B-B14F-4D97-AF65-F5344CB8AC3E}">
        <p14:creationId xmlns:p14="http://schemas.microsoft.com/office/powerpoint/2010/main" val="2899646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Capturi de ecran</a:t>
            </a:r>
            <a:endParaRPr lang="en-US" dirty="0"/>
          </a:p>
        </p:txBody>
      </p:sp>
      <p:pic>
        <p:nvPicPr>
          <p:cNvPr id="7" name="Content Placeholder 6" descr="A screenshot of a computer screen&#10;&#10;Description automatically generated">
            <a:extLst>
              <a:ext uri="{FF2B5EF4-FFF2-40B4-BE49-F238E27FC236}">
                <a16:creationId xmlns:a16="http://schemas.microsoft.com/office/drawing/2014/main" id="{73EEBB3D-1963-47FE-A312-441AE0486FA2}"/>
              </a:ext>
            </a:extLst>
          </p:cNvPr>
          <p:cNvPicPr>
            <a:picLocks noGrp="1" noChangeAspect="1"/>
          </p:cNvPicPr>
          <p:nvPr>
            <p:ph idx="1"/>
          </p:nvPr>
        </p:nvPicPr>
        <p:blipFill>
          <a:blip r:embed="rId2"/>
          <a:stretch>
            <a:fillRect/>
          </a:stretch>
        </p:blipFill>
        <p:spPr>
          <a:xfrm>
            <a:off x="1808570" y="1577009"/>
            <a:ext cx="8571683" cy="4819219"/>
          </a:xfrm>
        </p:spPr>
      </p:pic>
    </p:spTree>
    <p:extLst>
      <p:ext uri="{BB962C8B-B14F-4D97-AF65-F5344CB8AC3E}">
        <p14:creationId xmlns:p14="http://schemas.microsoft.com/office/powerpoint/2010/main" val="307561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Capturi de ecran</a:t>
            </a:r>
            <a:endParaRPr lang="en-US" dirty="0"/>
          </a:p>
        </p:txBody>
      </p:sp>
      <p:pic>
        <p:nvPicPr>
          <p:cNvPr id="7" name="Content Placeholder 6" descr="A screenshot of a computer screen&#10;&#10;Description automatically generated">
            <a:extLst>
              <a:ext uri="{FF2B5EF4-FFF2-40B4-BE49-F238E27FC236}">
                <a16:creationId xmlns:a16="http://schemas.microsoft.com/office/drawing/2014/main" id="{34712D48-24CC-4AD3-9F4A-E2734CE76653}"/>
              </a:ext>
            </a:extLst>
          </p:cNvPr>
          <p:cNvPicPr>
            <a:picLocks noGrp="1" noChangeAspect="1"/>
          </p:cNvPicPr>
          <p:nvPr>
            <p:ph idx="1"/>
          </p:nvPr>
        </p:nvPicPr>
        <p:blipFill>
          <a:blip r:embed="rId2"/>
          <a:stretch>
            <a:fillRect/>
          </a:stretch>
        </p:blipFill>
        <p:spPr>
          <a:xfrm>
            <a:off x="1910150" y="1532699"/>
            <a:ext cx="8371699" cy="4706783"/>
          </a:xfrm>
        </p:spPr>
      </p:pic>
    </p:spTree>
    <p:extLst>
      <p:ext uri="{BB962C8B-B14F-4D97-AF65-F5344CB8AC3E}">
        <p14:creationId xmlns:p14="http://schemas.microsoft.com/office/powerpoint/2010/main" val="394510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Arhitectura aplicației</a:t>
            </a:r>
            <a:endParaRPr lang="en-US" dirty="0"/>
          </a:p>
        </p:txBody>
      </p:sp>
      <p:sp>
        <p:nvSpPr>
          <p:cNvPr id="3" name="Content Placeholder 2"/>
          <p:cNvSpPr>
            <a:spLocks noGrp="1"/>
          </p:cNvSpPr>
          <p:nvPr>
            <p:ph idx="1"/>
          </p:nvPr>
        </p:nvSpPr>
        <p:spPr/>
        <p:txBody>
          <a:bodyPr>
            <a:normAutofit/>
          </a:bodyPr>
          <a:lstStyle/>
          <a:p>
            <a:r>
              <a:rPr lang="ro-RO" dirty="0">
                <a:latin typeface="Times New Roman" panose="02020603050405020304" pitchFamily="18" charset="0"/>
                <a:cs typeface="Times New Roman" panose="02020603050405020304" pitchFamily="18" charset="0"/>
              </a:rPr>
              <a:t>Pentru realizarea proiectului s-au folosit atât aplicații pentru realizarea softului (Notepad, Notepad++, Microsoft Visual Studio), dar și aplicație pentru crearea siglei (Online Logo Maker Free).</a:t>
            </a:r>
            <a:endParaRPr lang="en-US"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Cu ajutorul linkului ( </a:t>
            </a:r>
            <a:r>
              <a:rPr lang="ro-RO" u="sng" dirty="0">
                <a:latin typeface="Times New Roman" panose="02020603050405020304" pitchFamily="18" charset="0"/>
                <a:cs typeface="Times New Roman" panose="02020603050405020304" pitchFamily="18" charset="0"/>
                <a:hlinkClick r:id="rId2"/>
              </a:rPr>
              <a:t>https://tinyurl.com/Infonoua</a:t>
            </a:r>
            <a:r>
              <a:rPr lang="ro-RO" dirty="0">
                <a:latin typeface="Times New Roman" panose="02020603050405020304" pitchFamily="18" charset="0"/>
                <a:cs typeface="Times New Roman" panose="02020603050405020304" pitchFamily="18" charset="0"/>
              </a:rPr>
              <a:t> ), pagina poate rula în orice browser Web (Google Chrome, Internet Explorer, Opera, Microsoft Edge, Mozila Firefox), pe orice dispozitiv (indiferent de sistemul său de operare).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460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Implementarea aplicației</a:t>
            </a:r>
            <a:endParaRPr lang="en-US" dirty="0"/>
          </a:p>
        </p:txBody>
      </p:sp>
      <p:sp>
        <p:nvSpPr>
          <p:cNvPr id="3" name="Content Placeholder 2"/>
          <p:cNvSpPr>
            <a:spLocks noGrp="1"/>
          </p:cNvSpPr>
          <p:nvPr>
            <p:ph idx="1"/>
          </p:nvPr>
        </p:nvSpPr>
        <p:spPr/>
        <p:txBody>
          <a:bodyPr>
            <a:normAutofit fontScale="92500" lnSpcReduction="20000"/>
          </a:bodyPr>
          <a:lstStyle/>
          <a:p>
            <a:r>
              <a:rPr lang="ro-RO" sz="2600" dirty="0">
                <a:latin typeface="Times New Roman" panose="02020603050405020304" pitchFamily="18" charset="0"/>
                <a:cs typeface="Times New Roman" panose="02020603050405020304" pitchFamily="18" charset="0"/>
              </a:rPr>
              <a:t>Eleganța implementării a fost asigurată de funcțiile ușor de înțeles, ce pot fi ușor extinse, iar proiectul a fost încărcat cu regularitate pe GitHub pentru a nu se pierde varianta actuală.</a:t>
            </a:r>
            <a:endParaRPr lang="en-US" sz="2600" dirty="0">
              <a:latin typeface="Times New Roman" panose="02020603050405020304" pitchFamily="18" charset="0"/>
              <a:cs typeface="Times New Roman" panose="02020603050405020304" pitchFamily="18" charset="0"/>
            </a:endParaRPr>
          </a:p>
          <a:p>
            <a:r>
              <a:rPr lang="ro-RO" sz="2600" dirty="0">
                <a:latin typeface="Times New Roman" panose="02020603050405020304" pitchFamily="18" charset="0"/>
                <a:cs typeface="Times New Roman" panose="02020603050405020304" pitchFamily="18" charset="0"/>
              </a:rPr>
              <a:t>Proiectul a fost testat de multiple ori în diferite moduri și luând în considerare cazuri diferite de folosire a softului, testări în urma cărora nu au rezultat erori sau vulnerabilități de securitate.</a:t>
            </a:r>
            <a:endParaRPr lang="en-US" sz="2600" dirty="0">
              <a:latin typeface="Times New Roman" panose="02020603050405020304" pitchFamily="18" charset="0"/>
              <a:cs typeface="Times New Roman" panose="02020603050405020304" pitchFamily="18" charset="0"/>
            </a:endParaRPr>
          </a:p>
          <a:p>
            <a:r>
              <a:rPr lang="ro-RO" sz="2600" dirty="0">
                <a:latin typeface="Times New Roman" panose="02020603050405020304" pitchFamily="18" charset="0"/>
                <a:cs typeface="Times New Roman" panose="02020603050405020304" pitchFamily="18" charset="0"/>
              </a:rPr>
              <a:t>Varianta actuală a aplicației permite deja distribuirea acesteia publicului, modificările ulterior apărute neafectând structura sau componența acesteia.</a:t>
            </a: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0205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Interfața</a:t>
            </a:r>
            <a:endParaRPr lang="en-US" dirty="0"/>
          </a:p>
        </p:txBody>
      </p:sp>
      <p:sp>
        <p:nvSpPr>
          <p:cNvPr id="3" name="Content Placeholder 2"/>
          <p:cNvSpPr>
            <a:spLocks noGrp="1"/>
          </p:cNvSpPr>
          <p:nvPr>
            <p:ph idx="1"/>
          </p:nvPr>
        </p:nvSpPr>
        <p:spPr/>
        <p:txBody>
          <a:bodyPr/>
          <a:lstStyle/>
          <a:p>
            <a:r>
              <a:rPr lang="ro-RO" dirty="0">
                <a:latin typeface="Times New Roman" panose="02020603050405020304" pitchFamily="18" charset="0"/>
                <a:cs typeface="Times New Roman" panose="02020603050405020304" pitchFamily="18" charset="0"/>
              </a:rPr>
              <a:t>Interfața este dezvoltată cu un aspect plăcut și simplu, pentru a capta utilizatorul și a-i spori interesul, dar și pentru a nu obosi privirea cititorului cu utilizarea unor culori stridente. De asemenea, aceasta este realizată astfel încât programul să poată fi rulat pe orice rezoluție și orice dispozitiv.</a:t>
            </a:r>
            <a:endParaRPr lang="en-US"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În plus, platforma poate fi utilizată în mai multe limbi: română, engleză, germană și franceză, ultimele 3 nefiind însă finalizate și actualizate pe site.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765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o-RO" dirty="0"/>
              <a:t>Conținut</a:t>
            </a:r>
            <a:endParaRPr lang="en-US" dirty="0"/>
          </a:p>
        </p:txBody>
      </p:sp>
      <p:sp>
        <p:nvSpPr>
          <p:cNvPr id="3" name="Content Placeholder 2"/>
          <p:cNvSpPr>
            <a:spLocks noGrp="1"/>
          </p:cNvSpPr>
          <p:nvPr>
            <p:ph idx="1"/>
          </p:nvPr>
        </p:nvSpPr>
        <p:spPr/>
        <p:txBody>
          <a:bodyPr>
            <a:normAutofit fontScale="92500"/>
          </a:bodyPr>
          <a:lstStyle/>
          <a:p>
            <a:r>
              <a:rPr lang="ro-RO" dirty="0">
                <a:latin typeface="Times New Roman" panose="02020603050405020304" pitchFamily="18" charset="0"/>
                <a:cs typeface="Times New Roman" panose="02020603050405020304" pitchFamily="18" charset="0"/>
              </a:rPr>
              <a:t>Aplicația permite utilizatorului să își marească cunoștințele</a:t>
            </a:r>
            <a:r>
              <a:rPr lang="en-US" dirty="0">
                <a:latin typeface="Times New Roman" panose="02020603050405020304" pitchFamily="18" charset="0"/>
                <a:cs typeface="Times New Roman" panose="02020603050405020304" pitchFamily="18" charset="0"/>
              </a:rPr>
              <a:t>, s</a:t>
            </a:r>
            <a:r>
              <a:rPr lang="ro-RO" dirty="0">
                <a:latin typeface="Times New Roman" panose="02020603050405020304" pitchFamily="18" charset="0"/>
                <a:cs typeface="Times New Roman" panose="02020603050405020304" pitchFamily="18" charset="0"/>
              </a:rPr>
              <a:t>ă înțeleagă ce a greșit, să înțeleagă din problemele rezolvate modalitățile de rezolvare și să se ajute de acestea pentru a rezolva probleme din pagina problemelor propuse. De asemenea, toate funcțiile în limba română pot fi deja folosite, iar problemele și lecțiile au fost deja verificare pentru a nu exista greșeli de natură științifică. </a:t>
            </a:r>
            <a:endParaRPr lang="en-US"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În plus, utilizatorul poate contacta administratorul site-ului pentru sugestii și comentarii, folosind adresa de e-mail creată special pentru site, ce se află în ultima lecție: infonoua@gmail.com</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418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TotalTime>
  <Words>504</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Times New Roman</vt:lpstr>
      <vt:lpstr>Tw Cen MT</vt:lpstr>
      <vt:lpstr>Circuit</vt:lpstr>
      <vt:lpstr>Info9</vt:lpstr>
      <vt:lpstr>Descrierea generală a proiectului</vt:lpstr>
      <vt:lpstr>Capturi de ecran</vt:lpstr>
      <vt:lpstr>Capturi de ecran</vt:lpstr>
      <vt:lpstr>Capturi de ecran</vt:lpstr>
      <vt:lpstr>Arhitectura aplicației</vt:lpstr>
      <vt:lpstr>Implementarea aplicației</vt:lpstr>
      <vt:lpstr>Interfața</vt:lpstr>
      <vt:lpstr>Conținut</vt:lpstr>
      <vt:lpstr>VĂ Mulțumim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Heirs of Mendeleev</dc:title>
  <dc:creator>Ion Mihai</dc:creator>
  <cp:lastModifiedBy>Ion Mihai</cp:lastModifiedBy>
  <cp:revision>6</cp:revision>
  <dcterms:created xsi:type="dcterms:W3CDTF">2019-06-04T19:45:12Z</dcterms:created>
  <dcterms:modified xsi:type="dcterms:W3CDTF">2020-05-03T18:50:38Z</dcterms:modified>
</cp:coreProperties>
</file>