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ormorant Garamond Bold Italics" charset="1" panose="00000800000000000000"/>
      <p:regular r:id="rId20"/>
    </p:embeddedFont>
    <p:embeddedFont>
      <p:font typeface="Quicksand Bold" charset="1" panose="00000000000000000000"/>
      <p:regular r:id="rId21"/>
    </p:embeddedFont>
    <p:embeddedFont>
      <p:font typeface="Quicksand" charset="1" panose="00000000000000000000"/>
      <p:regular r:id="rId22"/>
    </p:embeddedFont>
    <p:embeddedFont>
      <p:font typeface="Montserrat" charset="1" panose="00000500000000000000"/>
      <p:regular r:id="rId23"/>
    </p:embeddedFont>
    <p:embeddedFont>
      <p:font typeface="DejaVu Serif Bold" charset="1" panose="02060803050605020204"/>
      <p:regular r:id="rId24"/>
    </p:embeddedFont>
    <p:embeddedFont>
      <p:font typeface="Montserrat Bold" charset="1" panose="00000800000000000000"/>
      <p:regular r:id="rId25"/>
    </p:embeddedFont>
    <p:embeddedFont>
      <p:font typeface="Noto Serif Display Bold" charset="1" panose="02020802080505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30.png" Type="http://schemas.openxmlformats.org/officeDocument/2006/relationships/image"/><Relationship Id="rId18" Target="../media/image31.png" Type="http://schemas.openxmlformats.org/officeDocument/2006/relationships/image"/><Relationship Id="rId19" Target="../media/image32.svg" Type="http://schemas.openxmlformats.org/officeDocument/2006/relationships/image"/><Relationship Id="rId2" Target="../media/image1.png" Type="http://schemas.openxmlformats.org/officeDocument/2006/relationships/image"/><Relationship Id="rId20" Target="../media/image6.png" Type="http://schemas.openxmlformats.org/officeDocument/2006/relationships/image"/><Relationship Id="rId21" Target="../media/image7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33090" y="3890660"/>
            <a:ext cx="15021820" cy="125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20"/>
              </a:lnSpc>
              <a:spcBef>
                <a:spcPct val="0"/>
              </a:spcBef>
            </a:pPr>
            <a:r>
              <a:rPr lang="en-US" b="true" sz="7300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VIETNAMESE RAG FOR HEALTHCARE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1079" y="5905500"/>
            <a:ext cx="7714277" cy="165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Nhóm 30: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</a:t>
            </a: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Phạm Hồng Trà - 22521495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Nguyễn Lê Thanh Minh - 22520875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08493" y="1706164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4" y="0"/>
                </a:lnTo>
                <a:lnTo>
                  <a:pt x="3671014" y="860131"/>
                </a:lnTo>
                <a:lnTo>
                  <a:pt x="0" y="860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57837" y="7029450"/>
            <a:ext cx="6988496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GVHD:</a:t>
            </a: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Nguyễn Hiếu Nghĩa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6614" y="3289651"/>
            <a:ext cx="7374772" cy="68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DS103 - Natural Language Processing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380" r="0" b="-168415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177582" y="3473804"/>
          <a:ext cx="15932836" cy="5644114"/>
        </p:xfrm>
        <a:graphic>
          <a:graphicData uri="http://schemas.openxmlformats.org/drawingml/2006/table">
            <a:tbl>
              <a:tblPr/>
              <a:tblGrid>
                <a:gridCol w="5008302"/>
                <a:gridCol w="1439199"/>
                <a:gridCol w="1432743"/>
                <a:gridCol w="1329398"/>
                <a:gridCol w="1376841"/>
                <a:gridCol w="1538012"/>
                <a:gridCol w="1763340"/>
                <a:gridCol w="2045001"/>
              </a:tblGrid>
              <a:tr h="9110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Retrieve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100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9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BM25-NLTK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9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BM25-pyvi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6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dangvantuan/sentence-embedding-pyvi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6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dangvantuan/sentence-document-embedding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72021" y="184558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6. Kết quả thực nghiệm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91364" y="9312395"/>
            <a:ext cx="311825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17111" y="4511887"/>
            <a:ext cx="7820836" cy="146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</a:p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</a:p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  <a:r>
              <a:rPr lang="en-US" sz="233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 dụng API của Gemini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380" r="0" b="-168415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177582" y="4332553"/>
          <a:ext cx="15932836" cy="3293545"/>
        </p:xfrm>
        <a:graphic>
          <a:graphicData uri="http://schemas.openxmlformats.org/drawingml/2006/table">
            <a:tbl>
              <a:tblPr/>
              <a:tblGrid>
                <a:gridCol w="5008302"/>
                <a:gridCol w="1439199"/>
                <a:gridCol w="1432743"/>
                <a:gridCol w="1329398"/>
                <a:gridCol w="1376841"/>
                <a:gridCol w="1538012"/>
                <a:gridCol w="1763340"/>
                <a:gridCol w="2045001"/>
              </a:tblGrid>
              <a:tr h="91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Reranker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Top 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9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BM25-cross-encoder/mmarco-mMiniLMv2-L12-H384-v1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0.85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71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BM25-PhoRanker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72021" y="184558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6. Kết quả thực nghiệm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77659" y="9312395"/>
            <a:ext cx="539234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17111" y="4511887"/>
            <a:ext cx="7820836" cy="146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</a:p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</a:p>
          <a:p>
            <a:pPr algn="l" marL="503369" indent="-251685" lvl="1">
              <a:lnSpc>
                <a:spcPts val="3963"/>
              </a:lnSpc>
              <a:buFont typeface="Arial"/>
              <a:buChar char="•"/>
            </a:pPr>
            <a:r>
              <a:rPr lang="en-US" sz="233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 dụng API của Gemini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864249"/>
          <a:ext cx="15932836" cy="4067219"/>
        </p:xfrm>
        <a:graphic>
          <a:graphicData uri="http://schemas.openxmlformats.org/drawingml/2006/table">
            <a:tbl>
              <a:tblPr/>
              <a:tblGrid>
                <a:gridCol w="7937500"/>
                <a:gridCol w="7995336"/>
              </a:tblGrid>
              <a:tr h="9134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RAG QA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47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GPT-4o mini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50/50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38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Gemini 1.5 Flash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50/50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2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phamhai/Llama-3.2-3B-Instruct-Frog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40/50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9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380" r="0" b="-1684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2021" y="184558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6. Kết quả thực nghiệm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40524" y="9312395"/>
            <a:ext cx="413504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11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380" r="0" b="-16841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2021" y="1845584"/>
            <a:ext cx="968319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7. Kết luận và hướng phát triển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63336" y="4741946"/>
            <a:ext cx="8202422" cy="305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Finetune các model embedding và cross encoder</a:t>
            </a:r>
          </a:p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Finetune LLM cho tác vụ RAG</a:t>
            </a:r>
          </a:p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Áp dụng các phương pháp tìm kiếm khác</a:t>
            </a:r>
          </a:p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Tăng cường thêm dữ liệu để có thể trả lời được ở trên mọi vấn đề về sức khỏe.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95894" y="3570409"/>
            <a:ext cx="3643862" cy="51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4"/>
              </a:lnSpc>
              <a:spcBef>
                <a:spcPct val="0"/>
              </a:spcBef>
            </a:pPr>
            <a:r>
              <a:rPr lang="en-US" b="true" sz="30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68896" y="3341846"/>
            <a:ext cx="4234292" cy="51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4"/>
              </a:lnSpc>
              <a:spcBef>
                <a:spcPct val="0"/>
              </a:spcBef>
            </a:pPr>
            <a:r>
              <a:rPr lang="en-US" b="true" sz="30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HƯỚNG PHÁT TRIỂN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9144000" y="3398996"/>
            <a:ext cx="0" cy="5239899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17728" y="4778814"/>
            <a:ext cx="8202422" cy="15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Áp dụng RAG giúp tránh hallucination</a:t>
            </a:r>
          </a:p>
          <a:p>
            <a:pPr algn="l" marL="626747" indent="-313373" lvl="1">
              <a:lnSpc>
                <a:spcPts val="4064"/>
              </a:lnSpc>
              <a:buFont typeface="Arial"/>
              <a:buChar char="•"/>
            </a:pPr>
            <a:r>
              <a:rPr lang="en-US" sz="29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Cung cấp đủ ngữ cảnh + LLM đủ mạnh -&gt; câu trả lời chính xác.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89089" y="9312395"/>
            <a:ext cx="516374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8612945" y="2821931"/>
            <a:ext cx="18288000" cy="9717359"/>
            <a:chOff x="0" y="0"/>
            <a:chExt cx="4816593" cy="25593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559304"/>
            </a:xfrm>
            <a:custGeom>
              <a:avLst/>
              <a:gdLst/>
              <a:ahLst/>
              <a:cxnLst/>
              <a:rect r="r" b="b" t="t" l="l"/>
              <a:pathLst>
                <a:path h="25593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559304"/>
                  </a:lnTo>
                  <a:lnTo>
                    <a:pt x="0" y="2559304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606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89788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98634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3075" y="2056082"/>
            <a:ext cx="59073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Nội dung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55864" y="8920758"/>
            <a:ext cx="206871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97880" y="2754899"/>
            <a:ext cx="660362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Quy trình thực hiện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06731" y="1608724"/>
            <a:ext cx="501732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Giới thiệu đề tài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06731" y="3901074"/>
            <a:ext cx="672886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Cơ sở lý thuyết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06731" y="5044770"/>
            <a:ext cx="65947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Xây dựng bộ dữ liệu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97880" y="6190945"/>
            <a:ext cx="65947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 Thiết kế thực nghiệm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97880" y="7201118"/>
            <a:ext cx="65947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 Kết quả thực nghiệm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97880" y="8211291"/>
            <a:ext cx="79573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7. Kết luận và hướng phát triển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0026" y="4324453"/>
            <a:ext cx="15127949" cy="395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5269"/>
              </a:lnSpc>
              <a:buFont typeface="Arial"/>
              <a:buChar char="•"/>
            </a:pPr>
            <a:r>
              <a:rPr lang="en-US" sz="3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Nhu cầu chăm sóc sức khỏe ngày càng tăng</a:t>
            </a:r>
          </a:p>
          <a:p>
            <a:pPr algn="l" marL="669286" indent="-334643" lvl="1">
              <a:lnSpc>
                <a:spcPts val="5269"/>
              </a:lnSpc>
              <a:buFont typeface="Arial"/>
              <a:buChar char="•"/>
            </a:pPr>
            <a:r>
              <a:rPr lang="en-US" sz="3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Bộ dữ liệu về sức khỏe Tiếng Việt vẫn còn hạn chế do tính chất</a:t>
            </a:r>
          </a:p>
          <a:p>
            <a:pPr algn="l" marL="669286" indent="-334643" lvl="1">
              <a:lnSpc>
                <a:spcPts val="5269"/>
              </a:lnSpc>
              <a:buFont typeface="Arial"/>
              <a:buChar char="•"/>
            </a:pPr>
            <a:r>
              <a:rPr lang="en-US" sz="3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 cứu kiến thức sức khỏe dễ dàng</a:t>
            </a:r>
          </a:p>
          <a:p>
            <a:pPr algn="l" marL="669286" indent="-334643" lvl="1">
              <a:lnSpc>
                <a:spcPts val="5269"/>
              </a:lnSpc>
              <a:buFont typeface="Arial"/>
              <a:buChar char="•"/>
            </a:pPr>
            <a:r>
              <a:rPr lang="en-US" b="true" sz="30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Hallucination</a:t>
            </a:r>
            <a:r>
              <a:rPr lang="en-US" sz="3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trong các mô hình LLMs</a:t>
            </a:r>
          </a:p>
          <a:p>
            <a:pPr algn="l">
              <a:lnSpc>
                <a:spcPts val="5269"/>
              </a:lnSpc>
            </a:pPr>
          </a:p>
          <a:p>
            <a:pPr algn="l">
              <a:lnSpc>
                <a:spcPts val="5269"/>
              </a:lnSpc>
            </a:pPr>
            <a:r>
              <a:rPr lang="en-US" sz="30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Đề tài nhằm xây dựng một hệ thống RAG trên miền dữ liệu sức khỏe.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402921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81519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93079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2021" y="184558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1. Giới thiệu đề tài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957665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897648" y="8719944"/>
            <a:ext cx="309562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314247" y="3067493"/>
            <a:ext cx="1240344" cy="1240344"/>
          </a:xfrm>
          <a:custGeom>
            <a:avLst/>
            <a:gdLst/>
            <a:ahLst/>
            <a:cxnLst/>
            <a:rect r="r" b="b" t="t" l="l"/>
            <a:pathLst>
              <a:path h="1240344" w="1240344">
                <a:moveTo>
                  <a:pt x="0" y="0"/>
                </a:moveTo>
                <a:lnTo>
                  <a:pt x="1240344" y="0"/>
                </a:lnTo>
                <a:lnTo>
                  <a:pt x="1240344" y="1240344"/>
                </a:lnTo>
                <a:lnTo>
                  <a:pt x="0" y="1240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42389" y="3493344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01324" y="3067493"/>
            <a:ext cx="1308455" cy="1240344"/>
          </a:xfrm>
          <a:custGeom>
            <a:avLst/>
            <a:gdLst/>
            <a:ahLst/>
            <a:cxnLst/>
            <a:rect r="r" b="b" t="t" l="l"/>
            <a:pathLst>
              <a:path h="1240344" w="1308455">
                <a:moveTo>
                  <a:pt x="0" y="0"/>
                </a:moveTo>
                <a:lnTo>
                  <a:pt x="1308456" y="0"/>
                </a:lnTo>
                <a:lnTo>
                  <a:pt x="1308456" y="1240344"/>
                </a:lnTo>
                <a:lnTo>
                  <a:pt x="0" y="12403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59821" y="3067493"/>
            <a:ext cx="1147318" cy="1240344"/>
          </a:xfrm>
          <a:custGeom>
            <a:avLst/>
            <a:gdLst/>
            <a:ahLst/>
            <a:cxnLst/>
            <a:rect r="r" b="b" t="t" l="l"/>
            <a:pathLst>
              <a:path h="1240344" w="1147318">
                <a:moveTo>
                  <a:pt x="0" y="0"/>
                </a:moveTo>
                <a:lnTo>
                  <a:pt x="1147318" y="0"/>
                </a:lnTo>
                <a:lnTo>
                  <a:pt x="1147318" y="1240344"/>
                </a:lnTo>
                <a:lnTo>
                  <a:pt x="0" y="12403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25232" y="3491934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05639" y="3491934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66458" y="2894223"/>
            <a:ext cx="1789916" cy="1241754"/>
          </a:xfrm>
          <a:custGeom>
            <a:avLst/>
            <a:gdLst/>
            <a:ahLst/>
            <a:cxnLst/>
            <a:rect r="r" b="b" t="t" l="l"/>
            <a:pathLst>
              <a:path h="1241754" w="1789916">
                <a:moveTo>
                  <a:pt x="0" y="0"/>
                </a:moveTo>
                <a:lnTo>
                  <a:pt x="1789915" y="0"/>
                </a:lnTo>
                <a:lnTo>
                  <a:pt x="1789915" y="1241753"/>
                </a:lnTo>
                <a:lnTo>
                  <a:pt x="0" y="12417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1534639" y="7176556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858001" y="0"/>
                </a:moveTo>
                <a:lnTo>
                  <a:pt x="0" y="0"/>
                </a:lnTo>
                <a:lnTo>
                  <a:pt x="0" y="391463"/>
                </a:lnTo>
                <a:lnTo>
                  <a:pt x="858001" y="391463"/>
                </a:lnTo>
                <a:lnTo>
                  <a:pt x="858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883161" y="6471337"/>
            <a:ext cx="1617998" cy="1589683"/>
          </a:xfrm>
          <a:custGeom>
            <a:avLst/>
            <a:gdLst/>
            <a:ahLst/>
            <a:cxnLst/>
            <a:rect r="r" b="b" t="t" l="l"/>
            <a:pathLst>
              <a:path h="1589683" w="1617998">
                <a:moveTo>
                  <a:pt x="0" y="0"/>
                </a:moveTo>
                <a:lnTo>
                  <a:pt x="1617997" y="0"/>
                </a:lnTo>
                <a:lnTo>
                  <a:pt x="1617997" y="1589683"/>
                </a:lnTo>
                <a:lnTo>
                  <a:pt x="0" y="15896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048537" y="5627746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17764" y="6532254"/>
            <a:ext cx="2285775" cy="1288606"/>
          </a:xfrm>
          <a:custGeom>
            <a:avLst/>
            <a:gdLst/>
            <a:ahLst/>
            <a:cxnLst/>
            <a:rect r="r" b="b" t="t" l="l"/>
            <a:pathLst>
              <a:path h="1288606" w="2285775">
                <a:moveTo>
                  <a:pt x="0" y="0"/>
                </a:moveTo>
                <a:lnTo>
                  <a:pt x="2285774" y="0"/>
                </a:lnTo>
                <a:lnTo>
                  <a:pt x="2285774" y="1288605"/>
                </a:lnTo>
                <a:lnTo>
                  <a:pt x="0" y="12886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3942389" y="6974900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858000" y="0"/>
                </a:moveTo>
                <a:lnTo>
                  <a:pt x="0" y="0"/>
                </a:lnTo>
                <a:lnTo>
                  <a:pt x="0" y="391463"/>
                </a:lnTo>
                <a:lnTo>
                  <a:pt x="858000" y="391463"/>
                </a:lnTo>
                <a:lnTo>
                  <a:pt x="8580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79426" y="6546667"/>
            <a:ext cx="1240344" cy="1232592"/>
          </a:xfrm>
          <a:custGeom>
            <a:avLst/>
            <a:gdLst/>
            <a:ahLst/>
            <a:cxnLst/>
            <a:rect r="r" b="b" t="t" l="l"/>
            <a:pathLst>
              <a:path h="1232592" w="1240344">
                <a:moveTo>
                  <a:pt x="0" y="0"/>
                </a:moveTo>
                <a:lnTo>
                  <a:pt x="1240344" y="0"/>
                </a:lnTo>
                <a:lnTo>
                  <a:pt x="1240344" y="1232592"/>
                </a:lnTo>
                <a:lnTo>
                  <a:pt x="0" y="123259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8022418" y="7076560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858001" y="0"/>
                </a:moveTo>
                <a:lnTo>
                  <a:pt x="0" y="0"/>
                </a:lnTo>
                <a:lnTo>
                  <a:pt x="0" y="391463"/>
                </a:lnTo>
                <a:lnTo>
                  <a:pt x="858001" y="391463"/>
                </a:lnTo>
                <a:lnTo>
                  <a:pt x="85800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394769" y="6655996"/>
            <a:ext cx="1240344" cy="1232592"/>
          </a:xfrm>
          <a:custGeom>
            <a:avLst/>
            <a:gdLst/>
            <a:ahLst/>
            <a:cxnLst/>
            <a:rect r="r" b="b" t="t" l="l"/>
            <a:pathLst>
              <a:path h="1232592" w="1240344">
                <a:moveTo>
                  <a:pt x="0" y="0"/>
                </a:moveTo>
                <a:lnTo>
                  <a:pt x="1240344" y="0"/>
                </a:lnTo>
                <a:lnTo>
                  <a:pt x="1240344" y="1232592"/>
                </a:lnTo>
                <a:lnTo>
                  <a:pt x="0" y="123259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44042" y="4610961"/>
            <a:ext cx="1780755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Crawl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99518" y="4610961"/>
            <a:ext cx="2266542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22619" y="4609551"/>
            <a:ext cx="1466039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Chunking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11115" y="4390897"/>
            <a:ext cx="3532843" cy="89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Sentence Embeddings</a:t>
            </a:r>
          </a:p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BM25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52923" y="8188064"/>
            <a:ext cx="2278474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Cross Encoder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20700" y="8154234"/>
            <a:ext cx="2082838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RAG QA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12099" y="8078736"/>
            <a:ext cx="1182470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2934" y="1459841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2. Quy trình thực hiện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400829" y="9312395"/>
            <a:ext cx="292894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27441" y="8188064"/>
            <a:ext cx="1182470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Testing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219531"/>
            <a:ext cx="1284445" cy="191061"/>
          </a:xfrm>
          <a:custGeom>
            <a:avLst/>
            <a:gdLst/>
            <a:ahLst/>
            <a:cxnLst/>
            <a:rect r="r" b="b" t="t" l="l"/>
            <a:pathLst>
              <a:path h="191061" w="1284445">
                <a:moveTo>
                  <a:pt x="0" y="0"/>
                </a:moveTo>
                <a:lnTo>
                  <a:pt x="1284445" y="0"/>
                </a:lnTo>
                <a:lnTo>
                  <a:pt x="1284445" y="191061"/>
                </a:lnTo>
                <a:lnTo>
                  <a:pt x="0" y="19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6285877" y="5546677"/>
            <a:ext cx="7424014" cy="3860967"/>
            <a:chOff x="0" y="0"/>
            <a:chExt cx="1955296" cy="1016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5296" cy="1016880"/>
            </a:xfrm>
            <a:custGeom>
              <a:avLst/>
              <a:gdLst/>
              <a:ahLst/>
              <a:cxnLst/>
              <a:rect r="r" b="b" t="t" l="l"/>
              <a:pathLst>
                <a:path h="1016880" w="1955296">
                  <a:moveTo>
                    <a:pt x="26071" y="0"/>
                  </a:moveTo>
                  <a:lnTo>
                    <a:pt x="1929225" y="0"/>
                  </a:lnTo>
                  <a:cubicBezTo>
                    <a:pt x="1936140" y="0"/>
                    <a:pt x="1942771" y="2747"/>
                    <a:pt x="1947660" y="7636"/>
                  </a:cubicBezTo>
                  <a:cubicBezTo>
                    <a:pt x="1952549" y="12525"/>
                    <a:pt x="1955296" y="19156"/>
                    <a:pt x="1955296" y="26071"/>
                  </a:cubicBezTo>
                  <a:lnTo>
                    <a:pt x="1955296" y="990810"/>
                  </a:lnTo>
                  <a:cubicBezTo>
                    <a:pt x="1955296" y="997724"/>
                    <a:pt x="1952549" y="1004355"/>
                    <a:pt x="1947660" y="1009244"/>
                  </a:cubicBezTo>
                  <a:cubicBezTo>
                    <a:pt x="1942771" y="1014134"/>
                    <a:pt x="1936140" y="1016880"/>
                    <a:pt x="1929225" y="1016880"/>
                  </a:cubicBezTo>
                  <a:lnTo>
                    <a:pt x="26071" y="1016880"/>
                  </a:lnTo>
                  <a:cubicBezTo>
                    <a:pt x="19156" y="1016880"/>
                    <a:pt x="12525" y="1014134"/>
                    <a:pt x="7636" y="1009244"/>
                  </a:cubicBezTo>
                  <a:cubicBezTo>
                    <a:pt x="2747" y="1004355"/>
                    <a:pt x="0" y="997724"/>
                    <a:pt x="0" y="990810"/>
                  </a:cubicBezTo>
                  <a:lnTo>
                    <a:pt x="0" y="26071"/>
                  </a:lnTo>
                  <a:cubicBezTo>
                    <a:pt x="0" y="19156"/>
                    <a:pt x="2747" y="12525"/>
                    <a:pt x="7636" y="7636"/>
                  </a:cubicBezTo>
                  <a:cubicBezTo>
                    <a:pt x="12525" y="2747"/>
                    <a:pt x="19156" y="0"/>
                    <a:pt x="26071" y="0"/>
                  </a:cubicBezTo>
                  <a:close/>
                </a:path>
              </a:pathLst>
            </a:custGeom>
            <a:solidFill>
              <a:srgbClr val="F8F8F8"/>
            </a:solidFill>
            <a:ln w="38100" cap="rnd">
              <a:solidFill>
                <a:srgbClr val="0F4662"/>
              </a:solidFill>
              <a:prstDash val="sysDot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55296" cy="1064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033165" y="3623807"/>
            <a:ext cx="505424" cy="479114"/>
          </a:xfrm>
          <a:custGeom>
            <a:avLst/>
            <a:gdLst/>
            <a:ahLst/>
            <a:cxnLst/>
            <a:rect r="r" b="b" t="t" l="l"/>
            <a:pathLst>
              <a:path h="479114" w="505424">
                <a:moveTo>
                  <a:pt x="0" y="0"/>
                </a:moveTo>
                <a:lnTo>
                  <a:pt x="505424" y="0"/>
                </a:lnTo>
                <a:lnTo>
                  <a:pt x="505424" y="479114"/>
                </a:lnTo>
                <a:lnTo>
                  <a:pt x="0" y="479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89822" y="3623807"/>
            <a:ext cx="479114" cy="479114"/>
          </a:xfrm>
          <a:custGeom>
            <a:avLst/>
            <a:gdLst/>
            <a:ahLst/>
            <a:cxnLst/>
            <a:rect r="r" b="b" t="t" l="l"/>
            <a:pathLst>
              <a:path h="479114" w="479114">
                <a:moveTo>
                  <a:pt x="0" y="0"/>
                </a:moveTo>
                <a:lnTo>
                  <a:pt x="479114" y="0"/>
                </a:lnTo>
                <a:lnTo>
                  <a:pt x="479114" y="479114"/>
                </a:lnTo>
                <a:lnTo>
                  <a:pt x="0" y="4791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6188" y="3623807"/>
            <a:ext cx="389321" cy="488873"/>
          </a:xfrm>
          <a:custGeom>
            <a:avLst/>
            <a:gdLst/>
            <a:ahLst/>
            <a:cxnLst/>
            <a:rect r="r" b="b" t="t" l="l"/>
            <a:pathLst>
              <a:path h="488873" w="389321">
                <a:moveTo>
                  <a:pt x="0" y="0"/>
                </a:moveTo>
                <a:lnTo>
                  <a:pt x="389320" y="0"/>
                </a:lnTo>
                <a:lnTo>
                  <a:pt x="389320" y="488872"/>
                </a:lnTo>
                <a:lnTo>
                  <a:pt x="0" y="488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56453" y="3660895"/>
            <a:ext cx="975269" cy="751844"/>
          </a:xfrm>
          <a:custGeom>
            <a:avLst/>
            <a:gdLst/>
            <a:ahLst/>
            <a:cxnLst/>
            <a:rect r="r" b="b" t="t" l="l"/>
            <a:pathLst>
              <a:path h="751844" w="975269">
                <a:moveTo>
                  <a:pt x="0" y="0"/>
                </a:moveTo>
                <a:lnTo>
                  <a:pt x="975269" y="0"/>
                </a:lnTo>
                <a:lnTo>
                  <a:pt x="975269" y="751844"/>
                </a:lnTo>
                <a:lnTo>
                  <a:pt x="0" y="7518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324031" y="3518057"/>
            <a:ext cx="949217" cy="899806"/>
          </a:xfrm>
          <a:custGeom>
            <a:avLst/>
            <a:gdLst/>
            <a:ahLst/>
            <a:cxnLst/>
            <a:rect r="r" b="b" t="t" l="l"/>
            <a:pathLst>
              <a:path h="899806" w="949217">
                <a:moveTo>
                  <a:pt x="0" y="0"/>
                </a:moveTo>
                <a:lnTo>
                  <a:pt x="949216" y="0"/>
                </a:lnTo>
                <a:lnTo>
                  <a:pt x="949216" y="899805"/>
                </a:lnTo>
                <a:lnTo>
                  <a:pt x="0" y="8998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72118" y="5709735"/>
            <a:ext cx="663098" cy="721235"/>
          </a:xfrm>
          <a:custGeom>
            <a:avLst/>
            <a:gdLst/>
            <a:ahLst/>
            <a:cxnLst/>
            <a:rect r="r" b="b" t="t" l="l"/>
            <a:pathLst>
              <a:path h="721235" w="663098">
                <a:moveTo>
                  <a:pt x="0" y="0"/>
                </a:moveTo>
                <a:lnTo>
                  <a:pt x="663099" y="0"/>
                </a:lnTo>
                <a:lnTo>
                  <a:pt x="663099" y="721235"/>
                </a:lnTo>
                <a:lnTo>
                  <a:pt x="0" y="7212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91365" y="5709735"/>
            <a:ext cx="975269" cy="751844"/>
          </a:xfrm>
          <a:custGeom>
            <a:avLst/>
            <a:gdLst/>
            <a:ahLst/>
            <a:cxnLst/>
            <a:rect r="r" b="b" t="t" l="l"/>
            <a:pathLst>
              <a:path h="751844" w="975269">
                <a:moveTo>
                  <a:pt x="0" y="0"/>
                </a:moveTo>
                <a:lnTo>
                  <a:pt x="975269" y="0"/>
                </a:lnTo>
                <a:lnTo>
                  <a:pt x="975269" y="751844"/>
                </a:lnTo>
                <a:lnTo>
                  <a:pt x="0" y="7518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796788" y="5709735"/>
            <a:ext cx="774259" cy="774259"/>
          </a:xfrm>
          <a:custGeom>
            <a:avLst/>
            <a:gdLst/>
            <a:ahLst/>
            <a:cxnLst/>
            <a:rect r="r" b="b" t="t" l="l"/>
            <a:pathLst>
              <a:path h="774259" w="774259">
                <a:moveTo>
                  <a:pt x="0" y="0"/>
                </a:moveTo>
                <a:lnTo>
                  <a:pt x="774259" y="0"/>
                </a:lnTo>
                <a:lnTo>
                  <a:pt x="774259" y="774259"/>
                </a:lnTo>
                <a:lnTo>
                  <a:pt x="0" y="7742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629844" y="7995805"/>
            <a:ext cx="833401" cy="843950"/>
          </a:xfrm>
          <a:custGeom>
            <a:avLst/>
            <a:gdLst/>
            <a:ahLst/>
            <a:cxnLst/>
            <a:rect r="r" b="b" t="t" l="l"/>
            <a:pathLst>
              <a:path h="843950" w="833401">
                <a:moveTo>
                  <a:pt x="0" y="0"/>
                </a:moveTo>
                <a:lnTo>
                  <a:pt x="833400" y="0"/>
                </a:lnTo>
                <a:lnTo>
                  <a:pt x="833400" y="843949"/>
                </a:lnTo>
                <a:lnTo>
                  <a:pt x="0" y="8439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11742" y="7979916"/>
            <a:ext cx="948689" cy="948689"/>
          </a:xfrm>
          <a:custGeom>
            <a:avLst/>
            <a:gdLst/>
            <a:ahLst/>
            <a:cxnLst/>
            <a:rect r="r" b="b" t="t" l="l"/>
            <a:pathLst>
              <a:path h="948689" w="948689">
                <a:moveTo>
                  <a:pt x="0" y="0"/>
                </a:moveTo>
                <a:lnTo>
                  <a:pt x="948689" y="0"/>
                </a:lnTo>
                <a:lnTo>
                  <a:pt x="948689" y="948689"/>
                </a:lnTo>
                <a:lnTo>
                  <a:pt x="0" y="94868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96788" y="3814214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32350" y="377222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8566998">
            <a:off x="12953415" y="5003115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11540">
            <a:off x="9667598" y="5903391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4269785">
            <a:off x="7516313" y="7124493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531722" y="827513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9606133">
            <a:off x="9579325" y="7055897"/>
            <a:ext cx="1034548" cy="472012"/>
          </a:xfrm>
          <a:custGeom>
            <a:avLst/>
            <a:gdLst/>
            <a:ahLst/>
            <a:cxnLst/>
            <a:rect r="r" b="b" t="t" l="l"/>
            <a:pathLst>
              <a:path h="472012" w="1034548">
                <a:moveTo>
                  <a:pt x="0" y="0"/>
                </a:moveTo>
                <a:lnTo>
                  <a:pt x="1034547" y="0"/>
                </a:lnTo>
                <a:lnTo>
                  <a:pt x="1034547" y="472012"/>
                </a:lnTo>
                <a:lnTo>
                  <a:pt x="0" y="4720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42934" y="1459841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3. Cơ sở lí thuyết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400011" y="9312395"/>
            <a:ext cx="294531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05508" y="2546581"/>
            <a:ext cx="7754777" cy="51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4"/>
              </a:lnSpc>
              <a:spcBef>
                <a:spcPct val="0"/>
              </a:spcBef>
            </a:pPr>
            <a:r>
              <a:rPr lang="en-US" b="true" sz="30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RAG (Retrieval-Augmented Generation)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40646" y="4177101"/>
            <a:ext cx="377466" cy="19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"/>
              </a:lnSpc>
            </a:pPr>
            <a:r>
              <a:rPr lang="en-US" sz="1146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URLs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19318" y="4177101"/>
            <a:ext cx="406447" cy="19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"/>
              </a:lnSpc>
            </a:pPr>
            <a:r>
              <a:rPr lang="en-US" sz="1146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PDFS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981461" y="4177101"/>
            <a:ext cx="694805" cy="19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"/>
              </a:lnSpc>
            </a:pPr>
            <a:r>
              <a:rPr lang="en-US" sz="1146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Database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03952" y="4434425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Documents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62162" y="4541651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Documents Chunks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816713" y="4473801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Vector Database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026013" y="6520823"/>
            <a:ext cx="2453817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Related Document Chunks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46040" y="8983082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Frozen LLM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981461" y="6541302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92174" y="6541302"/>
            <a:ext cx="1577066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Query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080236" y="8914625"/>
            <a:ext cx="1963851" cy="23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5"/>
              </a:lnSpc>
              <a:spcBef>
                <a:spcPct val="0"/>
              </a:spcBef>
            </a:pPr>
            <a:r>
              <a:rPr lang="en-US" b="true" sz="14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Augumented Prompt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-9087872">
            <a:off x="5281848" y="7032161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507435" y="6249817"/>
            <a:ext cx="1625084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F4662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RAG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9143148" y="2785248"/>
            <a:ext cx="0" cy="5168545"/>
          </a:xfrm>
          <a:prstGeom prst="line">
            <a:avLst/>
          </a:prstGeom>
          <a:ln cap="flat" w="381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1943498" y="6185647"/>
            <a:ext cx="3744656" cy="497292"/>
            <a:chOff x="0" y="0"/>
            <a:chExt cx="986247" cy="1309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6247" cy="130974"/>
            </a:xfrm>
            <a:custGeom>
              <a:avLst/>
              <a:gdLst/>
              <a:ahLst/>
              <a:cxnLst/>
              <a:rect r="r" b="b" t="t" l="l"/>
              <a:pathLst>
                <a:path h="130974" w="986247">
                  <a:moveTo>
                    <a:pt x="0" y="0"/>
                  </a:moveTo>
                  <a:lnTo>
                    <a:pt x="986247" y="0"/>
                  </a:lnTo>
                  <a:lnTo>
                    <a:pt x="986247" y="130974"/>
                  </a:lnTo>
                  <a:lnTo>
                    <a:pt x="0" y="130974"/>
                  </a:lnTo>
                  <a:close/>
                </a:path>
              </a:pathLst>
            </a:custGeom>
            <a:solidFill>
              <a:srgbClr val="F8F8F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86247" cy="178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42934" y="1459841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3. Cơ sở lí thuyết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94995" y="9312395"/>
            <a:ext cx="304562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0630" y="7233711"/>
            <a:ext cx="1963851" cy="32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  <a:spcBef>
                <a:spcPct val="0"/>
              </a:spcBef>
            </a:pPr>
            <a:r>
              <a:rPr lang="en-US" b="true" sz="20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Document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07031" y="7233711"/>
            <a:ext cx="1963851" cy="32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  <a:spcBef>
                <a:spcPct val="0"/>
              </a:spcBef>
            </a:pPr>
            <a:r>
              <a:rPr lang="en-US" b="true" sz="20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42769" y="7214661"/>
            <a:ext cx="2032393" cy="35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  <a:spcBef>
                <a:spcPct val="0"/>
              </a:spcBef>
            </a:pPr>
            <a:r>
              <a:rPr lang="en-US" b="true" sz="208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Document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79347" y="7214661"/>
            <a:ext cx="2032393" cy="35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  <a:spcBef>
                <a:spcPct val="0"/>
              </a:spcBef>
            </a:pPr>
            <a:r>
              <a:rPr lang="en-US" b="true" sz="208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Query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974780" y="6231065"/>
            <a:ext cx="1428354" cy="451874"/>
            <a:chOff x="0" y="0"/>
            <a:chExt cx="376192" cy="1190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6192" cy="119012"/>
            </a:xfrm>
            <a:custGeom>
              <a:avLst/>
              <a:gdLst/>
              <a:ahLst/>
              <a:cxnLst/>
              <a:rect r="r" b="b" t="t" l="l"/>
              <a:pathLst>
                <a:path h="119012" w="376192">
                  <a:moveTo>
                    <a:pt x="0" y="0"/>
                  </a:moveTo>
                  <a:lnTo>
                    <a:pt x="376192" y="0"/>
                  </a:lnTo>
                  <a:lnTo>
                    <a:pt x="376192" y="119012"/>
                  </a:lnTo>
                  <a:lnTo>
                    <a:pt x="0" y="119012"/>
                  </a:lnTo>
                  <a:close/>
                </a:path>
              </a:pathLst>
            </a:custGeom>
            <a:solidFill>
              <a:srgbClr val="F8F8F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76192" cy="166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566284" y="6231065"/>
            <a:ext cx="1503197" cy="497292"/>
            <a:chOff x="0" y="0"/>
            <a:chExt cx="395904" cy="1309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5904" cy="130974"/>
            </a:xfrm>
            <a:custGeom>
              <a:avLst/>
              <a:gdLst/>
              <a:ahLst/>
              <a:cxnLst/>
              <a:rect r="r" b="b" t="t" l="l"/>
              <a:pathLst>
                <a:path h="130974" w="395904">
                  <a:moveTo>
                    <a:pt x="0" y="0"/>
                  </a:moveTo>
                  <a:lnTo>
                    <a:pt x="395904" y="0"/>
                  </a:lnTo>
                  <a:lnTo>
                    <a:pt x="395904" y="130974"/>
                  </a:lnTo>
                  <a:lnTo>
                    <a:pt x="0" y="130974"/>
                  </a:lnTo>
                  <a:close/>
                </a:path>
              </a:pathLst>
            </a:custGeom>
            <a:solidFill>
              <a:srgbClr val="F8F8F8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95904" cy="178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945354" y="6182833"/>
            <a:ext cx="142835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F46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BERT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3706" y="6205542"/>
            <a:ext cx="142835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F46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01649" y="6138022"/>
            <a:ext cx="142835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F466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BERT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88957" y="2977983"/>
            <a:ext cx="27389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4662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Bi-encoder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74384" y="2977983"/>
            <a:ext cx="30828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4662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Cross encoder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29001" y="4717194"/>
            <a:ext cx="350710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F4662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Cosine - Similarity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78617" y="4610629"/>
            <a:ext cx="107442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F4662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Score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5400000">
            <a:off x="4553554" y="404304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5400000">
            <a:off x="13386826" y="404304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2"/>
                </a:lnTo>
                <a:lnTo>
                  <a:pt x="0" y="391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400000">
            <a:off x="13386826" y="5464812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2863093">
            <a:off x="3511276" y="554083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7437759">
            <a:off x="5608138" y="5540838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0" y="0"/>
                </a:lnTo>
                <a:lnTo>
                  <a:pt x="858000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301827" y="7611081"/>
            <a:ext cx="774259" cy="774259"/>
          </a:xfrm>
          <a:custGeom>
            <a:avLst/>
            <a:gdLst/>
            <a:ahLst/>
            <a:cxnLst/>
            <a:rect r="r" b="b" t="t" l="l"/>
            <a:pathLst>
              <a:path h="774259" w="774259">
                <a:moveTo>
                  <a:pt x="0" y="0"/>
                </a:moveTo>
                <a:lnTo>
                  <a:pt x="774260" y="0"/>
                </a:lnTo>
                <a:lnTo>
                  <a:pt x="774260" y="774259"/>
                </a:lnTo>
                <a:lnTo>
                  <a:pt x="0" y="7742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008414" y="7611081"/>
            <a:ext cx="774259" cy="774259"/>
          </a:xfrm>
          <a:custGeom>
            <a:avLst/>
            <a:gdLst/>
            <a:ahLst/>
            <a:cxnLst/>
            <a:rect r="r" b="b" t="t" l="l"/>
            <a:pathLst>
              <a:path h="774259" w="774259">
                <a:moveTo>
                  <a:pt x="0" y="0"/>
                </a:moveTo>
                <a:lnTo>
                  <a:pt x="774259" y="0"/>
                </a:lnTo>
                <a:lnTo>
                  <a:pt x="774259" y="774259"/>
                </a:lnTo>
                <a:lnTo>
                  <a:pt x="0" y="7742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889330" y="7639778"/>
            <a:ext cx="576116" cy="745562"/>
          </a:xfrm>
          <a:custGeom>
            <a:avLst/>
            <a:gdLst/>
            <a:ahLst/>
            <a:cxnLst/>
            <a:rect r="r" b="b" t="t" l="l"/>
            <a:pathLst>
              <a:path h="745562" w="576116">
                <a:moveTo>
                  <a:pt x="0" y="0"/>
                </a:moveTo>
                <a:lnTo>
                  <a:pt x="576116" y="0"/>
                </a:lnTo>
                <a:lnTo>
                  <a:pt x="576116" y="745562"/>
                </a:lnTo>
                <a:lnTo>
                  <a:pt x="0" y="7455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770907" y="7639778"/>
            <a:ext cx="576116" cy="745562"/>
          </a:xfrm>
          <a:custGeom>
            <a:avLst/>
            <a:gdLst/>
            <a:ahLst/>
            <a:cxnLst/>
            <a:rect r="r" b="b" t="t" l="l"/>
            <a:pathLst>
              <a:path h="745562" w="576116">
                <a:moveTo>
                  <a:pt x="0" y="0"/>
                </a:moveTo>
                <a:lnTo>
                  <a:pt x="576116" y="0"/>
                </a:lnTo>
                <a:lnTo>
                  <a:pt x="576116" y="745562"/>
                </a:lnTo>
                <a:lnTo>
                  <a:pt x="0" y="7455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5284054">
            <a:off x="3460442" y="6881778"/>
            <a:ext cx="398178" cy="181669"/>
          </a:xfrm>
          <a:custGeom>
            <a:avLst/>
            <a:gdLst/>
            <a:ahLst/>
            <a:cxnLst/>
            <a:rect r="r" b="b" t="t" l="l"/>
            <a:pathLst>
              <a:path h="181669" w="398178">
                <a:moveTo>
                  <a:pt x="0" y="0"/>
                </a:moveTo>
                <a:lnTo>
                  <a:pt x="398179" y="0"/>
                </a:lnTo>
                <a:lnTo>
                  <a:pt x="398179" y="181669"/>
                </a:lnTo>
                <a:lnTo>
                  <a:pt x="0" y="181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2863093">
            <a:off x="12277186" y="6888480"/>
            <a:ext cx="542286" cy="247418"/>
          </a:xfrm>
          <a:custGeom>
            <a:avLst/>
            <a:gdLst/>
            <a:ahLst/>
            <a:cxnLst/>
            <a:rect r="r" b="b" t="t" l="l"/>
            <a:pathLst>
              <a:path h="247418" w="542286">
                <a:moveTo>
                  <a:pt x="0" y="0"/>
                </a:moveTo>
                <a:lnTo>
                  <a:pt x="542286" y="0"/>
                </a:lnTo>
                <a:lnTo>
                  <a:pt x="542286" y="247418"/>
                </a:lnTo>
                <a:lnTo>
                  <a:pt x="0" y="247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-5284054">
            <a:off x="6021297" y="6921354"/>
            <a:ext cx="398178" cy="181669"/>
          </a:xfrm>
          <a:custGeom>
            <a:avLst/>
            <a:gdLst/>
            <a:ahLst/>
            <a:cxnLst/>
            <a:rect r="r" b="b" t="t" l="l"/>
            <a:pathLst>
              <a:path h="181669" w="398178">
                <a:moveTo>
                  <a:pt x="0" y="0"/>
                </a:moveTo>
                <a:lnTo>
                  <a:pt x="398179" y="0"/>
                </a:lnTo>
                <a:lnTo>
                  <a:pt x="398179" y="181669"/>
                </a:lnTo>
                <a:lnTo>
                  <a:pt x="0" y="181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7773023">
            <a:off x="14767804" y="6892489"/>
            <a:ext cx="542286" cy="247418"/>
          </a:xfrm>
          <a:custGeom>
            <a:avLst/>
            <a:gdLst/>
            <a:ahLst/>
            <a:cxnLst/>
            <a:rect r="r" b="b" t="t" l="l"/>
            <a:pathLst>
              <a:path h="247418" w="542286">
                <a:moveTo>
                  <a:pt x="0" y="0"/>
                </a:moveTo>
                <a:lnTo>
                  <a:pt x="542286" y="0"/>
                </a:lnTo>
                <a:lnTo>
                  <a:pt x="542286" y="247418"/>
                </a:lnTo>
                <a:lnTo>
                  <a:pt x="0" y="247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219531"/>
            <a:ext cx="1284445" cy="191061"/>
          </a:xfrm>
          <a:custGeom>
            <a:avLst/>
            <a:gdLst/>
            <a:ahLst/>
            <a:cxnLst/>
            <a:rect r="r" b="b" t="t" l="l"/>
            <a:pathLst>
              <a:path h="191061" w="1284445">
                <a:moveTo>
                  <a:pt x="0" y="0"/>
                </a:moveTo>
                <a:lnTo>
                  <a:pt x="1284445" y="0"/>
                </a:lnTo>
                <a:lnTo>
                  <a:pt x="1284445" y="191061"/>
                </a:lnTo>
                <a:lnTo>
                  <a:pt x="0" y="19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828039" y="3850428"/>
            <a:ext cx="7077951" cy="4917672"/>
            <a:chOff x="0" y="0"/>
            <a:chExt cx="9437268" cy="655689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552361" y="0"/>
              <a:ext cx="6884907" cy="2082128"/>
              <a:chOff x="0" y="0"/>
              <a:chExt cx="1359982" cy="41128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59982" cy="411285"/>
              </a:xfrm>
              <a:custGeom>
                <a:avLst/>
                <a:gdLst/>
                <a:ahLst/>
                <a:cxnLst/>
                <a:rect r="r" b="b" t="t" l="l"/>
                <a:pathLst>
                  <a:path h="411285" w="1359982">
                    <a:moveTo>
                      <a:pt x="0" y="0"/>
                    </a:moveTo>
                    <a:lnTo>
                      <a:pt x="1359982" y="0"/>
                    </a:lnTo>
                    <a:lnTo>
                      <a:pt x="1359982" y="411285"/>
                    </a:lnTo>
                    <a:lnTo>
                      <a:pt x="0" y="411285"/>
                    </a:lnTo>
                    <a:close/>
                  </a:path>
                </a:pathLst>
              </a:custGeom>
              <a:solidFill>
                <a:srgbClr val="DBE5E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359982" cy="458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4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732716"/>
              <a:ext cx="2212558" cy="569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4"/>
                </a:lnSpc>
                <a:spcBef>
                  <a:spcPct val="0"/>
                </a:spcBef>
              </a:pPr>
              <a:r>
                <a:rPr lang="en-US" b="true" sz="26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Chunk 1: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964833" y="340910"/>
              <a:ext cx="3420253" cy="613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5157" indent="-302579" lvl="1">
                <a:lnSpc>
                  <a:spcPts val="392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8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Heading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964833" y="1184255"/>
              <a:ext cx="3420253" cy="613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5157" indent="-302579" lvl="1">
                <a:lnSpc>
                  <a:spcPts val="392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8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Content 1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2552361" y="2755819"/>
              <a:ext cx="6884907" cy="2082128"/>
              <a:chOff x="0" y="0"/>
              <a:chExt cx="1359982" cy="41128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59982" cy="411285"/>
              </a:xfrm>
              <a:custGeom>
                <a:avLst/>
                <a:gdLst/>
                <a:ahLst/>
                <a:cxnLst/>
                <a:rect r="r" b="b" t="t" l="l"/>
                <a:pathLst>
                  <a:path h="411285" w="1359982">
                    <a:moveTo>
                      <a:pt x="0" y="0"/>
                    </a:moveTo>
                    <a:lnTo>
                      <a:pt x="1359982" y="0"/>
                    </a:lnTo>
                    <a:lnTo>
                      <a:pt x="1359982" y="411285"/>
                    </a:lnTo>
                    <a:lnTo>
                      <a:pt x="0" y="411285"/>
                    </a:lnTo>
                    <a:close/>
                  </a:path>
                </a:pathLst>
              </a:custGeom>
              <a:solidFill>
                <a:srgbClr val="DBE5E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359982" cy="458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4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3488535"/>
              <a:ext cx="2212558" cy="569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4"/>
                </a:lnSpc>
                <a:spcBef>
                  <a:spcPct val="0"/>
                </a:spcBef>
              </a:pPr>
              <a:r>
                <a:rPr lang="en-US" b="true" sz="26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Chunk 2: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964833" y="3096729"/>
              <a:ext cx="3420253" cy="613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5157" indent="-302579" lvl="1">
                <a:lnSpc>
                  <a:spcPts val="392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8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Heading 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64833" y="3940074"/>
              <a:ext cx="3420253" cy="613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5157" indent="-302579" lvl="1">
                <a:lnSpc>
                  <a:spcPts val="392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8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Content 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5400000">
              <a:off x="197376" y="5711176"/>
              <a:ext cx="1122370" cy="569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4"/>
                </a:lnSpc>
                <a:spcBef>
                  <a:spcPct val="0"/>
                </a:spcBef>
              </a:pPr>
              <a:r>
                <a:rPr lang="en-US" b="true" sz="26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...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5400000">
              <a:off x="4137588" y="5711176"/>
              <a:ext cx="1122370" cy="569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4"/>
                </a:lnSpc>
                <a:spcBef>
                  <a:spcPct val="0"/>
                </a:spcBef>
              </a:pPr>
              <a:r>
                <a:rPr lang="en-US" b="true" sz="2602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...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144000" y="2941871"/>
            <a:ext cx="9144000" cy="5226832"/>
          </a:xfrm>
          <a:custGeom>
            <a:avLst/>
            <a:gdLst/>
            <a:ahLst/>
            <a:cxnLst/>
            <a:rect r="r" b="b" t="t" l="l"/>
            <a:pathLst>
              <a:path h="5226832" w="9144000">
                <a:moveTo>
                  <a:pt x="0" y="0"/>
                </a:moveTo>
                <a:lnTo>
                  <a:pt x="9144000" y="0"/>
                </a:lnTo>
                <a:lnTo>
                  <a:pt x="9144000" y="5226832"/>
                </a:lnTo>
                <a:lnTo>
                  <a:pt x="0" y="52268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3592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42934" y="1459841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3. Cơ sở lí thuyết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96960" y="9312395"/>
            <a:ext cx="300633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2934" y="2884721"/>
            <a:ext cx="5937455" cy="51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4"/>
              </a:lnSpc>
              <a:spcBef>
                <a:spcPct val="0"/>
              </a:spcBef>
            </a:pPr>
            <a:r>
              <a:rPr lang="en-US" b="true" sz="30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CHUNKING (chia nhỏ thông tin)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17145" y="2930799"/>
            <a:ext cx="5370855" cy="3991672"/>
          </a:xfrm>
          <a:custGeom>
            <a:avLst/>
            <a:gdLst/>
            <a:ahLst/>
            <a:cxnLst/>
            <a:rect r="r" b="b" t="t" l="l"/>
            <a:pathLst>
              <a:path h="3991672" w="5370855">
                <a:moveTo>
                  <a:pt x="0" y="0"/>
                </a:moveTo>
                <a:lnTo>
                  <a:pt x="5370855" y="0"/>
                </a:lnTo>
                <a:lnTo>
                  <a:pt x="5370855" y="3991672"/>
                </a:lnTo>
                <a:lnTo>
                  <a:pt x="0" y="3991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2021" y="184558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4. Xây dựng bộ dữ liệu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3925" y="9312395"/>
            <a:ext cx="286703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329" y="3631465"/>
            <a:ext cx="12315419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 thu thập từ 4 website cung cấp kiến thức sức khỏe: Long Châu, Medlatec, Tâm Anh Hospital và Vinmec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6245" y="4580103"/>
            <a:ext cx="11495711" cy="866367"/>
            <a:chOff x="0" y="0"/>
            <a:chExt cx="15327614" cy="1155156"/>
          </a:xfrm>
        </p:grpSpPr>
        <p:sp>
          <p:nvSpPr>
            <p:cNvPr name="Freeform 9" id="9"/>
            <p:cNvSpPr/>
            <p:nvPr/>
          </p:nvSpPr>
          <p:spPr>
            <a:xfrm flipH="true" flipV="true" rot="2471155">
              <a:off x="3751" y="304976"/>
              <a:ext cx="1083516" cy="418508"/>
            </a:xfrm>
            <a:custGeom>
              <a:avLst/>
              <a:gdLst/>
              <a:ahLst/>
              <a:cxnLst/>
              <a:rect r="r" b="b" t="t" l="l"/>
              <a:pathLst>
                <a:path h="418508" w="1083516">
                  <a:moveTo>
                    <a:pt x="1083516" y="418508"/>
                  </a:moveTo>
                  <a:lnTo>
                    <a:pt x="0" y="418508"/>
                  </a:lnTo>
                  <a:lnTo>
                    <a:pt x="0" y="0"/>
                  </a:lnTo>
                  <a:lnTo>
                    <a:pt x="1083516" y="0"/>
                  </a:lnTo>
                  <a:lnTo>
                    <a:pt x="1083516" y="41850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91018" y="466605"/>
              <a:ext cx="14236596" cy="688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true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79,037 bài viết -&gt; 317,023 chunks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52329" y="5832176"/>
            <a:ext cx="12315419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Dùng LLM - Gemini 2.0 để tạo ra tập ground truth Q&amp;A từ các chunks và liên kết cặp Q&amp;A với đoạn liên quan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52329" y="6794674"/>
            <a:ext cx="11495711" cy="866367"/>
            <a:chOff x="0" y="0"/>
            <a:chExt cx="15327614" cy="1155156"/>
          </a:xfrm>
        </p:grpSpPr>
        <p:sp>
          <p:nvSpPr>
            <p:cNvPr name="Freeform 13" id="13"/>
            <p:cNvSpPr/>
            <p:nvPr/>
          </p:nvSpPr>
          <p:spPr>
            <a:xfrm flipH="true" flipV="true" rot="2471155">
              <a:off x="3751" y="304976"/>
              <a:ext cx="1083516" cy="418508"/>
            </a:xfrm>
            <a:custGeom>
              <a:avLst/>
              <a:gdLst/>
              <a:ahLst/>
              <a:cxnLst/>
              <a:rect r="r" b="b" t="t" l="l"/>
              <a:pathLst>
                <a:path h="418508" w="1083516">
                  <a:moveTo>
                    <a:pt x="1083516" y="418508"/>
                  </a:moveTo>
                  <a:lnTo>
                    <a:pt x="0" y="418508"/>
                  </a:lnTo>
                  <a:lnTo>
                    <a:pt x="0" y="0"/>
                  </a:lnTo>
                  <a:lnTo>
                    <a:pt x="1083516" y="0"/>
                  </a:lnTo>
                  <a:lnTo>
                    <a:pt x="1083516" y="41850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091018" y="466605"/>
              <a:ext cx="14236596" cy="688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Dùng </a:t>
              </a:r>
              <a:r>
                <a:rPr lang="en-US" sz="3200" b="true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500 chunks -&gt; </a:t>
              </a:r>
              <a:r>
                <a:rPr lang="en-US" sz="32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tạo ra</a:t>
              </a:r>
              <a:r>
                <a:rPr lang="en-US" sz="3200" b="true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4,121 cặp Q&amp;A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4541" y="0"/>
            <a:ext cx="1453459" cy="10271151"/>
            <a:chOff x="0" y="0"/>
            <a:chExt cx="38280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804" cy="2705159"/>
            </a:xfrm>
            <a:custGeom>
              <a:avLst/>
              <a:gdLst/>
              <a:ahLst/>
              <a:cxnLst/>
              <a:rect r="r" b="b" t="t" l="l"/>
              <a:pathLst>
                <a:path h="2705159" w="382804">
                  <a:moveTo>
                    <a:pt x="0" y="0"/>
                  </a:moveTo>
                  <a:lnTo>
                    <a:pt x="382804" y="0"/>
                  </a:lnTo>
                  <a:lnTo>
                    <a:pt x="38280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280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14009"/>
            <a:ext cx="3671013" cy="860132"/>
          </a:xfrm>
          <a:custGeom>
            <a:avLst/>
            <a:gdLst/>
            <a:ahLst/>
            <a:cxnLst/>
            <a:rect r="r" b="b" t="t" l="l"/>
            <a:pathLst>
              <a:path h="860132" w="3671013">
                <a:moveTo>
                  <a:pt x="0" y="0"/>
                </a:moveTo>
                <a:lnTo>
                  <a:pt x="3671013" y="0"/>
                </a:lnTo>
                <a:lnTo>
                  <a:pt x="3671013" y="860132"/>
                </a:lnTo>
                <a:lnTo>
                  <a:pt x="0" y="860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380" r="0" b="-16841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77000" y="3468235"/>
            <a:ext cx="8267743" cy="2813957"/>
            <a:chOff x="0" y="0"/>
            <a:chExt cx="2177513" cy="7411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7512" cy="741125"/>
            </a:xfrm>
            <a:custGeom>
              <a:avLst/>
              <a:gdLst/>
              <a:ahLst/>
              <a:cxnLst/>
              <a:rect r="r" b="b" t="t" l="l"/>
              <a:pathLst>
                <a:path h="741125" w="2177512">
                  <a:moveTo>
                    <a:pt x="0" y="0"/>
                  </a:moveTo>
                  <a:lnTo>
                    <a:pt x="2177512" y="0"/>
                  </a:lnTo>
                  <a:lnTo>
                    <a:pt x="2177512" y="741125"/>
                  </a:lnTo>
                  <a:lnTo>
                    <a:pt x="0" y="741125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77513" cy="78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73092" y="4280415"/>
            <a:ext cx="958357" cy="664860"/>
          </a:xfrm>
          <a:custGeom>
            <a:avLst/>
            <a:gdLst/>
            <a:ahLst/>
            <a:cxnLst/>
            <a:rect r="r" b="b" t="t" l="l"/>
            <a:pathLst>
              <a:path h="664860" w="958357">
                <a:moveTo>
                  <a:pt x="0" y="0"/>
                </a:moveTo>
                <a:lnTo>
                  <a:pt x="958357" y="0"/>
                </a:lnTo>
                <a:lnTo>
                  <a:pt x="958357" y="664860"/>
                </a:lnTo>
                <a:lnTo>
                  <a:pt x="0" y="6648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13522" y="4280415"/>
            <a:ext cx="701370" cy="664860"/>
          </a:xfrm>
          <a:custGeom>
            <a:avLst/>
            <a:gdLst/>
            <a:ahLst/>
            <a:cxnLst/>
            <a:rect r="r" b="b" t="t" l="l"/>
            <a:pathLst>
              <a:path h="664860" w="701370">
                <a:moveTo>
                  <a:pt x="0" y="0"/>
                </a:moveTo>
                <a:lnTo>
                  <a:pt x="701369" y="0"/>
                </a:lnTo>
                <a:lnTo>
                  <a:pt x="701369" y="664860"/>
                </a:lnTo>
                <a:lnTo>
                  <a:pt x="0" y="664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24716" y="3468235"/>
            <a:ext cx="6133786" cy="2813957"/>
            <a:chOff x="0" y="0"/>
            <a:chExt cx="1615483" cy="7411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5483" cy="741125"/>
            </a:xfrm>
            <a:custGeom>
              <a:avLst/>
              <a:gdLst/>
              <a:ahLst/>
              <a:cxnLst/>
              <a:rect r="r" b="b" t="t" l="l"/>
              <a:pathLst>
                <a:path h="741125" w="1615483">
                  <a:moveTo>
                    <a:pt x="0" y="0"/>
                  </a:moveTo>
                  <a:lnTo>
                    <a:pt x="1615483" y="0"/>
                  </a:lnTo>
                  <a:lnTo>
                    <a:pt x="1615483" y="741125"/>
                  </a:lnTo>
                  <a:lnTo>
                    <a:pt x="0" y="741125"/>
                  </a:lnTo>
                  <a:close/>
                </a:path>
              </a:pathLst>
            </a:custGeom>
            <a:solidFill>
              <a:srgbClr val="EADBE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15483" cy="788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724608" y="4214404"/>
            <a:ext cx="811075" cy="796881"/>
          </a:xfrm>
          <a:custGeom>
            <a:avLst/>
            <a:gdLst/>
            <a:ahLst/>
            <a:cxnLst/>
            <a:rect r="r" b="b" t="t" l="l"/>
            <a:pathLst>
              <a:path h="796881" w="811075">
                <a:moveTo>
                  <a:pt x="0" y="0"/>
                </a:moveTo>
                <a:lnTo>
                  <a:pt x="811075" y="0"/>
                </a:lnTo>
                <a:lnTo>
                  <a:pt x="811075" y="796881"/>
                </a:lnTo>
                <a:lnTo>
                  <a:pt x="0" y="7968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72041" y="4417113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95716" y="4483751"/>
            <a:ext cx="858000" cy="391463"/>
          </a:xfrm>
          <a:custGeom>
            <a:avLst/>
            <a:gdLst/>
            <a:ahLst/>
            <a:cxnLst/>
            <a:rect r="r" b="b" t="t" l="l"/>
            <a:pathLst>
              <a:path h="391463" w="858000">
                <a:moveTo>
                  <a:pt x="0" y="0"/>
                </a:moveTo>
                <a:lnTo>
                  <a:pt x="858001" y="0"/>
                </a:lnTo>
                <a:lnTo>
                  <a:pt x="858001" y="391463"/>
                </a:lnTo>
                <a:lnTo>
                  <a:pt x="0" y="3914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72489" y="6348867"/>
            <a:ext cx="5430988" cy="43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979" indent="-280989" lvl="1">
              <a:lnSpc>
                <a:spcPts val="36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Q&amp;A MODULE: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2021" y="1570624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5. Thiết kế thực nghiệm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96364" y="9312395"/>
            <a:ext cx="301823" cy="76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96102" y="3710693"/>
            <a:ext cx="3532843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Sentence Embeddings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87418" y="5562039"/>
            <a:ext cx="729704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4"/>
              </a:lnSpc>
              <a:spcBef>
                <a:spcPct val="0"/>
              </a:spcBef>
            </a:pPr>
            <a:r>
              <a:rPr lang="en-US" b="true" sz="2802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BM25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31187" y="3710693"/>
            <a:ext cx="1466039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Chunks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99713" y="5110095"/>
            <a:ext cx="4726037" cy="48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b="true" sz="280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dangvantuan/vietnamese-embedding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952372" y="3624303"/>
            <a:ext cx="2278474" cy="43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sz="2602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Cross Encoder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35625" y="5110095"/>
            <a:ext cx="5189041" cy="97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4"/>
              </a:lnSpc>
              <a:spcBef>
                <a:spcPct val="0"/>
              </a:spcBef>
            </a:pPr>
            <a:r>
              <a:rPr lang="en-US" b="true" sz="2802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cross-encoder/ms-marco-MiniLM-L-6-v2</a:t>
            </a:r>
          </a:p>
          <a:p>
            <a:pPr algn="ctr" marL="0" indent="0" lvl="0">
              <a:lnSpc>
                <a:spcPts val="3924"/>
              </a:lnSpc>
              <a:spcBef>
                <a:spcPct val="0"/>
              </a:spcBef>
            </a:pPr>
            <a:r>
              <a:rPr lang="en-US" b="true" sz="2802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itdaib/PhoRanker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2957658"/>
            <a:ext cx="6952270" cy="43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979" indent="-280989" lvl="1">
              <a:lnSpc>
                <a:spcPts val="364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RETRIEVE &amp; RERANK MODULE: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3768883" y="6701292"/>
            <a:ext cx="11653667" cy="2798567"/>
            <a:chOff x="0" y="0"/>
            <a:chExt cx="15538223" cy="3731422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5538223" cy="3731422"/>
              <a:chOff x="0" y="0"/>
              <a:chExt cx="3069279" cy="73707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069279" cy="737071"/>
              </a:xfrm>
              <a:custGeom>
                <a:avLst/>
                <a:gdLst/>
                <a:ahLst/>
                <a:cxnLst/>
                <a:rect r="r" b="b" t="t" l="l"/>
                <a:pathLst>
                  <a:path h="737071" w="3069279">
                    <a:moveTo>
                      <a:pt x="0" y="0"/>
                    </a:moveTo>
                    <a:lnTo>
                      <a:pt x="3069279" y="0"/>
                    </a:lnTo>
                    <a:lnTo>
                      <a:pt x="3069279" y="737071"/>
                    </a:lnTo>
                    <a:lnTo>
                      <a:pt x="0" y="737071"/>
                    </a:lnTo>
                    <a:close/>
                  </a:path>
                </a:pathLst>
              </a:custGeom>
              <a:solidFill>
                <a:srgbClr val="DBE5EA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3069279" cy="7846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44"/>
                  </a:lnSpc>
                </a:pPr>
              </a:p>
              <a:p>
                <a:pPr algn="ctr">
                  <a:lnSpc>
                    <a:spcPts val="3644"/>
                  </a:lnSpc>
                </a:pPr>
              </a:p>
              <a:p>
                <a:pPr algn="ctr">
                  <a:lnSpc>
                    <a:spcPts val="3644"/>
                  </a:lnSpc>
                </a:pPr>
              </a:p>
              <a:p>
                <a:pPr algn="ctr">
                  <a:lnSpc>
                    <a:spcPts val="3644"/>
                  </a:lnSpc>
                </a:pPr>
              </a:p>
              <a:p>
                <a:pPr algn="ctr">
                  <a:lnSpc>
                    <a:spcPts val="3644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431880" y="146050"/>
              <a:ext cx="11614309" cy="622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4"/>
                </a:lnSpc>
                <a:spcBef>
                  <a:spcPct val="0"/>
                </a:spcBef>
              </a:pPr>
              <a:r>
                <a:rPr lang="en-US" b="true" sz="2802" i="true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prompt = “Dựa vào các ngữ cảnh dưới đây hãy trả lời câu hỏi ở cuối</a:t>
              </a:r>
            </a:p>
          </p:txBody>
        </p:sp>
        <p:sp>
          <p:nvSpPr>
            <p:cNvPr name="AutoShape 33" id="33"/>
            <p:cNvSpPr/>
            <p:nvPr/>
          </p:nvSpPr>
          <p:spPr>
            <a:xfrm>
              <a:off x="2136581" y="1303001"/>
              <a:ext cx="9317510" cy="0"/>
            </a:xfrm>
            <a:prstGeom prst="line">
              <a:avLst/>
            </a:prstGeom>
            <a:ln cap="flat" w="50800">
              <a:solidFill>
                <a:srgbClr val="7994A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>
              <a:off x="2216558" y="1855451"/>
              <a:ext cx="9237533" cy="0"/>
            </a:xfrm>
            <a:prstGeom prst="line">
              <a:avLst/>
            </a:prstGeom>
            <a:ln cap="flat" w="50800">
              <a:solidFill>
                <a:srgbClr val="7994A0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264896" y="2776201"/>
              <a:ext cx="14782500" cy="622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4"/>
                </a:lnSpc>
                <a:spcBef>
                  <a:spcPct val="0"/>
                </a:spcBef>
              </a:pPr>
              <a:r>
                <a:rPr lang="en-US" b="true" sz="2802" i="true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Nếu không ngữ cảnh không cung cấp câu trả lời thì vui lòng không  đưa ra câu trả lời”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295589" y="2179301"/>
              <a:ext cx="11790045" cy="6226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4"/>
                </a:lnSpc>
                <a:spcBef>
                  <a:spcPct val="0"/>
                </a:spcBef>
              </a:pPr>
              <a:r>
                <a:rPr lang="en-US" b="true" sz="2802" i="true">
                  <a:solidFill>
                    <a:srgbClr val="0F4662"/>
                  </a:solidFill>
                  <a:latin typeface="Cormorant Garamond Bold Italics"/>
                  <a:ea typeface="Cormorant Garamond Bold Italics"/>
                  <a:cs typeface="Cormorant Garamond Bold Italics"/>
                  <a:sym typeface="Cormorant Garamond Bold Italics"/>
                </a:rPr>
                <a:t>Câu hỏi: Theo đông y có bao nhiêu loại cảm và điểm khác nhau là gì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DAGXMlcuIPA</dc:identifier>
  <dcterms:modified xsi:type="dcterms:W3CDTF">2011-08-01T06:04:30Z</dcterms:modified>
  <cp:revision>1</cp:revision>
  <dc:title>Slide NLP</dc:title>
</cp:coreProperties>
</file>