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Montserrat Ultra-Bold" charset="1" panose="00000900000000000000"/>
      <p:regular r:id="rId27"/>
    </p:embeddedFont>
    <p:embeddedFont>
      <p:font typeface="Montserrat" charset="1" panose="00000500000000000000"/>
      <p:regular r:id="rId28"/>
    </p:embeddedFont>
    <p:embeddedFont>
      <p:font typeface="Montserrat Bold" charset="1" panose="00000800000000000000"/>
      <p:regular r:id="rId29"/>
    </p:embeddedFont>
    <p:embeddedFont>
      <p:font typeface="Montserrat Heavy" charset="1" panose="00000A00000000000000"/>
      <p:regular r:id="rId30"/>
    </p:embeddedFont>
    <p:embeddedFont>
      <p:font typeface="Open Sans Bold" charset="1" panose="020B0806030504020204"/>
      <p:regular r:id="rId31"/>
    </p:embeddedFont>
    <p:embeddedFont>
      <p:font typeface="Open Sans Light" charset="1" panose="020B0306030504020204"/>
      <p:regular r:id="rId32"/>
    </p:embeddedFont>
    <p:embeddedFont>
      <p:font typeface="Open Sans" charset="1" panose="020B060603050402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jpeg" Type="http://schemas.openxmlformats.org/officeDocument/2006/relationships/image"/><Relationship Id="rId4" Target="../media/image35.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7522" y="0"/>
            <a:ext cx="185357" cy="4376741"/>
            <a:chOff x="0" y="0"/>
            <a:chExt cx="48818" cy="1152722"/>
          </a:xfrm>
        </p:grpSpPr>
        <p:sp>
          <p:nvSpPr>
            <p:cNvPr name="Freeform 3" id="3"/>
            <p:cNvSpPr/>
            <p:nvPr/>
          </p:nvSpPr>
          <p:spPr>
            <a:xfrm flipH="false" flipV="false" rot="0">
              <a:off x="0" y="0"/>
              <a:ext cx="48818" cy="1152722"/>
            </a:xfrm>
            <a:custGeom>
              <a:avLst/>
              <a:gdLst/>
              <a:ahLst/>
              <a:cxnLst/>
              <a:rect r="r" b="b" t="t" l="l"/>
              <a:pathLst>
                <a:path h="1152722" w="48818">
                  <a:moveTo>
                    <a:pt x="0" y="0"/>
                  </a:moveTo>
                  <a:lnTo>
                    <a:pt x="48818" y="0"/>
                  </a:lnTo>
                  <a:lnTo>
                    <a:pt x="48818" y="1152722"/>
                  </a:lnTo>
                  <a:lnTo>
                    <a:pt x="0" y="1152722"/>
                  </a:lnTo>
                  <a:close/>
                </a:path>
              </a:pathLst>
            </a:custGeom>
            <a:solidFill>
              <a:srgbClr val="F9B314"/>
            </a:solidFill>
          </p:spPr>
        </p:sp>
        <p:sp>
          <p:nvSpPr>
            <p:cNvPr name="TextBox 4" id="4"/>
            <p:cNvSpPr txBox="true"/>
            <p:nvPr/>
          </p:nvSpPr>
          <p:spPr>
            <a:xfrm>
              <a:off x="0" y="-38100"/>
              <a:ext cx="48818" cy="119082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58978" y="4710116"/>
            <a:ext cx="15378756" cy="1307465"/>
          </a:xfrm>
          <a:prstGeom prst="rect">
            <a:avLst/>
          </a:prstGeom>
        </p:spPr>
        <p:txBody>
          <a:bodyPr anchor="t" rtlCol="false" tIns="0" lIns="0" bIns="0" rIns="0">
            <a:spAutoFit/>
          </a:bodyPr>
          <a:lstStyle/>
          <a:p>
            <a:pPr algn="ctr">
              <a:lnSpc>
                <a:spcPts val="5170"/>
              </a:lnSpc>
            </a:pPr>
            <a:r>
              <a:rPr lang="en-US" b="true" sz="4700">
                <a:solidFill>
                  <a:srgbClr val="1211CA"/>
                </a:solidFill>
                <a:latin typeface="Montserrat Ultra-Bold"/>
                <a:ea typeface="Montserrat Ultra-Bold"/>
                <a:cs typeface="Montserrat Ultra-Bold"/>
                <a:sym typeface="Montserrat Ultra-Bold"/>
              </a:rPr>
              <a:t>GENETIC ALGORITHM OPTIMIZED STACKING APPROACH </a:t>
            </a:r>
            <a:r>
              <a:rPr lang="en-US" b="true" sz="4700">
                <a:solidFill>
                  <a:srgbClr val="1211CA"/>
                </a:solidFill>
                <a:latin typeface="Montserrat Ultra-Bold"/>
                <a:ea typeface="Montserrat Ultra-Bold"/>
                <a:cs typeface="Montserrat Ultra-Bold"/>
                <a:sym typeface="Montserrat Ultra-Bold"/>
              </a:rPr>
              <a:t>to Skin Disease CLASSIFICATION</a:t>
            </a:r>
          </a:p>
        </p:txBody>
      </p:sp>
      <p:sp>
        <p:nvSpPr>
          <p:cNvPr name="TextBox 6" id="6"/>
          <p:cNvSpPr txBox="true"/>
          <p:nvPr/>
        </p:nvSpPr>
        <p:spPr>
          <a:xfrm rot="-5400000">
            <a:off x="-1264648" y="6421360"/>
            <a:ext cx="5202074" cy="471805"/>
          </a:xfrm>
          <a:prstGeom prst="rect">
            <a:avLst/>
          </a:prstGeom>
        </p:spPr>
        <p:txBody>
          <a:bodyPr anchor="t" rtlCol="false" tIns="0" lIns="0" bIns="0" rIns="0">
            <a:spAutoFit/>
          </a:bodyPr>
          <a:lstStyle/>
          <a:p>
            <a:pPr algn="l">
              <a:lnSpc>
                <a:spcPts val="3920"/>
              </a:lnSpc>
            </a:pPr>
            <a:r>
              <a:rPr lang="en-US" sz="2800">
                <a:solidFill>
                  <a:srgbClr val="101010"/>
                </a:solidFill>
                <a:latin typeface="Montserrat"/>
                <a:ea typeface="Montserrat"/>
                <a:cs typeface="Montserrat"/>
                <a:sym typeface="Montserrat"/>
              </a:rPr>
              <a:t>Optimization &amp; application</a:t>
            </a:r>
          </a:p>
        </p:txBody>
      </p:sp>
      <p:grpSp>
        <p:nvGrpSpPr>
          <p:cNvPr name="Group 7" id="7"/>
          <p:cNvGrpSpPr/>
          <p:nvPr/>
        </p:nvGrpSpPr>
        <p:grpSpPr>
          <a:xfrm rot="0">
            <a:off x="14500955" y="1866623"/>
            <a:ext cx="2758345" cy="245871"/>
            <a:chOff x="0" y="0"/>
            <a:chExt cx="726478" cy="64756"/>
          </a:xfrm>
        </p:grpSpPr>
        <p:sp>
          <p:nvSpPr>
            <p:cNvPr name="Freeform 8" id="8"/>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9" id="9"/>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2590144" y="962025"/>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1" id="11"/>
          <p:cNvSpPr txBox="true"/>
          <p:nvPr/>
        </p:nvSpPr>
        <p:spPr>
          <a:xfrm rot="0">
            <a:off x="2548432" y="7119068"/>
            <a:ext cx="5296892" cy="1653540"/>
          </a:xfrm>
          <a:prstGeom prst="rect">
            <a:avLst/>
          </a:prstGeom>
        </p:spPr>
        <p:txBody>
          <a:bodyPr anchor="t" rtlCol="false" tIns="0" lIns="0" bIns="0" rIns="0">
            <a:spAutoFit/>
          </a:bodyPr>
          <a:lstStyle/>
          <a:p>
            <a:pPr algn="l">
              <a:lnSpc>
                <a:spcPts val="3359"/>
              </a:lnSpc>
            </a:pPr>
            <a:r>
              <a:rPr lang="en-US" sz="2400" b="true">
                <a:solidFill>
                  <a:srgbClr val="000000"/>
                </a:solidFill>
                <a:latin typeface="Montserrat Bold"/>
                <a:ea typeface="Montserrat Bold"/>
                <a:cs typeface="Montserrat Bold"/>
                <a:sym typeface="Montserrat Bold"/>
              </a:rPr>
              <a:t>Nhóm 8:</a:t>
            </a:r>
          </a:p>
          <a:p>
            <a:pPr algn="l">
              <a:lnSpc>
                <a:spcPts val="3359"/>
              </a:lnSpc>
            </a:pPr>
            <a:r>
              <a:rPr lang="en-US" sz="2400">
                <a:solidFill>
                  <a:srgbClr val="000000"/>
                </a:solidFill>
                <a:latin typeface="Montserrat"/>
                <a:ea typeface="Montserrat"/>
                <a:cs typeface="Montserrat"/>
                <a:sym typeface="Montserrat"/>
              </a:rPr>
              <a:t>Nguyễn Bá Thông - 22521433</a:t>
            </a:r>
          </a:p>
          <a:p>
            <a:pPr algn="l">
              <a:lnSpc>
                <a:spcPts val="3359"/>
              </a:lnSpc>
            </a:pPr>
            <a:r>
              <a:rPr lang="en-US" sz="2400">
                <a:solidFill>
                  <a:srgbClr val="000000"/>
                </a:solidFill>
                <a:latin typeface="Montserrat"/>
                <a:ea typeface="Montserrat"/>
                <a:cs typeface="Montserrat"/>
                <a:sym typeface="Montserrat"/>
              </a:rPr>
              <a:t>Nguyễn Lê Thanh Minh - 22520875</a:t>
            </a:r>
          </a:p>
          <a:p>
            <a:pPr algn="l">
              <a:lnSpc>
                <a:spcPts val="3359"/>
              </a:lnSpc>
              <a:spcBef>
                <a:spcPct val="0"/>
              </a:spcBef>
            </a:pPr>
            <a:r>
              <a:rPr lang="en-US" sz="2400">
                <a:solidFill>
                  <a:srgbClr val="000000"/>
                </a:solidFill>
                <a:latin typeface="Montserrat"/>
                <a:ea typeface="Montserrat"/>
                <a:cs typeface="Montserrat"/>
                <a:sym typeface="Montserrat"/>
              </a:rPr>
              <a:t>Lương Trường Thịnh - 22521412</a:t>
            </a:r>
          </a:p>
        </p:txBody>
      </p:sp>
      <p:sp>
        <p:nvSpPr>
          <p:cNvPr name="TextBox 12" id="12"/>
          <p:cNvSpPr txBox="true"/>
          <p:nvPr/>
        </p:nvSpPr>
        <p:spPr>
          <a:xfrm rot="0">
            <a:off x="11592790" y="8129232"/>
            <a:ext cx="5316736" cy="396240"/>
          </a:xfrm>
          <a:prstGeom prst="rect">
            <a:avLst/>
          </a:prstGeom>
        </p:spPr>
        <p:txBody>
          <a:bodyPr anchor="t" rtlCol="false" tIns="0" lIns="0" bIns="0" rIns="0">
            <a:spAutoFit/>
          </a:bodyPr>
          <a:lstStyle/>
          <a:p>
            <a:pPr algn="l">
              <a:lnSpc>
                <a:spcPts val="3359"/>
              </a:lnSpc>
              <a:spcBef>
                <a:spcPct val="0"/>
              </a:spcBef>
            </a:pPr>
            <a:r>
              <a:rPr lang="en-US" b="true" sz="2400">
                <a:solidFill>
                  <a:srgbClr val="000000"/>
                </a:solidFill>
                <a:latin typeface="Montserrat Bold"/>
                <a:ea typeface="Montserrat Bold"/>
                <a:cs typeface="Montserrat Bold"/>
                <a:sym typeface="Montserrat Bold"/>
              </a:rPr>
              <a:t>GVHD:</a:t>
            </a:r>
            <a:r>
              <a:rPr lang="en-US" sz="2400">
                <a:solidFill>
                  <a:srgbClr val="000000"/>
                </a:solidFill>
                <a:latin typeface="Montserrat"/>
                <a:ea typeface="Montserrat"/>
                <a:cs typeface="Montserrat"/>
                <a:sym typeface="Montserrat"/>
              </a:rPr>
              <a:t> Thầy Nguyễn Tất Bảo Thiện</a:t>
            </a:r>
          </a:p>
        </p:txBody>
      </p:sp>
      <p:sp>
        <p:nvSpPr>
          <p:cNvPr name="Freeform 13" id="13"/>
          <p:cNvSpPr/>
          <p:nvPr/>
        </p:nvSpPr>
        <p:spPr>
          <a:xfrm flipH="false" flipV="false" rot="0">
            <a:off x="2258978" y="1006491"/>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sp>
        <p:nvSpPr>
          <p:cNvPr name="Freeform 14" id="14"/>
          <p:cNvSpPr/>
          <p:nvPr/>
        </p:nvSpPr>
        <p:spPr>
          <a:xfrm flipH="false" flipV="false" rot="0">
            <a:off x="2411378" y="1158891"/>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15" id="15"/>
          <p:cNvGrpSpPr/>
          <p:nvPr/>
        </p:nvGrpSpPr>
        <p:grpSpPr>
          <a:xfrm rot="0">
            <a:off x="2548432" y="2112494"/>
            <a:ext cx="1856645" cy="68071"/>
            <a:chOff x="0" y="0"/>
            <a:chExt cx="488993" cy="17928"/>
          </a:xfrm>
        </p:grpSpPr>
        <p:sp>
          <p:nvSpPr>
            <p:cNvPr name="Freeform 16" id="16"/>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17" id="17"/>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2258978" y="3341070"/>
            <a:ext cx="15378756" cy="1035671"/>
          </a:xfrm>
          <a:prstGeom prst="rect">
            <a:avLst/>
          </a:prstGeom>
        </p:spPr>
        <p:txBody>
          <a:bodyPr anchor="t" rtlCol="false" tIns="0" lIns="0" bIns="0" rIns="0">
            <a:spAutoFit/>
          </a:bodyPr>
          <a:lstStyle/>
          <a:p>
            <a:pPr algn="l">
              <a:lnSpc>
                <a:spcPts val="8540"/>
              </a:lnSpc>
              <a:spcBef>
                <a:spcPct val="0"/>
              </a:spcBef>
            </a:pPr>
            <a:r>
              <a:rPr lang="en-US" b="true" sz="6100">
                <a:solidFill>
                  <a:srgbClr val="F9B314"/>
                </a:solidFill>
                <a:latin typeface="Montserrat Ultra-Bold"/>
                <a:ea typeface="Montserrat Ultra-Bold"/>
                <a:cs typeface="Montserrat Ultra-Bold"/>
                <a:sym typeface="Montserrat Ultra-Bold"/>
              </a:rPr>
              <a:t>BÁO CÁO CUỐI KÌ</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3979222" y="3158533"/>
            <a:ext cx="3787884" cy="2979234"/>
          </a:xfrm>
          <a:custGeom>
            <a:avLst/>
            <a:gdLst/>
            <a:ahLst/>
            <a:cxnLst/>
            <a:rect r="r" b="b" t="t" l="l"/>
            <a:pathLst>
              <a:path h="2979234" w="3787884">
                <a:moveTo>
                  <a:pt x="0" y="0"/>
                </a:moveTo>
                <a:lnTo>
                  <a:pt x="3787883" y="0"/>
                </a:lnTo>
                <a:lnTo>
                  <a:pt x="3787883" y="2979235"/>
                </a:lnTo>
                <a:lnTo>
                  <a:pt x="0" y="2979235"/>
                </a:lnTo>
                <a:lnTo>
                  <a:pt x="0" y="0"/>
                </a:lnTo>
                <a:close/>
              </a:path>
            </a:pathLst>
          </a:custGeom>
          <a:blipFill>
            <a:blip r:embed="rId3"/>
            <a:stretch>
              <a:fillRect l="0" t="0" r="0" b="0"/>
            </a:stretch>
          </a:blipFill>
        </p:spPr>
      </p:sp>
      <p:sp>
        <p:nvSpPr>
          <p:cNvPr name="Freeform 10" id="10"/>
          <p:cNvSpPr/>
          <p:nvPr/>
        </p:nvSpPr>
        <p:spPr>
          <a:xfrm flipH="false" flipV="false" rot="0">
            <a:off x="3896788" y="6481039"/>
            <a:ext cx="3870318" cy="3024650"/>
          </a:xfrm>
          <a:custGeom>
            <a:avLst/>
            <a:gdLst/>
            <a:ahLst/>
            <a:cxnLst/>
            <a:rect r="r" b="b" t="t" l="l"/>
            <a:pathLst>
              <a:path h="3024650" w="3870318">
                <a:moveTo>
                  <a:pt x="0" y="0"/>
                </a:moveTo>
                <a:lnTo>
                  <a:pt x="3870317" y="0"/>
                </a:lnTo>
                <a:lnTo>
                  <a:pt x="3870317" y="3024650"/>
                </a:lnTo>
                <a:lnTo>
                  <a:pt x="0" y="3024650"/>
                </a:lnTo>
                <a:lnTo>
                  <a:pt x="0" y="0"/>
                </a:lnTo>
                <a:close/>
              </a:path>
            </a:pathLst>
          </a:custGeom>
          <a:blipFill>
            <a:blip r:embed="rId4"/>
            <a:stretch>
              <a:fillRect l="0" t="0" r="0" b="0"/>
            </a:stretch>
          </a:blipFill>
          <a:ln cap="sq">
            <a:noFill/>
            <a:prstDash val="solid"/>
            <a:miter/>
          </a:ln>
        </p:spPr>
      </p:sp>
      <p:sp>
        <p:nvSpPr>
          <p:cNvPr name="Freeform 11" id="11"/>
          <p:cNvSpPr/>
          <p:nvPr/>
        </p:nvSpPr>
        <p:spPr>
          <a:xfrm flipH="false" flipV="false" rot="0">
            <a:off x="8423163" y="3158533"/>
            <a:ext cx="3672952" cy="3024709"/>
          </a:xfrm>
          <a:custGeom>
            <a:avLst/>
            <a:gdLst/>
            <a:ahLst/>
            <a:cxnLst/>
            <a:rect r="r" b="b" t="t" l="l"/>
            <a:pathLst>
              <a:path h="3024709" w="3672952">
                <a:moveTo>
                  <a:pt x="0" y="0"/>
                </a:moveTo>
                <a:lnTo>
                  <a:pt x="3672952" y="0"/>
                </a:lnTo>
                <a:lnTo>
                  <a:pt x="3672952" y="3024710"/>
                </a:lnTo>
                <a:lnTo>
                  <a:pt x="0" y="3024710"/>
                </a:lnTo>
                <a:lnTo>
                  <a:pt x="0" y="0"/>
                </a:lnTo>
                <a:close/>
              </a:path>
            </a:pathLst>
          </a:custGeom>
          <a:blipFill>
            <a:blip r:embed="rId5"/>
            <a:stretch>
              <a:fillRect l="-4703" t="0" r="0" b="0"/>
            </a:stretch>
          </a:blipFill>
          <a:ln cap="sq">
            <a:noFill/>
            <a:prstDash val="solid"/>
            <a:miter/>
          </a:ln>
        </p:spPr>
      </p:sp>
      <p:sp>
        <p:nvSpPr>
          <p:cNvPr name="Freeform 12" id="12"/>
          <p:cNvSpPr/>
          <p:nvPr/>
        </p:nvSpPr>
        <p:spPr>
          <a:xfrm flipH="false" flipV="false" rot="0">
            <a:off x="8265169" y="6481039"/>
            <a:ext cx="3830946" cy="3013104"/>
          </a:xfrm>
          <a:custGeom>
            <a:avLst/>
            <a:gdLst/>
            <a:ahLst/>
            <a:cxnLst/>
            <a:rect r="r" b="b" t="t" l="l"/>
            <a:pathLst>
              <a:path h="3013104" w="3830946">
                <a:moveTo>
                  <a:pt x="0" y="0"/>
                </a:moveTo>
                <a:lnTo>
                  <a:pt x="3830946" y="0"/>
                </a:lnTo>
                <a:lnTo>
                  <a:pt x="3830946" y="3013104"/>
                </a:lnTo>
                <a:lnTo>
                  <a:pt x="0" y="3013104"/>
                </a:lnTo>
                <a:lnTo>
                  <a:pt x="0" y="0"/>
                </a:lnTo>
                <a:close/>
              </a:path>
            </a:pathLst>
          </a:custGeom>
          <a:blipFill>
            <a:blip r:embed="rId6"/>
            <a:stretch>
              <a:fillRect l="0" t="0" r="0" b="0"/>
            </a:stretch>
          </a:blipFill>
          <a:ln cap="sq">
            <a:noFill/>
            <a:prstDash val="solid"/>
            <a:miter/>
          </a:ln>
        </p:spPr>
      </p:sp>
      <p:sp>
        <p:nvSpPr>
          <p:cNvPr name="TextBox 13" id="13"/>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4" id="14"/>
          <p:cNvSpPr txBox="true"/>
          <p:nvPr/>
        </p:nvSpPr>
        <p:spPr>
          <a:xfrm rot="0">
            <a:off x="15215156" y="935560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9</a:t>
            </a:r>
          </a:p>
        </p:txBody>
      </p:sp>
      <p:sp>
        <p:nvSpPr>
          <p:cNvPr name="Freeform 15" id="15"/>
          <p:cNvSpPr/>
          <p:nvPr/>
        </p:nvSpPr>
        <p:spPr>
          <a:xfrm flipH="false" flipV="false" rot="0">
            <a:off x="12753340" y="3158592"/>
            <a:ext cx="3845627" cy="3024650"/>
          </a:xfrm>
          <a:custGeom>
            <a:avLst/>
            <a:gdLst/>
            <a:ahLst/>
            <a:cxnLst/>
            <a:rect r="r" b="b" t="t" l="l"/>
            <a:pathLst>
              <a:path h="3024650" w="3845627">
                <a:moveTo>
                  <a:pt x="0" y="0"/>
                </a:moveTo>
                <a:lnTo>
                  <a:pt x="3845626" y="0"/>
                </a:lnTo>
                <a:lnTo>
                  <a:pt x="3845626" y="3024651"/>
                </a:lnTo>
                <a:lnTo>
                  <a:pt x="0" y="3024651"/>
                </a:lnTo>
                <a:lnTo>
                  <a:pt x="0" y="0"/>
                </a:lnTo>
                <a:close/>
              </a:path>
            </a:pathLst>
          </a:custGeom>
          <a:blipFill>
            <a:blip r:embed="rId7"/>
            <a:stretch>
              <a:fillRect l="0" t="0" r="0" b="0"/>
            </a:stretch>
          </a:blipFill>
        </p:spPr>
      </p:sp>
      <p:sp>
        <p:nvSpPr>
          <p:cNvPr name="Freeform 16" id="16"/>
          <p:cNvSpPr/>
          <p:nvPr/>
        </p:nvSpPr>
        <p:spPr>
          <a:xfrm flipH="false" flipV="false" rot="0">
            <a:off x="12779485" y="6451217"/>
            <a:ext cx="3893703" cy="3042926"/>
          </a:xfrm>
          <a:custGeom>
            <a:avLst/>
            <a:gdLst/>
            <a:ahLst/>
            <a:cxnLst/>
            <a:rect r="r" b="b" t="t" l="l"/>
            <a:pathLst>
              <a:path h="3042926" w="3893703">
                <a:moveTo>
                  <a:pt x="0" y="0"/>
                </a:moveTo>
                <a:lnTo>
                  <a:pt x="3893703" y="0"/>
                </a:lnTo>
                <a:lnTo>
                  <a:pt x="3893703" y="3042926"/>
                </a:lnTo>
                <a:lnTo>
                  <a:pt x="0" y="3042926"/>
                </a:lnTo>
                <a:lnTo>
                  <a:pt x="0" y="0"/>
                </a:lnTo>
                <a:close/>
              </a:path>
            </a:pathLst>
          </a:custGeom>
          <a:blipFill>
            <a:blip r:embed="rId8"/>
            <a:stretch>
              <a:fillRect l="0" t="0" r="0" b="0"/>
            </a:stretch>
          </a:blipFill>
        </p:spPr>
      </p:sp>
      <p:sp>
        <p:nvSpPr>
          <p:cNvPr name="TextBox 17" id="17"/>
          <p:cNvSpPr txBox="true"/>
          <p:nvPr/>
        </p:nvSpPr>
        <p:spPr>
          <a:xfrm rot="0">
            <a:off x="1028700" y="2201418"/>
            <a:ext cx="12815537"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4. HUẤN LUYỆN TRÊN CÁC MODEL RIÊNG LẺ</a:t>
            </a:r>
          </a:p>
        </p:txBody>
      </p:sp>
      <p:sp>
        <p:nvSpPr>
          <p:cNvPr name="TextBox 18" id="18"/>
          <p:cNvSpPr txBox="true"/>
          <p:nvPr/>
        </p:nvSpPr>
        <p:spPr>
          <a:xfrm rot="0">
            <a:off x="1028700" y="2959227"/>
            <a:ext cx="8511291"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Heavy"/>
                <a:ea typeface="Montserrat Heavy"/>
                <a:cs typeface="Montserrat Heavy"/>
                <a:sym typeface="Montserrat Heavy"/>
              </a:rPr>
              <a:t>Kết quả</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3958497" y="6521424"/>
            <a:ext cx="3664011" cy="2881806"/>
          </a:xfrm>
          <a:custGeom>
            <a:avLst/>
            <a:gdLst/>
            <a:ahLst/>
            <a:cxnLst/>
            <a:rect r="r" b="b" t="t" l="l"/>
            <a:pathLst>
              <a:path h="2881806" w="3664011">
                <a:moveTo>
                  <a:pt x="0" y="0"/>
                </a:moveTo>
                <a:lnTo>
                  <a:pt x="3664010" y="0"/>
                </a:lnTo>
                <a:lnTo>
                  <a:pt x="3664010" y="2881806"/>
                </a:lnTo>
                <a:lnTo>
                  <a:pt x="0" y="2881806"/>
                </a:lnTo>
                <a:lnTo>
                  <a:pt x="0" y="0"/>
                </a:lnTo>
                <a:close/>
              </a:path>
            </a:pathLst>
          </a:custGeom>
          <a:blipFill>
            <a:blip r:embed="rId3"/>
            <a:stretch>
              <a:fillRect l="0" t="0" r="0" b="0"/>
            </a:stretch>
          </a:blipFill>
        </p:spPr>
      </p:sp>
      <p:sp>
        <p:nvSpPr>
          <p:cNvPr name="Freeform 10" id="10"/>
          <p:cNvSpPr/>
          <p:nvPr/>
        </p:nvSpPr>
        <p:spPr>
          <a:xfrm flipH="false" flipV="false" rot="0">
            <a:off x="4075891" y="3368802"/>
            <a:ext cx="3548188" cy="2790710"/>
          </a:xfrm>
          <a:custGeom>
            <a:avLst/>
            <a:gdLst/>
            <a:ahLst/>
            <a:cxnLst/>
            <a:rect r="r" b="b" t="t" l="l"/>
            <a:pathLst>
              <a:path h="2790710" w="3548188">
                <a:moveTo>
                  <a:pt x="0" y="0"/>
                </a:moveTo>
                <a:lnTo>
                  <a:pt x="3548188" y="0"/>
                </a:lnTo>
                <a:lnTo>
                  <a:pt x="3548188" y="2790710"/>
                </a:lnTo>
                <a:lnTo>
                  <a:pt x="0" y="2790710"/>
                </a:lnTo>
                <a:lnTo>
                  <a:pt x="0" y="0"/>
                </a:lnTo>
                <a:close/>
              </a:path>
            </a:pathLst>
          </a:custGeom>
          <a:blipFill>
            <a:blip r:embed="rId4"/>
            <a:stretch>
              <a:fillRect l="0" t="0" r="0" b="0"/>
            </a:stretch>
          </a:blipFill>
        </p:spPr>
      </p:sp>
      <p:sp>
        <p:nvSpPr>
          <p:cNvPr name="TextBox 11" id="11"/>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2" id="12"/>
          <p:cNvSpPr txBox="true"/>
          <p:nvPr/>
        </p:nvSpPr>
        <p:spPr>
          <a:xfrm rot="0">
            <a:off x="15215156" y="935560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10</a:t>
            </a:r>
          </a:p>
        </p:txBody>
      </p:sp>
      <p:sp>
        <p:nvSpPr>
          <p:cNvPr name="Freeform 13" id="13"/>
          <p:cNvSpPr/>
          <p:nvPr/>
        </p:nvSpPr>
        <p:spPr>
          <a:xfrm flipH="false" flipV="false" rot="0">
            <a:off x="8024129" y="6439693"/>
            <a:ext cx="3583658" cy="2818607"/>
          </a:xfrm>
          <a:custGeom>
            <a:avLst/>
            <a:gdLst/>
            <a:ahLst/>
            <a:cxnLst/>
            <a:rect r="r" b="b" t="t" l="l"/>
            <a:pathLst>
              <a:path h="2818607" w="3583658">
                <a:moveTo>
                  <a:pt x="0" y="0"/>
                </a:moveTo>
                <a:lnTo>
                  <a:pt x="3583657" y="0"/>
                </a:lnTo>
                <a:lnTo>
                  <a:pt x="3583657" y="2818607"/>
                </a:lnTo>
                <a:lnTo>
                  <a:pt x="0" y="2818607"/>
                </a:lnTo>
                <a:lnTo>
                  <a:pt x="0" y="0"/>
                </a:lnTo>
                <a:close/>
              </a:path>
            </a:pathLst>
          </a:custGeom>
          <a:blipFill>
            <a:blip r:embed="rId5"/>
            <a:stretch>
              <a:fillRect l="0" t="0" r="0" b="0"/>
            </a:stretch>
          </a:blipFill>
        </p:spPr>
      </p:sp>
      <p:sp>
        <p:nvSpPr>
          <p:cNvPr name="Freeform 14" id="14"/>
          <p:cNvSpPr/>
          <p:nvPr/>
        </p:nvSpPr>
        <p:spPr>
          <a:xfrm flipH="false" flipV="false" rot="0">
            <a:off x="8024129" y="3409752"/>
            <a:ext cx="3518570" cy="2749760"/>
          </a:xfrm>
          <a:custGeom>
            <a:avLst/>
            <a:gdLst/>
            <a:ahLst/>
            <a:cxnLst/>
            <a:rect r="r" b="b" t="t" l="l"/>
            <a:pathLst>
              <a:path h="2749760" w="3518570">
                <a:moveTo>
                  <a:pt x="0" y="0"/>
                </a:moveTo>
                <a:lnTo>
                  <a:pt x="3518570" y="0"/>
                </a:lnTo>
                <a:lnTo>
                  <a:pt x="3518570" y="2749760"/>
                </a:lnTo>
                <a:lnTo>
                  <a:pt x="0" y="2749760"/>
                </a:lnTo>
                <a:lnTo>
                  <a:pt x="0" y="0"/>
                </a:lnTo>
                <a:close/>
              </a:path>
            </a:pathLst>
          </a:custGeom>
          <a:blipFill>
            <a:blip r:embed="rId6"/>
            <a:stretch>
              <a:fillRect l="0" t="0" r="0" b="0"/>
            </a:stretch>
          </a:blipFill>
        </p:spPr>
      </p:sp>
      <p:sp>
        <p:nvSpPr>
          <p:cNvPr name="Freeform 15" id="15"/>
          <p:cNvSpPr/>
          <p:nvPr/>
        </p:nvSpPr>
        <p:spPr>
          <a:xfrm flipH="false" flipV="false" rot="0">
            <a:off x="11919631" y="6557522"/>
            <a:ext cx="3618113" cy="2845707"/>
          </a:xfrm>
          <a:custGeom>
            <a:avLst/>
            <a:gdLst/>
            <a:ahLst/>
            <a:cxnLst/>
            <a:rect r="r" b="b" t="t" l="l"/>
            <a:pathLst>
              <a:path h="2845707" w="3618113">
                <a:moveTo>
                  <a:pt x="0" y="0"/>
                </a:moveTo>
                <a:lnTo>
                  <a:pt x="3618113" y="0"/>
                </a:lnTo>
                <a:lnTo>
                  <a:pt x="3618113" y="2845708"/>
                </a:lnTo>
                <a:lnTo>
                  <a:pt x="0" y="2845708"/>
                </a:lnTo>
                <a:lnTo>
                  <a:pt x="0" y="0"/>
                </a:lnTo>
                <a:close/>
              </a:path>
            </a:pathLst>
          </a:custGeom>
          <a:blipFill>
            <a:blip r:embed="rId7"/>
            <a:stretch>
              <a:fillRect l="0" t="0" r="0" b="0"/>
            </a:stretch>
          </a:blipFill>
        </p:spPr>
      </p:sp>
      <p:sp>
        <p:nvSpPr>
          <p:cNvPr name="Freeform 16" id="16"/>
          <p:cNvSpPr/>
          <p:nvPr/>
        </p:nvSpPr>
        <p:spPr>
          <a:xfrm flipH="false" flipV="false" rot="0">
            <a:off x="11942749" y="3379961"/>
            <a:ext cx="3571877" cy="2809341"/>
          </a:xfrm>
          <a:custGeom>
            <a:avLst/>
            <a:gdLst/>
            <a:ahLst/>
            <a:cxnLst/>
            <a:rect r="r" b="b" t="t" l="l"/>
            <a:pathLst>
              <a:path h="2809341" w="3571877">
                <a:moveTo>
                  <a:pt x="0" y="0"/>
                </a:moveTo>
                <a:lnTo>
                  <a:pt x="3571877" y="0"/>
                </a:lnTo>
                <a:lnTo>
                  <a:pt x="3571877" y="2809342"/>
                </a:lnTo>
                <a:lnTo>
                  <a:pt x="0" y="2809342"/>
                </a:lnTo>
                <a:lnTo>
                  <a:pt x="0" y="0"/>
                </a:lnTo>
                <a:close/>
              </a:path>
            </a:pathLst>
          </a:custGeom>
          <a:blipFill>
            <a:blip r:embed="rId8"/>
            <a:stretch>
              <a:fillRect l="0" t="0" r="0" b="0"/>
            </a:stretch>
          </a:blipFill>
        </p:spPr>
      </p:sp>
      <p:sp>
        <p:nvSpPr>
          <p:cNvPr name="TextBox 17" id="17"/>
          <p:cNvSpPr txBox="true"/>
          <p:nvPr/>
        </p:nvSpPr>
        <p:spPr>
          <a:xfrm rot="0">
            <a:off x="1028700" y="2201418"/>
            <a:ext cx="12815537"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4. HUẤN LUYỆN TRÊN CÁC MODEL RIÊNG LẺ</a:t>
            </a:r>
          </a:p>
        </p:txBody>
      </p:sp>
      <p:sp>
        <p:nvSpPr>
          <p:cNvPr name="TextBox 18" id="18"/>
          <p:cNvSpPr txBox="true"/>
          <p:nvPr/>
        </p:nvSpPr>
        <p:spPr>
          <a:xfrm rot="0">
            <a:off x="1028700" y="2959227"/>
            <a:ext cx="8511291"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Heavy"/>
                <a:ea typeface="Montserrat Heavy"/>
                <a:cs typeface="Montserrat Heavy"/>
                <a:sym typeface="Montserrat Heavy"/>
              </a:rPr>
              <a:t>Kết quả</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7820549" y="6436120"/>
            <a:ext cx="3888331" cy="3058238"/>
          </a:xfrm>
          <a:custGeom>
            <a:avLst/>
            <a:gdLst/>
            <a:ahLst/>
            <a:cxnLst/>
            <a:rect r="r" b="b" t="t" l="l"/>
            <a:pathLst>
              <a:path h="3058238" w="3888331">
                <a:moveTo>
                  <a:pt x="0" y="0"/>
                </a:moveTo>
                <a:lnTo>
                  <a:pt x="3888331" y="0"/>
                </a:lnTo>
                <a:lnTo>
                  <a:pt x="3888331" y="3058238"/>
                </a:lnTo>
                <a:lnTo>
                  <a:pt x="0" y="3058238"/>
                </a:lnTo>
                <a:lnTo>
                  <a:pt x="0" y="0"/>
                </a:lnTo>
                <a:close/>
              </a:path>
            </a:pathLst>
          </a:custGeom>
          <a:blipFill>
            <a:blip r:embed="rId3"/>
            <a:stretch>
              <a:fillRect l="0" t="0" r="0" b="0"/>
            </a:stretch>
          </a:blipFill>
        </p:spPr>
      </p:sp>
      <p:sp>
        <p:nvSpPr>
          <p:cNvPr name="Freeform 10" id="10"/>
          <p:cNvSpPr/>
          <p:nvPr/>
        </p:nvSpPr>
        <p:spPr>
          <a:xfrm flipH="false" flipV="false" rot="0">
            <a:off x="7820549" y="3158533"/>
            <a:ext cx="3888331" cy="3038728"/>
          </a:xfrm>
          <a:custGeom>
            <a:avLst/>
            <a:gdLst/>
            <a:ahLst/>
            <a:cxnLst/>
            <a:rect r="r" b="b" t="t" l="l"/>
            <a:pathLst>
              <a:path h="3038728" w="3888331">
                <a:moveTo>
                  <a:pt x="0" y="0"/>
                </a:moveTo>
                <a:lnTo>
                  <a:pt x="3888331" y="0"/>
                </a:lnTo>
                <a:lnTo>
                  <a:pt x="3888331" y="3038728"/>
                </a:lnTo>
                <a:lnTo>
                  <a:pt x="0" y="3038728"/>
                </a:lnTo>
                <a:lnTo>
                  <a:pt x="0" y="0"/>
                </a:lnTo>
                <a:close/>
              </a:path>
            </a:pathLst>
          </a:custGeom>
          <a:blipFill>
            <a:blip r:embed="rId4"/>
            <a:stretch>
              <a:fillRect l="0" t="0" r="0" b="0"/>
            </a:stretch>
          </a:blipFill>
        </p:spPr>
      </p:sp>
      <p:sp>
        <p:nvSpPr>
          <p:cNvPr name="Freeform 11" id="11"/>
          <p:cNvSpPr/>
          <p:nvPr/>
        </p:nvSpPr>
        <p:spPr>
          <a:xfrm flipH="false" flipV="false" rot="0">
            <a:off x="3740947" y="6528418"/>
            <a:ext cx="3770981" cy="2965940"/>
          </a:xfrm>
          <a:custGeom>
            <a:avLst/>
            <a:gdLst/>
            <a:ahLst/>
            <a:cxnLst/>
            <a:rect r="r" b="b" t="t" l="l"/>
            <a:pathLst>
              <a:path h="2965940" w="3770981">
                <a:moveTo>
                  <a:pt x="0" y="0"/>
                </a:moveTo>
                <a:lnTo>
                  <a:pt x="3770981" y="0"/>
                </a:lnTo>
                <a:lnTo>
                  <a:pt x="3770981" y="2965940"/>
                </a:lnTo>
                <a:lnTo>
                  <a:pt x="0" y="2965940"/>
                </a:lnTo>
                <a:lnTo>
                  <a:pt x="0" y="0"/>
                </a:lnTo>
                <a:close/>
              </a:path>
            </a:pathLst>
          </a:custGeom>
          <a:blipFill>
            <a:blip r:embed="rId5"/>
            <a:stretch>
              <a:fillRect l="0" t="0" r="0" b="0"/>
            </a:stretch>
          </a:blipFill>
        </p:spPr>
      </p:sp>
      <p:sp>
        <p:nvSpPr>
          <p:cNvPr name="Freeform 12" id="12"/>
          <p:cNvSpPr/>
          <p:nvPr/>
        </p:nvSpPr>
        <p:spPr>
          <a:xfrm flipH="false" flipV="false" rot="0">
            <a:off x="3754726" y="3193425"/>
            <a:ext cx="3774802" cy="2968945"/>
          </a:xfrm>
          <a:custGeom>
            <a:avLst/>
            <a:gdLst/>
            <a:ahLst/>
            <a:cxnLst/>
            <a:rect r="r" b="b" t="t" l="l"/>
            <a:pathLst>
              <a:path h="2968945" w="3774802">
                <a:moveTo>
                  <a:pt x="0" y="0"/>
                </a:moveTo>
                <a:lnTo>
                  <a:pt x="3774802" y="0"/>
                </a:lnTo>
                <a:lnTo>
                  <a:pt x="3774802" y="2968945"/>
                </a:lnTo>
                <a:lnTo>
                  <a:pt x="0" y="2968945"/>
                </a:lnTo>
                <a:lnTo>
                  <a:pt x="0" y="0"/>
                </a:lnTo>
                <a:close/>
              </a:path>
            </a:pathLst>
          </a:custGeom>
          <a:blipFill>
            <a:blip r:embed="rId6"/>
            <a:stretch>
              <a:fillRect l="0" t="0" r="0" b="0"/>
            </a:stretch>
          </a:blipFill>
        </p:spPr>
      </p:sp>
      <p:sp>
        <p:nvSpPr>
          <p:cNvPr name="TextBox 13" id="13"/>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4" id="14"/>
          <p:cNvSpPr txBox="true"/>
          <p:nvPr/>
        </p:nvSpPr>
        <p:spPr>
          <a:xfrm rot="0">
            <a:off x="15215156" y="935560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11</a:t>
            </a:r>
          </a:p>
        </p:txBody>
      </p:sp>
      <p:sp>
        <p:nvSpPr>
          <p:cNvPr name="Freeform 15" id="15"/>
          <p:cNvSpPr/>
          <p:nvPr/>
        </p:nvSpPr>
        <p:spPr>
          <a:xfrm flipH="false" flipV="false" rot="0">
            <a:off x="11973756" y="6407457"/>
            <a:ext cx="3950117" cy="3106834"/>
          </a:xfrm>
          <a:custGeom>
            <a:avLst/>
            <a:gdLst/>
            <a:ahLst/>
            <a:cxnLst/>
            <a:rect r="r" b="b" t="t" l="l"/>
            <a:pathLst>
              <a:path h="3106834" w="3950117">
                <a:moveTo>
                  <a:pt x="0" y="0"/>
                </a:moveTo>
                <a:lnTo>
                  <a:pt x="3950117" y="0"/>
                </a:lnTo>
                <a:lnTo>
                  <a:pt x="3950117" y="3106834"/>
                </a:lnTo>
                <a:lnTo>
                  <a:pt x="0" y="3106834"/>
                </a:lnTo>
                <a:lnTo>
                  <a:pt x="0" y="0"/>
                </a:lnTo>
                <a:close/>
              </a:path>
            </a:pathLst>
          </a:custGeom>
          <a:blipFill>
            <a:blip r:embed="rId7"/>
            <a:stretch>
              <a:fillRect l="0" t="0" r="0" b="0"/>
            </a:stretch>
          </a:blipFill>
        </p:spPr>
      </p:sp>
      <p:sp>
        <p:nvSpPr>
          <p:cNvPr name="Freeform 16" id="16"/>
          <p:cNvSpPr/>
          <p:nvPr/>
        </p:nvSpPr>
        <p:spPr>
          <a:xfrm flipH="false" flipV="false" rot="0">
            <a:off x="12061247" y="3193425"/>
            <a:ext cx="3862626" cy="3038021"/>
          </a:xfrm>
          <a:custGeom>
            <a:avLst/>
            <a:gdLst/>
            <a:ahLst/>
            <a:cxnLst/>
            <a:rect r="r" b="b" t="t" l="l"/>
            <a:pathLst>
              <a:path h="3038021" w="3862626">
                <a:moveTo>
                  <a:pt x="0" y="0"/>
                </a:moveTo>
                <a:lnTo>
                  <a:pt x="3862626" y="0"/>
                </a:lnTo>
                <a:lnTo>
                  <a:pt x="3862626" y="3038020"/>
                </a:lnTo>
                <a:lnTo>
                  <a:pt x="0" y="3038020"/>
                </a:lnTo>
                <a:lnTo>
                  <a:pt x="0" y="0"/>
                </a:lnTo>
                <a:close/>
              </a:path>
            </a:pathLst>
          </a:custGeom>
          <a:blipFill>
            <a:blip r:embed="rId8"/>
            <a:stretch>
              <a:fillRect l="0" t="0" r="0" b="0"/>
            </a:stretch>
          </a:blipFill>
        </p:spPr>
      </p:sp>
      <p:sp>
        <p:nvSpPr>
          <p:cNvPr name="TextBox 17" id="17"/>
          <p:cNvSpPr txBox="true"/>
          <p:nvPr/>
        </p:nvSpPr>
        <p:spPr>
          <a:xfrm rot="0">
            <a:off x="1028700" y="2201418"/>
            <a:ext cx="12815537"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4. HUẤN LUYỆN TRÊN CÁC MODEL RIÊNG LẺ</a:t>
            </a:r>
          </a:p>
        </p:txBody>
      </p:sp>
      <p:sp>
        <p:nvSpPr>
          <p:cNvPr name="TextBox 18" id="18"/>
          <p:cNvSpPr txBox="true"/>
          <p:nvPr/>
        </p:nvSpPr>
        <p:spPr>
          <a:xfrm rot="0">
            <a:off x="1028700" y="2959227"/>
            <a:ext cx="8511291"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Heavy"/>
                <a:ea typeface="Montserrat Heavy"/>
                <a:cs typeface="Montserrat Heavy"/>
                <a:sym typeface="Montserrat Heavy"/>
              </a:rPr>
              <a:t>Kết quả</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9" id="9"/>
          <p:cNvGraphicFramePr>
            <a:graphicFrameLocks noGrp="true"/>
          </p:cNvGraphicFramePr>
          <p:nvPr/>
        </p:nvGraphicFramePr>
        <p:xfrm>
          <a:off x="472522" y="2016436"/>
          <a:ext cx="17372228" cy="6987284"/>
        </p:xfrm>
        <a:graphic>
          <a:graphicData uri="http://schemas.openxmlformats.org/drawingml/2006/table">
            <a:tbl>
              <a:tblPr/>
              <a:tblGrid>
                <a:gridCol w="4192539"/>
                <a:gridCol w="2409137"/>
                <a:gridCol w="2862738"/>
                <a:gridCol w="2635938"/>
                <a:gridCol w="2635938"/>
                <a:gridCol w="2635938"/>
              </a:tblGrid>
              <a:tr h="1074411">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Model</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Accuracy</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F1 Score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Precision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Recall</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Top-5 Acc</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r>
              <a:tr h="985479">
                <a:tc>
                  <a:txBody>
                    <a:bodyPr anchor="t" rtlCol="false"/>
                    <a:lstStyle/>
                    <a:p>
                      <a:pPr algn="l">
                        <a:lnSpc>
                          <a:spcPts val="3360"/>
                        </a:lnSpc>
                        <a:defRPr/>
                      </a:pPr>
                      <a:r>
                        <a:rPr lang="en-US" sz="2400" b="true">
                          <a:solidFill>
                            <a:srgbClr val="000000"/>
                          </a:solidFill>
                          <a:latin typeface="Open Sans Bold"/>
                          <a:ea typeface="Open Sans Bold"/>
                          <a:cs typeface="Open Sans Bold"/>
                          <a:sym typeface="Open Sans Bold"/>
                        </a:rPr>
                        <a:t>densenet_frozen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0.3365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0.3348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0.3754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0.3365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0.6816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985479">
                <a:tc>
                  <a:txBody>
                    <a:bodyPr anchor="t" rtlCol="false"/>
                    <a:lstStyle/>
                    <a:p>
                      <a:pPr algn="l">
                        <a:lnSpc>
                          <a:spcPts val="3360"/>
                        </a:lnSpc>
                        <a:defRPr/>
                      </a:pPr>
                      <a:r>
                        <a:rPr lang="en-US" sz="2400" b="true">
                          <a:solidFill>
                            <a:srgbClr val="000000"/>
                          </a:solidFill>
                          <a:latin typeface="Open Sans Bold"/>
                          <a:ea typeface="Open Sans Bold"/>
                          <a:cs typeface="Open Sans Bold"/>
                          <a:sym typeface="Open Sans Bold"/>
                        </a:rPr>
                        <a:t>resnet50_frozen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0.2623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0.2564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0.3132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0.2623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0.6246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985479">
                <a:tc>
                  <a:txBody>
                    <a:bodyPr anchor="t" rtlCol="false"/>
                    <a:lstStyle/>
                    <a:p>
                      <a:pPr algn="l">
                        <a:lnSpc>
                          <a:spcPts val="3360"/>
                        </a:lnSpc>
                        <a:defRPr/>
                      </a:pPr>
                      <a:r>
                        <a:rPr lang="en-US" sz="2400" b="true">
                          <a:solidFill>
                            <a:srgbClr val="000000"/>
                          </a:solidFill>
                          <a:latin typeface="Open Sans Bold"/>
                          <a:ea typeface="Open Sans Bold"/>
                          <a:cs typeface="Open Sans Bold"/>
                          <a:sym typeface="Open Sans Bold"/>
                        </a:rPr>
                        <a:t>mobilenet_frozen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0.358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0.3622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0.376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0.358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0.7071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985479">
                <a:tc>
                  <a:txBody>
                    <a:bodyPr anchor="t" rtlCol="false"/>
                    <a:lstStyle/>
                    <a:p>
                      <a:pPr algn="l">
                        <a:lnSpc>
                          <a:spcPts val="3360"/>
                        </a:lnSpc>
                        <a:defRPr/>
                      </a:pPr>
                      <a:r>
                        <a:rPr lang="en-US" sz="2400" b="true">
                          <a:solidFill>
                            <a:srgbClr val="000000"/>
                          </a:solidFill>
                          <a:latin typeface="Open Sans Bold"/>
                          <a:ea typeface="Open Sans Bold"/>
                          <a:cs typeface="Open Sans Bold"/>
                          <a:sym typeface="Open Sans Bold"/>
                        </a:rPr>
                        <a:t>vit_frozen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0.3823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0.3786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0.3987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0.3823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0.7418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985479">
                <a:tc>
                  <a:txBody>
                    <a:bodyPr anchor="t" rtlCol="false"/>
                    <a:lstStyle/>
                    <a:p>
                      <a:pPr algn="l">
                        <a:lnSpc>
                          <a:spcPts val="3360"/>
                        </a:lnSpc>
                        <a:defRPr/>
                      </a:pPr>
                      <a:r>
                        <a:rPr lang="en-US" sz="2400" b="true">
                          <a:solidFill>
                            <a:srgbClr val="000000"/>
                          </a:solidFill>
                          <a:latin typeface="Open Sans Bold"/>
                          <a:ea typeface="Open Sans Bold"/>
                          <a:cs typeface="Open Sans Bold"/>
                          <a:sym typeface="Open Sans Bold"/>
                        </a:rPr>
                        <a:t>efficientnet_frozen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0.2696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0.2753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0.3051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0.2696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0.6014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985479">
                <a:tc>
                  <a:txBody>
                    <a:bodyPr anchor="t" rtlCol="false"/>
                    <a:lstStyle/>
                    <a:p>
                      <a:pPr algn="l">
                        <a:lnSpc>
                          <a:spcPts val="3360"/>
                        </a:lnSpc>
                        <a:defRPr/>
                      </a:pPr>
                      <a:r>
                        <a:rPr lang="en-US" sz="2400" b="true">
                          <a:solidFill>
                            <a:srgbClr val="000000"/>
                          </a:solidFill>
                          <a:latin typeface="Open Sans Bold"/>
                          <a:ea typeface="Open Sans Bold"/>
                          <a:cs typeface="Open Sans Bold"/>
                          <a:sym typeface="Open Sans Bold"/>
                        </a:rPr>
                        <a:t>convnext_frozen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b="true">
                          <a:solidFill>
                            <a:srgbClr val="000000"/>
                          </a:solidFill>
                          <a:latin typeface="Open Sans Bold"/>
                          <a:ea typeface="Open Sans Bold"/>
                          <a:cs typeface="Open Sans Bold"/>
                          <a:sym typeface="Open Sans Bold"/>
                        </a:rPr>
                        <a:t>0.3993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874"/>
                        </a:lnSpc>
                        <a:defRPr/>
                      </a:pPr>
                      <a:r>
                        <a:rPr lang="en-US" b="true" sz="2499" spc="-64">
                          <a:solidFill>
                            <a:srgbClr val="000000"/>
                          </a:solidFill>
                          <a:latin typeface="Open Sans Bold"/>
                          <a:ea typeface="Open Sans Bold"/>
                          <a:cs typeface="Open Sans Bold"/>
                          <a:sym typeface="Open Sans Bold"/>
                        </a:rPr>
                        <a:t>0.4008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b="true">
                          <a:solidFill>
                            <a:srgbClr val="000000"/>
                          </a:solidFill>
                          <a:latin typeface="Open Sans Bold"/>
                          <a:ea typeface="Open Sans Bold"/>
                          <a:cs typeface="Open Sans Bold"/>
                          <a:sym typeface="Open Sans Bold"/>
                        </a:rPr>
                        <a:t>0.4259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b="true">
                          <a:solidFill>
                            <a:srgbClr val="000000"/>
                          </a:solidFill>
                          <a:latin typeface="Open Sans Bold"/>
                          <a:ea typeface="Open Sans Bold"/>
                          <a:cs typeface="Open Sans Bold"/>
                          <a:sym typeface="Open Sans Bold"/>
                        </a:rPr>
                        <a:t>0.3993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b="true">
                          <a:solidFill>
                            <a:srgbClr val="000000"/>
                          </a:solidFill>
                          <a:latin typeface="Open Sans Bold"/>
                          <a:ea typeface="Open Sans Bold"/>
                          <a:cs typeface="Open Sans Bold"/>
                          <a:sym typeface="Open Sans Bold"/>
                        </a:rPr>
                        <a:t>0.7701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bl>
          </a:graphicData>
        </a:graphic>
      </p:graphicFrame>
      <p:sp>
        <p:nvSpPr>
          <p:cNvPr name="TextBox 10" id="10"/>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1" id="11"/>
          <p:cNvSpPr txBox="true"/>
          <p:nvPr/>
        </p:nvSpPr>
        <p:spPr>
          <a:xfrm rot="0">
            <a:off x="15070170"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12</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9" id="9"/>
          <p:cNvGraphicFramePr>
            <a:graphicFrameLocks noGrp="true"/>
          </p:cNvGraphicFramePr>
          <p:nvPr/>
        </p:nvGraphicFramePr>
        <p:xfrm>
          <a:off x="472522" y="2016436"/>
          <a:ext cx="17372228" cy="5972175"/>
        </p:xfrm>
        <a:graphic>
          <a:graphicData uri="http://schemas.openxmlformats.org/drawingml/2006/table">
            <a:tbl>
              <a:tblPr/>
              <a:tblGrid>
                <a:gridCol w="4192539"/>
                <a:gridCol w="2461253"/>
                <a:gridCol w="2810623"/>
                <a:gridCol w="2635938"/>
                <a:gridCol w="2635938"/>
                <a:gridCol w="2635938"/>
              </a:tblGrid>
              <a:tr h="1055740">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Model</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Accuracy</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F1 Score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Precision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Recall</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3919"/>
                        </a:lnSpc>
                        <a:defRPr/>
                      </a:pPr>
                      <a:r>
                        <a:rPr lang="en-US" sz="2799" b="true">
                          <a:solidFill>
                            <a:srgbClr val="000000"/>
                          </a:solidFill>
                          <a:latin typeface="Open Sans Bold"/>
                          <a:ea typeface="Open Sans Bold"/>
                          <a:cs typeface="Open Sans Bold"/>
                          <a:sym typeface="Open Sans Bold"/>
                        </a:rPr>
                        <a:t>Top-5 Acc</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r>
              <a:tr h="983287">
                <a:tc>
                  <a:txBody>
                    <a:bodyPr anchor="t" rtlCol="false"/>
                    <a:lstStyle/>
                    <a:p>
                      <a:pPr algn="l">
                        <a:lnSpc>
                          <a:spcPts val="3360"/>
                        </a:lnSpc>
                        <a:defRPr/>
                      </a:pPr>
                      <a:r>
                        <a:rPr lang="en-US" sz="2400" b="true">
                          <a:solidFill>
                            <a:srgbClr val="000000"/>
                          </a:solidFill>
                          <a:latin typeface="Open Sans Bold"/>
                          <a:ea typeface="Open Sans Bold"/>
                          <a:cs typeface="Open Sans Bold"/>
                          <a:sym typeface="Open Sans Bold"/>
                        </a:rPr>
                        <a:t>mobilenet_unfrozen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0.4725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0.4673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0.4764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0.4725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0.7928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983287">
                <a:tc>
                  <a:txBody>
                    <a:bodyPr anchor="t" rtlCol="false"/>
                    <a:lstStyle/>
                    <a:p>
                      <a:pPr algn="l">
                        <a:lnSpc>
                          <a:spcPts val="3360"/>
                        </a:lnSpc>
                        <a:defRPr/>
                      </a:pPr>
                      <a:r>
                        <a:rPr lang="en-US" sz="2400" b="true">
                          <a:solidFill>
                            <a:srgbClr val="000000"/>
                          </a:solidFill>
                          <a:latin typeface="Open Sans Bold"/>
                          <a:ea typeface="Open Sans Bold"/>
                          <a:cs typeface="Open Sans Bold"/>
                          <a:sym typeface="Open Sans Bold"/>
                        </a:rPr>
                        <a:t>densenet_unfrozen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0.5174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0.5097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0.5221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0.5174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0.82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983287">
                <a:tc>
                  <a:txBody>
                    <a:bodyPr anchor="t" rtlCol="false"/>
                    <a:lstStyle/>
                    <a:p>
                      <a:pPr algn="l">
                        <a:lnSpc>
                          <a:spcPts val="3359"/>
                        </a:lnSpc>
                        <a:defRPr/>
                      </a:pPr>
                      <a:r>
                        <a:rPr lang="en-US" sz="2400" b="true">
                          <a:solidFill>
                            <a:srgbClr val="000000"/>
                          </a:solidFill>
                          <a:latin typeface="Open Sans Bold"/>
                          <a:ea typeface="Open Sans Bold"/>
                          <a:cs typeface="Open Sans Bold"/>
                          <a:sym typeface="Open Sans Bold"/>
                        </a:rPr>
                        <a:t>resnet50_unfrozen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224"/>
                        </a:lnSpc>
                        <a:defRPr/>
                      </a:pPr>
                      <a:r>
                        <a:rPr lang="en-US" sz="2499">
                          <a:solidFill>
                            <a:srgbClr val="000000"/>
                          </a:solidFill>
                          <a:latin typeface="Open Sans"/>
                          <a:ea typeface="Open Sans"/>
                          <a:cs typeface="Open Sans"/>
                          <a:sym typeface="Open Sans"/>
                        </a:rPr>
                        <a:t>0.2123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0.2017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0.2461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0.2123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0.5694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983287">
                <a:tc>
                  <a:txBody>
                    <a:bodyPr anchor="t" rtlCol="false"/>
                    <a:lstStyle/>
                    <a:p>
                      <a:pPr algn="l">
                        <a:lnSpc>
                          <a:spcPts val="3359"/>
                        </a:lnSpc>
                        <a:defRPr/>
                      </a:pPr>
                      <a:r>
                        <a:rPr lang="en-US" sz="2400" b="true">
                          <a:solidFill>
                            <a:srgbClr val="000000"/>
                          </a:solidFill>
                          <a:latin typeface="Open Sans Bold"/>
                          <a:ea typeface="Open Sans Bold"/>
                          <a:cs typeface="Open Sans Bold"/>
                          <a:sym typeface="Open Sans Bold"/>
                        </a:rPr>
                        <a:t>convnext_unfrozen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0.5194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0.51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0.5264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0.5194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a:solidFill>
                            <a:srgbClr val="000000"/>
                          </a:solidFill>
                          <a:latin typeface="Open Sans"/>
                          <a:ea typeface="Open Sans"/>
                          <a:cs typeface="Open Sans"/>
                          <a:sym typeface="Open Sans"/>
                        </a:rPr>
                        <a:t>0.8143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983287">
                <a:tc>
                  <a:txBody>
                    <a:bodyPr anchor="t" rtlCol="false"/>
                    <a:lstStyle/>
                    <a:p>
                      <a:pPr algn="l">
                        <a:lnSpc>
                          <a:spcPts val="3360"/>
                        </a:lnSpc>
                        <a:defRPr/>
                      </a:pPr>
                      <a:r>
                        <a:rPr lang="en-US" sz="2400" b="true">
                          <a:solidFill>
                            <a:srgbClr val="000000"/>
                          </a:solidFill>
                          <a:latin typeface="Open Sans Bold"/>
                          <a:ea typeface="Open Sans Bold"/>
                          <a:cs typeface="Open Sans Bold"/>
                          <a:sym typeface="Open Sans Bold"/>
                        </a:rPr>
                        <a:t>efficientnet_unfrozen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3499"/>
                        </a:lnSpc>
                        <a:defRPr/>
                      </a:pPr>
                      <a:r>
                        <a:rPr lang="en-US" sz="2499" b="true">
                          <a:solidFill>
                            <a:srgbClr val="000000"/>
                          </a:solidFill>
                          <a:latin typeface="Open Sans Bold"/>
                          <a:ea typeface="Open Sans Bold"/>
                          <a:cs typeface="Open Sans Bold"/>
                          <a:sym typeface="Open Sans Bold"/>
                        </a:rPr>
                        <a:t>0.5419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b="true">
                          <a:solidFill>
                            <a:srgbClr val="000000"/>
                          </a:solidFill>
                          <a:latin typeface="Open Sans Bold"/>
                          <a:ea typeface="Open Sans Bold"/>
                          <a:cs typeface="Open Sans Bold"/>
                          <a:sym typeface="Open Sans Bold"/>
                        </a:rPr>
                        <a:t>0.54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b="true">
                          <a:solidFill>
                            <a:srgbClr val="000000"/>
                          </a:solidFill>
                          <a:latin typeface="Open Sans Bold"/>
                          <a:ea typeface="Open Sans Bold"/>
                          <a:cs typeface="Open Sans Bold"/>
                          <a:sym typeface="Open Sans Bold"/>
                        </a:rPr>
                        <a:t>0.5447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b="true">
                          <a:solidFill>
                            <a:srgbClr val="000000"/>
                          </a:solidFill>
                          <a:latin typeface="Open Sans Bold"/>
                          <a:ea typeface="Open Sans Bold"/>
                          <a:cs typeface="Open Sans Bold"/>
                          <a:sym typeface="Open Sans Bold"/>
                        </a:rPr>
                        <a:t>0.5419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3499"/>
                        </a:lnSpc>
                        <a:defRPr/>
                      </a:pPr>
                      <a:r>
                        <a:rPr lang="en-US" sz="2499" b="true">
                          <a:solidFill>
                            <a:srgbClr val="000000"/>
                          </a:solidFill>
                          <a:latin typeface="Open Sans Bold"/>
                          <a:ea typeface="Open Sans Bold"/>
                          <a:cs typeface="Open Sans Bold"/>
                          <a:sym typeface="Open Sans Bold"/>
                        </a:rPr>
                        <a:t>0.8293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bl>
          </a:graphicData>
        </a:graphic>
      </p:graphicFrame>
      <p:sp>
        <p:nvSpPr>
          <p:cNvPr name="TextBox 10" id="10"/>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1" id="11"/>
          <p:cNvSpPr txBox="true"/>
          <p:nvPr/>
        </p:nvSpPr>
        <p:spPr>
          <a:xfrm rot="0">
            <a:off x="15070170" y="899858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13</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253680" y="4016890"/>
            <a:ext cx="6180098" cy="5789415"/>
          </a:xfrm>
          <a:custGeom>
            <a:avLst/>
            <a:gdLst/>
            <a:ahLst/>
            <a:cxnLst/>
            <a:rect r="r" b="b" t="t" l="l"/>
            <a:pathLst>
              <a:path h="5789415" w="6180098">
                <a:moveTo>
                  <a:pt x="0" y="0"/>
                </a:moveTo>
                <a:lnTo>
                  <a:pt x="6180097" y="0"/>
                </a:lnTo>
                <a:lnTo>
                  <a:pt x="6180097" y="5789415"/>
                </a:lnTo>
                <a:lnTo>
                  <a:pt x="0" y="5789415"/>
                </a:lnTo>
                <a:lnTo>
                  <a:pt x="0" y="0"/>
                </a:lnTo>
                <a:close/>
              </a:path>
            </a:pathLst>
          </a:custGeom>
          <a:blipFill>
            <a:blip r:embed="rId3"/>
            <a:stretch>
              <a:fillRect l="0" t="0" r="-1469" b="0"/>
            </a:stretch>
          </a:blipFill>
        </p:spPr>
      </p:sp>
      <p:sp>
        <p:nvSpPr>
          <p:cNvPr name="Freeform 10" id="10"/>
          <p:cNvSpPr/>
          <p:nvPr/>
        </p:nvSpPr>
        <p:spPr>
          <a:xfrm flipH="false" flipV="false" rot="0">
            <a:off x="9308431" y="4163492"/>
            <a:ext cx="6003768" cy="5778062"/>
          </a:xfrm>
          <a:custGeom>
            <a:avLst/>
            <a:gdLst/>
            <a:ahLst/>
            <a:cxnLst/>
            <a:rect r="r" b="b" t="t" l="l"/>
            <a:pathLst>
              <a:path h="5778062" w="6003768">
                <a:moveTo>
                  <a:pt x="0" y="0"/>
                </a:moveTo>
                <a:lnTo>
                  <a:pt x="6003768" y="0"/>
                </a:lnTo>
                <a:lnTo>
                  <a:pt x="6003768" y="5778062"/>
                </a:lnTo>
                <a:lnTo>
                  <a:pt x="0" y="5778062"/>
                </a:lnTo>
                <a:lnTo>
                  <a:pt x="0" y="0"/>
                </a:lnTo>
                <a:close/>
              </a:path>
            </a:pathLst>
          </a:custGeom>
          <a:blipFill>
            <a:blip r:embed="rId4"/>
            <a:stretch>
              <a:fillRect l="0" t="0" r="0" b="0"/>
            </a:stretch>
          </a:blipFill>
        </p:spPr>
      </p:sp>
      <p:sp>
        <p:nvSpPr>
          <p:cNvPr name="TextBox 11" id="11"/>
          <p:cNvSpPr txBox="true"/>
          <p:nvPr/>
        </p:nvSpPr>
        <p:spPr>
          <a:xfrm rot="0">
            <a:off x="1028700" y="2201418"/>
            <a:ext cx="8787961"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5. MÔ HÌNH ĐỀ XUẤT</a:t>
            </a:r>
          </a:p>
        </p:txBody>
      </p:sp>
      <p:sp>
        <p:nvSpPr>
          <p:cNvPr name="TextBox 12" id="12"/>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3" id="13"/>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14</a:t>
            </a:r>
          </a:p>
        </p:txBody>
      </p:sp>
      <p:sp>
        <p:nvSpPr>
          <p:cNvPr name="TextBox 14" id="14"/>
          <p:cNvSpPr txBox="true"/>
          <p:nvPr/>
        </p:nvSpPr>
        <p:spPr>
          <a:xfrm rot="0">
            <a:off x="7849536" y="2940177"/>
            <a:ext cx="1998016" cy="439421"/>
          </a:xfrm>
          <a:prstGeom prst="rect">
            <a:avLst/>
          </a:prstGeom>
        </p:spPr>
        <p:txBody>
          <a:bodyPr anchor="t" rtlCol="false" tIns="0" lIns="0" bIns="0" rIns="0">
            <a:spAutoFit/>
          </a:bodyPr>
          <a:lstStyle/>
          <a:p>
            <a:pPr algn="l">
              <a:lnSpc>
                <a:spcPts val="3290"/>
              </a:lnSpc>
            </a:pPr>
            <a:r>
              <a:rPr lang="en-US" sz="3500" b="true">
                <a:solidFill>
                  <a:srgbClr val="F9B314"/>
                </a:solidFill>
                <a:latin typeface="Montserrat Heavy"/>
                <a:ea typeface="Montserrat Heavy"/>
                <a:cs typeface="Montserrat Heavy"/>
                <a:sym typeface="Montserrat Heavy"/>
              </a:rPr>
              <a:t>VOTING</a:t>
            </a:r>
          </a:p>
        </p:txBody>
      </p:sp>
      <p:sp>
        <p:nvSpPr>
          <p:cNvPr name="TextBox 15" id="15"/>
          <p:cNvSpPr txBox="true"/>
          <p:nvPr/>
        </p:nvSpPr>
        <p:spPr>
          <a:xfrm rot="0">
            <a:off x="4256083" y="3201361"/>
            <a:ext cx="2879265" cy="606425"/>
          </a:xfrm>
          <a:prstGeom prst="rect">
            <a:avLst/>
          </a:prstGeom>
        </p:spPr>
        <p:txBody>
          <a:bodyPr anchor="t" rtlCol="false" tIns="0" lIns="0" bIns="0" rIns="0">
            <a:spAutoFit/>
          </a:bodyPr>
          <a:lstStyle/>
          <a:p>
            <a:pPr algn="l">
              <a:lnSpc>
                <a:spcPts val="4900"/>
              </a:lnSpc>
            </a:pPr>
            <a:r>
              <a:rPr lang="en-US" b="true" sz="3500">
                <a:solidFill>
                  <a:srgbClr val="000000"/>
                </a:solidFill>
                <a:latin typeface="Montserrat Bold"/>
                <a:ea typeface="Montserrat Bold"/>
                <a:cs typeface="Montserrat Bold"/>
                <a:sym typeface="Montserrat Bold"/>
              </a:rPr>
              <a:t>Hard Voting</a:t>
            </a:r>
          </a:p>
        </p:txBody>
      </p:sp>
      <p:sp>
        <p:nvSpPr>
          <p:cNvPr name="TextBox 16" id="16"/>
          <p:cNvSpPr txBox="true"/>
          <p:nvPr/>
        </p:nvSpPr>
        <p:spPr>
          <a:xfrm rot="0">
            <a:off x="10938809" y="3201361"/>
            <a:ext cx="2743012" cy="606425"/>
          </a:xfrm>
          <a:prstGeom prst="rect">
            <a:avLst/>
          </a:prstGeom>
        </p:spPr>
        <p:txBody>
          <a:bodyPr anchor="t" rtlCol="false" tIns="0" lIns="0" bIns="0" rIns="0">
            <a:spAutoFit/>
          </a:bodyPr>
          <a:lstStyle/>
          <a:p>
            <a:pPr algn="l">
              <a:lnSpc>
                <a:spcPts val="4900"/>
              </a:lnSpc>
            </a:pPr>
            <a:r>
              <a:rPr lang="en-US" b="true" sz="3500">
                <a:solidFill>
                  <a:srgbClr val="000000"/>
                </a:solidFill>
                <a:latin typeface="Montserrat Bold"/>
                <a:ea typeface="Montserrat Bold"/>
                <a:cs typeface="Montserrat Bold"/>
                <a:sym typeface="Montserrat Bold"/>
              </a:rPr>
              <a:t>Soft Voting</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957022" y="3481535"/>
            <a:ext cx="5406769" cy="6024773"/>
          </a:xfrm>
          <a:custGeom>
            <a:avLst/>
            <a:gdLst/>
            <a:ahLst/>
            <a:cxnLst/>
            <a:rect r="r" b="b" t="t" l="l"/>
            <a:pathLst>
              <a:path h="6024773" w="5406769">
                <a:moveTo>
                  <a:pt x="0" y="0"/>
                </a:moveTo>
                <a:lnTo>
                  <a:pt x="5406770" y="0"/>
                </a:lnTo>
                <a:lnTo>
                  <a:pt x="5406770" y="6024773"/>
                </a:lnTo>
                <a:lnTo>
                  <a:pt x="0" y="6024773"/>
                </a:lnTo>
                <a:lnTo>
                  <a:pt x="0" y="0"/>
                </a:lnTo>
                <a:close/>
              </a:path>
            </a:pathLst>
          </a:custGeom>
          <a:blipFill>
            <a:blip r:embed="rId3"/>
            <a:stretch>
              <a:fillRect l="0" t="0" r="-24780" b="0"/>
            </a:stretch>
          </a:blipFill>
        </p:spPr>
      </p:sp>
      <p:sp>
        <p:nvSpPr>
          <p:cNvPr name="Freeform 10" id="10"/>
          <p:cNvSpPr/>
          <p:nvPr/>
        </p:nvSpPr>
        <p:spPr>
          <a:xfrm flipH="false" flipV="false" rot="0">
            <a:off x="10612568" y="3757760"/>
            <a:ext cx="5515805" cy="6200945"/>
          </a:xfrm>
          <a:custGeom>
            <a:avLst/>
            <a:gdLst/>
            <a:ahLst/>
            <a:cxnLst/>
            <a:rect r="r" b="b" t="t" l="l"/>
            <a:pathLst>
              <a:path h="6200945" w="5515805">
                <a:moveTo>
                  <a:pt x="0" y="0"/>
                </a:moveTo>
                <a:lnTo>
                  <a:pt x="5515805" y="0"/>
                </a:lnTo>
                <a:lnTo>
                  <a:pt x="5515805" y="6200945"/>
                </a:lnTo>
                <a:lnTo>
                  <a:pt x="0" y="6200945"/>
                </a:lnTo>
                <a:lnTo>
                  <a:pt x="0" y="0"/>
                </a:lnTo>
                <a:close/>
              </a:path>
            </a:pathLst>
          </a:custGeom>
          <a:blipFill>
            <a:blip r:embed="rId4"/>
            <a:stretch>
              <a:fillRect l="0" t="0" r="0" b="0"/>
            </a:stretch>
          </a:blipFill>
        </p:spPr>
      </p:sp>
      <p:grpSp>
        <p:nvGrpSpPr>
          <p:cNvPr name="Group 11" id="11"/>
          <p:cNvGrpSpPr/>
          <p:nvPr/>
        </p:nvGrpSpPr>
        <p:grpSpPr>
          <a:xfrm rot="0">
            <a:off x="7160563" y="5184214"/>
            <a:ext cx="542709" cy="520001"/>
            <a:chOff x="0" y="0"/>
            <a:chExt cx="142936" cy="136955"/>
          </a:xfrm>
        </p:grpSpPr>
        <p:sp>
          <p:nvSpPr>
            <p:cNvPr name="Freeform 12" id="12"/>
            <p:cNvSpPr/>
            <p:nvPr/>
          </p:nvSpPr>
          <p:spPr>
            <a:xfrm flipH="false" flipV="false" rot="0">
              <a:off x="0" y="0"/>
              <a:ext cx="142936" cy="136955"/>
            </a:xfrm>
            <a:custGeom>
              <a:avLst/>
              <a:gdLst/>
              <a:ahLst/>
              <a:cxnLst/>
              <a:rect r="r" b="b" t="t" l="l"/>
              <a:pathLst>
                <a:path h="136955" w="142936">
                  <a:moveTo>
                    <a:pt x="0" y="0"/>
                  </a:moveTo>
                  <a:lnTo>
                    <a:pt x="142936" y="0"/>
                  </a:lnTo>
                  <a:lnTo>
                    <a:pt x="142936" y="136955"/>
                  </a:lnTo>
                  <a:lnTo>
                    <a:pt x="0" y="136955"/>
                  </a:lnTo>
                  <a:close/>
                </a:path>
              </a:pathLst>
            </a:custGeom>
            <a:solidFill>
              <a:srgbClr val="FFFFFF"/>
            </a:solidFill>
          </p:spPr>
        </p:sp>
        <p:sp>
          <p:nvSpPr>
            <p:cNvPr name="TextBox 13" id="13"/>
            <p:cNvSpPr txBox="true"/>
            <p:nvPr/>
          </p:nvSpPr>
          <p:spPr>
            <a:xfrm>
              <a:off x="0" y="-38100"/>
              <a:ext cx="142936" cy="17505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2201418"/>
            <a:ext cx="8578969"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5. MÔ HÌNH ĐỀ XUẤT</a:t>
            </a:r>
          </a:p>
        </p:txBody>
      </p:sp>
      <p:sp>
        <p:nvSpPr>
          <p:cNvPr name="TextBox 15" id="15"/>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6" id="16"/>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15</a:t>
            </a:r>
          </a:p>
        </p:txBody>
      </p:sp>
      <p:sp>
        <p:nvSpPr>
          <p:cNvPr name="TextBox 17" id="17"/>
          <p:cNvSpPr txBox="true"/>
          <p:nvPr/>
        </p:nvSpPr>
        <p:spPr>
          <a:xfrm rot="0">
            <a:off x="12212500" y="3042114"/>
            <a:ext cx="2633864" cy="439421"/>
          </a:xfrm>
          <a:prstGeom prst="rect">
            <a:avLst/>
          </a:prstGeom>
        </p:spPr>
        <p:txBody>
          <a:bodyPr anchor="t" rtlCol="false" tIns="0" lIns="0" bIns="0" rIns="0">
            <a:spAutoFit/>
          </a:bodyPr>
          <a:lstStyle/>
          <a:p>
            <a:pPr algn="l">
              <a:lnSpc>
                <a:spcPts val="3290"/>
              </a:lnSpc>
            </a:pPr>
            <a:r>
              <a:rPr lang="en-US" sz="3500" b="true">
                <a:solidFill>
                  <a:srgbClr val="F9B314"/>
                </a:solidFill>
                <a:latin typeface="Montserrat Heavy"/>
                <a:ea typeface="Montserrat Heavy"/>
                <a:cs typeface="Montserrat Heavy"/>
                <a:sym typeface="Montserrat Heavy"/>
              </a:rPr>
              <a:t>STACKING</a:t>
            </a:r>
          </a:p>
        </p:txBody>
      </p:sp>
      <p:sp>
        <p:nvSpPr>
          <p:cNvPr name="TextBox 18" id="18"/>
          <p:cNvSpPr txBox="true"/>
          <p:nvPr/>
        </p:nvSpPr>
        <p:spPr>
          <a:xfrm rot="0">
            <a:off x="4181249" y="3042114"/>
            <a:ext cx="2633864" cy="439421"/>
          </a:xfrm>
          <a:prstGeom prst="rect">
            <a:avLst/>
          </a:prstGeom>
        </p:spPr>
        <p:txBody>
          <a:bodyPr anchor="t" rtlCol="false" tIns="0" lIns="0" bIns="0" rIns="0">
            <a:spAutoFit/>
          </a:bodyPr>
          <a:lstStyle/>
          <a:p>
            <a:pPr algn="l">
              <a:lnSpc>
                <a:spcPts val="3290"/>
              </a:lnSpc>
            </a:pPr>
            <a:r>
              <a:rPr lang="en-US" sz="3500" b="true">
                <a:solidFill>
                  <a:srgbClr val="F9B314"/>
                </a:solidFill>
                <a:latin typeface="Montserrat Heavy"/>
                <a:ea typeface="Montserrat Heavy"/>
                <a:cs typeface="Montserrat Heavy"/>
                <a:sym typeface="Montserrat Heavy"/>
              </a:rPr>
              <a:t>BLENDING</a:t>
            </a:r>
          </a:p>
        </p:txBody>
      </p:sp>
      <p:grpSp>
        <p:nvGrpSpPr>
          <p:cNvPr name="Group 19" id="19"/>
          <p:cNvGrpSpPr/>
          <p:nvPr/>
        </p:nvGrpSpPr>
        <p:grpSpPr>
          <a:xfrm rot="0">
            <a:off x="8598089" y="5360385"/>
            <a:ext cx="2312549" cy="2133480"/>
            <a:chOff x="0" y="0"/>
            <a:chExt cx="609066" cy="561904"/>
          </a:xfrm>
        </p:grpSpPr>
        <p:sp>
          <p:nvSpPr>
            <p:cNvPr name="Freeform 20" id="20"/>
            <p:cNvSpPr/>
            <p:nvPr/>
          </p:nvSpPr>
          <p:spPr>
            <a:xfrm flipH="false" flipV="false" rot="0">
              <a:off x="0" y="0"/>
              <a:ext cx="609066" cy="561904"/>
            </a:xfrm>
            <a:custGeom>
              <a:avLst/>
              <a:gdLst/>
              <a:ahLst/>
              <a:cxnLst/>
              <a:rect r="r" b="b" t="t" l="l"/>
              <a:pathLst>
                <a:path h="561904" w="609066">
                  <a:moveTo>
                    <a:pt x="609066" y="280952"/>
                  </a:moveTo>
                  <a:lnTo>
                    <a:pt x="202666" y="0"/>
                  </a:lnTo>
                  <a:lnTo>
                    <a:pt x="202666" y="203200"/>
                  </a:lnTo>
                  <a:lnTo>
                    <a:pt x="0" y="203200"/>
                  </a:lnTo>
                  <a:lnTo>
                    <a:pt x="0" y="358704"/>
                  </a:lnTo>
                  <a:lnTo>
                    <a:pt x="202666" y="358704"/>
                  </a:lnTo>
                  <a:lnTo>
                    <a:pt x="202666" y="561904"/>
                  </a:lnTo>
                  <a:lnTo>
                    <a:pt x="609066" y="280952"/>
                  </a:lnTo>
                  <a:close/>
                </a:path>
              </a:pathLst>
            </a:custGeom>
            <a:solidFill>
              <a:srgbClr val="CDD6FF"/>
            </a:solidFill>
          </p:spPr>
        </p:sp>
        <p:sp>
          <p:nvSpPr>
            <p:cNvPr name="TextBox 21" id="21"/>
            <p:cNvSpPr txBox="true"/>
            <p:nvPr/>
          </p:nvSpPr>
          <p:spPr>
            <a:xfrm>
              <a:off x="0" y="165100"/>
              <a:ext cx="507466" cy="193604"/>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8598089" y="5360385"/>
            <a:ext cx="2312549" cy="2133480"/>
            <a:chOff x="0" y="0"/>
            <a:chExt cx="609066" cy="561904"/>
          </a:xfrm>
        </p:grpSpPr>
        <p:sp>
          <p:nvSpPr>
            <p:cNvPr name="Freeform 10" id="10"/>
            <p:cNvSpPr/>
            <p:nvPr/>
          </p:nvSpPr>
          <p:spPr>
            <a:xfrm flipH="false" flipV="false" rot="0">
              <a:off x="0" y="0"/>
              <a:ext cx="609066" cy="561904"/>
            </a:xfrm>
            <a:custGeom>
              <a:avLst/>
              <a:gdLst/>
              <a:ahLst/>
              <a:cxnLst/>
              <a:rect r="r" b="b" t="t" l="l"/>
              <a:pathLst>
                <a:path h="561904" w="609066">
                  <a:moveTo>
                    <a:pt x="609066" y="280952"/>
                  </a:moveTo>
                  <a:lnTo>
                    <a:pt x="202666" y="0"/>
                  </a:lnTo>
                  <a:lnTo>
                    <a:pt x="202666" y="203200"/>
                  </a:lnTo>
                  <a:lnTo>
                    <a:pt x="0" y="203200"/>
                  </a:lnTo>
                  <a:lnTo>
                    <a:pt x="0" y="358704"/>
                  </a:lnTo>
                  <a:lnTo>
                    <a:pt x="202666" y="358704"/>
                  </a:lnTo>
                  <a:lnTo>
                    <a:pt x="202666" y="561904"/>
                  </a:lnTo>
                  <a:lnTo>
                    <a:pt x="609066" y="280952"/>
                  </a:lnTo>
                  <a:close/>
                </a:path>
              </a:pathLst>
            </a:custGeom>
            <a:solidFill>
              <a:srgbClr val="CDD6FF"/>
            </a:solidFill>
          </p:spPr>
        </p:sp>
        <p:sp>
          <p:nvSpPr>
            <p:cNvPr name="TextBox 11" id="11"/>
            <p:cNvSpPr txBox="true"/>
            <p:nvPr/>
          </p:nvSpPr>
          <p:spPr>
            <a:xfrm>
              <a:off x="0" y="165100"/>
              <a:ext cx="507466" cy="19360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716354" y="5360385"/>
            <a:ext cx="542709" cy="520001"/>
            <a:chOff x="0" y="0"/>
            <a:chExt cx="142936" cy="136955"/>
          </a:xfrm>
        </p:grpSpPr>
        <p:sp>
          <p:nvSpPr>
            <p:cNvPr name="Freeform 13" id="13"/>
            <p:cNvSpPr/>
            <p:nvPr/>
          </p:nvSpPr>
          <p:spPr>
            <a:xfrm flipH="false" flipV="false" rot="0">
              <a:off x="0" y="0"/>
              <a:ext cx="142936" cy="136955"/>
            </a:xfrm>
            <a:custGeom>
              <a:avLst/>
              <a:gdLst/>
              <a:ahLst/>
              <a:cxnLst/>
              <a:rect r="r" b="b" t="t" l="l"/>
              <a:pathLst>
                <a:path h="136955" w="142936">
                  <a:moveTo>
                    <a:pt x="0" y="0"/>
                  </a:moveTo>
                  <a:lnTo>
                    <a:pt x="142936" y="0"/>
                  </a:lnTo>
                  <a:lnTo>
                    <a:pt x="142936" y="136955"/>
                  </a:lnTo>
                  <a:lnTo>
                    <a:pt x="0" y="136955"/>
                  </a:lnTo>
                  <a:close/>
                </a:path>
              </a:pathLst>
            </a:custGeom>
            <a:solidFill>
              <a:srgbClr val="FFFFFF"/>
            </a:solidFill>
          </p:spPr>
        </p:sp>
        <p:sp>
          <p:nvSpPr>
            <p:cNvPr name="TextBox 14" id="14"/>
            <p:cNvSpPr txBox="true"/>
            <p:nvPr/>
          </p:nvSpPr>
          <p:spPr>
            <a:xfrm>
              <a:off x="0" y="-38100"/>
              <a:ext cx="142936" cy="175055"/>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976379" y="5360385"/>
            <a:ext cx="7446669" cy="1979331"/>
          </a:xfrm>
          <a:custGeom>
            <a:avLst/>
            <a:gdLst/>
            <a:ahLst/>
            <a:cxnLst/>
            <a:rect r="r" b="b" t="t" l="l"/>
            <a:pathLst>
              <a:path h="1979331" w="7446669">
                <a:moveTo>
                  <a:pt x="0" y="0"/>
                </a:moveTo>
                <a:lnTo>
                  <a:pt x="7446668" y="0"/>
                </a:lnTo>
                <a:lnTo>
                  <a:pt x="7446668" y="1979331"/>
                </a:lnTo>
                <a:lnTo>
                  <a:pt x="0" y="1979331"/>
                </a:lnTo>
                <a:lnTo>
                  <a:pt x="0" y="0"/>
                </a:lnTo>
                <a:close/>
              </a:path>
            </a:pathLst>
          </a:custGeom>
          <a:blipFill>
            <a:blip r:embed="rId3"/>
            <a:stretch>
              <a:fillRect l="0" t="-84" r="0" b="-84"/>
            </a:stretch>
          </a:blipFill>
        </p:spPr>
      </p:sp>
      <p:sp>
        <p:nvSpPr>
          <p:cNvPr name="Freeform 16" id="16"/>
          <p:cNvSpPr/>
          <p:nvPr/>
        </p:nvSpPr>
        <p:spPr>
          <a:xfrm flipH="false" flipV="false" rot="0">
            <a:off x="11088201" y="3757760"/>
            <a:ext cx="5162983" cy="5949531"/>
          </a:xfrm>
          <a:custGeom>
            <a:avLst/>
            <a:gdLst/>
            <a:ahLst/>
            <a:cxnLst/>
            <a:rect r="r" b="b" t="t" l="l"/>
            <a:pathLst>
              <a:path h="5949531" w="5162983">
                <a:moveTo>
                  <a:pt x="0" y="0"/>
                </a:moveTo>
                <a:lnTo>
                  <a:pt x="5162983" y="0"/>
                </a:lnTo>
                <a:lnTo>
                  <a:pt x="5162983" y="5949531"/>
                </a:lnTo>
                <a:lnTo>
                  <a:pt x="0" y="5949531"/>
                </a:lnTo>
                <a:lnTo>
                  <a:pt x="0" y="0"/>
                </a:lnTo>
                <a:close/>
              </a:path>
            </a:pathLst>
          </a:custGeom>
          <a:blipFill>
            <a:blip r:embed="rId4"/>
            <a:stretch>
              <a:fillRect l="0" t="0" r="0" b="0"/>
            </a:stretch>
          </a:blipFill>
        </p:spPr>
      </p:sp>
      <p:sp>
        <p:nvSpPr>
          <p:cNvPr name="TextBox 17" id="17"/>
          <p:cNvSpPr txBox="true"/>
          <p:nvPr/>
        </p:nvSpPr>
        <p:spPr>
          <a:xfrm rot="0">
            <a:off x="1028700" y="2201418"/>
            <a:ext cx="8578969"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5. MÔ HÌNH ĐỀ XUẤT</a:t>
            </a:r>
          </a:p>
        </p:txBody>
      </p:sp>
      <p:sp>
        <p:nvSpPr>
          <p:cNvPr name="TextBox 18" id="18"/>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9" id="19"/>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15</a:t>
            </a:r>
          </a:p>
        </p:txBody>
      </p:sp>
      <p:sp>
        <p:nvSpPr>
          <p:cNvPr name="TextBox 20" id="20"/>
          <p:cNvSpPr txBox="true"/>
          <p:nvPr/>
        </p:nvSpPr>
        <p:spPr>
          <a:xfrm rot="0">
            <a:off x="12212500" y="3042114"/>
            <a:ext cx="2633864" cy="439421"/>
          </a:xfrm>
          <a:prstGeom prst="rect">
            <a:avLst/>
          </a:prstGeom>
        </p:spPr>
        <p:txBody>
          <a:bodyPr anchor="t" rtlCol="false" tIns="0" lIns="0" bIns="0" rIns="0">
            <a:spAutoFit/>
          </a:bodyPr>
          <a:lstStyle/>
          <a:p>
            <a:pPr algn="l">
              <a:lnSpc>
                <a:spcPts val="3290"/>
              </a:lnSpc>
            </a:pPr>
            <a:r>
              <a:rPr lang="en-US" sz="3500" b="true">
                <a:solidFill>
                  <a:srgbClr val="F9B314"/>
                </a:solidFill>
                <a:latin typeface="Montserrat Heavy"/>
                <a:ea typeface="Montserrat Heavy"/>
                <a:cs typeface="Montserrat Heavy"/>
                <a:sym typeface="Montserrat Heavy"/>
              </a:rPr>
              <a:t>STACKING</a:t>
            </a:r>
          </a:p>
        </p:txBody>
      </p:sp>
      <p:sp>
        <p:nvSpPr>
          <p:cNvPr name="TextBox 21" id="21"/>
          <p:cNvSpPr txBox="true"/>
          <p:nvPr/>
        </p:nvSpPr>
        <p:spPr>
          <a:xfrm rot="0">
            <a:off x="4181249" y="3042114"/>
            <a:ext cx="2633864" cy="439421"/>
          </a:xfrm>
          <a:prstGeom prst="rect">
            <a:avLst/>
          </a:prstGeom>
        </p:spPr>
        <p:txBody>
          <a:bodyPr anchor="t" rtlCol="false" tIns="0" lIns="0" bIns="0" rIns="0">
            <a:spAutoFit/>
          </a:bodyPr>
          <a:lstStyle/>
          <a:p>
            <a:pPr algn="l">
              <a:lnSpc>
                <a:spcPts val="3290"/>
              </a:lnSpc>
            </a:pPr>
            <a:r>
              <a:rPr lang="en-US" sz="3500" b="true">
                <a:solidFill>
                  <a:srgbClr val="F9B314"/>
                </a:solidFill>
                <a:latin typeface="Montserrat Heavy"/>
                <a:ea typeface="Montserrat Heavy"/>
                <a:cs typeface="Montserrat Heavy"/>
                <a:sym typeface="Montserrat Heavy"/>
              </a:rPr>
              <a:t>BLENDING</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012263" y="3106229"/>
            <a:ext cx="8337852" cy="7180771"/>
          </a:xfrm>
          <a:custGeom>
            <a:avLst/>
            <a:gdLst/>
            <a:ahLst/>
            <a:cxnLst/>
            <a:rect r="r" b="b" t="t" l="l"/>
            <a:pathLst>
              <a:path h="7180771" w="8337852">
                <a:moveTo>
                  <a:pt x="0" y="0"/>
                </a:moveTo>
                <a:lnTo>
                  <a:pt x="8337852" y="0"/>
                </a:lnTo>
                <a:lnTo>
                  <a:pt x="8337852" y="7180771"/>
                </a:lnTo>
                <a:lnTo>
                  <a:pt x="0" y="7180771"/>
                </a:lnTo>
                <a:lnTo>
                  <a:pt x="0" y="0"/>
                </a:lnTo>
                <a:close/>
              </a:path>
            </a:pathLst>
          </a:custGeom>
          <a:blipFill>
            <a:blip r:embed="rId3"/>
            <a:stretch>
              <a:fillRect l="-10456" t="-4575" r="-5941" b="0"/>
            </a:stretch>
          </a:blipFill>
        </p:spPr>
      </p:sp>
      <p:sp>
        <p:nvSpPr>
          <p:cNvPr name="Freeform 10" id="10"/>
          <p:cNvSpPr/>
          <p:nvPr/>
        </p:nvSpPr>
        <p:spPr>
          <a:xfrm flipH="false" flipV="false" rot="0">
            <a:off x="11182762" y="3106229"/>
            <a:ext cx="4697366" cy="4691494"/>
          </a:xfrm>
          <a:custGeom>
            <a:avLst/>
            <a:gdLst/>
            <a:ahLst/>
            <a:cxnLst/>
            <a:rect r="r" b="b" t="t" l="l"/>
            <a:pathLst>
              <a:path h="4691494" w="4697366">
                <a:moveTo>
                  <a:pt x="0" y="0"/>
                </a:moveTo>
                <a:lnTo>
                  <a:pt x="4697366" y="0"/>
                </a:lnTo>
                <a:lnTo>
                  <a:pt x="4697366" y="4691495"/>
                </a:lnTo>
                <a:lnTo>
                  <a:pt x="0" y="4691495"/>
                </a:lnTo>
                <a:lnTo>
                  <a:pt x="0" y="0"/>
                </a:lnTo>
                <a:close/>
              </a:path>
            </a:pathLst>
          </a:custGeom>
          <a:blipFill>
            <a:blip r:embed="rId4"/>
            <a:stretch>
              <a:fillRect l="0" t="0" r="0" b="0"/>
            </a:stretch>
          </a:blipFill>
        </p:spPr>
      </p:sp>
      <p:sp>
        <p:nvSpPr>
          <p:cNvPr name="AutoShape 11" id="11"/>
          <p:cNvSpPr/>
          <p:nvPr/>
        </p:nvSpPr>
        <p:spPr>
          <a:xfrm>
            <a:off x="6869499" y="5435785"/>
            <a:ext cx="4492629" cy="327399"/>
          </a:xfrm>
          <a:prstGeom prst="line">
            <a:avLst/>
          </a:prstGeom>
          <a:ln cap="flat" w="38100">
            <a:solidFill>
              <a:srgbClr val="000000"/>
            </a:solidFill>
            <a:prstDash val="solid"/>
            <a:headEnd type="none" len="sm" w="sm"/>
            <a:tailEnd type="arrow" len="sm" w="med"/>
          </a:ln>
        </p:spPr>
      </p:sp>
      <p:graphicFrame>
        <p:nvGraphicFramePr>
          <p:cNvPr name="Table 12" id="12"/>
          <p:cNvGraphicFramePr>
            <a:graphicFrameLocks noGrp="true"/>
          </p:cNvGraphicFramePr>
          <p:nvPr/>
        </p:nvGraphicFramePr>
        <p:xfrm>
          <a:off x="12093599" y="8057891"/>
          <a:ext cx="2803925" cy="1825603"/>
        </p:xfrm>
        <a:graphic>
          <a:graphicData uri="http://schemas.openxmlformats.org/drawingml/2006/table">
            <a:tbl>
              <a:tblPr/>
              <a:tblGrid>
                <a:gridCol w="1401963"/>
                <a:gridCol w="1401963"/>
              </a:tblGrid>
              <a:tr h="456401">
                <a:tc gridSpan="2">
                  <a:txBody>
                    <a:bodyPr anchor="t" rtlCol="false"/>
                    <a:lstStyle/>
                    <a:p>
                      <a:pPr algn="ctr">
                        <a:lnSpc>
                          <a:spcPts val="2520"/>
                        </a:lnSpc>
                        <a:defRPr/>
                      </a:pPr>
                      <a:r>
                        <a:rPr lang="en-US" sz="1800" b="true">
                          <a:solidFill>
                            <a:srgbClr val="000000"/>
                          </a:solidFill>
                          <a:latin typeface="Open Sans Bold"/>
                          <a:ea typeface="Open Sans Bold"/>
                          <a:cs typeface="Open Sans Bold"/>
                          <a:sym typeface="Open Sans Bold"/>
                        </a:rPr>
                        <a:t>CACHE</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99ACFF"/>
                    </a:solidFill>
                  </a:tcPr>
                </a:tc>
                <a:tc hMerge="true">
                  <a:txBody>
                    <a:bodyPr anchor="t" rtlCol="false"/>
                    <a:lstStyle/>
                    <a:p>
                      <a:pPr algn="ctr">
                        <a:lnSpc>
                          <a:spcPts val="2520"/>
                        </a:lnSpc>
                        <a:defRPr/>
                      </a:pPr>
                      <a:r>
                        <a:rPr lang="en-US" sz="1800" b="true">
                          <a:solidFill>
                            <a:srgbClr val="000000"/>
                          </a:solidFill>
                          <a:latin typeface="Open Sans Bold"/>
                          <a:ea typeface="Open Sans Bold"/>
                          <a:cs typeface="Open Sans Bold"/>
                          <a:sym typeface="Open Sans Bold"/>
                        </a:rPr>
                        <a:t>CACHE</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99ACFF"/>
                    </a:solidFill>
                  </a:tcPr>
                </a:tc>
              </a:tr>
              <a:tr h="456401">
                <a:tc>
                  <a:txBody>
                    <a:bodyPr anchor="t" rtlCol="false"/>
                    <a:lstStyle/>
                    <a:p>
                      <a:pPr algn="ctr">
                        <a:lnSpc>
                          <a:spcPts val="2520"/>
                        </a:lnSpc>
                        <a:defRPr/>
                      </a:pPr>
                      <a:r>
                        <a:rPr lang="en-US" sz="1800" b="true">
                          <a:solidFill>
                            <a:srgbClr val="000000"/>
                          </a:solidFill>
                          <a:latin typeface="Open Sans Bold"/>
                          <a:ea typeface="Open Sans Bold"/>
                          <a:cs typeface="Open Sans Bold"/>
                          <a:sym typeface="Open Sans Bold"/>
                        </a:rPr>
                        <a:t>Chrosome</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Open Sans Bold"/>
                          <a:ea typeface="Open Sans Bold"/>
                          <a:cs typeface="Open Sans Bold"/>
                          <a:sym typeface="Open Sans Bold"/>
                        </a:rPr>
                        <a:t>Fitness</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6401">
                <a:tc>
                  <a:txBody>
                    <a:bodyPr anchor="t" rtlCol="false"/>
                    <a:lstStyle/>
                    <a:p>
                      <a:pPr algn="ctr">
                        <a:lnSpc>
                          <a:spcPts val="2520"/>
                        </a:lnSpc>
                        <a:defRPr/>
                      </a:pPr>
                      <a:r>
                        <a:rPr lang="en-US" sz="1800">
                          <a:solidFill>
                            <a:srgbClr val="000000"/>
                          </a:solidFill>
                          <a:latin typeface="Open Sans"/>
                          <a:ea typeface="Open Sans"/>
                          <a:cs typeface="Open Sans"/>
                          <a:sym typeface="Open Sans"/>
                        </a:rPr>
                        <a:t>abc</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ns"/>
                          <a:ea typeface="Open Sans"/>
                          <a:cs typeface="Open Sans"/>
                          <a:sym typeface="Open Sans"/>
                        </a:rPr>
                        <a:t>0.8</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6401">
                <a:tc>
                  <a:txBody>
                    <a:bodyPr anchor="t" rtlCol="false"/>
                    <a:lstStyle/>
                    <a:p>
                      <a:pPr algn="ctr">
                        <a:lnSpc>
                          <a:spcPts val="2520"/>
                        </a:lnSpc>
                        <a:defRPr/>
                      </a:pPr>
                      <a:r>
                        <a:rPr lang="en-US" sz="1800">
                          <a:solidFill>
                            <a:srgbClr val="000000"/>
                          </a:solidFill>
                          <a:latin typeface="Open Sans"/>
                          <a:ea typeface="Open Sans"/>
                          <a:cs typeface="Open Sans"/>
                          <a:sym typeface="Open Sans"/>
                        </a:rPr>
                        <a:t>xyz</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Open Sans"/>
                          <a:ea typeface="Open Sans"/>
                          <a:cs typeface="Open Sans"/>
                          <a:sym typeface="Open Sans"/>
                        </a:rPr>
                        <a:t>0.7</a:t>
                      </a:r>
                      <a:endParaRPr lang="en-US" sz="1100"/>
                    </a:p>
                  </a:txBody>
                  <a:tcPr marL="0" marR="0" marT="0" marB="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1028700" y="2201418"/>
            <a:ext cx="8609861"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5. MÔ HÌNH ĐỀ XUẤT</a:t>
            </a:r>
          </a:p>
        </p:txBody>
      </p:sp>
      <p:sp>
        <p:nvSpPr>
          <p:cNvPr name="TextBox 14" id="14"/>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5" id="15"/>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16</a:t>
            </a:r>
          </a:p>
        </p:txBody>
      </p:sp>
      <p:sp>
        <p:nvSpPr>
          <p:cNvPr name="TextBox 16" id="16"/>
          <p:cNvSpPr txBox="true"/>
          <p:nvPr/>
        </p:nvSpPr>
        <p:spPr>
          <a:xfrm rot="0">
            <a:off x="7595379" y="3191954"/>
            <a:ext cx="3097242" cy="439421"/>
          </a:xfrm>
          <a:prstGeom prst="rect">
            <a:avLst/>
          </a:prstGeom>
        </p:spPr>
        <p:txBody>
          <a:bodyPr anchor="t" rtlCol="false" tIns="0" lIns="0" bIns="0" rIns="0">
            <a:spAutoFit/>
          </a:bodyPr>
          <a:lstStyle/>
          <a:p>
            <a:pPr algn="l">
              <a:lnSpc>
                <a:spcPts val="3290"/>
              </a:lnSpc>
            </a:pPr>
            <a:r>
              <a:rPr lang="en-US" sz="3500" b="true">
                <a:solidFill>
                  <a:srgbClr val="F9B314"/>
                </a:solidFill>
                <a:latin typeface="Montserrat Heavy"/>
                <a:ea typeface="Montserrat Heavy"/>
                <a:cs typeface="Montserrat Heavy"/>
                <a:sym typeface="Montserrat Heavy"/>
              </a:rPr>
              <a:t>GA MODULE</a:t>
            </a: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6994184" y="9210675"/>
            <a:ext cx="337840"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17</a:t>
            </a:r>
          </a:p>
        </p:txBody>
      </p:sp>
      <p:graphicFrame>
        <p:nvGraphicFramePr>
          <p:cNvPr name="Table 3" id="3"/>
          <p:cNvGraphicFramePr>
            <a:graphicFrameLocks noGrp="true"/>
          </p:cNvGraphicFramePr>
          <p:nvPr/>
        </p:nvGraphicFramePr>
        <p:xfrm>
          <a:off x="1718286" y="2995930"/>
          <a:ext cx="14851428" cy="6686550"/>
        </p:xfrm>
        <a:graphic>
          <a:graphicData uri="http://schemas.openxmlformats.org/drawingml/2006/table">
            <a:tbl>
              <a:tblPr/>
              <a:tblGrid>
                <a:gridCol w="6387071"/>
                <a:gridCol w="1861505"/>
                <a:gridCol w="1600974"/>
                <a:gridCol w="1825639"/>
                <a:gridCol w="1294373"/>
                <a:gridCol w="1881866"/>
              </a:tblGrid>
              <a:tr h="842084">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Model</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Accuracy</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F1 Score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Precision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Recall</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c>
                  <a:txBody>
                    <a:bodyPr anchor="t" rtlCol="false"/>
                    <a:lstStyle/>
                    <a:p>
                      <a:pPr algn="ctr">
                        <a:lnSpc>
                          <a:spcPts val="2799"/>
                        </a:lnSpc>
                        <a:defRPr/>
                      </a:pPr>
                      <a:r>
                        <a:rPr lang="en-US" sz="1999" b="true">
                          <a:solidFill>
                            <a:srgbClr val="000000"/>
                          </a:solidFill>
                          <a:latin typeface="Open Sans Bold"/>
                          <a:ea typeface="Open Sans Bold"/>
                          <a:cs typeface="Open Sans Bold"/>
                          <a:sym typeface="Open Sans Bold"/>
                        </a:rPr>
                        <a:t>Top-5 Acc</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99ACFF"/>
                    </a:solidFill>
                  </a:tcPr>
                </a:tc>
              </a:tr>
              <a:tr h="751861">
                <a:tc>
                  <a:txBody>
                    <a:bodyPr anchor="t" rtlCol="false"/>
                    <a:lstStyle/>
                    <a:p>
                      <a:pPr algn="l">
                        <a:lnSpc>
                          <a:spcPts val="2240"/>
                        </a:lnSpc>
                        <a:defRPr/>
                      </a:pPr>
                      <a:r>
                        <a:rPr lang="en-US" sz="1600" b="true">
                          <a:solidFill>
                            <a:srgbClr val="000000"/>
                          </a:solidFill>
                          <a:latin typeface="Open Sans Bold"/>
                          <a:ea typeface="Open Sans Bold"/>
                          <a:cs typeface="Open Sans Bold"/>
                          <a:sym typeface="Open Sans Bold"/>
                        </a:rPr>
                        <a:t>Paper</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0.4545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0.362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b="true">
                          <a:solidFill>
                            <a:srgbClr val="000000"/>
                          </a:solidFill>
                          <a:latin typeface="Open Sans Bold"/>
                          <a:ea typeface="Open Sans Bold"/>
                          <a:cs typeface="Open Sans Bold"/>
                          <a:sym typeface="Open Sans Bold"/>
                        </a:rPr>
                        <a:t>0.8125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0.232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0.7338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1333300">
                <a:tc>
                  <a:txBody>
                    <a:bodyPr anchor="t" rtlCol="false"/>
                    <a:lstStyle/>
                    <a:p>
                      <a:pPr algn="l">
                        <a:lnSpc>
                          <a:spcPts val="2240"/>
                        </a:lnSpc>
                        <a:defRPr/>
                      </a:pPr>
                      <a:r>
                        <a:rPr lang="en-US" sz="1600" b="true">
                          <a:solidFill>
                            <a:srgbClr val="000000"/>
                          </a:solidFill>
                          <a:latin typeface="Open Sans Bold"/>
                          <a:ea typeface="Open Sans Bold"/>
                          <a:cs typeface="Open Sans Bold"/>
                          <a:sym typeface="Open Sans Bold"/>
                        </a:rPr>
                        <a:t>GA Soft Stacking (Convnext frozen, Convnext unfrozen,Densenet frozen, Densenet unfrozen, Mobilenet frozen,Efficientnet unfrozen,Vit 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2240"/>
                        </a:lnSpc>
                        <a:defRPr/>
                      </a:pPr>
                      <a:r>
                        <a:rPr lang="en-US" sz="1600" b="true">
                          <a:solidFill>
                            <a:srgbClr val="000000"/>
                          </a:solidFill>
                          <a:latin typeface="Open Sans Bold"/>
                          <a:ea typeface="Open Sans Bold"/>
                          <a:cs typeface="Open Sans Bold"/>
                          <a:sym typeface="Open Sans Bold"/>
                        </a:rPr>
                        <a:t>0.6059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r>
                        <a:rPr lang="en-US" sz="1599" b="true">
                          <a:solidFill>
                            <a:srgbClr val="000000"/>
                          </a:solidFill>
                          <a:latin typeface="Open Sans Bold"/>
                          <a:ea typeface="Open Sans Bold"/>
                          <a:cs typeface="Open Sans Bold"/>
                          <a:sym typeface="Open Sans Bold"/>
                        </a:rPr>
                        <a:t>0.5996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r>
                        <a:rPr lang="en-US" sz="1599">
                          <a:solidFill>
                            <a:srgbClr val="000000"/>
                          </a:solidFill>
                          <a:latin typeface="Open Sans"/>
                          <a:ea typeface="Open Sans"/>
                          <a:cs typeface="Open Sans"/>
                          <a:sym typeface="Open Sans"/>
                        </a:rPr>
                        <a:t>0.6064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r>
                        <a:rPr lang="en-US" sz="1599" b="true">
                          <a:solidFill>
                            <a:srgbClr val="000000"/>
                          </a:solidFill>
                          <a:latin typeface="Open Sans Bold"/>
                          <a:ea typeface="Open Sans Bold"/>
                          <a:cs typeface="Open Sans Bold"/>
                          <a:sym typeface="Open Sans Bold"/>
                        </a:rPr>
                        <a:t>0.6059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r>
                        <a:rPr lang="en-US" sz="1599">
                          <a:solidFill>
                            <a:srgbClr val="000000"/>
                          </a:solidFill>
                          <a:latin typeface="Open Sans"/>
                          <a:ea typeface="Open Sans"/>
                          <a:cs typeface="Open Sans"/>
                          <a:sym typeface="Open Sans"/>
                        </a:rPr>
                        <a:t>0.8696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751861">
                <a:tc>
                  <a:txBody>
                    <a:bodyPr anchor="t" rtlCol="false"/>
                    <a:lstStyle/>
                    <a:p>
                      <a:pPr algn="l">
                        <a:lnSpc>
                          <a:spcPts val="2240"/>
                        </a:lnSpc>
                        <a:defRPr/>
                      </a:pPr>
                      <a:r>
                        <a:rPr lang="en-US" sz="1600" b="true">
                          <a:solidFill>
                            <a:srgbClr val="000000"/>
                          </a:solidFill>
                          <a:latin typeface="Open Sans Bold"/>
                          <a:ea typeface="Open Sans Bold"/>
                          <a:cs typeface="Open Sans Bold"/>
                          <a:sym typeface="Open Sans Bold"/>
                        </a:rPr>
                        <a:t>GA Hard Stacking</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0.2296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751861">
                <a:tc>
                  <a:txBody>
                    <a:bodyPr anchor="t" rtlCol="false"/>
                    <a:lstStyle/>
                    <a:p>
                      <a:pPr algn="l">
                        <a:lnSpc>
                          <a:spcPts val="2240"/>
                        </a:lnSpc>
                        <a:defRPr/>
                      </a:pPr>
                      <a:r>
                        <a:rPr lang="en-US" sz="1600" b="true">
                          <a:solidFill>
                            <a:srgbClr val="000000"/>
                          </a:solidFill>
                          <a:latin typeface="Open Sans Bold"/>
                          <a:ea typeface="Open Sans Bold"/>
                          <a:cs typeface="Open Sans Bold"/>
                          <a:sym typeface="Open Sans Bold"/>
                        </a:rPr>
                        <a:t>GA Blending</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0.44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3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751861">
                <a:tc>
                  <a:txBody>
                    <a:bodyPr anchor="t" rtlCol="false"/>
                    <a:lstStyle/>
                    <a:p>
                      <a:pPr algn="l">
                        <a:lnSpc>
                          <a:spcPts val="2240"/>
                        </a:lnSpc>
                        <a:defRPr/>
                      </a:pPr>
                      <a:r>
                        <a:rPr lang="en-US" sz="1600" b="true">
                          <a:solidFill>
                            <a:srgbClr val="000000"/>
                          </a:solidFill>
                          <a:latin typeface="Open Sans Bold"/>
                          <a:ea typeface="Open Sans Bold"/>
                          <a:cs typeface="Open Sans Bold"/>
                          <a:sym typeface="Open Sans Bold"/>
                        </a:rPr>
                        <a:t>Stacking All Model</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0.5517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0.5432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0.5697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0.5517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0.8318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751861">
                <a:tc>
                  <a:txBody>
                    <a:bodyPr anchor="t" rtlCol="false"/>
                    <a:lstStyle/>
                    <a:p>
                      <a:pPr algn="l">
                        <a:lnSpc>
                          <a:spcPts val="2240"/>
                        </a:lnSpc>
                        <a:defRPr/>
                      </a:pPr>
                      <a:r>
                        <a:rPr lang="en-US" sz="1600" b="true">
                          <a:solidFill>
                            <a:srgbClr val="000000"/>
                          </a:solidFill>
                          <a:latin typeface="Open Sans Bold"/>
                          <a:ea typeface="Open Sans Bold"/>
                          <a:cs typeface="Open Sans Bold"/>
                          <a:sym typeface="Open Sans Bold"/>
                        </a:rPr>
                        <a:t>GA Soft Voting (4 models)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2064"/>
                        </a:lnSpc>
                        <a:defRPr/>
                      </a:pPr>
                      <a:r>
                        <a:rPr lang="en-US" sz="1600">
                          <a:solidFill>
                            <a:srgbClr val="000000"/>
                          </a:solidFill>
                          <a:latin typeface="Open Sans"/>
                          <a:ea typeface="Open Sans"/>
                          <a:cs typeface="Open Sans"/>
                          <a:sym typeface="Open Sans"/>
                        </a:rPr>
                        <a:t>0.5995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0.5986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0.5965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0.5988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b="true">
                          <a:solidFill>
                            <a:srgbClr val="000000"/>
                          </a:solidFill>
                          <a:latin typeface="Open Sans Bold"/>
                          <a:ea typeface="Open Sans Bold"/>
                          <a:cs typeface="Open Sans Bold"/>
                          <a:sym typeface="Open Sans Bold"/>
                        </a:rPr>
                        <a:t>0.8758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r h="751861">
                <a:tc>
                  <a:txBody>
                    <a:bodyPr anchor="t" rtlCol="false"/>
                    <a:lstStyle/>
                    <a:p>
                      <a:pPr algn="l">
                        <a:lnSpc>
                          <a:spcPts val="2240"/>
                        </a:lnSpc>
                        <a:defRPr/>
                      </a:pPr>
                      <a:r>
                        <a:rPr lang="en-US" sz="1600" b="true">
                          <a:solidFill>
                            <a:srgbClr val="000000"/>
                          </a:solidFill>
                          <a:latin typeface="Open Sans Bold"/>
                          <a:ea typeface="Open Sans Bold"/>
                          <a:cs typeface="Open Sans Bold"/>
                          <a:sym typeface="Open Sans Bold"/>
                        </a:rPr>
                        <a:t>Efficientnet unfrozen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CDD6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0.5419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0.5447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0.5419</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c>
                  <a:txBody>
                    <a:bodyPr anchor="t" rtlCol="false"/>
                    <a:lstStyle/>
                    <a:p>
                      <a:pPr algn="ctr">
                        <a:lnSpc>
                          <a:spcPts val="2240"/>
                        </a:lnSpc>
                        <a:defRPr/>
                      </a:pPr>
                      <a:r>
                        <a:rPr lang="en-US" sz="1600">
                          <a:solidFill>
                            <a:srgbClr val="000000"/>
                          </a:solidFill>
                          <a:latin typeface="Open Sans"/>
                          <a:ea typeface="Open Sans"/>
                          <a:cs typeface="Open Sans"/>
                          <a:sym typeface="Open Sans"/>
                        </a:rPr>
                        <a:t>0.8293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E3E8FF"/>
                    </a:solidFill>
                  </a:tcPr>
                </a:tc>
              </a:tr>
            </a:tbl>
          </a:graphicData>
        </a:graphic>
      </p:graphicFrame>
      <p:sp>
        <p:nvSpPr>
          <p:cNvPr name="Freeform 4" id="4"/>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5" id="5"/>
          <p:cNvGrpSpPr/>
          <p:nvPr/>
        </p:nvGrpSpPr>
        <p:grpSpPr>
          <a:xfrm rot="0">
            <a:off x="1028700" y="1574847"/>
            <a:ext cx="1856645" cy="68071"/>
            <a:chOff x="0" y="0"/>
            <a:chExt cx="488993" cy="17928"/>
          </a:xfrm>
        </p:grpSpPr>
        <p:sp>
          <p:nvSpPr>
            <p:cNvPr name="Freeform 6" id="6"/>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7" id="7"/>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500955" y="1582158"/>
            <a:ext cx="2758345" cy="245871"/>
            <a:chOff x="0" y="0"/>
            <a:chExt cx="726478" cy="64756"/>
          </a:xfrm>
        </p:grpSpPr>
        <p:sp>
          <p:nvSpPr>
            <p:cNvPr name="Freeform 9" id="9"/>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10" id="10"/>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2" id="12"/>
          <p:cNvSpPr txBox="true"/>
          <p:nvPr/>
        </p:nvSpPr>
        <p:spPr>
          <a:xfrm rot="0">
            <a:off x="1028700" y="2201418"/>
            <a:ext cx="8609861"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6. ĐÁNH GIÁ KẾT QUẢ</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283451"/>
            <a:ext cx="6448950" cy="529209"/>
          </a:xfrm>
          <a:prstGeom prst="rect">
            <a:avLst/>
          </a:prstGeom>
        </p:spPr>
        <p:txBody>
          <a:bodyPr anchor="t" rtlCol="false" tIns="0" lIns="0" bIns="0" rIns="0">
            <a:spAutoFit/>
          </a:bodyPr>
          <a:lstStyle/>
          <a:p>
            <a:pPr algn="l">
              <a:lnSpc>
                <a:spcPts val="3947"/>
              </a:lnSpc>
            </a:pPr>
            <a:r>
              <a:rPr lang="en-US" sz="4200" b="true">
                <a:solidFill>
                  <a:srgbClr val="F9B314"/>
                </a:solidFill>
                <a:latin typeface="Montserrat Heavy"/>
                <a:ea typeface="Montserrat Heavy"/>
                <a:cs typeface="Montserrat Heavy"/>
                <a:sym typeface="Montserrat Heavy"/>
              </a:rPr>
              <a:t>NỘI DUNG</a:t>
            </a:r>
          </a:p>
        </p:txBody>
      </p:sp>
      <p:sp>
        <p:nvSpPr>
          <p:cNvPr name="TextBox 3" id="3"/>
          <p:cNvSpPr txBox="true"/>
          <p:nvPr/>
        </p:nvSpPr>
        <p:spPr>
          <a:xfrm rot="0">
            <a:off x="2543993" y="3884100"/>
            <a:ext cx="5465394" cy="580390"/>
          </a:xfrm>
          <a:prstGeom prst="rect">
            <a:avLst/>
          </a:prstGeom>
        </p:spPr>
        <p:txBody>
          <a:bodyPr anchor="t" rtlCol="false" tIns="0" lIns="0" bIns="0" rIns="0">
            <a:spAutoFit/>
          </a:bodyPr>
          <a:lstStyle/>
          <a:p>
            <a:pPr algn="l">
              <a:lnSpc>
                <a:spcPts val="4760"/>
              </a:lnSpc>
            </a:pPr>
            <a:r>
              <a:rPr lang="en-US" b="true" sz="3400">
                <a:solidFill>
                  <a:srgbClr val="1211CA"/>
                </a:solidFill>
                <a:latin typeface="Montserrat Bold"/>
                <a:ea typeface="Montserrat Bold"/>
                <a:cs typeface="Montserrat Bold"/>
                <a:sym typeface="Montserrat Bold"/>
              </a:rPr>
              <a:t>1. Giới thiệu bài toán</a:t>
            </a:r>
          </a:p>
        </p:txBody>
      </p:sp>
      <p:sp>
        <p:nvSpPr>
          <p:cNvPr name="TextBox 4" id="4"/>
          <p:cNvSpPr txBox="true"/>
          <p:nvPr/>
        </p:nvSpPr>
        <p:spPr>
          <a:xfrm rot="0">
            <a:off x="2591899" y="5340790"/>
            <a:ext cx="7742433" cy="580390"/>
          </a:xfrm>
          <a:prstGeom prst="rect">
            <a:avLst/>
          </a:prstGeom>
        </p:spPr>
        <p:txBody>
          <a:bodyPr anchor="t" rtlCol="false" tIns="0" lIns="0" bIns="0" rIns="0">
            <a:spAutoFit/>
          </a:bodyPr>
          <a:lstStyle/>
          <a:p>
            <a:pPr algn="l">
              <a:lnSpc>
                <a:spcPts val="4760"/>
              </a:lnSpc>
            </a:pPr>
            <a:r>
              <a:rPr lang="en-US" sz="3400" b="true">
                <a:solidFill>
                  <a:srgbClr val="1211CA"/>
                </a:solidFill>
                <a:latin typeface="Montserrat Bold"/>
                <a:ea typeface="Montserrat Bold"/>
                <a:cs typeface="Montserrat Bold"/>
                <a:sym typeface="Montserrat Bold"/>
              </a:rPr>
              <a:t>2. Hướng tiếp cận</a:t>
            </a:r>
          </a:p>
        </p:txBody>
      </p:sp>
      <p:sp>
        <p:nvSpPr>
          <p:cNvPr name="Freeform 5" id="5"/>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0" id="10"/>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a:t>
            </a:r>
          </a:p>
        </p:txBody>
      </p:sp>
      <p:sp>
        <p:nvSpPr>
          <p:cNvPr name="TextBox 11" id="11"/>
          <p:cNvSpPr txBox="true"/>
          <p:nvPr/>
        </p:nvSpPr>
        <p:spPr>
          <a:xfrm rot="0">
            <a:off x="2591899" y="6833437"/>
            <a:ext cx="6996883" cy="580390"/>
          </a:xfrm>
          <a:prstGeom prst="rect">
            <a:avLst/>
          </a:prstGeom>
        </p:spPr>
        <p:txBody>
          <a:bodyPr anchor="t" rtlCol="false" tIns="0" lIns="0" bIns="0" rIns="0">
            <a:spAutoFit/>
          </a:bodyPr>
          <a:lstStyle/>
          <a:p>
            <a:pPr algn="l">
              <a:lnSpc>
                <a:spcPts val="4760"/>
              </a:lnSpc>
            </a:pPr>
            <a:r>
              <a:rPr lang="en-US" sz="3400" b="true">
                <a:solidFill>
                  <a:srgbClr val="1211CA"/>
                </a:solidFill>
                <a:latin typeface="Montserrat Bold"/>
                <a:ea typeface="Montserrat Bold"/>
                <a:cs typeface="Montserrat Bold"/>
                <a:sym typeface="Montserrat Bold"/>
              </a:rPr>
              <a:t>3. Nguồn dữ liệu</a:t>
            </a:r>
          </a:p>
        </p:txBody>
      </p:sp>
      <p:sp>
        <p:nvSpPr>
          <p:cNvPr name="TextBox 12" id="12"/>
          <p:cNvSpPr txBox="true"/>
          <p:nvPr/>
        </p:nvSpPr>
        <p:spPr>
          <a:xfrm rot="0">
            <a:off x="10334332" y="6217768"/>
            <a:ext cx="7283957" cy="580390"/>
          </a:xfrm>
          <a:prstGeom prst="rect">
            <a:avLst/>
          </a:prstGeom>
        </p:spPr>
        <p:txBody>
          <a:bodyPr anchor="t" rtlCol="false" tIns="0" lIns="0" bIns="0" rIns="0">
            <a:spAutoFit/>
          </a:bodyPr>
          <a:lstStyle/>
          <a:p>
            <a:pPr algn="l">
              <a:lnSpc>
                <a:spcPts val="4760"/>
              </a:lnSpc>
            </a:pPr>
            <a:r>
              <a:rPr lang="en-US" sz="3400" b="true">
                <a:solidFill>
                  <a:srgbClr val="1211CA"/>
                </a:solidFill>
                <a:latin typeface="Montserrat Bold"/>
                <a:ea typeface="Montserrat Bold"/>
                <a:cs typeface="Montserrat Bold"/>
                <a:sym typeface="Montserrat Bold"/>
              </a:rPr>
              <a:t>6. Đánh giá kết quả</a:t>
            </a:r>
          </a:p>
        </p:txBody>
      </p:sp>
      <p:sp>
        <p:nvSpPr>
          <p:cNvPr name="TextBox 13" id="13"/>
          <p:cNvSpPr txBox="true"/>
          <p:nvPr/>
        </p:nvSpPr>
        <p:spPr>
          <a:xfrm rot="0">
            <a:off x="10334332" y="7617308"/>
            <a:ext cx="6632591" cy="580390"/>
          </a:xfrm>
          <a:prstGeom prst="rect">
            <a:avLst/>
          </a:prstGeom>
        </p:spPr>
        <p:txBody>
          <a:bodyPr anchor="t" rtlCol="false" tIns="0" lIns="0" bIns="0" rIns="0">
            <a:spAutoFit/>
          </a:bodyPr>
          <a:lstStyle/>
          <a:p>
            <a:pPr algn="l">
              <a:lnSpc>
                <a:spcPts val="4760"/>
              </a:lnSpc>
            </a:pPr>
            <a:r>
              <a:rPr lang="en-US" sz="3400" b="true">
                <a:solidFill>
                  <a:srgbClr val="1211CA"/>
                </a:solidFill>
                <a:latin typeface="Montserrat Bold"/>
                <a:ea typeface="Montserrat Bold"/>
                <a:cs typeface="Montserrat Bold"/>
                <a:sym typeface="Montserrat Bold"/>
              </a:rPr>
              <a:t>7. Kết luận</a:t>
            </a:r>
          </a:p>
        </p:txBody>
      </p:sp>
      <p:grpSp>
        <p:nvGrpSpPr>
          <p:cNvPr name="Group 14" id="14"/>
          <p:cNvGrpSpPr/>
          <p:nvPr/>
        </p:nvGrpSpPr>
        <p:grpSpPr>
          <a:xfrm rot="0">
            <a:off x="1028700" y="1574847"/>
            <a:ext cx="1856645" cy="68071"/>
            <a:chOff x="0" y="0"/>
            <a:chExt cx="488993" cy="17928"/>
          </a:xfrm>
        </p:grpSpPr>
        <p:sp>
          <p:nvSpPr>
            <p:cNvPr name="Freeform 15" id="15"/>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16" id="16"/>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0334332" y="4882762"/>
            <a:ext cx="7531092" cy="580390"/>
          </a:xfrm>
          <a:prstGeom prst="rect">
            <a:avLst/>
          </a:prstGeom>
        </p:spPr>
        <p:txBody>
          <a:bodyPr anchor="t" rtlCol="false" tIns="0" lIns="0" bIns="0" rIns="0">
            <a:spAutoFit/>
          </a:bodyPr>
          <a:lstStyle/>
          <a:p>
            <a:pPr algn="l">
              <a:lnSpc>
                <a:spcPts val="4760"/>
              </a:lnSpc>
            </a:pPr>
            <a:r>
              <a:rPr lang="en-US" sz="3400" b="true">
                <a:solidFill>
                  <a:srgbClr val="1211CA"/>
                </a:solidFill>
                <a:latin typeface="Montserrat Bold"/>
                <a:ea typeface="Montserrat Bold"/>
                <a:cs typeface="Montserrat Bold"/>
                <a:sym typeface="Montserrat Bold"/>
              </a:rPr>
              <a:t>5. Mô hình đề xuất</a:t>
            </a:r>
          </a:p>
        </p:txBody>
      </p:sp>
      <p:sp>
        <p:nvSpPr>
          <p:cNvPr name="TextBox 18" id="18"/>
          <p:cNvSpPr txBox="true"/>
          <p:nvPr/>
        </p:nvSpPr>
        <p:spPr>
          <a:xfrm rot="0">
            <a:off x="10334332" y="3492262"/>
            <a:ext cx="7531092" cy="580390"/>
          </a:xfrm>
          <a:prstGeom prst="rect">
            <a:avLst/>
          </a:prstGeom>
        </p:spPr>
        <p:txBody>
          <a:bodyPr anchor="t" rtlCol="false" tIns="0" lIns="0" bIns="0" rIns="0">
            <a:spAutoFit/>
          </a:bodyPr>
          <a:lstStyle/>
          <a:p>
            <a:pPr algn="l">
              <a:lnSpc>
                <a:spcPts val="4760"/>
              </a:lnSpc>
            </a:pPr>
            <a:r>
              <a:rPr lang="en-US" sz="3400" b="true">
                <a:solidFill>
                  <a:srgbClr val="1211CA"/>
                </a:solidFill>
                <a:latin typeface="Montserrat Bold"/>
                <a:ea typeface="Montserrat Bold"/>
                <a:cs typeface="Montserrat Bold"/>
                <a:sym typeface="Montserrat Bold"/>
              </a:rPr>
              <a:t>4. Các model riêng lẻ</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070170"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18</a:t>
            </a:r>
          </a:p>
        </p:txBody>
      </p:sp>
      <p:sp>
        <p:nvSpPr>
          <p:cNvPr name="Freeform 3" id="3"/>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4" id="4"/>
          <p:cNvGrpSpPr/>
          <p:nvPr/>
        </p:nvGrpSpPr>
        <p:grpSpPr>
          <a:xfrm rot="0">
            <a:off x="1028700" y="1574847"/>
            <a:ext cx="1856645" cy="68071"/>
            <a:chOff x="0" y="0"/>
            <a:chExt cx="488993" cy="17928"/>
          </a:xfrm>
        </p:grpSpPr>
        <p:sp>
          <p:nvSpPr>
            <p:cNvPr name="Freeform 5" id="5"/>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6" id="6"/>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4500955" y="1582158"/>
            <a:ext cx="2758345" cy="245871"/>
            <a:chOff x="0" y="0"/>
            <a:chExt cx="726478" cy="64756"/>
          </a:xfrm>
        </p:grpSpPr>
        <p:sp>
          <p:nvSpPr>
            <p:cNvPr name="Freeform 8" id="8"/>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9" id="9"/>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1" id="11"/>
          <p:cNvSpPr txBox="true"/>
          <p:nvPr/>
        </p:nvSpPr>
        <p:spPr>
          <a:xfrm rot="0">
            <a:off x="1028700" y="2201418"/>
            <a:ext cx="8609861"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7. KẾT LUẬN</a:t>
            </a:r>
          </a:p>
        </p:txBody>
      </p:sp>
      <p:sp>
        <p:nvSpPr>
          <p:cNvPr name="TextBox 12" id="12"/>
          <p:cNvSpPr txBox="true"/>
          <p:nvPr/>
        </p:nvSpPr>
        <p:spPr>
          <a:xfrm rot="0">
            <a:off x="1028700" y="4586047"/>
            <a:ext cx="7353390" cy="2453005"/>
          </a:xfrm>
          <a:prstGeom prst="rect">
            <a:avLst/>
          </a:prstGeom>
        </p:spPr>
        <p:txBody>
          <a:bodyPr anchor="t" rtlCol="false" tIns="0" lIns="0" bIns="0" rIns="0">
            <a:spAutoFit/>
          </a:bodyPr>
          <a:lstStyle/>
          <a:p>
            <a:pPr algn="just" marL="604521" indent="-302261" lvl="1">
              <a:lnSpc>
                <a:spcPts val="3920"/>
              </a:lnSpc>
              <a:buFont typeface="Arial"/>
              <a:buChar char="•"/>
            </a:pPr>
            <a:r>
              <a:rPr lang="en-US" sz="2800">
                <a:solidFill>
                  <a:srgbClr val="2D262A"/>
                </a:solidFill>
                <a:latin typeface="Montserrat"/>
                <a:ea typeface="Montserrat"/>
                <a:cs typeface="Montserrat"/>
                <a:sym typeface="Montserrat"/>
              </a:rPr>
              <a:t>Việc thực hiện các phương pháp Ensemble Learning sẽ cho kết quả tốt hơn.</a:t>
            </a:r>
          </a:p>
          <a:p>
            <a:pPr algn="just" marL="604521" indent="-302261" lvl="1">
              <a:lnSpc>
                <a:spcPts val="3920"/>
              </a:lnSpc>
              <a:buFont typeface="Arial"/>
              <a:buChar char="•"/>
            </a:pPr>
            <a:r>
              <a:rPr lang="en-US" sz="2800">
                <a:solidFill>
                  <a:srgbClr val="2D262A"/>
                </a:solidFill>
                <a:latin typeface="Montserrat"/>
                <a:ea typeface="Montserrat"/>
                <a:cs typeface="Montserrat"/>
                <a:sym typeface="Montserrat"/>
              </a:rPr>
              <a:t>Thuật toán GA giúp hội tụ nhanh hơn.</a:t>
            </a:r>
          </a:p>
        </p:txBody>
      </p:sp>
      <p:sp>
        <p:nvSpPr>
          <p:cNvPr name="TextBox 13" id="13"/>
          <p:cNvSpPr txBox="true"/>
          <p:nvPr/>
        </p:nvSpPr>
        <p:spPr>
          <a:xfrm rot="0">
            <a:off x="3938915" y="3790158"/>
            <a:ext cx="2453802"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Bold"/>
                <a:ea typeface="Montserrat Bold"/>
                <a:cs typeface="Montserrat Bold"/>
                <a:sym typeface="Montserrat Bold"/>
              </a:rPr>
              <a:t>Ưu điểm</a:t>
            </a:r>
          </a:p>
        </p:txBody>
      </p:sp>
      <p:sp>
        <p:nvSpPr>
          <p:cNvPr name="TextBox 14" id="14"/>
          <p:cNvSpPr txBox="true"/>
          <p:nvPr/>
        </p:nvSpPr>
        <p:spPr>
          <a:xfrm rot="0">
            <a:off x="12352564" y="3790158"/>
            <a:ext cx="2285739"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Bold"/>
                <a:ea typeface="Montserrat Bold"/>
                <a:cs typeface="Montserrat Bold"/>
                <a:sym typeface="Montserrat Bold"/>
              </a:rPr>
              <a:t>Hạn chế</a:t>
            </a:r>
          </a:p>
        </p:txBody>
      </p:sp>
      <p:sp>
        <p:nvSpPr>
          <p:cNvPr name="TextBox 15" id="15"/>
          <p:cNvSpPr txBox="true"/>
          <p:nvPr/>
        </p:nvSpPr>
        <p:spPr>
          <a:xfrm rot="0">
            <a:off x="10143023" y="4586047"/>
            <a:ext cx="7747668" cy="471805"/>
          </a:xfrm>
          <a:prstGeom prst="rect">
            <a:avLst/>
          </a:prstGeom>
        </p:spPr>
        <p:txBody>
          <a:bodyPr anchor="t" rtlCol="false" tIns="0" lIns="0" bIns="0" rIns="0">
            <a:spAutoFit/>
          </a:bodyPr>
          <a:lstStyle/>
          <a:p>
            <a:pPr algn="just" marL="604521" indent="-302261" lvl="1">
              <a:lnSpc>
                <a:spcPts val="3920"/>
              </a:lnSpc>
              <a:buFont typeface="Arial"/>
              <a:buChar char="•"/>
            </a:pPr>
            <a:r>
              <a:rPr lang="en-US" sz="2800">
                <a:solidFill>
                  <a:srgbClr val="2D262A"/>
                </a:solidFill>
                <a:latin typeface="Montserrat"/>
                <a:ea typeface="Montserrat"/>
                <a:cs typeface="Montserrat"/>
                <a:sym typeface="Montserrat"/>
              </a:rPr>
              <a:t>Chi phí cao</a:t>
            </a:r>
          </a:p>
        </p:txBody>
      </p:sp>
      <p:sp>
        <p:nvSpPr>
          <p:cNvPr name="AutoShape 16" id="16"/>
          <p:cNvSpPr/>
          <p:nvPr/>
        </p:nvSpPr>
        <p:spPr>
          <a:xfrm flipH="true">
            <a:off x="9361714" y="3704994"/>
            <a:ext cx="19050" cy="2896498"/>
          </a:xfrm>
          <a:prstGeom prst="line">
            <a:avLst/>
          </a:prstGeom>
          <a:ln cap="flat" w="38100">
            <a:solidFill>
              <a:srgbClr val="000000"/>
            </a:solidFill>
            <a:prstDash val="solid"/>
            <a:headEnd type="none" len="sm" w="sm"/>
            <a:tailEnd type="none" len="sm" w="sm"/>
          </a:ln>
        </p:spPr>
      </p:sp>
      <p:sp>
        <p:nvSpPr>
          <p:cNvPr name="TextBox 17" id="17"/>
          <p:cNvSpPr txBox="true"/>
          <p:nvPr/>
        </p:nvSpPr>
        <p:spPr>
          <a:xfrm rot="0">
            <a:off x="1028700" y="7926519"/>
            <a:ext cx="2453802"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Bold"/>
                <a:ea typeface="Montserrat Bold"/>
                <a:cs typeface="Montserrat Bold"/>
                <a:sym typeface="Montserrat Bold"/>
              </a:rPr>
              <a:t>Khác:</a:t>
            </a:r>
          </a:p>
        </p:txBody>
      </p:sp>
      <p:sp>
        <p:nvSpPr>
          <p:cNvPr name="TextBox 18" id="18"/>
          <p:cNvSpPr txBox="true"/>
          <p:nvPr/>
        </p:nvSpPr>
        <p:spPr>
          <a:xfrm rot="0">
            <a:off x="2263849" y="8750935"/>
            <a:ext cx="13760302" cy="967105"/>
          </a:xfrm>
          <a:prstGeom prst="rect">
            <a:avLst/>
          </a:prstGeom>
        </p:spPr>
        <p:txBody>
          <a:bodyPr anchor="t" rtlCol="false" tIns="0" lIns="0" bIns="0" rIns="0">
            <a:spAutoFit/>
          </a:bodyPr>
          <a:lstStyle/>
          <a:p>
            <a:pPr algn="just" marL="604521" indent="-302261" lvl="1">
              <a:lnSpc>
                <a:spcPts val="3920"/>
              </a:lnSpc>
              <a:buFont typeface="Arial"/>
              <a:buChar char="•"/>
            </a:pPr>
            <a:r>
              <a:rPr lang="en-US" sz="2800">
                <a:solidFill>
                  <a:srgbClr val="2D262A"/>
                </a:solidFill>
                <a:latin typeface="Montserrat"/>
                <a:ea typeface="Montserrat"/>
                <a:cs typeface="Montserrat"/>
                <a:sym typeface="Montserrat"/>
              </a:rPr>
              <a:t>Không phải càng nhiều model thì độ chính xác càng cao khi áp dụng Ensemble</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71682" y="0"/>
            <a:ext cx="181198" cy="4247635"/>
            <a:chOff x="0" y="0"/>
            <a:chExt cx="47723" cy="1118719"/>
          </a:xfrm>
        </p:grpSpPr>
        <p:sp>
          <p:nvSpPr>
            <p:cNvPr name="Freeform 3" id="3"/>
            <p:cNvSpPr/>
            <p:nvPr/>
          </p:nvSpPr>
          <p:spPr>
            <a:xfrm flipH="false" flipV="false" rot="0">
              <a:off x="0" y="0"/>
              <a:ext cx="47723" cy="1118719"/>
            </a:xfrm>
            <a:custGeom>
              <a:avLst/>
              <a:gdLst/>
              <a:ahLst/>
              <a:cxnLst/>
              <a:rect r="r" b="b" t="t" l="l"/>
              <a:pathLst>
                <a:path h="1118719" w="47723">
                  <a:moveTo>
                    <a:pt x="0" y="0"/>
                  </a:moveTo>
                  <a:lnTo>
                    <a:pt x="47723" y="0"/>
                  </a:lnTo>
                  <a:lnTo>
                    <a:pt x="47723" y="1118719"/>
                  </a:lnTo>
                  <a:lnTo>
                    <a:pt x="0" y="1118719"/>
                  </a:lnTo>
                  <a:close/>
                </a:path>
              </a:pathLst>
            </a:custGeom>
            <a:solidFill>
              <a:srgbClr val="F9B314"/>
            </a:solidFill>
          </p:spPr>
        </p:sp>
        <p:sp>
          <p:nvSpPr>
            <p:cNvPr name="TextBox 4" id="4"/>
            <p:cNvSpPr txBox="true"/>
            <p:nvPr/>
          </p:nvSpPr>
          <p:spPr>
            <a:xfrm>
              <a:off x="0" y="-38100"/>
              <a:ext cx="47723" cy="115681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794627" y="4105507"/>
            <a:ext cx="9288593" cy="1360170"/>
          </a:xfrm>
          <a:prstGeom prst="rect">
            <a:avLst/>
          </a:prstGeom>
        </p:spPr>
        <p:txBody>
          <a:bodyPr anchor="t" rtlCol="false" tIns="0" lIns="0" bIns="0" rIns="0">
            <a:spAutoFit/>
          </a:bodyPr>
          <a:lstStyle/>
          <a:p>
            <a:pPr algn="l">
              <a:lnSpc>
                <a:spcPts val="10560"/>
              </a:lnSpc>
            </a:pPr>
            <a:r>
              <a:rPr lang="en-US" b="true" sz="9600">
                <a:solidFill>
                  <a:srgbClr val="1211CA"/>
                </a:solidFill>
                <a:latin typeface="Montserrat Ultra-Bold"/>
                <a:ea typeface="Montserrat Ultra-Bold"/>
                <a:cs typeface="Montserrat Ultra-Bold"/>
                <a:sym typeface="Montserrat Ultra-Bold"/>
              </a:rPr>
              <a:t>THANK YOU</a:t>
            </a:r>
          </a:p>
        </p:txBody>
      </p:sp>
      <p:sp>
        <p:nvSpPr>
          <p:cNvPr name="TextBox 6" id="6"/>
          <p:cNvSpPr txBox="true"/>
          <p:nvPr/>
        </p:nvSpPr>
        <p:spPr>
          <a:xfrm rot="-5400000">
            <a:off x="-1215468" y="6468462"/>
            <a:ext cx="5107873" cy="471805"/>
          </a:xfrm>
          <a:prstGeom prst="rect">
            <a:avLst/>
          </a:prstGeom>
        </p:spPr>
        <p:txBody>
          <a:bodyPr anchor="t" rtlCol="false" tIns="0" lIns="0" bIns="0" rIns="0">
            <a:spAutoFit/>
          </a:bodyPr>
          <a:lstStyle/>
          <a:p>
            <a:pPr algn="l">
              <a:lnSpc>
                <a:spcPts val="3920"/>
              </a:lnSpc>
            </a:pPr>
            <a:r>
              <a:rPr lang="en-US" sz="2800">
                <a:solidFill>
                  <a:srgbClr val="101010"/>
                </a:solidFill>
                <a:latin typeface="Montserrat"/>
                <a:ea typeface="Montserrat"/>
                <a:cs typeface="Montserrat"/>
                <a:sym typeface="Montserrat"/>
              </a:rPr>
              <a:t>Optimization &amp; application</a:t>
            </a:r>
          </a:p>
        </p:txBody>
      </p:sp>
      <p:sp>
        <p:nvSpPr>
          <p:cNvPr name="TextBox 7" id="7"/>
          <p:cNvSpPr txBox="true"/>
          <p:nvPr/>
        </p:nvSpPr>
        <p:spPr>
          <a:xfrm rot="0">
            <a:off x="2794627" y="5804939"/>
            <a:ext cx="9288593" cy="471805"/>
          </a:xfrm>
          <a:prstGeom prst="rect">
            <a:avLst/>
          </a:prstGeom>
        </p:spPr>
        <p:txBody>
          <a:bodyPr anchor="t" rtlCol="false" tIns="0" lIns="0" bIns="0" rIns="0">
            <a:spAutoFit/>
          </a:bodyPr>
          <a:lstStyle/>
          <a:p>
            <a:pPr algn="l">
              <a:lnSpc>
                <a:spcPts val="3920"/>
              </a:lnSpc>
            </a:pPr>
            <a:r>
              <a:rPr lang="en-US" sz="2800" spc="963">
                <a:solidFill>
                  <a:srgbClr val="101010"/>
                </a:solidFill>
                <a:latin typeface="Montserrat"/>
                <a:ea typeface="Montserrat"/>
                <a:cs typeface="Montserrat"/>
                <a:sym typeface="Montserrat"/>
              </a:rPr>
              <a:t>FOR LISTENING</a:t>
            </a:r>
          </a:p>
        </p:txBody>
      </p:sp>
      <p:sp>
        <p:nvSpPr>
          <p:cNvPr name="TextBox 8" id="8"/>
          <p:cNvSpPr txBox="true"/>
          <p:nvPr/>
        </p:nvSpPr>
        <p:spPr>
          <a:xfrm rot="0">
            <a:off x="14997446" y="864632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End Slide</a:t>
            </a:r>
          </a:p>
        </p:txBody>
      </p:sp>
      <p:grpSp>
        <p:nvGrpSpPr>
          <p:cNvPr name="Group 9" id="9"/>
          <p:cNvGrpSpPr/>
          <p:nvPr/>
        </p:nvGrpSpPr>
        <p:grpSpPr>
          <a:xfrm rot="0">
            <a:off x="1687759" y="1705093"/>
            <a:ext cx="1856645" cy="60761"/>
            <a:chOff x="0" y="0"/>
            <a:chExt cx="488993" cy="16003"/>
          </a:xfrm>
        </p:grpSpPr>
        <p:sp>
          <p:nvSpPr>
            <p:cNvPr name="Freeform 10" id="10"/>
            <p:cNvSpPr/>
            <p:nvPr/>
          </p:nvSpPr>
          <p:spPr>
            <a:xfrm flipH="false" flipV="false" rot="0">
              <a:off x="0" y="0"/>
              <a:ext cx="488993" cy="16003"/>
            </a:xfrm>
            <a:custGeom>
              <a:avLst/>
              <a:gdLst/>
              <a:ahLst/>
              <a:cxnLst/>
              <a:rect r="r" b="b" t="t" l="l"/>
              <a:pathLst>
                <a:path h="16003" w="488993">
                  <a:moveTo>
                    <a:pt x="0" y="0"/>
                  </a:moveTo>
                  <a:lnTo>
                    <a:pt x="488993" y="0"/>
                  </a:lnTo>
                  <a:lnTo>
                    <a:pt x="488993" y="16003"/>
                  </a:lnTo>
                  <a:lnTo>
                    <a:pt x="0" y="16003"/>
                  </a:lnTo>
                  <a:close/>
                </a:path>
              </a:pathLst>
            </a:custGeom>
            <a:solidFill>
              <a:srgbClr val="F9B314"/>
            </a:solidFill>
          </p:spPr>
        </p:sp>
        <p:sp>
          <p:nvSpPr>
            <p:cNvPr name="TextBox 11" id="11"/>
            <p:cNvSpPr txBox="true"/>
            <p:nvPr/>
          </p:nvSpPr>
          <p:spPr>
            <a:xfrm>
              <a:off x="0" y="-38100"/>
              <a:ext cx="488993" cy="54103"/>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687759" y="598634"/>
            <a:ext cx="3671013" cy="976213"/>
          </a:xfrm>
          <a:custGeom>
            <a:avLst/>
            <a:gdLst/>
            <a:ahLst/>
            <a:cxnLst/>
            <a:rect r="r" b="b" t="t" l="l"/>
            <a:pathLst>
              <a:path h="976213" w="3671013">
                <a:moveTo>
                  <a:pt x="0" y="0"/>
                </a:moveTo>
                <a:lnTo>
                  <a:pt x="3671013" y="0"/>
                </a:lnTo>
                <a:lnTo>
                  <a:pt x="3671013" y="976213"/>
                </a:lnTo>
                <a:lnTo>
                  <a:pt x="0" y="976213"/>
                </a:lnTo>
                <a:lnTo>
                  <a:pt x="0" y="0"/>
                </a:lnTo>
                <a:close/>
              </a:path>
            </a:pathLst>
          </a:custGeom>
          <a:blipFill>
            <a:blip r:embed="rId2"/>
            <a:stretch>
              <a:fillRect l="0" t="-139547" r="0" b="-136498"/>
            </a:stretch>
          </a:blipFill>
        </p:spPr>
      </p:sp>
      <p:grpSp>
        <p:nvGrpSpPr>
          <p:cNvPr name="Group 13" id="13"/>
          <p:cNvGrpSpPr/>
          <p:nvPr/>
        </p:nvGrpSpPr>
        <p:grpSpPr>
          <a:xfrm rot="0">
            <a:off x="14500955" y="1582158"/>
            <a:ext cx="2758345" cy="245871"/>
            <a:chOff x="0" y="0"/>
            <a:chExt cx="726478" cy="64756"/>
          </a:xfrm>
        </p:grpSpPr>
        <p:sp>
          <p:nvSpPr>
            <p:cNvPr name="Freeform 14" id="14"/>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15" id="15"/>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Tree>
  </p:cSld>
  <p:clrMapOvr>
    <a:masterClrMapping/>
  </p:clrMapOvr>
  <p:transition spd="fast">
    <p:cover dir="d"/>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98634"/>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3" id="3"/>
          <p:cNvGrpSpPr/>
          <p:nvPr/>
        </p:nvGrpSpPr>
        <p:grpSpPr>
          <a:xfrm rot="0">
            <a:off x="1028700" y="1574847"/>
            <a:ext cx="1856645" cy="68071"/>
            <a:chOff x="0" y="0"/>
            <a:chExt cx="488993" cy="17928"/>
          </a:xfrm>
        </p:grpSpPr>
        <p:sp>
          <p:nvSpPr>
            <p:cNvPr name="Freeform 4" id="4"/>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5" id="5"/>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1012414" y="2924895"/>
            <a:ext cx="5901443" cy="5858679"/>
          </a:xfrm>
          <a:custGeom>
            <a:avLst/>
            <a:gdLst/>
            <a:ahLst/>
            <a:cxnLst/>
            <a:rect r="r" b="b" t="t" l="l"/>
            <a:pathLst>
              <a:path h="5858679" w="5901443">
                <a:moveTo>
                  <a:pt x="0" y="0"/>
                </a:moveTo>
                <a:lnTo>
                  <a:pt x="5901443" y="0"/>
                </a:lnTo>
                <a:lnTo>
                  <a:pt x="5901443" y="5858679"/>
                </a:lnTo>
                <a:lnTo>
                  <a:pt x="0" y="5858679"/>
                </a:lnTo>
                <a:lnTo>
                  <a:pt x="0" y="0"/>
                </a:lnTo>
                <a:close/>
              </a:path>
            </a:pathLst>
          </a:custGeom>
          <a:blipFill>
            <a:blip r:embed="rId3"/>
            <a:stretch>
              <a:fillRect l="0" t="0" r="0" b="0"/>
            </a:stretch>
          </a:blipFill>
        </p:spPr>
      </p:sp>
      <p:sp>
        <p:nvSpPr>
          <p:cNvPr name="TextBox 10" id="10"/>
          <p:cNvSpPr txBox="true"/>
          <p:nvPr/>
        </p:nvSpPr>
        <p:spPr>
          <a:xfrm rot="0">
            <a:off x="1028700" y="2201418"/>
            <a:ext cx="7374185"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1. GIỚI THIỆU BÀI TOÁN</a:t>
            </a:r>
          </a:p>
        </p:txBody>
      </p:sp>
      <p:sp>
        <p:nvSpPr>
          <p:cNvPr name="TextBox 11" id="11"/>
          <p:cNvSpPr txBox="true"/>
          <p:nvPr/>
        </p:nvSpPr>
        <p:spPr>
          <a:xfrm rot="0">
            <a:off x="699373" y="3076744"/>
            <a:ext cx="9605347" cy="15811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2D262A"/>
                </a:solidFill>
                <a:latin typeface="Montserrat"/>
                <a:ea typeface="Montserrat"/>
                <a:cs typeface="Montserrat"/>
                <a:sym typeface="Montserrat"/>
              </a:rPr>
              <a:t>Bệnh về da </a:t>
            </a:r>
            <a:r>
              <a:rPr lang="en-US" sz="3000">
                <a:solidFill>
                  <a:srgbClr val="2D262A"/>
                </a:solidFill>
                <a:latin typeface="Montserrat"/>
                <a:ea typeface="Montserrat"/>
                <a:cs typeface="Montserrat"/>
                <a:sym typeface="Montserrat"/>
              </a:rPr>
              <a:t>là nguyên nhân gây ra hơn 98.000 ca tử vong trên toàn thế giới và đã có khoảng 5 tỷ ca mắc bệnh vào năm 2019</a:t>
            </a:r>
          </a:p>
        </p:txBody>
      </p:sp>
      <p:sp>
        <p:nvSpPr>
          <p:cNvPr name="TextBox 12" id="12"/>
          <p:cNvSpPr txBox="true"/>
          <p:nvPr/>
        </p:nvSpPr>
        <p:spPr>
          <a:xfrm rot="0">
            <a:off x="699373" y="4896019"/>
            <a:ext cx="9605347" cy="1897380"/>
          </a:xfrm>
          <a:prstGeom prst="rect">
            <a:avLst/>
          </a:prstGeom>
        </p:spPr>
        <p:txBody>
          <a:bodyPr anchor="t" rtlCol="false" tIns="0" lIns="0" bIns="0" rIns="0">
            <a:spAutoFit/>
          </a:bodyPr>
          <a:lstStyle/>
          <a:p>
            <a:pPr algn="just" marL="647700" indent="-323850" lvl="1">
              <a:lnSpc>
                <a:spcPts val="3810"/>
              </a:lnSpc>
              <a:buFont typeface="Arial"/>
              <a:buChar char="•"/>
            </a:pPr>
            <a:r>
              <a:rPr lang="en-US" sz="3000">
                <a:solidFill>
                  <a:srgbClr val="2D262A"/>
                </a:solidFill>
                <a:latin typeface="Montserrat"/>
                <a:ea typeface="Montserrat"/>
                <a:cs typeface="Montserrat"/>
                <a:sym typeface="Montserrat"/>
              </a:rPr>
              <a:t>Các bệnh về da </a:t>
            </a:r>
            <a:r>
              <a:rPr lang="en-US" sz="3000">
                <a:solidFill>
                  <a:srgbClr val="2D262A"/>
                </a:solidFill>
                <a:latin typeface="Montserrat"/>
                <a:ea typeface="Montserrat"/>
                <a:cs typeface="Montserrat"/>
                <a:sym typeface="Montserrat"/>
              </a:rPr>
              <a:t>có thể được phát hiện dựa trên các đặc điểm trực quan của chúng, điều này cho thấy một mô hình học sâu có thể được sử dụng để phát hiện các bệnh này.</a:t>
            </a:r>
          </a:p>
        </p:txBody>
      </p:sp>
      <p:sp>
        <p:nvSpPr>
          <p:cNvPr name="TextBox 13" id="13"/>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4" id="14"/>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2</a:t>
            </a:r>
          </a:p>
        </p:txBody>
      </p:sp>
      <p:sp>
        <p:nvSpPr>
          <p:cNvPr name="TextBox 15" id="15"/>
          <p:cNvSpPr txBox="true"/>
          <p:nvPr/>
        </p:nvSpPr>
        <p:spPr>
          <a:xfrm rot="0">
            <a:off x="699373" y="7031524"/>
            <a:ext cx="9605347" cy="2373630"/>
          </a:xfrm>
          <a:prstGeom prst="rect">
            <a:avLst/>
          </a:prstGeom>
        </p:spPr>
        <p:txBody>
          <a:bodyPr anchor="t" rtlCol="false" tIns="0" lIns="0" bIns="0" rIns="0">
            <a:spAutoFit/>
          </a:bodyPr>
          <a:lstStyle/>
          <a:p>
            <a:pPr algn="just" marL="647700" indent="-323850" lvl="1">
              <a:lnSpc>
                <a:spcPts val="3810"/>
              </a:lnSpc>
              <a:buFont typeface="Arial"/>
              <a:buChar char="•"/>
            </a:pPr>
            <a:r>
              <a:rPr lang="en-US" sz="3000">
                <a:solidFill>
                  <a:srgbClr val="2D262A"/>
                </a:solidFill>
                <a:latin typeface="Montserrat"/>
                <a:ea typeface="Montserrat"/>
                <a:cs typeface="Montserrat"/>
                <a:sym typeface="Montserrat"/>
              </a:rPr>
              <a:t>Mục tiêu của bài toán này là xây dựng một mô hình học sâu có khả năng dự đoán các bệnh về da với độ chính xác cao nhất từ hình ảnh của 23 bệnh khác nhau trên bộ dữ liệu Dermnet</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74847"/>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590890"/>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7292753" y="2083642"/>
            <a:ext cx="9646599" cy="7174658"/>
          </a:xfrm>
          <a:custGeom>
            <a:avLst/>
            <a:gdLst/>
            <a:ahLst/>
            <a:cxnLst/>
            <a:rect r="r" b="b" t="t" l="l"/>
            <a:pathLst>
              <a:path h="7174658" w="9646599">
                <a:moveTo>
                  <a:pt x="0" y="0"/>
                </a:moveTo>
                <a:lnTo>
                  <a:pt x="9646599" y="0"/>
                </a:lnTo>
                <a:lnTo>
                  <a:pt x="9646599" y="7174658"/>
                </a:lnTo>
                <a:lnTo>
                  <a:pt x="0" y="7174658"/>
                </a:lnTo>
                <a:lnTo>
                  <a:pt x="0" y="0"/>
                </a:lnTo>
                <a:close/>
              </a:path>
            </a:pathLst>
          </a:custGeom>
          <a:blipFill>
            <a:blip r:embed="rId3"/>
            <a:stretch>
              <a:fillRect l="0" t="0" r="0" b="0"/>
            </a:stretch>
          </a:blipFill>
        </p:spPr>
      </p:sp>
      <p:sp>
        <p:nvSpPr>
          <p:cNvPr name="TextBox 10" id="10"/>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1" id="11"/>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3</a:t>
            </a:r>
          </a:p>
        </p:txBody>
      </p:sp>
      <p:sp>
        <p:nvSpPr>
          <p:cNvPr name="TextBox 12" id="12"/>
          <p:cNvSpPr txBox="true"/>
          <p:nvPr/>
        </p:nvSpPr>
        <p:spPr>
          <a:xfrm rot="0">
            <a:off x="810986" y="4006429"/>
            <a:ext cx="6143625" cy="860425"/>
          </a:xfrm>
          <a:prstGeom prst="rect">
            <a:avLst/>
          </a:prstGeom>
        </p:spPr>
        <p:txBody>
          <a:bodyPr anchor="t" rtlCol="false" tIns="0" lIns="0" bIns="0" rIns="0">
            <a:spAutoFit/>
          </a:bodyPr>
          <a:lstStyle/>
          <a:p>
            <a:pPr algn="just" marL="539753" indent="-269876" lvl="1">
              <a:lnSpc>
                <a:spcPts val="3500"/>
              </a:lnSpc>
              <a:buFont typeface="Arial"/>
              <a:buChar char="•"/>
            </a:pPr>
            <a:r>
              <a:rPr lang="en-US" sz="2500">
                <a:solidFill>
                  <a:srgbClr val="2D262A"/>
                </a:solidFill>
                <a:latin typeface="Montserrat"/>
                <a:ea typeface="Montserrat"/>
                <a:cs typeface="Montserrat"/>
                <a:sym typeface="Montserrat"/>
              </a:rPr>
              <a:t>Sử dụng 7 mô hình Deep Learning để huấn luyện trên bộ dữ liệu ảnh</a:t>
            </a:r>
          </a:p>
        </p:txBody>
      </p:sp>
      <p:sp>
        <p:nvSpPr>
          <p:cNvPr name="TextBox 13" id="13"/>
          <p:cNvSpPr txBox="true"/>
          <p:nvPr/>
        </p:nvSpPr>
        <p:spPr>
          <a:xfrm rot="0">
            <a:off x="1028700" y="3220625"/>
            <a:ext cx="4974441" cy="477901"/>
          </a:xfrm>
          <a:prstGeom prst="rect">
            <a:avLst/>
          </a:prstGeom>
        </p:spPr>
        <p:txBody>
          <a:bodyPr anchor="t" rtlCol="false" tIns="0" lIns="0" bIns="0" rIns="0">
            <a:spAutoFit/>
          </a:bodyPr>
          <a:lstStyle/>
          <a:p>
            <a:pPr algn="l">
              <a:lnSpc>
                <a:spcPts val="3572"/>
              </a:lnSpc>
            </a:pPr>
            <a:r>
              <a:rPr lang="en-US" sz="3800" b="true">
                <a:solidFill>
                  <a:srgbClr val="F9B314"/>
                </a:solidFill>
                <a:latin typeface="Montserrat Heavy"/>
                <a:ea typeface="Montserrat Heavy"/>
                <a:cs typeface="Montserrat Heavy"/>
                <a:sym typeface="Montserrat Heavy"/>
              </a:rPr>
              <a:t>Bài báo tham khảo</a:t>
            </a:r>
          </a:p>
        </p:txBody>
      </p:sp>
      <p:sp>
        <p:nvSpPr>
          <p:cNvPr name="TextBox 14" id="14"/>
          <p:cNvSpPr txBox="true"/>
          <p:nvPr/>
        </p:nvSpPr>
        <p:spPr>
          <a:xfrm rot="0">
            <a:off x="810986" y="5016079"/>
            <a:ext cx="6143625" cy="1298575"/>
          </a:xfrm>
          <a:prstGeom prst="rect">
            <a:avLst/>
          </a:prstGeom>
        </p:spPr>
        <p:txBody>
          <a:bodyPr anchor="t" rtlCol="false" tIns="0" lIns="0" bIns="0" rIns="0">
            <a:spAutoFit/>
          </a:bodyPr>
          <a:lstStyle/>
          <a:p>
            <a:pPr algn="just" marL="539753" indent="-269876" lvl="1">
              <a:lnSpc>
                <a:spcPts val="3500"/>
              </a:lnSpc>
              <a:buFont typeface="Arial"/>
              <a:buChar char="•"/>
            </a:pPr>
            <a:r>
              <a:rPr lang="en-US" sz="2500">
                <a:solidFill>
                  <a:srgbClr val="2D262A"/>
                </a:solidFill>
                <a:latin typeface="Montserrat"/>
                <a:ea typeface="Montserrat"/>
                <a:cs typeface="Montserrat"/>
                <a:sym typeface="Montserrat"/>
              </a:rPr>
              <a:t>Dùng giải thuật di truyền để tìm ra tổ hợp mô hình tối ưu bằng stacking và voting</a:t>
            </a:r>
          </a:p>
        </p:txBody>
      </p:sp>
      <p:sp>
        <p:nvSpPr>
          <p:cNvPr name="TextBox 15" id="15"/>
          <p:cNvSpPr txBox="true"/>
          <p:nvPr/>
        </p:nvSpPr>
        <p:spPr>
          <a:xfrm rot="0">
            <a:off x="1028700" y="2201418"/>
            <a:ext cx="6673217"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2. HƯỚNG TIẾP CẬN</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74847"/>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590890"/>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0" id="10"/>
          <p:cNvSpPr txBox="true"/>
          <p:nvPr/>
        </p:nvSpPr>
        <p:spPr>
          <a:xfrm rot="0">
            <a:off x="1028700" y="2201418"/>
            <a:ext cx="6673217"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3. BỘ DỮ LIỆU</a:t>
            </a:r>
          </a:p>
        </p:txBody>
      </p:sp>
      <p:sp>
        <p:nvSpPr>
          <p:cNvPr name="TextBox 11" id="11"/>
          <p:cNvSpPr txBox="true"/>
          <p:nvPr/>
        </p:nvSpPr>
        <p:spPr>
          <a:xfrm rot="0">
            <a:off x="1028700" y="2959227"/>
            <a:ext cx="6448950"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Heavy"/>
                <a:ea typeface="Montserrat Heavy"/>
                <a:cs typeface="Montserrat Heavy"/>
                <a:sym typeface="Montserrat Heavy"/>
              </a:rPr>
              <a:t>Thông tin sơ lược</a:t>
            </a:r>
          </a:p>
        </p:txBody>
      </p:sp>
      <p:sp>
        <p:nvSpPr>
          <p:cNvPr name="TextBox 12" id="12"/>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4</a:t>
            </a:r>
          </a:p>
        </p:txBody>
      </p:sp>
      <p:sp>
        <p:nvSpPr>
          <p:cNvPr name="TextBox 13" id="13"/>
          <p:cNvSpPr txBox="true"/>
          <p:nvPr/>
        </p:nvSpPr>
        <p:spPr>
          <a:xfrm rot="0">
            <a:off x="1028700" y="3732185"/>
            <a:ext cx="2175291" cy="606425"/>
          </a:xfrm>
          <a:prstGeom prst="rect">
            <a:avLst/>
          </a:prstGeom>
        </p:spPr>
        <p:txBody>
          <a:bodyPr anchor="t" rtlCol="false" tIns="0" lIns="0" bIns="0" rIns="0">
            <a:spAutoFit/>
          </a:bodyPr>
          <a:lstStyle/>
          <a:p>
            <a:pPr algn="l">
              <a:lnSpc>
                <a:spcPts val="4900"/>
              </a:lnSpc>
            </a:pPr>
            <a:r>
              <a:rPr lang="en-US" b="true" sz="3500" strike="noStrike" u="none">
                <a:solidFill>
                  <a:srgbClr val="000000"/>
                </a:solidFill>
                <a:latin typeface="Montserrat Bold"/>
                <a:ea typeface="Montserrat Bold"/>
                <a:cs typeface="Montserrat Bold"/>
                <a:sym typeface="Montserrat Bold"/>
              </a:rPr>
              <a:t>DermNet</a:t>
            </a:r>
          </a:p>
        </p:txBody>
      </p:sp>
      <p:sp>
        <p:nvSpPr>
          <p:cNvPr name="TextBox 14" id="14"/>
          <p:cNvSpPr txBox="true"/>
          <p:nvPr/>
        </p:nvSpPr>
        <p:spPr>
          <a:xfrm rot="0">
            <a:off x="1349020" y="4624360"/>
            <a:ext cx="6352897" cy="2948305"/>
          </a:xfrm>
          <a:prstGeom prst="rect">
            <a:avLst/>
          </a:prstGeom>
        </p:spPr>
        <p:txBody>
          <a:bodyPr anchor="t" rtlCol="false" tIns="0" lIns="0" bIns="0" rIns="0">
            <a:spAutoFit/>
          </a:bodyPr>
          <a:lstStyle/>
          <a:p>
            <a:pPr algn="l" marL="604523" indent="-302261" lvl="1">
              <a:lnSpc>
                <a:spcPts val="3920"/>
              </a:lnSpc>
              <a:buFont typeface="Arial"/>
              <a:buChar char="•"/>
            </a:pPr>
            <a:r>
              <a:rPr lang="en-US" sz="2800">
                <a:solidFill>
                  <a:srgbClr val="000000"/>
                </a:solidFill>
                <a:latin typeface="Montserrat"/>
                <a:ea typeface="Montserrat"/>
                <a:cs typeface="Montserrat"/>
                <a:sym typeface="Montserrat"/>
              </a:rPr>
              <a:t>Tổng số lượng với hơn 19000 mẫu khác nhau</a:t>
            </a:r>
          </a:p>
          <a:p>
            <a:pPr algn="l" marL="604523" indent="-302261" lvl="1">
              <a:lnSpc>
                <a:spcPts val="3920"/>
              </a:lnSpc>
              <a:spcBef>
                <a:spcPct val="0"/>
              </a:spcBef>
              <a:buFont typeface="Arial"/>
              <a:buChar char="•"/>
            </a:pPr>
            <a:r>
              <a:rPr lang="en-US" sz="2800">
                <a:solidFill>
                  <a:srgbClr val="000000"/>
                </a:solidFill>
                <a:latin typeface="Montserrat"/>
                <a:ea typeface="Montserrat"/>
                <a:cs typeface="Montserrat"/>
                <a:sym typeface="Montserrat"/>
              </a:rPr>
              <a:t>Fo</a:t>
            </a:r>
            <a:r>
              <a:rPr lang="en-US" sz="2800" strike="noStrike" u="none">
                <a:solidFill>
                  <a:srgbClr val="000000"/>
                </a:solidFill>
                <a:latin typeface="Montserrat"/>
                <a:ea typeface="Montserrat"/>
                <a:cs typeface="Montserrat"/>
                <a:sym typeface="Montserrat"/>
              </a:rPr>
              <a:t>rmat: JPG, RGB</a:t>
            </a:r>
          </a:p>
          <a:p>
            <a:pPr algn="l" marL="604523" indent="-302261" lvl="1">
              <a:lnSpc>
                <a:spcPts val="3920"/>
              </a:lnSpc>
              <a:spcBef>
                <a:spcPct val="0"/>
              </a:spcBef>
              <a:buFont typeface="Arial"/>
              <a:buChar char="•"/>
            </a:pPr>
            <a:r>
              <a:rPr lang="en-US" sz="2800" strike="noStrike" u="none">
                <a:solidFill>
                  <a:srgbClr val="000000"/>
                </a:solidFill>
                <a:latin typeface="Montserrat"/>
                <a:ea typeface="Montserrat"/>
                <a:cs typeface="Montserrat"/>
                <a:sym typeface="Montserrat"/>
              </a:rPr>
              <a:t>23 nhãn cho 23 loại bệnh ngoài da khác nhau</a:t>
            </a:r>
          </a:p>
          <a:p>
            <a:pPr algn="l" marL="604523" indent="-302261" lvl="1">
              <a:lnSpc>
                <a:spcPts val="3920"/>
              </a:lnSpc>
              <a:buFont typeface="Arial"/>
              <a:buChar char="•"/>
            </a:pPr>
            <a:r>
              <a:rPr lang="en-US" sz="2800" strike="noStrike" u="none">
                <a:solidFill>
                  <a:srgbClr val="000000"/>
                </a:solidFill>
                <a:latin typeface="Montserrat"/>
                <a:ea typeface="Montserrat"/>
                <a:cs typeface="Montserrat"/>
                <a:sym typeface="Montserrat"/>
              </a:rPr>
              <a:t>80% train, 20% test</a:t>
            </a:r>
          </a:p>
        </p:txBody>
      </p:sp>
      <p:sp>
        <p:nvSpPr>
          <p:cNvPr name="Freeform 15" id="15"/>
          <p:cNvSpPr/>
          <p:nvPr/>
        </p:nvSpPr>
        <p:spPr>
          <a:xfrm flipH="false" flipV="false" rot="0">
            <a:off x="8766646" y="3745456"/>
            <a:ext cx="8178475" cy="4753739"/>
          </a:xfrm>
          <a:custGeom>
            <a:avLst/>
            <a:gdLst/>
            <a:ahLst/>
            <a:cxnLst/>
            <a:rect r="r" b="b" t="t" l="l"/>
            <a:pathLst>
              <a:path h="4753739" w="8178475">
                <a:moveTo>
                  <a:pt x="0" y="0"/>
                </a:moveTo>
                <a:lnTo>
                  <a:pt x="8178475" y="0"/>
                </a:lnTo>
                <a:lnTo>
                  <a:pt x="8178475" y="4753738"/>
                </a:lnTo>
                <a:lnTo>
                  <a:pt x="0" y="4753738"/>
                </a:lnTo>
                <a:lnTo>
                  <a:pt x="0" y="0"/>
                </a:lnTo>
                <a:close/>
              </a:path>
            </a:pathLst>
          </a:custGeom>
          <a:blipFill>
            <a:blip r:embed="rId3"/>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74847"/>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590890"/>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423139" y="3475609"/>
            <a:ext cx="8720861" cy="5825403"/>
          </a:xfrm>
          <a:custGeom>
            <a:avLst/>
            <a:gdLst/>
            <a:ahLst/>
            <a:cxnLst/>
            <a:rect r="r" b="b" t="t" l="l"/>
            <a:pathLst>
              <a:path h="5825403" w="8720861">
                <a:moveTo>
                  <a:pt x="0" y="0"/>
                </a:moveTo>
                <a:lnTo>
                  <a:pt x="8720861" y="0"/>
                </a:lnTo>
                <a:lnTo>
                  <a:pt x="8720861" y="5825403"/>
                </a:lnTo>
                <a:lnTo>
                  <a:pt x="0" y="5825403"/>
                </a:lnTo>
                <a:lnTo>
                  <a:pt x="0" y="0"/>
                </a:lnTo>
                <a:close/>
              </a:path>
            </a:pathLst>
          </a:custGeom>
          <a:blipFill>
            <a:blip r:embed="rId3"/>
            <a:stretch>
              <a:fillRect l="0" t="0" r="-260" b="0"/>
            </a:stretch>
          </a:blipFill>
        </p:spPr>
      </p:sp>
      <p:sp>
        <p:nvSpPr>
          <p:cNvPr name="Freeform 10" id="10"/>
          <p:cNvSpPr/>
          <p:nvPr/>
        </p:nvSpPr>
        <p:spPr>
          <a:xfrm flipH="false" flipV="false" rot="0">
            <a:off x="9308581" y="4035810"/>
            <a:ext cx="8752330" cy="4531449"/>
          </a:xfrm>
          <a:custGeom>
            <a:avLst/>
            <a:gdLst/>
            <a:ahLst/>
            <a:cxnLst/>
            <a:rect r="r" b="b" t="t" l="l"/>
            <a:pathLst>
              <a:path h="4531449" w="8752330">
                <a:moveTo>
                  <a:pt x="0" y="0"/>
                </a:moveTo>
                <a:lnTo>
                  <a:pt x="8752331" y="0"/>
                </a:lnTo>
                <a:lnTo>
                  <a:pt x="8752331" y="4531449"/>
                </a:lnTo>
                <a:lnTo>
                  <a:pt x="0" y="4531449"/>
                </a:lnTo>
                <a:lnTo>
                  <a:pt x="0" y="0"/>
                </a:lnTo>
                <a:close/>
              </a:path>
            </a:pathLst>
          </a:custGeom>
          <a:blipFill>
            <a:blip r:embed="rId4"/>
            <a:stretch>
              <a:fillRect l="0" t="-48298" r="0" b="-44848"/>
            </a:stretch>
          </a:blipFill>
        </p:spPr>
      </p:sp>
      <p:sp>
        <p:nvSpPr>
          <p:cNvPr name="TextBox 11" id="11"/>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2" id="12"/>
          <p:cNvSpPr txBox="true"/>
          <p:nvPr/>
        </p:nvSpPr>
        <p:spPr>
          <a:xfrm rot="0">
            <a:off x="1028700" y="2201418"/>
            <a:ext cx="6673217"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3. BỘ DỮ LIỆU</a:t>
            </a:r>
          </a:p>
        </p:txBody>
      </p:sp>
      <p:sp>
        <p:nvSpPr>
          <p:cNvPr name="TextBox 13" id="13"/>
          <p:cNvSpPr txBox="true"/>
          <p:nvPr/>
        </p:nvSpPr>
        <p:spPr>
          <a:xfrm rot="0">
            <a:off x="1028700" y="2959227"/>
            <a:ext cx="6448950"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Heavy"/>
                <a:ea typeface="Montserrat Heavy"/>
                <a:cs typeface="Montserrat Heavy"/>
                <a:sym typeface="Montserrat Heavy"/>
              </a:rPr>
              <a:t>Phân bố</a:t>
            </a:r>
          </a:p>
        </p:txBody>
      </p:sp>
      <p:sp>
        <p:nvSpPr>
          <p:cNvPr name="TextBox 14" id="14"/>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5</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57022" y="3767727"/>
            <a:ext cx="4470400" cy="3021675"/>
            <a:chOff x="0" y="0"/>
            <a:chExt cx="1487403" cy="1005380"/>
          </a:xfrm>
        </p:grpSpPr>
        <p:sp>
          <p:nvSpPr>
            <p:cNvPr name="Freeform 3" id="3"/>
            <p:cNvSpPr/>
            <p:nvPr/>
          </p:nvSpPr>
          <p:spPr>
            <a:xfrm flipH="false" flipV="false" rot="0">
              <a:off x="41910" y="43180"/>
              <a:ext cx="1439143" cy="957120"/>
            </a:xfrm>
            <a:custGeom>
              <a:avLst/>
              <a:gdLst/>
              <a:ahLst/>
              <a:cxnLst/>
              <a:rect r="r" b="b" t="t" l="l"/>
              <a:pathLst>
                <a:path h="957120" w="1439143">
                  <a:moveTo>
                    <a:pt x="0" y="0"/>
                  </a:moveTo>
                  <a:lnTo>
                    <a:pt x="1439143" y="0"/>
                  </a:lnTo>
                  <a:lnTo>
                    <a:pt x="1439143" y="957120"/>
                  </a:lnTo>
                  <a:lnTo>
                    <a:pt x="0" y="957120"/>
                  </a:lnTo>
                  <a:close/>
                </a:path>
              </a:pathLst>
            </a:custGeom>
            <a:solidFill>
              <a:srgbClr val="77838D"/>
            </a:solidFill>
          </p:spPr>
        </p:sp>
        <p:sp>
          <p:nvSpPr>
            <p:cNvPr name="Freeform 4" id="4"/>
            <p:cNvSpPr/>
            <p:nvPr/>
          </p:nvSpPr>
          <p:spPr>
            <a:xfrm flipH="false" flipV="false" rot="0">
              <a:off x="35560" y="35560"/>
              <a:ext cx="1451843" cy="969820"/>
            </a:xfrm>
            <a:custGeom>
              <a:avLst/>
              <a:gdLst/>
              <a:ahLst/>
              <a:cxnLst/>
              <a:rect r="r" b="b" t="t" l="l"/>
              <a:pathLst>
                <a:path h="969820" w="1451843">
                  <a:moveTo>
                    <a:pt x="1451843" y="969820"/>
                  </a:moveTo>
                  <a:lnTo>
                    <a:pt x="0" y="969820"/>
                  </a:lnTo>
                  <a:lnTo>
                    <a:pt x="0" y="0"/>
                  </a:lnTo>
                  <a:lnTo>
                    <a:pt x="1451843" y="0"/>
                  </a:lnTo>
                  <a:lnTo>
                    <a:pt x="1451843" y="969820"/>
                  </a:lnTo>
                  <a:close/>
                  <a:moveTo>
                    <a:pt x="12700" y="957120"/>
                  </a:moveTo>
                  <a:lnTo>
                    <a:pt x="1439143" y="957120"/>
                  </a:lnTo>
                  <a:lnTo>
                    <a:pt x="1439143" y="12700"/>
                  </a:lnTo>
                  <a:lnTo>
                    <a:pt x="12700" y="12700"/>
                  </a:lnTo>
                  <a:lnTo>
                    <a:pt x="12700" y="957120"/>
                  </a:lnTo>
                  <a:close/>
                </a:path>
              </a:pathLst>
            </a:custGeom>
            <a:solidFill>
              <a:srgbClr val="FFFFFF"/>
            </a:solidFill>
          </p:spPr>
        </p:sp>
        <p:sp>
          <p:nvSpPr>
            <p:cNvPr name="Freeform 5" id="5"/>
            <p:cNvSpPr/>
            <p:nvPr/>
          </p:nvSpPr>
          <p:spPr>
            <a:xfrm flipH="false" flipV="false" rot="0">
              <a:off x="0" y="0"/>
              <a:ext cx="1439143" cy="957120"/>
            </a:xfrm>
            <a:custGeom>
              <a:avLst/>
              <a:gdLst/>
              <a:ahLst/>
              <a:cxnLst/>
              <a:rect r="r" b="b" t="t" l="l"/>
              <a:pathLst>
                <a:path h="957120" w="1439143">
                  <a:moveTo>
                    <a:pt x="0" y="0"/>
                  </a:moveTo>
                  <a:lnTo>
                    <a:pt x="1439143" y="0"/>
                  </a:lnTo>
                  <a:lnTo>
                    <a:pt x="1439143" y="957120"/>
                  </a:lnTo>
                  <a:lnTo>
                    <a:pt x="0" y="957120"/>
                  </a:lnTo>
                  <a:close/>
                </a:path>
              </a:pathLst>
            </a:custGeom>
            <a:solidFill>
              <a:srgbClr val="FDFDFD"/>
            </a:solidFill>
          </p:spPr>
        </p:sp>
      </p:grpSp>
      <p:grpSp>
        <p:nvGrpSpPr>
          <p:cNvPr name="Group 6" id="6"/>
          <p:cNvGrpSpPr/>
          <p:nvPr/>
        </p:nvGrpSpPr>
        <p:grpSpPr>
          <a:xfrm rot="0">
            <a:off x="11812888" y="3767727"/>
            <a:ext cx="4470400" cy="3021675"/>
            <a:chOff x="0" y="0"/>
            <a:chExt cx="1487403" cy="1005380"/>
          </a:xfrm>
        </p:grpSpPr>
        <p:sp>
          <p:nvSpPr>
            <p:cNvPr name="Freeform 7" id="7"/>
            <p:cNvSpPr/>
            <p:nvPr/>
          </p:nvSpPr>
          <p:spPr>
            <a:xfrm flipH="false" flipV="false" rot="0">
              <a:off x="41910" y="43180"/>
              <a:ext cx="1439143" cy="957120"/>
            </a:xfrm>
            <a:custGeom>
              <a:avLst/>
              <a:gdLst/>
              <a:ahLst/>
              <a:cxnLst/>
              <a:rect r="r" b="b" t="t" l="l"/>
              <a:pathLst>
                <a:path h="957120" w="1439143">
                  <a:moveTo>
                    <a:pt x="0" y="0"/>
                  </a:moveTo>
                  <a:lnTo>
                    <a:pt x="1439143" y="0"/>
                  </a:lnTo>
                  <a:lnTo>
                    <a:pt x="1439143" y="957120"/>
                  </a:lnTo>
                  <a:lnTo>
                    <a:pt x="0" y="957120"/>
                  </a:lnTo>
                  <a:close/>
                </a:path>
              </a:pathLst>
            </a:custGeom>
            <a:solidFill>
              <a:srgbClr val="77838D"/>
            </a:solidFill>
          </p:spPr>
        </p:sp>
        <p:sp>
          <p:nvSpPr>
            <p:cNvPr name="Freeform 8" id="8"/>
            <p:cNvSpPr/>
            <p:nvPr/>
          </p:nvSpPr>
          <p:spPr>
            <a:xfrm flipH="false" flipV="false" rot="0">
              <a:off x="35560" y="35560"/>
              <a:ext cx="1451843" cy="969820"/>
            </a:xfrm>
            <a:custGeom>
              <a:avLst/>
              <a:gdLst/>
              <a:ahLst/>
              <a:cxnLst/>
              <a:rect r="r" b="b" t="t" l="l"/>
              <a:pathLst>
                <a:path h="969820" w="1451843">
                  <a:moveTo>
                    <a:pt x="1451843" y="969820"/>
                  </a:moveTo>
                  <a:lnTo>
                    <a:pt x="0" y="969820"/>
                  </a:lnTo>
                  <a:lnTo>
                    <a:pt x="0" y="0"/>
                  </a:lnTo>
                  <a:lnTo>
                    <a:pt x="1451843" y="0"/>
                  </a:lnTo>
                  <a:lnTo>
                    <a:pt x="1451843" y="969820"/>
                  </a:lnTo>
                  <a:close/>
                  <a:moveTo>
                    <a:pt x="12700" y="957120"/>
                  </a:moveTo>
                  <a:lnTo>
                    <a:pt x="1439143" y="957120"/>
                  </a:lnTo>
                  <a:lnTo>
                    <a:pt x="1439143" y="12700"/>
                  </a:lnTo>
                  <a:lnTo>
                    <a:pt x="12700" y="12700"/>
                  </a:lnTo>
                  <a:lnTo>
                    <a:pt x="12700" y="957120"/>
                  </a:lnTo>
                  <a:close/>
                </a:path>
              </a:pathLst>
            </a:custGeom>
            <a:solidFill>
              <a:srgbClr val="FFFFFF"/>
            </a:solidFill>
          </p:spPr>
        </p:sp>
        <p:sp>
          <p:nvSpPr>
            <p:cNvPr name="Freeform 9" id="9"/>
            <p:cNvSpPr/>
            <p:nvPr/>
          </p:nvSpPr>
          <p:spPr>
            <a:xfrm flipH="false" flipV="false" rot="0">
              <a:off x="0" y="0"/>
              <a:ext cx="1439143" cy="957120"/>
            </a:xfrm>
            <a:custGeom>
              <a:avLst/>
              <a:gdLst/>
              <a:ahLst/>
              <a:cxnLst/>
              <a:rect r="r" b="b" t="t" l="l"/>
              <a:pathLst>
                <a:path h="957120" w="1439143">
                  <a:moveTo>
                    <a:pt x="0" y="0"/>
                  </a:moveTo>
                  <a:lnTo>
                    <a:pt x="1439143" y="0"/>
                  </a:lnTo>
                  <a:lnTo>
                    <a:pt x="1439143" y="957120"/>
                  </a:lnTo>
                  <a:lnTo>
                    <a:pt x="0" y="957120"/>
                  </a:lnTo>
                  <a:close/>
                </a:path>
              </a:pathLst>
            </a:custGeom>
            <a:solidFill>
              <a:srgbClr val="FDFDFD"/>
            </a:solidFill>
          </p:spPr>
        </p:sp>
      </p:grpSp>
      <p:grpSp>
        <p:nvGrpSpPr>
          <p:cNvPr name="Group 10" id="10"/>
          <p:cNvGrpSpPr/>
          <p:nvPr/>
        </p:nvGrpSpPr>
        <p:grpSpPr>
          <a:xfrm rot="0">
            <a:off x="1028700" y="1574847"/>
            <a:ext cx="1856645" cy="68071"/>
            <a:chOff x="0" y="0"/>
            <a:chExt cx="488993" cy="17928"/>
          </a:xfrm>
        </p:grpSpPr>
        <p:sp>
          <p:nvSpPr>
            <p:cNvPr name="Freeform 11" id="11"/>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12" id="12"/>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028700" y="590890"/>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14" id="14"/>
          <p:cNvGrpSpPr/>
          <p:nvPr/>
        </p:nvGrpSpPr>
        <p:grpSpPr>
          <a:xfrm rot="0">
            <a:off x="14500955" y="1582158"/>
            <a:ext cx="2758345" cy="245871"/>
            <a:chOff x="0" y="0"/>
            <a:chExt cx="726478" cy="64756"/>
          </a:xfrm>
        </p:grpSpPr>
        <p:sp>
          <p:nvSpPr>
            <p:cNvPr name="Freeform 15" id="15"/>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16" id="16"/>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AutoShape 17" id="17"/>
          <p:cNvSpPr/>
          <p:nvPr/>
        </p:nvSpPr>
        <p:spPr>
          <a:xfrm flipV="true">
            <a:off x="10006047" y="8516087"/>
            <a:ext cx="1410539" cy="38099"/>
          </a:xfrm>
          <a:prstGeom prst="line">
            <a:avLst/>
          </a:prstGeom>
          <a:ln cap="flat" w="114300">
            <a:solidFill>
              <a:srgbClr val="000000"/>
            </a:solidFill>
            <a:prstDash val="solid"/>
            <a:headEnd type="none" len="sm" w="sm"/>
            <a:tailEnd type="triangle" len="med" w="lg"/>
          </a:ln>
        </p:spPr>
      </p:sp>
      <p:sp>
        <p:nvSpPr>
          <p:cNvPr name="Freeform 18" id="18"/>
          <p:cNvSpPr/>
          <p:nvPr/>
        </p:nvSpPr>
        <p:spPr>
          <a:xfrm flipH="false" flipV="false" rot="0">
            <a:off x="5332151" y="7768209"/>
            <a:ext cx="4671286" cy="1557095"/>
          </a:xfrm>
          <a:custGeom>
            <a:avLst/>
            <a:gdLst/>
            <a:ahLst/>
            <a:cxnLst/>
            <a:rect r="r" b="b" t="t" l="l"/>
            <a:pathLst>
              <a:path h="1557095" w="4671286">
                <a:moveTo>
                  <a:pt x="0" y="0"/>
                </a:moveTo>
                <a:lnTo>
                  <a:pt x="4671285" y="0"/>
                </a:lnTo>
                <a:lnTo>
                  <a:pt x="4671285" y="1557096"/>
                </a:lnTo>
                <a:lnTo>
                  <a:pt x="0" y="1557096"/>
                </a:lnTo>
                <a:lnTo>
                  <a:pt x="0" y="0"/>
                </a:lnTo>
                <a:close/>
              </a:path>
            </a:pathLst>
          </a:custGeom>
          <a:blipFill>
            <a:blip r:embed="rId3"/>
            <a:stretch>
              <a:fillRect l="0" t="0" r="0" b="0"/>
            </a:stretch>
          </a:blipFill>
        </p:spPr>
      </p:sp>
      <p:sp>
        <p:nvSpPr>
          <p:cNvPr name="TextBox 19" id="19"/>
          <p:cNvSpPr txBox="true"/>
          <p:nvPr/>
        </p:nvSpPr>
        <p:spPr>
          <a:xfrm rot="0">
            <a:off x="2412723" y="4491627"/>
            <a:ext cx="3630050" cy="1672336"/>
          </a:xfrm>
          <a:prstGeom prst="rect">
            <a:avLst/>
          </a:prstGeom>
        </p:spPr>
        <p:txBody>
          <a:bodyPr anchor="t" rtlCol="false" tIns="0" lIns="0" bIns="0" rIns="0">
            <a:spAutoFit/>
          </a:bodyPr>
          <a:lstStyle/>
          <a:p>
            <a:pPr algn="just" marL="0" indent="0" lvl="0">
              <a:lnSpc>
                <a:spcPts val="3301"/>
              </a:lnSpc>
              <a:spcBef>
                <a:spcPct val="0"/>
              </a:spcBef>
            </a:pPr>
            <a:r>
              <a:rPr lang="en-US" sz="2599" strike="noStrike" u="none">
                <a:solidFill>
                  <a:srgbClr val="2D262A"/>
                </a:solidFill>
                <a:latin typeface="Montserrat"/>
                <a:ea typeface="Montserrat"/>
                <a:cs typeface="Montserrat"/>
                <a:sym typeface="Montserrat"/>
              </a:rPr>
              <a:t>Chia tập train ban đầu thành 2 tập dữ liệu mới là  train và val với tỉ lệ 8 : 2</a:t>
            </a:r>
          </a:p>
        </p:txBody>
      </p:sp>
      <p:sp>
        <p:nvSpPr>
          <p:cNvPr name="TextBox 20" id="20"/>
          <p:cNvSpPr txBox="true"/>
          <p:nvPr/>
        </p:nvSpPr>
        <p:spPr>
          <a:xfrm rot="0">
            <a:off x="12360251" y="4282077"/>
            <a:ext cx="3375673" cy="2091436"/>
          </a:xfrm>
          <a:prstGeom prst="rect">
            <a:avLst/>
          </a:prstGeom>
        </p:spPr>
        <p:txBody>
          <a:bodyPr anchor="t" rtlCol="false" tIns="0" lIns="0" bIns="0" rIns="0">
            <a:spAutoFit/>
          </a:bodyPr>
          <a:lstStyle/>
          <a:p>
            <a:pPr algn="just">
              <a:lnSpc>
                <a:spcPts val="3301"/>
              </a:lnSpc>
            </a:pPr>
            <a:r>
              <a:rPr lang="en-US" sz="2599">
                <a:solidFill>
                  <a:srgbClr val="2D262A"/>
                </a:solidFill>
                <a:latin typeface="Montserrat"/>
                <a:ea typeface="Montserrat"/>
                <a:cs typeface="Montserrat"/>
                <a:sym typeface="Montserrat"/>
              </a:rPr>
              <a:t>Dùng phương pháp Weighted Random Sampling để cân bằng nhãn trong batch</a:t>
            </a:r>
          </a:p>
        </p:txBody>
      </p:sp>
      <p:sp>
        <p:nvSpPr>
          <p:cNvPr name="TextBox 21" id="21"/>
          <p:cNvSpPr txBox="true"/>
          <p:nvPr/>
        </p:nvSpPr>
        <p:spPr>
          <a:xfrm rot="0">
            <a:off x="1028700" y="2201418"/>
            <a:ext cx="12815537"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4. HUẤN LUYỆN TRÊN CÁC MODEL RIÊNG LẺ</a:t>
            </a:r>
          </a:p>
        </p:txBody>
      </p:sp>
      <p:sp>
        <p:nvSpPr>
          <p:cNvPr name="TextBox 22" id="22"/>
          <p:cNvSpPr txBox="true"/>
          <p:nvPr/>
        </p:nvSpPr>
        <p:spPr>
          <a:xfrm rot="0">
            <a:off x="1028700" y="2959227"/>
            <a:ext cx="6448950"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Heavy"/>
                <a:ea typeface="Montserrat Heavy"/>
                <a:cs typeface="Montserrat Heavy"/>
                <a:sym typeface="Montserrat Heavy"/>
              </a:rPr>
              <a:t>Cách chia dữ liệu</a:t>
            </a:r>
          </a:p>
        </p:txBody>
      </p:sp>
      <p:sp>
        <p:nvSpPr>
          <p:cNvPr name="TextBox 23" id="23"/>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24" id="24"/>
          <p:cNvSpPr txBox="true"/>
          <p:nvPr/>
        </p:nvSpPr>
        <p:spPr>
          <a:xfrm rot="0">
            <a:off x="14997446"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6</a:t>
            </a:r>
          </a:p>
        </p:txBody>
      </p:sp>
      <p:sp>
        <p:nvSpPr>
          <p:cNvPr name="Freeform 25" id="25"/>
          <p:cNvSpPr/>
          <p:nvPr/>
        </p:nvSpPr>
        <p:spPr>
          <a:xfrm flipH="false" flipV="false" rot="0">
            <a:off x="11416586" y="7235383"/>
            <a:ext cx="2427651" cy="809217"/>
          </a:xfrm>
          <a:custGeom>
            <a:avLst/>
            <a:gdLst/>
            <a:ahLst/>
            <a:cxnLst/>
            <a:rect r="r" b="b" t="t" l="l"/>
            <a:pathLst>
              <a:path h="809217" w="2427651">
                <a:moveTo>
                  <a:pt x="0" y="0"/>
                </a:moveTo>
                <a:lnTo>
                  <a:pt x="2427651" y="0"/>
                </a:lnTo>
                <a:lnTo>
                  <a:pt x="2427651" y="809217"/>
                </a:lnTo>
                <a:lnTo>
                  <a:pt x="0" y="809217"/>
                </a:lnTo>
                <a:lnTo>
                  <a:pt x="0" y="0"/>
                </a:lnTo>
                <a:close/>
              </a:path>
            </a:pathLst>
          </a:custGeom>
          <a:blipFill>
            <a:blip r:embed="rId3"/>
            <a:stretch>
              <a:fillRect l="0" t="0" r="0" b="0"/>
            </a:stretch>
          </a:blipFill>
        </p:spPr>
      </p:sp>
      <p:sp>
        <p:nvSpPr>
          <p:cNvPr name="Freeform 26" id="26"/>
          <p:cNvSpPr/>
          <p:nvPr/>
        </p:nvSpPr>
        <p:spPr>
          <a:xfrm flipH="false" flipV="false" rot="0">
            <a:off x="11416586" y="8111479"/>
            <a:ext cx="2427651" cy="809217"/>
          </a:xfrm>
          <a:custGeom>
            <a:avLst/>
            <a:gdLst/>
            <a:ahLst/>
            <a:cxnLst/>
            <a:rect r="r" b="b" t="t" l="l"/>
            <a:pathLst>
              <a:path h="809217" w="2427651">
                <a:moveTo>
                  <a:pt x="0" y="0"/>
                </a:moveTo>
                <a:lnTo>
                  <a:pt x="2427651" y="0"/>
                </a:lnTo>
                <a:lnTo>
                  <a:pt x="2427651" y="809217"/>
                </a:lnTo>
                <a:lnTo>
                  <a:pt x="0" y="809217"/>
                </a:lnTo>
                <a:lnTo>
                  <a:pt x="0" y="0"/>
                </a:lnTo>
                <a:close/>
              </a:path>
            </a:pathLst>
          </a:custGeom>
          <a:blipFill>
            <a:blip r:embed="rId3"/>
            <a:stretch>
              <a:fillRect l="0" t="0" r="0" b="0"/>
            </a:stretch>
          </a:blipFill>
        </p:spPr>
      </p:sp>
      <p:sp>
        <p:nvSpPr>
          <p:cNvPr name="Freeform 27" id="27"/>
          <p:cNvSpPr/>
          <p:nvPr/>
        </p:nvSpPr>
        <p:spPr>
          <a:xfrm flipH="false" flipV="false" rot="0">
            <a:off x="11416586" y="8985665"/>
            <a:ext cx="2427651" cy="809217"/>
          </a:xfrm>
          <a:custGeom>
            <a:avLst/>
            <a:gdLst/>
            <a:ahLst/>
            <a:cxnLst/>
            <a:rect r="r" b="b" t="t" l="l"/>
            <a:pathLst>
              <a:path h="809217" w="2427651">
                <a:moveTo>
                  <a:pt x="0" y="0"/>
                </a:moveTo>
                <a:lnTo>
                  <a:pt x="2427651" y="0"/>
                </a:lnTo>
                <a:lnTo>
                  <a:pt x="2427651" y="809217"/>
                </a:lnTo>
                <a:lnTo>
                  <a:pt x="0" y="809217"/>
                </a:lnTo>
                <a:lnTo>
                  <a:pt x="0" y="0"/>
                </a:lnTo>
                <a:close/>
              </a:path>
            </a:pathLst>
          </a:custGeom>
          <a:blipFill>
            <a:blip r:embed="rId3"/>
            <a:stretch>
              <a:fillRect l="0" t="0" r="0" b="0"/>
            </a:stretch>
          </a:blipFill>
        </p:spPr>
      </p:sp>
      <p:sp>
        <p:nvSpPr>
          <p:cNvPr name="AutoShape 28" id="28"/>
          <p:cNvSpPr/>
          <p:nvPr/>
        </p:nvSpPr>
        <p:spPr>
          <a:xfrm>
            <a:off x="6892854" y="5143500"/>
            <a:ext cx="4523732" cy="0"/>
          </a:xfrm>
          <a:prstGeom prst="line">
            <a:avLst/>
          </a:prstGeom>
          <a:ln cap="flat" w="38100">
            <a:solidFill>
              <a:srgbClr val="000000"/>
            </a:solidFill>
            <a:prstDash val="solid"/>
            <a:headEnd type="none" len="sm" w="sm"/>
            <a:tailEnd type="arrow" len="sm" w="med"/>
          </a:ln>
        </p:spPr>
      </p:sp>
      <p:sp>
        <p:nvSpPr>
          <p:cNvPr name="AutoShape 29" id="29"/>
          <p:cNvSpPr/>
          <p:nvPr/>
        </p:nvSpPr>
        <p:spPr>
          <a:xfrm flipV="true">
            <a:off x="10003436" y="7639991"/>
            <a:ext cx="1413150" cy="906766"/>
          </a:xfrm>
          <a:prstGeom prst="line">
            <a:avLst/>
          </a:prstGeom>
          <a:ln cap="flat" w="114300">
            <a:solidFill>
              <a:srgbClr val="000000"/>
            </a:solidFill>
            <a:prstDash val="solid"/>
            <a:headEnd type="none" len="sm" w="sm"/>
            <a:tailEnd type="triangle" len="med" w="lg"/>
          </a:ln>
        </p:spPr>
      </p:sp>
      <p:sp>
        <p:nvSpPr>
          <p:cNvPr name="AutoShape 30" id="30"/>
          <p:cNvSpPr/>
          <p:nvPr/>
        </p:nvSpPr>
        <p:spPr>
          <a:xfrm>
            <a:off x="10003436" y="8546757"/>
            <a:ext cx="1413150" cy="843516"/>
          </a:xfrm>
          <a:prstGeom prst="line">
            <a:avLst/>
          </a:prstGeom>
          <a:ln cap="flat" w="114300">
            <a:solidFill>
              <a:srgbClr val="000000"/>
            </a:solidFill>
            <a:prstDash val="solid"/>
            <a:headEnd type="none" len="sm" w="sm"/>
            <a:tailEnd type="triangle" len="med" w="lg"/>
          </a:ln>
        </p:spPr>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74847"/>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590890"/>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9029084" y="4293362"/>
            <a:ext cx="114916" cy="4514563"/>
          </a:xfrm>
          <a:custGeom>
            <a:avLst/>
            <a:gdLst/>
            <a:ahLst/>
            <a:cxnLst/>
            <a:rect r="r" b="b" t="t" l="l"/>
            <a:pathLst>
              <a:path h="4514563" w="114916">
                <a:moveTo>
                  <a:pt x="0" y="0"/>
                </a:moveTo>
                <a:lnTo>
                  <a:pt x="114916" y="0"/>
                </a:lnTo>
                <a:lnTo>
                  <a:pt x="114916" y="4514563"/>
                </a:lnTo>
                <a:lnTo>
                  <a:pt x="0" y="45145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1" id="11"/>
          <p:cNvSpPr txBox="true"/>
          <p:nvPr/>
        </p:nvSpPr>
        <p:spPr>
          <a:xfrm rot="0">
            <a:off x="2069822" y="4306867"/>
            <a:ext cx="7297010" cy="537845"/>
          </a:xfrm>
          <a:prstGeom prst="rect">
            <a:avLst/>
          </a:prstGeom>
        </p:spPr>
        <p:txBody>
          <a:bodyPr anchor="t" rtlCol="false" tIns="0" lIns="0" bIns="0" rIns="0">
            <a:spAutoFit/>
          </a:bodyPr>
          <a:lstStyle/>
          <a:p>
            <a:pPr algn="l">
              <a:lnSpc>
                <a:spcPts val="4480"/>
              </a:lnSpc>
              <a:spcBef>
                <a:spcPct val="0"/>
              </a:spcBef>
            </a:pPr>
            <a:r>
              <a:rPr lang="en-US" b="true" sz="3200">
                <a:solidFill>
                  <a:srgbClr val="000000"/>
                </a:solidFill>
                <a:latin typeface="Open Sans Bold"/>
                <a:ea typeface="Open Sans Bold"/>
                <a:cs typeface="Open Sans Bold"/>
                <a:sym typeface="Open Sans Bold"/>
              </a:rPr>
              <a:t>Các mô hình từ bài báo</a:t>
            </a:r>
          </a:p>
        </p:txBody>
      </p:sp>
      <p:sp>
        <p:nvSpPr>
          <p:cNvPr name="TextBox 12" id="12"/>
          <p:cNvSpPr txBox="true"/>
          <p:nvPr/>
        </p:nvSpPr>
        <p:spPr>
          <a:xfrm rot="0">
            <a:off x="15337800"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7</a:t>
            </a:r>
          </a:p>
        </p:txBody>
      </p:sp>
      <p:sp>
        <p:nvSpPr>
          <p:cNvPr name="TextBox 13" id="13"/>
          <p:cNvSpPr txBox="true"/>
          <p:nvPr/>
        </p:nvSpPr>
        <p:spPr>
          <a:xfrm rot="0">
            <a:off x="2069822" y="5086350"/>
            <a:ext cx="3488795" cy="3583940"/>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CNN</a:t>
            </a:r>
          </a:p>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ResNet50</a:t>
            </a:r>
          </a:p>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DenseNet121</a:t>
            </a:r>
          </a:p>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MobileNet</a:t>
            </a:r>
          </a:p>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EfficientNetV2</a:t>
            </a:r>
          </a:p>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ResNet101</a:t>
            </a:r>
          </a:p>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ResNet50V2</a:t>
            </a:r>
          </a:p>
        </p:txBody>
      </p:sp>
      <p:sp>
        <p:nvSpPr>
          <p:cNvPr name="TextBox 14" id="14"/>
          <p:cNvSpPr txBox="true"/>
          <p:nvPr/>
        </p:nvSpPr>
        <p:spPr>
          <a:xfrm rot="0">
            <a:off x="10657128" y="4306867"/>
            <a:ext cx="7142551" cy="537845"/>
          </a:xfrm>
          <a:prstGeom prst="rect">
            <a:avLst/>
          </a:prstGeom>
        </p:spPr>
        <p:txBody>
          <a:bodyPr anchor="t" rtlCol="false" tIns="0" lIns="0" bIns="0" rIns="0">
            <a:spAutoFit/>
          </a:bodyPr>
          <a:lstStyle/>
          <a:p>
            <a:pPr algn="l">
              <a:lnSpc>
                <a:spcPts val="4480"/>
              </a:lnSpc>
              <a:spcBef>
                <a:spcPct val="0"/>
              </a:spcBef>
            </a:pPr>
            <a:r>
              <a:rPr lang="en-US" b="true" sz="3200">
                <a:solidFill>
                  <a:srgbClr val="000000"/>
                </a:solidFill>
                <a:latin typeface="Open Sans Bold"/>
                <a:ea typeface="Open Sans Bold"/>
                <a:cs typeface="Open Sans Bold"/>
                <a:sym typeface="Open Sans Bold"/>
              </a:rPr>
              <a:t>Các mô hình nhóm lựa chọn</a:t>
            </a:r>
          </a:p>
        </p:txBody>
      </p:sp>
      <p:sp>
        <p:nvSpPr>
          <p:cNvPr name="TextBox 15" id="15"/>
          <p:cNvSpPr txBox="true"/>
          <p:nvPr/>
        </p:nvSpPr>
        <p:spPr>
          <a:xfrm rot="0">
            <a:off x="10578841" y="5086350"/>
            <a:ext cx="3488795" cy="3069590"/>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ResNet50</a:t>
            </a:r>
          </a:p>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DenseNet121</a:t>
            </a:r>
          </a:p>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MobileNet</a:t>
            </a:r>
          </a:p>
          <a:p>
            <a:pPr algn="l" marL="626111" indent="-313055" lvl="1">
              <a:lnSpc>
                <a:spcPts val="4060"/>
              </a:lnSpc>
              <a:buFont typeface="Arial"/>
              <a:buChar char="•"/>
            </a:pPr>
            <a:r>
              <a:rPr lang="en-US" sz="2900">
                <a:solidFill>
                  <a:srgbClr val="000000"/>
                </a:solidFill>
                <a:latin typeface="Open Sans Light"/>
                <a:ea typeface="Open Sans Light"/>
                <a:cs typeface="Open Sans Light"/>
                <a:sym typeface="Open Sans Light"/>
              </a:rPr>
              <a:t>EfficientNetV2</a:t>
            </a:r>
          </a:p>
          <a:p>
            <a:pPr algn="l" marL="626111" indent="-313055" lvl="1">
              <a:lnSpc>
                <a:spcPts val="4060"/>
              </a:lnSpc>
              <a:buFont typeface="Arial"/>
              <a:buChar char="•"/>
            </a:pPr>
            <a:r>
              <a:rPr lang="en-US" b="true" sz="2900">
                <a:solidFill>
                  <a:srgbClr val="000000"/>
                </a:solidFill>
                <a:latin typeface="Open Sans Bold"/>
                <a:ea typeface="Open Sans Bold"/>
                <a:cs typeface="Open Sans Bold"/>
                <a:sym typeface="Open Sans Bold"/>
              </a:rPr>
              <a:t>ConvNeXt</a:t>
            </a:r>
          </a:p>
          <a:p>
            <a:pPr algn="l" marL="626111" indent="-313055" lvl="1">
              <a:lnSpc>
                <a:spcPts val="4060"/>
              </a:lnSpc>
              <a:buFont typeface="Arial"/>
              <a:buChar char="•"/>
            </a:pPr>
            <a:r>
              <a:rPr lang="en-US" b="true" sz="2900">
                <a:solidFill>
                  <a:srgbClr val="000000"/>
                </a:solidFill>
                <a:latin typeface="Open Sans Bold"/>
                <a:ea typeface="Open Sans Bold"/>
                <a:cs typeface="Open Sans Bold"/>
                <a:sym typeface="Open Sans Bold"/>
              </a:rPr>
              <a:t>ViT128</a:t>
            </a:r>
          </a:p>
        </p:txBody>
      </p:sp>
      <p:sp>
        <p:nvSpPr>
          <p:cNvPr name="TextBox 16" id="16"/>
          <p:cNvSpPr txBox="true"/>
          <p:nvPr/>
        </p:nvSpPr>
        <p:spPr>
          <a:xfrm rot="0">
            <a:off x="1028700" y="2201418"/>
            <a:ext cx="12815537"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4. HUẤN LUYỆN TRÊN CÁC MODEL RIÊNG LẺ</a:t>
            </a:r>
          </a:p>
        </p:txBody>
      </p:sp>
      <p:sp>
        <p:nvSpPr>
          <p:cNvPr name="TextBox 17" id="17"/>
          <p:cNvSpPr txBox="true"/>
          <p:nvPr/>
        </p:nvSpPr>
        <p:spPr>
          <a:xfrm rot="0">
            <a:off x="1028700" y="2959227"/>
            <a:ext cx="8511291"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Heavy"/>
                <a:ea typeface="Montserrat Heavy"/>
                <a:cs typeface="Montserrat Heavy"/>
                <a:sym typeface="Montserrat Heavy"/>
              </a:rPr>
              <a:t>Các mô hình Deep Learning</a:t>
            </a:r>
          </a:p>
        </p:txBody>
      </p:sp>
    </p:spTree>
  </p:cSld>
  <p:clrMapOvr>
    <a:masterClrMapping/>
  </p:clrMapOvr>
  <p:transition spd="slow">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74847"/>
            <a:ext cx="1856645" cy="68071"/>
            <a:chOff x="0" y="0"/>
            <a:chExt cx="488993" cy="17928"/>
          </a:xfrm>
        </p:grpSpPr>
        <p:sp>
          <p:nvSpPr>
            <p:cNvPr name="Freeform 3" id="3"/>
            <p:cNvSpPr/>
            <p:nvPr/>
          </p:nvSpPr>
          <p:spPr>
            <a:xfrm flipH="false" flipV="false" rot="0">
              <a:off x="0" y="0"/>
              <a:ext cx="488993" cy="17928"/>
            </a:xfrm>
            <a:custGeom>
              <a:avLst/>
              <a:gdLst/>
              <a:ahLst/>
              <a:cxnLst/>
              <a:rect r="r" b="b" t="t" l="l"/>
              <a:pathLst>
                <a:path h="17928" w="488993">
                  <a:moveTo>
                    <a:pt x="0" y="0"/>
                  </a:moveTo>
                  <a:lnTo>
                    <a:pt x="488993" y="0"/>
                  </a:lnTo>
                  <a:lnTo>
                    <a:pt x="488993" y="17928"/>
                  </a:lnTo>
                  <a:lnTo>
                    <a:pt x="0" y="17928"/>
                  </a:lnTo>
                  <a:close/>
                </a:path>
              </a:pathLst>
            </a:custGeom>
            <a:solidFill>
              <a:srgbClr val="F9B314"/>
            </a:solidFill>
          </p:spPr>
        </p:sp>
        <p:sp>
          <p:nvSpPr>
            <p:cNvPr name="TextBox 4" id="4"/>
            <p:cNvSpPr txBox="true"/>
            <p:nvPr/>
          </p:nvSpPr>
          <p:spPr>
            <a:xfrm>
              <a:off x="0" y="-38100"/>
              <a:ext cx="488993" cy="5602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590890"/>
            <a:ext cx="3671013" cy="860132"/>
          </a:xfrm>
          <a:custGeom>
            <a:avLst/>
            <a:gdLst/>
            <a:ahLst/>
            <a:cxnLst/>
            <a:rect r="r" b="b" t="t" l="l"/>
            <a:pathLst>
              <a:path h="860132" w="3671013">
                <a:moveTo>
                  <a:pt x="0" y="0"/>
                </a:moveTo>
                <a:lnTo>
                  <a:pt x="3671013" y="0"/>
                </a:lnTo>
                <a:lnTo>
                  <a:pt x="3671013" y="860132"/>
                </a:lnTo>
                <a:lnTo>
                  <a:pt x="0" y="860132"/>
                </a:lnTo>
                <a:lnTo>
                  <a:pt x="0" y="0"/>
                </a:lnTo>
                <a:close/>
              </a:path>
            </a:pathLst>
          </a:custGeom>
          <a:blipFill>
            <a:blip r:embed="rId2"/>
            <a:stretch>
              <a:fillRect l="0" t="-158380" r="0" b="-168415"/>
            </a:stretch>
          </a:blipFill>
        </p:spPr>
      </p:sp>
      <p:grpSp>
        <p:nvGrpSpPr>
          <p:cNvPr name="Group 6" id="6"/>
          <p:cNvGrpSpPr/>
          <p:nvPr/>
        </p:nvGrpSpPr>
        <p:grpSpPr>
          <a:xfrm rot="0">
            <a:off x="14500955" y="1582158"/>
            <a:ext cx="2758345" cy="245871"/>
            <a:chOff x="0" y="0"/>
            <a:chExt cx="726478" cy="64756"/>
          </a:xfrm>
        </p:grpSpPr>
        <p:sp>
          <p:nvSpPr>
            <p:cNvPr name="Freeform 7" id="7"/>
            <p:cNvSpPr/>
            <p:nvPr/>
          </p:nvSpPr>
          <p:spPr>
            <a:xfrm flipH="false" flipV="false" rot="0">
              <a:off x="0" y="0"/>
              <a:ext cx="726478" cy="64756"/>
            </a:xfrm>
            <a:custGeom>
              <a:avLst/>
              <a:gdLst/>
              <a:ahLst/>
              <a:cxnLst/>
              <a:rect r="r" b="b" t="t" l="l"/>
              <a:pathLst>
                <a:path h="64756" w="726478">
                  <a:moveTo>
                    <a:pt x="0" y="0"/>
                  </a:moveTo>
                  <a:lnTo>
                    <a:pt x="726478" y="0"/>
                  </a:lnTo>
                  <a:lnTo>
                    <a:pt x="726478" y="64756"/>
                  </a:lnTo>
                  <a:lnTo>
                    <a:pt x="0" y="64756"/>
                  </a:lnTo>
                  <a:close/>
                </a:path>
              </a:pathLst>
            </a:custGeom>
            <a:solidFill>
              <a:srgbClr val="F9B314"/>
            </a:solidFill>
          </p:spPr>
        </p:sp>
        <p:sp>
          <p:nvSpPr>
            <p:cNvPr name="TextBox 8" id="8"/>
            <p:cNvSpPr txBox="true"/>
            <p:nvPr/>
          </p:nvSpPr>
          <p:spPr>
            <a:xfrm>
              <a:off x="0" y="-38100"/>
              <a:ext cx="726478" cy="102856"/>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2662868" y="688657"/>
            <a:ext cx="4669156" cy="613410"/>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Bold"/>
                <a:ea typeface="Montserrat Bold"/>
                <a:cs typeface="Montserrat Bold"/>
                <a:sym typeface="Montserrat Bold"/>
              </a:rPr>
              <a:t>DS106 - NHÓM 8</a:t>
            </a:r>
          </a:p>
        </p:txBody>
      </p:sp>
      <p:sp>
        <p:nvSpPr>
          <p:cNvPr name="TextBox 10" id="10"/>
          <p:cNvSpPr txBox="true"/>
          <p:nvPr/>
        </p:nvSpPr>
        <p:spPr>
          <a:xfrm rot="0">
            <a:off x="15070170" y="9210675"/>
            <a:ext cx="2261854" cy="471805"/>
          </a:xfrm>
          <a:prstGeom prst="rect">
            <a:avLst/>
          </a:prstGeom>
        </p:spPr>
        <p:txBody>
          <a:bodyPr anchor="t" rtlCol="false" tIns="0" lIns="0" bIns="0" rIns="0">
            <a:spAutoFit/>
          </a:bodyPr>
          <a:lstStyle/>
          <a:p>
            <a:pPr algn="r">
              <a:lnSpc>
                <a:spcPts val="3920"/>
              </a:lnSpc>
            </a:pPr>
            <a:r>
              <a:rPr lang="en-US" sz="2800">
                <a:solidFill>
                  <a:srgbClr val="101010"/>
                </a:solidFill>
                <a:latin typeface="Montserrat"/>
                <a:ea typeface="Montserrat"/>
                <a:cs typeface="Montserrat"/>
                <a:sym typeface="Montserrat"/>
              </a:rPr>
              <a:t>8</a:t>
            </a:r>
          </a:p>
        </p:txBody>
      </p:sp>
      <p:sp>
        <p:nvSpPr>
          <p:cNvPr name="TextBox 11" id="11"/>
          <p:cNvSpPr txBox="true"/>
          <p:nvPr/>
        </p:nvSpPr>
        <p:spPr>
          <a:xfrm rot="0">
            <a:off x="1683600" y="4183042"/>
            <a:ext cx="9854530" cy="35807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Open Sans Light"/>
                <a:ea typeface="Open Sans Light"/>
                <a:cs typeface="Open Sans Light"/>
                <a:sym typeface="Open Sans Light"/>
              </a:rPr>
              <a:t>Batch size: 128</a:t>
            </a:r>
          </a:p>
          <a:p>
            <a:pPr algn="l" marL="734059" indent="-367030" lvl="1">
              <a:lnSpc>
                <a:spcPts val="4759"/>
              </a:lnSpc>
              <a:buFont typeface="Arial"/>
              <a:buChar char="•"/>
            </a:pPr>
            <a:r>
              <a:rPr lang="en-US" sz="3399">
                <a:solidFill>
                  <a:srgbClr val="000000"/>
                </a:solidFill>
                <a:latin typeface="Open Sans Light"/>
                <a:ea typeface="Open Sans Light"/>
                <a:cs typeface="Open Sans Light"/>
                <a:sym typeface="Open Sans Light"/>
              </a:rPr>
              <a:t>Optimizer: Adam</a:t>
            </a:r>
          </a:p>
          <a:p>
            <a:pPr algn="l" marL="734059" indent="-367030" lvl="1">
              <a:lnSpc>
                <a:spcPts val="4759"/>
              </a:lnSpc>
              <a:buFont typeface="Arial"/>
              <a:buChar char="•"/>
            </a:pPr>
            <a:r>
              <a:rPr lang="en-US" sz="3399">
                <a:solidFill>
                  <a:srgbClr val="000000"/>
                </a:solidFill>
                <a:latin typeface="Open Sans Light"/>
                <a:ea typeface="Open Sans Light"/>
                <a:cs typeface="Open Sans Light"/>
                <a:sym typeface="Open Sans Light"/>
              </a:rPr>
              <a:t>Loss Function: Categorical Cross Entropy</a:t>
            </a:r>
          </a:p>
          <a:p>
            <a:pPr algn="l" marL="734059" indent="-367030" lvl="1">
              <a:lnSpc>
                <a:spcPts val="4759"/>
              </a:lnSpc>
              <a:buFont typeface="Arial"/>
              <a:buChar char="•"/>
            </a:pPr>
            <a:r>
              <a:rPr lang="en-US" sz="3399">
                <a:solidFill>
                  <a:srgbClr val="000000"/>
                </a:solidFill>
                <a:latin typeface="Open Sans Light"/>
                <a:ea typeface="Open Sans Light"/>
                <a:cs typeface="Open Sans Light"/>
                <a:sym typeface="Open Sans Light"/>
              </a:rPr>
              <a:t>Num epochs: 40</a:t>
            </a:r>
          </a:p>
          <a:p>
            <a:pPr algn="l" marL="734059" indent="-367030" lvl="1">
              <a:lnSpc>
                <a:spcPts val="4759"/>
              </a:lnSpc>
              <a:buFont typeface="Arial"/>
              <a:buChar char="•"/>
            </a:pPr>
            <a:r>
              <a:rPr lang="en-US" sz="3399">
                <a:solidFill>
                  <a:srgbClr val="000000"/>
                </a:solidFill>
                <a:latin typeface="Open Sans Light"/>
                <a:ea typeface="Open Sans Light"/>
                <a:cs typeface="Open Sans Light"/>
                <a:sym typeface="Open Sans Light"/>
              </a:rPr>
              <a:t>Độ đo: Accuracy, F1-score, Top-5 Accuracy</a:t>
            </a:r>
          </a:p>
          <a:p>
            <a:pPr algn="l" marL="734059" indent="-367030" lvl="1">
              <a:lnSpc>
                <a:spcPts val="4759"/>
              </a:lnSpc>
              <a:buFont typeface="Arial"/>
              <a:buChar char="•"/>
            </a:pPr>
            <a:r>
              <a:rPr lang="en-US" sz="3399">
                <a:solidFill>
                  <a:srgbClr val="000000"/>
                </a:solidFill>
                <a:latin typeface="Open Sans Light"/>
                <a:ea typeface="Open Sans Light"/>
                <a:cs typeface="Open Sans Light"/>
                <a:sym typeface="Open Sans Light"/>
              </a:rPr>
              <a:t>Normalized theo ImageNet-1k</a:t>
            </a:r>
          </a:p>
        </p:txBody>
      </p:sp>
      <p:sp>
        <p:nvSpPr>
          <p:cNvPr name="TextBox 12" id="12"/>
          <p:cNvSpPr txBox="true"/>
          <p:nvPr/>
        </p:nvSpPr>
        <p:spPr>
          <a:xfrm rot="0">
            <a:off x="1028700" y="2201418"/>
            <a:ext cx="12815537"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4. HUẤN LUYỆN TRÊN CÁC MODEL RIÊNG LẺ</a:t>
            </a:r>
          </a:p>
        </p:txBody>
      </p:sp>
      <p:sp>
        <p:nvSpPr>
          <p:cNvPr name="TextBox 13" id="13"/>
          <p:cNvSpPr txBox="true"/>
          <p:nvPr/>
        </p:nvSpPr>
        <p:spPr>
          <a:xfrm rot="0">
            <a:off x="1028700" y="2959227"/>
            <a:ext cx="9603196" cy="516382"/>
          </a:xfrm>
          <a:prstGeom prst="rect">
            <a:avLst/>
          </a:prstGeom>
        </p:spPr>
        <p:txBody>
          <a:bodyPr anchor="t" rtlCol="false" tIns="0" lIns="0" bIns="0" rIns="0">
            <a:spAutoFit/>
          </a:bodyPr>
          <a:lstStyle/>
          <a:p>
            <a:pPr algn="l">
              <a:lnSpc>
                <a:spcPts val="3854"/>
              </a:lnSpc>
            </a:pPr>
            <a:r>
              <a:rPr lang="en-US" sz="4100" b="true">
                <a:solidFill>
                  <a:srgbClr val="F9B314"/>
                </a:solidFill>
                <a:latin typeface="Montserrat Heavy"/>
                <a:ea typeface="Montserrat Heavy"/>
                <a:cs typeface="Montserrat Heavy"/>
                <a:sym typeface="Montserrat Heavy"/>
              </a:rPr>
              <a:t>Thông số huấn luyện và tiền xử lý</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DAGY9B2-Dvs</dc:identifier>
  <dcterms:modified xsi:type="dcterms:W3CDTF">2011-08-01T06:04:30Z</dcterms:modified>
  <cp:revision>1</cp:revision>
  <dc:title>Tối ưu hóa CK</dc:title>
</cp:coreProperties>
</file>