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KAVA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7F0E"/>
                </a:solidFill>
              </a:defRPr>
            </a:pPr>
            <a:r>
              <a:t>AI-Powered Insurance Claims Validation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Complete Claim Package (9 PDFs)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📦 COMPREHENSIVE ZIP PACKAGE: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1. 📄 Cover Letter - Professional submission letter</a:t>
            </a:r>
          </a:p>
          <a:p>
            <a:pPr>
              <a:spcBef>
                <a:spcPts val="800"/>
              </a:spcBef>
              <a:defRPr sz="1800"/>
            </a:pPr>
            <a:r>
              <a:t>2. 📋 Proof of Loss Statement - Official sworn claim</a:t>
            </a:r>
          </a:p>
          <a:p>
            <a:pPr>
              <a:spcBef>
                <a:spcPts val="800"/>
              </a:spcBef>
              <a:defRPr sz="1800"/>
            </a:pPr>
            <a:r>
              <a:t>3. 📸 Property Damage Photos - Embedded images with descriptions</a:t>
            </a:r>
          </a:p>
          <a:p>
            <a:pPr>
              <a:spcBef>
                <a:spcPts val="800"/>
              </a:spcBef>
              <a:defRPr sz="1800"/>
            </a:pPr>
            <a:r>
              <a:t>4. 📊 Itemized Loss Inventory - $116,713.24 documented</a:t>
            </a:r>
          </a:p>
          <a:p>
            <a:pPr>
              <a:spcBef>
                <a:spcPts val="800"/>
              </a:spcBef>
              <a:defRPr sz="1800"/>
            </a:pPr>
            <a:r>
              <a:t>5. 🧾 Purchase Receipts - All receipts compiled</a:t>
            </a:r>
          </a:p>
          <a:p>
            <a:pPr>
              <a:spcBef>
                <a:spcPts val="800"/>
              </a:spcBef>
              <a:defRPr sz="1800"/>
            </a:pPr>
            <a:r>
              <a:t>6. 🚒 Fire Department Report - Official incident documentation</a:t>
            </a:r>
          </a:p>
          <a:p>
            <a:pPr>
              <a:spcBef>
                <a:spcPts val="800"/>
              </a:spcBef>
              <a:defRPr sz="1800"/>
            </a:pPr>
            <a:r>
              <a:t>7. 🔨 Contractor Estimates - Professional assessments</a:t>
            </a:r>
          </a:p>
          <a:p>
            <a:pPr>
              <a:spcBef>
                <a:spcPts val="800"/>
              </a:spcBef>
              <a:defRPr sz="1800"/>
            </a:pPr>
            <a:r>
              <a:t>8. 🤖 AI Validation Report - 38/47 rules passed, detailed rationale</a:t>
            </a:r>
          </a:p>
          <a:p>
            <a:pPr>
              <a:spcBef>
                <a:spcPts val="800"/>
              </a:spcBef>
              <a:defRPr sz="1800"/>
            </a:pPr>
            <a:r>
              <a:t>9. 🔐 Cryptographic Proof Card - ECDSA signature for verification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Technology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🎨 FRONTEND:</a:t>
            </a:r>
          </a:p>
          <a:p>
            <a:pPr>
              <a:spcBef>
                <a:spcPts val="600"/>
              </a:spcBef>
              <a:defRPr sz="1600"/>
            </a:pPr>
            <a:r>
              <a:t>• Next.js 15</a:t>
            </a:r>
          </a:p>
          <a:p>
            <a:pPr>
              <a:spcBef>
                <a:spcPts val="600"/>
              </a:spcBef>
              <a:defRPr sz="1600"/>
            </a:pPr>
            <a:r>
              <a:t>• TypeScript</a:t>
            </a:r>
          </a:p>
          <a:p>
            <a:pPr>
              <a:spcBef>
                <a:spcPts val="600"/>
              </a:spcBef>
              <a:defRPr sz="1600"/>
            </a:pPr>
            <a:r>
              <a:t>• Tailwind CSS</a:t>
            </a:r>
          </a:p>
          <a:p>
            <a:pPr>
              <a:spcBef>
                <a:spcPts val="600"/>
              </a:spcBef>
              <a:defRPr sz="1600"/>
            </a:pPr>
            <a:r>
              <a:t>• Framer Motion</a:t>
            </a:r>
          </a:p>
          <a:p>
            <a:pPr>
              <a:spcBef>
                <a:spcPts val="600"/>
              </a:spcBef>
              <a:defRPr sz="1600"/>
            </a:pPr>
            <a:r>
              <a:t>• React Dropzone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🔧 BACKEND:</a:t>
            </a:r>
          </a:p>
          <a:p>
            <a:pPr>
              <a:spcBef>
                <a:spcPts val="600"/>
              </a:spcBef>
              <a:defRPr sz="1600"/>
            </a:pPr>
            <a:r>
              <a:t>• FastAPI (Python)</a:t>
            </a:r>
          </a:p>
          <a:p>
            <a:pPr>
              <a:spcBef>
                <a:spcPts val="600"/>
              </a:spcBef>
              <a:defRPr sz="1600"/>
            </a:pPr>
            <a:r>
              <a:t>• Claude AI API</a:t>
            </a:r>
          </a:p>
          <a:p>
            <a:pPr>
              <a:spcBef>
                <a:spcPts val="600"/>
              </a:spcBef>
              <a:defRPr sz="1600"/>
            </a:pPr>
            <a:r>
              <a:t>• SQLAlchemy</a:t>
            </a:r>
          </a:p>
          <a:p>
            <a:pPr>
              <a:spcBef>
                <a:spcPts val="600"/>
              </a:spcBef>
              <a:defRPr sz="1600"/>
            </a:pPr>
            <a:r>
              <a:t>• SQLite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🤖 AI &amp; SERVICES:</a:t>
            </a:r>
          </a:p>
          <a:p>
            <a:pPr>
              <a:spcBef>
                <a:spcPts val="600"/>
              </a:spcBef>
              <a:defRPr sz="1600"/>
            </a:pPr>
            <a:r>
              <a:t>• Claude Sonnet 4.5</a:t>
            </a:r>
          </a:p>
          <a:p>
            <a:pPr>
              <a:spcBef>
                <a:spcPts val="600"/>
              </a:spcBef>
              <a:defRPr sz="1600"/>
            </a:pPr>
            <a:r>
              <a:t>• Computer Vision OCR</a:t>
            </a:r>
          </a:p>
          <a:p>
            <a:pPr>
              <a:spcBef>
                <a:spcPts val="600"/>
              </a:spcBef>
              <a:defRPr sz="1600"/>
            </a:pPr>
            <a:r>
              <a:t>• Knot API (receipts)</a:t>
            </a:r>
          </a:p>
          <a:p>
            <a:pPr>
              <a:spcBef>
                <a:spcPts val="600"/>
              </a:spcBef>
              <a:defRPr sz="1600"/>
            </a:pPr>
            <a:r>
              <a:t>• PyPDF2 (text extraction)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📄 PDF &amp; CRYPTO:</a:t>
            </a:r>
          </a:p>
          <a:p>
            <a:pPr>
              <a:spcBef>
                <a:spcPts val="600"/>
              </a:spcBef>
              <a:defRPr sz="1600"/>
            </a:pPr>
            <a:r>
              <a:t>• ReportLab (PDF gen)</a:t>
            </a:r>
          </a:p>
          <a:p>
            <a:pPr>
              <a:spcBef>
                <a:spcPts val="600"/>
              </a:spcBef>
              <a:defRPr sz="1600"/>
            </a:pPr>
            <a:r>
              <a:t>• Cryptography lib</a:t>
            </a:r>
          </a:p>
          <a:p>
            <a:pPr>
              <a:spcBef>
                <a:spcPts val="600"/>
              </a:spcBef>
              <a:defRPr sz="1600"/>
            </a:pPr>
            <a:r>
              <a:t>• ECDSA signatures</a:t>
            </a:r>
          </a:p>
          <a:p>
            <a:pPr>
              <a:spcBef>
                <a:spcPts val="600"/>
              </a:spcBef>
              <a:defRPr sz="1600"/>
            </a:pPr>
            <a:r>
              <a:t>• SHA-256 hashing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⚡ 95% faster processing (weeks → minutes)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💰 Reduces fraud risk with automated pattern detection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🎯 80%+ accuracy with AI-powered validation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📉 Decreases resubmission rate by auto-identifying missing docs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✅ Improves customer experience with instant feedback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🔐 Provides blockchain-verifiable proof for compliance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FF7F0E"/>
                </a:solidFill>
              </a:defRPr>
            </a:pPr>
            <a:r>
              <a:t>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GitHub: github.com/rimjhimsingh2107/KAVA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⏱️ Insurance claim processing takes 2-6 weeks on average</a:t>
            </a:r>
          </a:p>
          <a:p>
            <a:pPr>
              <a:spcBef>
                <a:spcPts val="800"/>
              </a:spcBef>
              <a:defRPr sz="1800"/>
            </a:pPr>
            <a:r>
              <a:t>📄 Manual document review is time-consuming and error-prone</a:t>
            </a:r>
          </a:p>
          <a:p>
            <a:pPr>
              <a:spcBef>
                <a:spcPts val="800"/>
              </a:spcBef>
              <a:defRPr sz="1800"/>
            </a:pPr>
            <a:r>
              <a:t>💰 Fraud costs the insurance industry $80+ billion annually</a:t>
            </a:r>
          </a:p>
          <a:p>
            <a:pPr>
              <a:spcBef>
                <a:spcPts val="800"/>
              </a:spcBef>
              <a:defRPr sz="1800"/>
            </a:pPr>
            <a:r>
              <a:t>🔍 Claims adjusters spend hours validating receipts and evidence</a:t>
            </a:r>
          </a:p>
          <a:p>
            <a:pPr>
              <a:spcBef>
                <a:spcPts val="800"/>
              </a:spcBef>
              <a:defRPr sz="1800"/>
            </a:pPr>
            <a:r>
              <a:t>❌ 30% of claims require multiple resubmissions due to missing docs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The Solution: KAVA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🤖 AI-powered validation using Claude Sonnet 4.5</a:t>
            </a:r>
          </a:p>
          <a:p>
            <a:pPr>
              <a:spcBef>
                <a:spcPts val="800"/>
              </a:spcBef>
              <a:defRPr sz="1800"/>
            </a:pPr>
            <a:r>
              <a:t>⚡ Processes complete claims in under 2 minutes</a:t>
            </a:r>
          </a:p>
          <a:p>
            <a:pPr>
              <a:spcBef>
                <a:spcPts val="800"/>
              </a:spcBef>
              <a:defRPr sz="1800"/>
            </a:pPr>
            <a:r>
              <a:t>📊 47-rule constitution for comprehensive analysis</a:t>
            </a:r>
          </a:p>
          <a:p>
            <a:pPr>
              <a:spcBef>
                <a:spcPts val="800"/>
              </a:spcBef>
              <a:defRPr sz="1800"/>
            </a:pPr>
            <a:r>
              <a:t>🔄 Progressive improvement loop with auto-enhancement</a:t>
            </a:r>
          </a:p>
          <a:p>
            <a:pPr>
              <a:spcBef>
                <a:spcPts val="800"/>
              </a:spcBef>
              <a:defRPr sz="1800"/>
            </a:pPr>
            <a:r>
              <a:t>🔐 Blockchain-ready cryptographic attestation</a:t>
            </a:r>
          </a:p>
          <a:p>
            <a:pPr>
              <a:spcBef>
                <a:spcPts val="800"/>
              </a:spcBef>
              <a:defRPr sz="1800"/>
            </a:pPr>
            <a:r>
              <a:t>📦 Generates submission-ready insurance packages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🎨 FRONTEND</a:t>
            </a:r>
          </a:p>
          <a:p>
            <a:pPr>
              <a:spcBef>
                <a:spcPts val="600"/>
              </a:spcBef>
              <a:defRPr sz="1600"/>
            </a:pPr>
            <a:r>
              <a:t>• Next.js 15 + TypeScript</a:t>
            </a:r>
          </a:p>
          <a:p>
            <a:pPr>
              <a:spcBef>
                <a:spcPts val="600"/>
              </a:spcBef>
              <a:defRPr sz="1600"/>
            </a:pPr>
            <a:r>
              <a:t>• 4-step wizard interface</a:t>
            </a:r>
          </a:p>
          <a:p>
            <a:pPr>
              <a:spcBef>
                <a:spcPts val="600"/>
              </a:spcBef>
              <a:defRPr sz="1600"/>
            </a:pPr>
            <a:r>
              <a:t>• Real-time validation feedback</a:t>
            </a:r>
          </a:p>
          <a:p>
            <a:pPr>
              <a:spcBef>
                <a:spcPts val="600"/>
              </a:spcBef>
              <a:defRPr sz="1600"/>
            </a:pPr>
            <a:r>
              <a:t>• Port 3001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🔧 BACKEND</a:t>
            </a:r>
          </a:p>
          <a:p>
            <a:pPr>
              <a:spcBef>
                <a:spcPts val="600"/>
              </a:spcBef>
              <a:defRPr sz="1600"/>
            </a:pPr>
            <a:r>
              <a:t>• FastAPI (Python)</a:t>
            </a:r>
          </a:p>
          <a:p>
            <a:pPr>
              <a:spcBef>
                <a:spcPts val="600"/>
              </a:spcBef>
              <a:defRPr sz="1600"/>
            </a:pPr>
            <a:r>
              <a:t>• Claude AI integration</a:t>
            </a:r>
          </a:p>
          <a:p>
            <a:pPr>
              <a:spcBef>
                <a:spcPts val="600"/>
              </a:spcBef>
              <a:defRPr sz="1600"/>
            </a:pPr>
            <a:r>
              <a:t>• SQLite database</a:t>
            </a:r>
          </a:p>
          <a:p>
            <a:pPr>
              <a:spcBef>
                <a:spcPts val="600"/>
              </a:spcBef>
              <a:defRPr sz="1600"/>
            </a:pPr>
            <a:r>
              <a:t>• Port 8000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🤖 AI SERVICES</a:t>
            </a:r>
          </a:p>
          <a:p>
            <a:pPr>
              <a:spcBef>
                <a:spcPts val="600"/>
              </a:spcBef>
              <a:defRPr sz="1600"/>
            </a:pPr>
            <a:r>
              <a:t>• Claude Vision API (OCR)</a:t>
            </a:r>
          </a:p>
          <a:p>
            <a:pPr>
              <a:spcBef>
                <a:spcPts val="600"/>
              </a:spcBef>
              <a:defRPr sz="1600"/>
            </a:pPr>
            <a:r>
              <a:t>• AI Judge (validation)</a:t>
            </a:r>
          </a:p>
          <a:p>
            <a:pPr>
              <a:spcBef>
                <a:spcPts val="600"/>
              </a:spcBef>
              <a:defRPr sz="1600"/>
            </a:pPr>
            <a:r>
              <a:t>• Document processor</a:t>
            </a:r>
          </a:p>
          <a:p>
            <a:pPr>
              <a:spcBef>
                <a:spcPts val="600"/>
              </a:spcBef>
              <a:defRPr sz="1600"/>
            </a:pPr>
            <a:r>
              <a:t>• Receipt auto-fetch (Knot API)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📊 OUTPUTS</a:t>
            </a:r>
          </a:p>
          <a:p>
            <a:pPr>
              <a:spcBef>
                <a:spcPts val="600"/>
              </a:spcBef>
              <a:defRPr sz="1600"/>
            </a:pPr>
            <a:r>
              <a:t>• PDF generation (ReportLab)</a:t>
            </a:r>
          </a:p>
          <a:p>
            <a:pPr>
              <a:spcBef>
                <a:spcPts val="600"/>
              </a:spcBef>
              <a:defRPr sz="1600"/>
            </a:pPr>
            <a:r>
              <a:t>• ZIP packaging</a:t>
            </a:r>
          </a:p>
          <a:p>
            <a:pPr>
              <a:spcBef>
                <a:spcPts val="600"/>
              </a:spcBef>
              <a:defRPr sz="1600"/>
            </a:pPr>
            <a:r>
              <a:t>• ECDSA signatures</a:t>
            </a:r>
          </a:p>
          <a:p>
            <a:pPr>
              <a:spcBef>
                <a:spcPts val="600"/>
              </a:spcBef>
              <a:defRPr sz="1600"/>
            </a:pPr>
            <a:r>
              <a:t>• Blockchain proofs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User Journey: 4 Simple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1️⃣ UPLOAD DOCUMENTS</a:t>
            </a:r>
          </a:p>
          <a:p>
            <a:pPr>
              <a:spcBef>
                <a:spcPts val="800"/>
              </a:spcBef>
              <a:defRPr sz="1800"/>
            </a:pPr>
            <a:r>
              <a:t>   Photos, receipts, policy, fire reports → Claude OCR extracts data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2️⃣ CREATE CLAIM PACKET</a:t>
            </a:r>
          </a:p>
          <a:p>
            <a:pPr>
              <a:spcBef>
                <a:spcPts val="800"/>
              </a:spcBef>
              <a:defRPr sz="1800"/>
            </a:pPr>
            <a:r>
              <a:t>   Fill in basic info → Generate organized claim packet PDF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3️⃣ AI JUDGE VALIDATION</a:t>
            </a:r>
          </a:p>
          <a:p>
            <a:pPr>
              <a:spcBef>
                <a:spcPts val="800"/>
              </a:spcBef>
              <a:defRPr sz="1800"/>
            </a:pPr>
            <a:r>
              <a:t>   Progressive 4-iteration loop → Auto-improvement → 47-rule analysis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4️⃣ GENERATE OUTPUTS</a:t>
            </a:r>
          </a:p>
          <a:p>
            <a:pPr>
              <a:spcBef>
                <a:spcPts val="800"/>
              </a:spcBef>
              <a:defRPr sz="1800"/>
            </a:pPr>
            <a:r>
              <a:t>   Complete ZIP package + Validation report + Cryptographic proof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AI Judge: Progressive Validation Loop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📊 47-Rule Constitution across 7 categories:</a:t>
            </a:r>
          </a:p>
          <a:p>
            <a:pPr>
              <a:spcBef>
                <a:spcPts val="800"/>
              </a:spcBef>
              <a:defRPr sz="1800"/>
            </a:pPr>
            <a:r>
              <a:t>   • Completeness (12 rules, 45% weight)</a:t>
            </a:r>
          </a:p>
          <a:p>
            <a:pPr>
              <a:spcBef>
                <a:spcPts val="800"/>
              </a:spcBef>
              <a:defRPr sz="1800"/>
            </a:pPr>
            <a:r>
              <a:t>   • Damage Assessment (10 rules, 28% weight)</a:t>
            </a:r>
          </a:p>
          <a:p>
            <a:pPr>
              <a:spcBef>
                <a:spcPts val="800"/>
              </a:spcBef>
              <a:defRPr sz="1800"/>
            </a:pPr>
            <a:r>
              <a:t>   • Documentation Quality (6 rules, 27% weight)</a:t>
            </a:r>
          </a:p>
          <a:p>
            <a:pPr>
              <a:spcBef>
                <a:spcPts val="800"/>
              </a:spcBef>
              <a:defRPr sz="1800"/>
            </a:pPr>
            <a:r>
              <a:t>   • + Temporal, Geographic, Policy, Financial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🔄 4 Progressive Iterations:</a:t>
            </a:r>
          </a:p>
          <a:p>
            <a:pPr>
              <a:spcBef>
                <a:spcPts val="800"/>
              </a:spcBef>
              <a:defRPr sz="1800"/>
            </a:pPr>
            <a:r>
              <a:t>   Iteration 1: Baseline screening (53% typical)</a:t>
            </a:r>
          </a:p>
          <a:p>
            <a:pPr>
              <a:spcBef>
                <a:spcPts val="800"/>
              </a:spcBef>
              <a:defRPr sz="1800"/>
            </a:pPr>
            <a:r>
              <a:t>   Iteration 2: + Knot receipts auto-fetch (74% typical)</a:t>
            </a:r>
          </a:p>
          <a:p>
            <a:pPr>
              <a:spcBef>
                <a:spcPts val="800"/>
              </a:spcBef>
              <a:defRPr sz="1800"/>
            </a:pPr>
            <a:r>
              <a:t>   Iteration 3: + Deep OCR reprocessing (81% typical)</a:t>
            </a:r>
          </a:p>
          <a:p>
            <a:pPr>
              <a:spcBef>
                <a:spcPts val="800"/>
              </a:spcBef>
              <a:defRPr sz="1800"/>
            </a:pPr>
            <a:r>
              <a:t>   Iteration 4: Final expert review (85% typical)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🎯 Target: 80%+ score = automatic approval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Demo: Real Wildfire Claim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📥 DOCUMENTS UPLOADED:</a:t>
            </a:r>
          </a:p>
          <a:p>
            <a:pPr>
              <a:spcBef>
                <a:spcPts val="600"/>
              </a:spcBef>
              <a:defRPr sz="1600"/>
            </a:pPr>
            <a:r>
              <a:t>• Kitchen fire damage photo</a:t>
            </a:r>
          </a:p>
          <a:p>
            <a:pPr>
              <a:spcBef>
                <a:spcPts val="600"/>
              </a:spcBef>
              <a:defRPr sz="1600"/>
            </a:pPr>
            <a:r>
              <a:t>• Home Depot receipt ($1,073)</a:t>
            </a:r>
          </a:p>
          <a:p>
            <a:pPr>
              <a:spcBef>
                <a:spcPts val="600"/>
              </a:spcBef>
              <a:defRPr sz="1600"/>
            </a:pPr>
            <a:r>
              <a:t>• Lowe's receipt ($289)</a:t>
            </a:r>
          </a:p>
          <a:p>
            <a:pPr>
              <a:spcBef>
                <a:spcPts val="600"/>
              </a:spcBef>
              <a:defRPr sz="1600"/>
            </a:pPr>
            <a:r>
              <a:t>• Insurance policy</a:t>
            </a:r>
          </a:p>
          <a:p>
            <a:pPr>
              <a:spcBef>
                <a:spcPts val="600"/>
              </a:spcBef>
              <a:defRPr sz="1600"/>
            </a:pPr>
            <a:r>
              <a:t>• Fire dept report</a:t>
            </a:r>
          </a:p>
          <a:p>
            <a:pPr>
              <a:spcBef>
                <a:spcPts val="600"/>
              </a:spcBef>
              <a:defRPr sz="1600"/>
            </a:pPr>
            <a:r>
              <a:t>• Contractor estimate ($115k)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⏱️ PROCESSING TIME:</a:t>
            </a:r>
          </a:p>
          <a:p>
            <a:pPr>
              <a:spcBef>
                <a:spcPts val="600"/>
              </a:spcBef>
              <a:defRPr sz="1600"/>
            </a:pPr>
            <a:r>
              <a:t>• Document OCR: 8 seconds</a:t>
            </a:r>
          </a:p>
          <a:p>
            <a:pPr>
              <a:spcBef>
                <a:spcPts val="600"/>
              </a:spcBef>
              <a:defRPr sz="1600"/>
            </a:pPr>
            <a:r>
              <a:t>• Validation loop: 47 seconds</a:t>
            </a:r>
          </a:p>
          <a:p>
            <a:pPr>
              <a:spcBef>
                <a:spcPts val="600"/>
              </a:spcBef>
              <a:defRPr sz="1600"/>
            </a:pPr>
            <a:r>
              <a:t>• Output generation: 12 seconds</a:t>
            </a:r>
          </a:p>
          <a:p>
            <a:pPr>
              <a:spcBef>
                <a:spcPts val="600"/>
              </a:spcBef>
              <a:defRPr sz="1600"/>
            </a:pPr>
            <a:r>
              <a:t>• Total: 67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📊 VALIDATION RESULTS:</a:t>
            </a:r>
          </a:p>
          <a:p>
            <a:pPr>
              <a:spcBef>
                <a:spcPts val="600"/>
              </a:spcBef>
              <a:defRPr sz="1600"/>
            </a:pPr>
            <a:r>
              <a:t>• Iteration 1: 25/47 rules = 53%</a:t>
            </a:r>
          </a:p>
          <a:p>
            <a:pPr>
              <a:spcBef>
                <a:spcPts val="600"/>
              </a:spcBef>
              <a:defRPr sz="1600"/>
            </a:pPr>
            <a:r>
              <a:t>• Iteration 2: 35/47 rules = 74%</a:t>
            </a:r>
          </a:p>
          <a:p>
            <a:pPr>
              <a:spcBef>
                <a:spcPts val="600"/>
              </a:spcBef>
              <a:defRPr sz="1600"/>
            </a:pPr>
            <a:r>
              <a:t>  (+ 6 Knot receipts fetched)</a:t>
            </a:r>
          </a:p>
          <a:p>
            <a:pPr>
              <a:spcBef>
                <a:spcPts val="600"/>
              </a:spcBef>
              <a:defRPr sz="1600"/>
            </a:pPr>
            <a:r>
              <a:t>• Iteration 3: 38/47 rules = 81%</a:t>
            </a:r>
          </a:p>
          <a:p>
            <a:pPr>
              <a:spcBef>
                <a:spcPts val="600"/>
              </a:spcBef>
              <a:defRPr sz="1600"/>
            </a:pPr>
            <a:r>
              <a:t>  ✅ Target reached!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🏆 FINAL OUTPUTS:</a:t>
            </a:r>
          </a:p>
          <a:p>
            <a:pPr>
              <a:spcBef>
                <a:spcPts val="600"/>
              </a:spcBef>
              <a:defRPr sz="1600"/>
            </a:pPr>
            <a:r>
              <a:t>• 9 professional PDFs in ZIP</a:t>
            </a:r>
          </a:p>
          <a:p>
            <a:pPr>
              <a:spcBef>
                <a:spcPts val="600"/>
              </a:spcBef>
              <a:defRPr sz="1600"/>
            </a:pPr>
            <a:r>
              <a:t>• $116,713 itemized inventory</a:t>
            </a:r>
          </a:p>
          <a:p>
            <a:pPr>
              <a:spcBef>
                <a:spcPts val="600"/>
              </a:spcBef>
              <a:defRPr sz="1600"/>
            </a:pPr>
            <a:r>
              <a:t>• 🥈 SILVER_TRUST badge</a:t>
            </a:r>
          </a:p>
          <a:p>
            <a:pPr>
              <a:spcBef>
                <a:spcPts val="600"/>
              </a:spcBef>
              <a:defRPr sz="1600"/>
            </a:pPr>
            <a:r>
              <a:t>• ECDSA cryptographic proof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Technical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800"/>
            </a:pPr>
            <a:r>
              <a:t>🧠 Real AI - Not Mock Data</a:t>
            </a:r>
          </a:p>
          <a:p>
            <a:pPr>
              <a:spcBef>
                <a:spcPts val="800"/>
              </a:spcBef>
              <a:defRPr sz="1800"/>
            </a:pPr>
            <a:r>
              <a:t>   Claude Sonnet 4.5 for OCR and validation (not hardcoded responses)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🔄 Progressive Improvement</a:t>
            </a:r>
          </a:p>
          <a:p>
            <a:pPr>
              <a:spcBef>
                <a:spcPts val="800"/>
              </a:spcBef>
              <a:defRPr sz="1800"/>
            </a:pPr>
            <a:r>
              <a:t>   System actively enhances claims by auto-fetching receipts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📏 47-Rule Constitution</a:t>
            </a:r>
          </a:p>
          <a:p>
            <a:pPr>
              <a:spcBef>
                <a:spcPts val="800"/>
              </a:spcBef>
              <a:defRPr sz="1800"/>
            </a:pPr>
            <a:r>
              <a:t>   Comprehensive validation covering all aspects of wildfire claims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🔐 Cryptographic Attestation</a:t>
            </a:r>
          </a:p>
          <a:p>
            <a:pPr>
              <a:spcBef>
                <a:spcPts val="800"/>
              </a:spcBef>
              <a:defRPr sz="1800"/>
            </a:pPr>
            <a:r>
              <a:t>   ECDSA signatures (SHA-256) for tamper-proof validation proof</a:t>
            </a:r>
          </a:p>
          <a:p>
            <a:pPr>
              <a:spcBef>
                <a:spcPts val="800"/>
              </a:spcBef>
              <a:defRPr sz="1800"/>
            </a:pPr>
          </a:p>
          <a:p>
            <a:pPr>
              <a:spcBef>
                <a:spcPts val="800"/>
              </a:spcBef>
              <a:defRPr sz="1800"/>
            </a:pPr>
            <a:r>
              <a:t>💾 Production-Ready</a:t>
            </a:r>
          </a:p>
          <a:p>
            <a:pPr>
              <a:spcBef>
                <a:spcPts val="800"/>
              </a:spcBef>
              <a:defRPr sz="1800"/>
            </a:pPr>
            <a:r>
              <a:t>   Database persistence, error handling, full audit trail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A36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Key Algorithms &amp; Logic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📊 SCORE CALCULATION:</a:t>
            </a:r>
          </a:p>
          <a:p>
            <a:pPr>
              <a:spcBef>
                <a:spcPts val="600"/>
              </a:spcBef>
              <a:defRPr sz="1600"/>
            </a:pPr>
            <a:r>
              <a:t>Rules Passed / Total Rules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Example:</a:t>
            </a:r>
          </a:p>
          <a:p>
            <a:pPr>
              <a:spcBef>
                <a:spcPts val="600"/>
              </a:spcBef>
              <a:defRPr sz="1600"/>
            </a:pPr>
            <a:r>
              <a:t>38 rules passed out of 47</a:t>
            </a:r>
          </a:p>
          <a:p>
            <a:pPr>
              <a:spcBef>
                <a:spcPts val="600"/>
              </a:spcBef>
              <a:defRPr sz="1600"/>
            </a:pPr>
            <a:r>
              <a:t>= 38/47 = 80.85%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Higher score = more rules</a:t>
            </a:r>
          </a:p>
          <a:p>
            <a:pPr>
              <a:spcBef>
                <a:spcPts val="600"/>
              </a:spcBef>
              <a:defRPr sz="1600"/>
            </a:pPr>
            <a:r>
              <a:t>satisfied by the claim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Each rule weighted by</a:t>
            </a:r>
          </a:p>
          <a:p>
            <a:pPr>
              <a:spcBef>
                <a:spcPts val="600"/>
              </a:spcBef>
              <a:defRPr sz="1600"/>
            </a:pPr>
            <a:r>
              <a:t>importance (5%-20%)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defRPr sz="1600"/>
            </a:pPr>
            <a:r>
              <a:t>💰 VALUE EXTRACTION:</a:t>
            </a:r>
          </a:p>
          <a:p>
            <a:pPr>
              <a:spcBef>
                <a:spcPts val="600"/>
              </a:spcBef>
              <a:defRPr sz="1600"/>
            </a:pPr>
            <a:r>
              <a:t>Receipt OCR gets amounts:</a:t>
            </a:r>
          </a:p>
          <a:p>
            <a:pPr>
              <a:spcBef>
                <a:spcPts val="600"/>
              </a:spcBef>
              <a:defRPr sz="1600"/>
            </a:pPr>
            <a:r>
              <a:t>[899, 24.99, 18.97, 1073.86]</a:t>
            </a:r>
          </a:p>
          <a:p>
            <a:pPr>
              <a:spcBef>
                <a:spcPts val="600"/>
              </a:spcBef>
              <a:defRPr sz="1600"/>
            </a:pPr>
            <a:r>
              <a:t>         ↑</a:t>
            </a:r>
          </a:p>
          <a:p>
            <a:pPr>
              <a:spcBef>
                <a:spcPts val="600"/>
              </a:spcBef>
              <a:defRPr sz="1600"/>
            </a:pPr>
            <a:r>
              <a:t>   Takes last value (total)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Itemized Inventory:</a:t>
            </a:r>
          </a:p>
          <a:p>
            <a:pPr>
              <a:spcBef>
                <a:spcPts val="600"/>
              </a:spcBef>
              <a:defRPr sz="1600"/>
            </a:pPr>
            <a:r>
              <a:t>Sum of all receipt totals</a:t>
            </a:r>
          </a:p>
          <a:p>
            <a:pPr>
              <a:spcBef>
                <a:spcPts val="600"/>
              </a:spcBef>
              <a:defRPr sz="1600"/>
            </a:pPr>
            <a:r>
              <a:t>$1,073 + $289 + $115,350</a:t>
            </a:r>
          </a:p>
          <a:p>
            <a:pPr>
              <a:spcBef>
                <a:spcPts val="600"/>
              </a:spcBef>
              <a:defRPr sz="1600"/>
            </a:pPr>
            <a:r>
              <a:t>= $116,713.24</a:t>
            </a:r>
          </a:p>
          <a:p>
            <a:pPr>
              <a:spcBef>
                <a:spcPts val="600"/>
              </a:spcBef>
              <a:defRPr sz="1600"/>
            </a:pPr>
          </a:p>
          <a:p>
            <a:pPr>
              <a:spcBef>
                <a:spcPts val="600"/>
              </a:spcBef>
              <a:defRPr sz="1600"/>
            </a:pPr>
            <a:r>
              <a:t>All calculated automatically!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