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80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7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72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29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78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925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5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8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448" y="560832"/>
            <a:ext cx="8327136" cy="841248"/>
          </a:xfrm>
        </p:spPr>
        <p:txBody>
          <a:bodyPr>
            <a:normAutofit/>
          </a:bodyPr>
          <a:lstStyle/>
          <a:p>
            <a:r>
              <a:rPr sz="2400" dirty="0"/>
              <a:t>Improving User Retention and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008" y="2143087"/>
            <a:ext cx="5785104" cy="3767327"/>
          </a:xfrm>
        </p:spPr>
        <p:txBody>
          <a:bodyPr>
            <a:normAutofit/>
          </a:bodyPr>
          <a:lstStyle/>
          <a:p>
            <a:r>
              <a:rPr sz="2800" dirty="0" smtClean="0"/>
              <a:t>Analysis </a:t>
            </a:r>
            <a:r>
              <a:rPr sz="2800" dirty="0"/>
              <a:t>of user behavior &amp; anomalies</a:t>
            </a:r>
          </a:p>
          <a:p>
            <a:r>
              <a:rPr sz="2800" dirty="0" smtClean="0"/>
              <a:t>Focus</a:t>
            </a:r>
            <a:r>
              <a:rPr sz="2800" dirty="0"/>
              <a:t>: driving retention, engagement, and conversions</a:t>
            </a:r>
          </a:p>
          <a:p>
            <a:r>
              <a:rPr sz="2800" dirty="0" smtClean="0"/>
              <a:t>Based </a:t>
            </a:r>
            <a:r>
              <a:rPr sz="2800" dirty="0"/>
              <a:t>on 5,000 user signups dataset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229" y="1923631"/>
            <a:ext cx="2281237" cy="22812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560" y="5359068"/>
            <a:ext cx="1097280" cy="10972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648" y="2143087"/>
            <a:ext cx="682752" cy="682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17" y="370332"/>
            <a:ext cx="7217664" cy="828527"/>
          </a:xfrm>
        </p:spPr>
        <p:txBody>
          <a:bodyPr/>
          <a:lstStyle/>
          <a:p>
            <a:r>
              <a:rPr dirty="0"/>
              <a:t>Key Findings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7839" y="1821181"/>
            <a:ext cx="7168897" cy="2031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000" dirty="0" smtClean="0"/>
              <a:t>Retention </a:t>
            </a:r>
            <a:r>
              <a:rPr sz="2000" dirty="0"/>
              <a:t>drop-off: Only </a:t>
            </a:r>
            <a:r>
              <a:rPr sz="2000" dirty="0" smtClean="0"/>
              <a:t>6</a:t>
            </a:r>
            <a:r>
              <a:rPr lang="en-US" sz="2000" dirty="0" smtClean="0"/>
              <a:t>4</a:t>
            </a:r>
            <a:r>
              <a:rPr sz="2000" dirty="0" smtClean="0"/>
              <a:t>% </a:t>
            </a:r>
            <a:r>
              <a:rPr sz="2000" dirty="0"/>
              <a:t>of signups open the </a:t>
            </a:r>
            <a:r>
              <a:rPr sz="2000" dirty="0" smtClean="0"/>
              <a:t>app</a:t>
            </a:r>
            <a:endParaRPr sz="2000" dirty="0"/>
          </a:p>
          <a:p>
            <a:pPr marL="0" indent="0">
              <a:buNone/>
            </a:pPr>
            <a:r>
              <a:rPr sz="2000" dirty="0" smtClean="0"/>
              <a:t>Churned users </a:t>
            </a:r>
            <a:r>
              <a:rPr sz="2000" dirty="0"/>
              <a:t>average 6 sessions, vs 32+ sessions for retained users</a:t>
            </a:r>
          </a:p>
          <a:p>
            <a:pPr marL="0" indent="0">
              <a:buNone/>
            </a:pPr>
            <a:r>
              <a:rPr sz="2000" dirty="0" smtClean="0"/>
              <a:t>Low e</a:t>
            </a:r>
            <a:r>
              <a:rPr lang="en-US" sz="2000" dirty="0" smtClean="0"/>
              <a:t>xploration</a:t>
            </a:r>
            <a:r>
              <a:rPr sz="2000" dirty="0" smtClean="0"/>
              <a:t> </a:t>
            </a:r>
            <a:r>
              <a:rPr lang="en-US" sz="2000" dirty="0" smtClean="0"/>
              <a:t>of</a:t>
            </a:r>
            <a:r>
              <a:rPr sz="2000" dirty="0" smtClean="0"/>
              <a:t> deep </a:t>
            </a:r>
            <a:r>
              <a:rPr sz="2000" dirty="0"/>
              <a:t>features (journal, profile, coaching) </a:t>
            </a:r>
          </a:p>
          <a:p>
            <a:pPr marL="0" indent="0">
              <a:buNone/>
            </a:pPr>
            <a:r>
              <a:rPr sz="2000" dirty="0" smtClean="0"/>
              <a:t>Retained </a:t>
            </a:r>
            <a:r>
              <a:rPr sz="2000" dirty="0"/>
              <a:t>users consistently </a:t>
            </a:r>
            <a:r>
              <a:rPr sz="2000" dirty="0" smtClean="0"/>
              <a:t>engage</a:t>
            </a:r>
            <a:r>
              <a:rPr lang="en-US" sz="2000" dirty="0" smtClean="0"/>
              <a:t> more </a:t>
            </a:r>
            <a:r>
              <a:rPr lang="en-US" sz="2000" dirty="0"/>
              <a:t>with Sleep, Strain, Recovery features</a:t>
            </a:r>
            <a:endParaRPr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94" y="1872512"/>
            <a:ext cx="300227" cy="30022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254" y="2344831"/>
            <a:ext cx="435161" cy="3064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830" y="3010278"/>
            <a:ext cx="335791" cy="33579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927" y="3273559"/>
            <a:ext cx="665159" cy="6651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796" y="4065409"/>
            <a:ext cx="4719448" cy="26462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4" y="245364"/>
            <a:ext cx="5937755" cy="864108"/>
          </a:xfrm>
        </p:spPr>
        <p:txBody>
          <a:bodyPr/>
          <a:lstStyle/>
          <a:p>
            <a:r>
              <a:rPr dirty="0"/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4" y="1784605"/>
            <a:ext cx="6501637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sz="2000" dirty="0" smtClean="0"/>
              <a:t>High </a:t>
            </a:r>
            <a:r>
              <a:rPr sz="2000" dirty="0"/>
              <a:t>churn </a:t>
            </a:r>
            <a:r>
              <a:rPr lang="en-US" sz="2000" dirty="0" smtClean="0"/>
              <a:t>→ ~</a:t>
            </a:r>
            <a:r>
              <a:rPr sz="2000" dirty="0" smtClean="0"/>
              <a:t>36</a:t>
            </a:r>
            <a:r>
              <a:rPr sz="2000" dirty="0"/>
              <a:t>% users lost after signup 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 Revenue </a:t>
            </a:r>
            <a:r>
              <a:rPr sz="2000" dirty="0" smtClean="0"/>
              <a:t>leakage</a:t>
            </a:r>
            <a:r>
              <a:rPr sz="2000" dirty="0"/>
              <a:t>: churned users unlikely to convert to </a:t>
            </a:r>
            <a:endParaRPr lang="en-US" sz="2000" dirty="0" smtClean="0"/>
          </a:p>
          <a:p>
            <a:pPr marL="0" indent="0">
              <a:buNone/>
            </a:pPr>
            <a:r>
              <a:rPr sz="2000" dirty="0" smtClean="0"/>
              <a:t>Engagement </a:t>
            </a:r>
            <a:r>
              <a:rPr sz="2000" dirty="0"/>
              <a:t>gap: Retained users spend 2.3x more time in app</a:t>
            </a:r>
          </a:p>
          <a:p>
            <a:pPr marL="0" indent="0">
              <a:buNone/>
            </a:pPr>
            <a:r>
              <a:rPr lang="en-US" sz="2000" dirty="0" smtClean="0"/>
              <a:t>Missed upsell :</a:t>
            </a:r>
            <a:r>
              <a:rPr sz="2000" dirty="0" smtClean="0"/>
              <a:t> coaching </a:t>
            </a:r>
            <a:r>
              <a:rPr sz="2000" dirty="0"/>
              <a:t>&amp; premium </a:t>
            </a:r>
            <a:r>
              <a:rPr sz="2000" dirty="0" smtClean="0"/>
              <a:t>features</a:t>
            </a:r>
            <a:r>
              <a:rPr lang="en-US" sz="2000" dirty="0" smtClean="0"/>
              <a:t> under-used</a:t>
            </a: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78" y="1784605"/>
            <a:ext cx="385510" cy="3855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550" y="2224535"/>
            <a:ext cx="300166" cy="3001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884" y="3152657"/>
            <a:ext cx="226160" cy="226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97" y="2695448"/>
            <a:ext cx="299600" cy="29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25" y="3814977"/>
            <a:ext cx="4567555" cy="259034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318516"/>
            <a:ext cx="5937755" cy="717804"/>
          </a:xfrm>
        </p:spPr>
        <p:txBody>
          <a:bodyPr>
            <a:normAutofit fontScale="90000"/>
          </a:bodyPr>
          <a:lstStyle/>
          <a:p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189" y="1825754"/>
            <a:ext cx="6998208" cy="42748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600" dirty="0" smtClean="0"/>
              <a:t> </a:t>
            </a:r>
            <a:r>
              <a:rPr sz="1600" dirty="0"/>
              <a:t>Onboarding Redesign</a:t>
            </a:r>
          </a:p>
          <a:p>
            <a:pPr marL="0" indent="0">
              <a:buNone/>
            </a:pPr>
            <a:r>
              <a:rPr sz="1600" dirty="0" smtClean="0"/>
              <a:t> </a:t>
            </a:r>
            <a:r>
              <a:rPr lang="en-US" sz="1600" dirty="0" smtClean="0"/>
              <a:t>  </a:t>
            </a:r>
            <a:r>
              <a:rPr sz="1600" dirty="0" smtClean="0"/>
              <a:t> </a:t>
            </a:r>
            <a:r>
              <a:rPr sz="1600" dirty="0"/>
              <a:t>- Guide new users to explore journal, profile, and </a:t>
            </a:r>
            <a:r>
              <a:rPr sz="1600" dirty="0" smtClean="0"/>
              <a:t>coaching</a:t>
            </a:r>
            <a:endParaRPr sz="1600" dirty="0"/>
          </a:p>
          <a:p>
            <a:pPr marL="0" indent="0">
              <a:buNone/>
            </a:pPr>
            <a:r>
              <a:rPr sz="1600" dirty="0" smtClean="0"/>
              <a:t> </a:t>
            </a:r>
            <a:r>
              <a:rPr lang="en-US" sz="1600" dirty="0" smtClean="0"/>
              <a:t>  </a:t>
            </a:r>
            <a:r>
              <a:rPr sz="1600" dirty="0" smtClean="0"/>
              <a:t> </a:t>
            </a:r>
            <a:r>
              <a:rPr sz="1600" dirty="0"/>
              <a:t>- Personalized welcome flows</a:t>
            </a:r>
          </a:p>
          <a:p>
            <a:endParaRPr sz="1600" dirty="0"/>
          </a:p>
          <a:p>
            <a:pPr marL="0" indent="0">
              <a:buNone/>
            </a:pPr>
            <a:r>
              <a:rPr sz="1600" dirty="0" smtClean="0"/>
              <a:t>Feature </a:t>
            </a:r>
            <a:r>
              <a:rPr sz="1600" dirty="0"/>
              <a:t>Nudges &amp; Reminders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sz="1600" dirty="0" smtClean="0"/>
              <a:t>- </a:t>
            </a:r>
            <a:r>
              <a:rPr sz="1600" dirty="0"/>
              <a:t>Push notifications / in-app prompts for high-value features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    - Focus : </a:t>
            </a:r>
            <a:r>
              <a:rPr lang="en-US" sz="1600" dirty="0"/>
              <a:t>S</a:t>
            </a:r>
            <a:r>
              <a:rPr sz="1600" dirty="0" smtClean="0"/>
              <a:t>leep</a:t>
            </a:r>
            <a:r>
              <a:rPr sz="1600" dirty="0"/>
              <a:t>, </a:t>
            </a:r>
            <a:r>
              <a:rPr lang="en-US" sz="1600" dirty="0" smtClean="0"/>
              <a:t>S</a:t>
            </a:r>
            <a:r>
              <a:rPr sz="1600" dirty="0" smtClean="0"/>
              <a:t>train</a:t>
            </a:r>
            <a:r>
              <a:rPr sz="1600" dirty="0"/>
              <a:t>, </a:t>
            </a:r>
            <a:r>
              <a:rPr lang="en-US" sz="1600" dirty="0" smtClean="0"/>
              <a:t>R</a:t>
            </a:r>
            <a:r>
              <a:rPr sz="1600" dirty="0" smtClean="0"/>
              <a:t>ecovery</a:t>
            </a:r>
            <a:endParaRPr sz="1600" dirty="0"/>
          </a:p>
          <a:p>
            <a:endParaRPr sz="1600" dirty="0" smtClean="0"/>
          </a:p>
          <a:p>
            <a:pPr marL="0" indent="0">
              <a:buNone/>
            </a:pPr>
            <a:r>
              <a:rPr sz="1600" dirty="0" smtClean="0"/>
              <a:t>Incentivize </a:t>
            </a:r>
            <a:r>
              <a:rPr sz="1600" dirty="0"/>
              <a:t>Premium Trial</a:t>
            </a:r>
          </a:p>
          <a:p>
            <a:pPr marL="0" indent="0">
              <a:buNone/>
            </a:pPr>
            <a:r>
              <a:rPr lang="en-US" sz="1600" dirty="0" smtClean="0"/>
              <a:t>    </a:t>
            </a:r>
            <a:r>
              <a:rPr sz="1600" dirty="0" smtClean="0"/>
              <a:t>-</a:t>
            </a:r>
            <a:r>
              <a:rPr lang="en-US" sz="1600" dirty="0" smtClean="0"/>
              <a:t> </a:t>
            </a:r>
            <a:r>
              <a:rPr sz="1600" dirty="0" smtClean="0"/>
              <a:t>Offer </a:t>
            </a:r>
            <a:r>
              <a:rPr sz="1600" dirty="0"/>
              <a:t>limited-time free access 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- </a:t>
            </a:r>
            <a:r>
              <a:rPr lang="en-US" sz="1600" dirty="0"/>
              <a:t>Showcase premium value early</a:t>
            </a:r>
            <a:endParaRPr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966" y="4840225"/>
            <a:ext cx="268223" cy="2682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075" y="3385784"/>
            <a:ext cx="204005" cy="2352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58" y="1836705"/>
            <a:ext cx="341839" cy="3418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477" y="4248929"/>
            <a:ext cx="1987297" cy="19872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800" y="501396"/>
            <a:ext cx="6794243" cy="778764"/>
          </a:xfrm>
        </p:spPr>
        <p:txBody>
          <a:bodyPr/>
          <a:lstStyle/>
          <a:p>
            <a:r>
              <a:rPr dirty="0"/>
              <a:t>Implementation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4104" y="2227796"/>
            <a:ext cx="7940291" cy="3524090"/>
          </a:xfrm>
        </p:spPr>
        <p:txBody>
          <a:bodyPr>
            <a:normAutofit/>
          </a:bodyPr>
          <a:lstStyle/>
          <a:p>
            <a:pPr marL="0" indent="0">
              <a:spcBef>
                <a:spcPts val="700"/>
              </a:spcBef>
              <a:buNone/>
            </a:pPr>
            <a:r>
              <a:rPr sz="2000" dirty="0" smtClean="0"/>
              <a:t>Tech</a:t>
            </a:r>
            <a:r>
              <a:rPr lang="en-US" sz="2000" dirty="0" smtClean="0"/>
              <a:t> </a:t>
            </a:r>
            <a:r>
              <a:rPr lang="en-US" sz="2000" dirty="0"/>
              <a:t>: </a:t>
            </a:r>
            <a:r>
              <a:rPr lang="en-US" sz="2000" dirty="0" smtClean="0"/>
              <a:t> Notification </a:t>
            </a:r>
            <a:r>
              <a:rPr lang="en-US" sz="2000" dirty="0"/>
              <a:t>system, onboarding </a:t>
            </a:r>
            <a:r>
              <a:rPr lang="en-US" sz="2000" dirty="0" smtClean="0"/>
              <a:t>updates</a:t>
            </a:r>
          </a:p>
          <a:p>
            <a:pPr marL="0" indent="0">
              <a:spcBef>
                <a:spcPts val="700"/>
              </a:spcBef>
              <a:buNone/>
            </a:pPr>
            <a:endParaRPr sz="2000" dirty="0"/>
          </a:p>
          <a:p>
            <a:pPr marL="0" indent="0">
              <a:spcBef>
                <a:spcPts val="700"/>
              </a:spcBef>
              <a:buNone/>
            </a:pPr>
            <a:r>
              <a:rPr sz="2000" dirty="0" smtClean="0"/>
              <a:t>Data </a:t>
            </a:r>
            <a:r>
              <a:rPr lang="en-US" sz="2000" dirty="0" smtClean="0"/>
              <a:t>:</a:t>
            </a:r>
            <a:r>
              <a:rPr sz="2000" dirty="0" smtClean="0"/>
              <a:t> </a:t>
            </a:r>
            <a:r>
              <a:rPr lang="en-US" sz="2000" dirty="0" smtClean="0"/>
              <a:t> Track </a:t>
            </a:r>
            <a:r>
              <a:rPr lang="en-US" sz="2000" dirty="0"/>
              <a:t>feature adoption &amp; retention by cohort</a:t>
            </a:r>
            <a:r>
              <a:rPr sz="2000" dirty="0" smtClean="0"/>
              <a:t> </a:t>
            </a:r>
            <a:r>
              <a:rPr lang="en-US" sz="2000" dirty="0" smtClean="0"/>
              <a:t>, </a:t>
            </a:r>
            <a:r>
              <a:rPr sz="2000" dirty="0" smtClean="0"/>
              <a:t>trial-to-premium </a:t>
            </a:r>
            <a:r>
              <a:rPr lang="en-US" sz="2000" dirty="0" smtClean="0"/>
              <a:t>   </a:t>
            </a:r>
            <a:r>
              <a:rPr sz="2000" dirty="0" smtClean="0"/>
              <a:t>conversion</a:t>
            </a:r>
            <a:endParaRPr lang="en-US" sz="2000" dirty="0" smtClean="0"/>
          </a:p>
          <a:p>
            <a:pPr marL="0" indent="0">
              <a:spcBef>
                <a:spcPts val="700"/>
              </a:spcBef>
              <a:buNone/>
            </a:pPr>
            <a:endParaRPr sz="2000" dirty="0"/>
          </a:p>
          <a:p>
            <a:pPr marL="0" indent="0">
              <a:spcBef>
                <a:spcPts val="700"/>
              </a:spcBef>
              <a:buNone/>
            </a:pPr>
            <a:r>
              <a:rPr sz="2000" dirty="0" smtClean="0"/>
              <a:t>U</a:t>
            </a:r>
            <a:r>
              <a:rPr lang="en-US" sz="2000" dirty="0" smtClean="0"/>
              <a:t>X </a:t>
            </a:r>
            <a:r>
              <a:rPr sz="2000" dirty="0" smtClean="0"/>
              <a:t>:</a:t>
            </a:r>
            <a:r>
              <a:rPr lang="en-US" sz="2000" dirty="0"/>
              <a:t> </a:t>
            </a:r>
            <a:r>
              <a:rPr lang="en-US" sz="2000" dirty="0" smtClean="0"/>
              <a:t> Nudges </a:t>
            </a:r>
            <a:r>
              <a:rPr lang="en-US" sz="2000" dirty="0"/>
              <a:t>must be helpful, not </a:t>
            </a:r>
            <a:r>
              <a:rPr lang="en-US" sz="2000" dirty="0" err="1"/>
              <a:t>spammy</a:t>
            </a: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342900"/>
            <a:ext cx="5937755" cy="888492"/>
          </a:xfrm>
        </p:spPr>
        <p:txBody>
          <a:bodyPr/>
          <a:lstStyle/>
          <a:p>
            <a:r>
              <a:rPr dirty="0"/>
              <a:t>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4250" y="2030079"/>
            <a:ext cx="6550403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- </a:t>
            </a:r>
            <a:r>
              <a:rPr sz="2000" dirty="0" smtClean="0"/>
              <a:t> </a:t>
            </a:r>
            <a:r>
              <a:rPr sz="2000" dirty="0"/>
              <a:t>Retention Rate: % </a:t>
            </a:r>
            <a:r>
              <a:rPr sz="2000" dirty="0" smtClean="0"/>
              <a:t>active </a:t>
            </a:r>
            <a:r>
              <a:rPr lang="en-US" sz="2000" dirty="0" smtClean="0"/>
              <a:t>after </a:t>
            </a:r>
            <a:r>
              <a:rPr sz="2000" dirty="0" smtClean="0"/>
              <a:t>4</a:t>
            </a:r>
            <a:r>
              <a:rPr sz="2000" dirty="0"/>
              <a:t>+ </a:t>
            </a:r>
            <a:r>
              <a:rPr sz="2000" dirty="0" smtClean="0"/>
              <a:t>weeks</a:t>
            </a:r>
            <a:endParaRPr sz="2000" dirty="0"/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smtClean="0"/>
              <a:t>Feature </a:t>
            </a:r>
            <a:r>
              <a:rPr sz="2000" dirty="0"/>
              <a:t>Adoption: </a:t>
            </a:r>
            <a:r>
              <a:rPr lang="en-US" sz="2000" dirty="0" smtClean="0"/>
              <a:t>J</a:t>
            </a:r>
            <a:r>
              <a:rPr sz="2000" dirty="0" smtClean="0"/>
              <a:t>ournal</a:t>
            </a:r>
            <a:r>
              <a:rPr sz="2000" dirty="0"/>
              <a:t>, </a:t>
            </a:r>
            <a:r>
              <a:rPr lang="en-US" sz="2000" dirty="0" smtClean="0"/>
              <a:t>P</a:t>
            </a:r>
            <a:r>
              <a:rPr sz="2000" dirty="0" smtClean="0"/>
              <a:t>rofile</a:t>
            </a:r>
            <a:r>
              <a:rPr sz="2000" dirty="0"/>
              <a:t>, </a:t>
            </a:r>
            <a:r>
              <a:rPr lang="en-US" sz="2000" dirty="0" smtClean="0"/>
              <a:t>C</a:t>
            </a:r>
            <a:r>
              <a:rPr sz="2000" dirty="0" smtClean="0"/>
              <a:t>oaching </a:t>
            </a:r>
            <a:r>
              <a:rPr sz="2000" dirty="0"/>
              <a:t>engagement</a:t>
            </a:r>
          </a:p>
          <a:p>
            <a:pPr marL="0" indent="0">
              <a:buNone/>
            </a:pPr>
            <a:r>
              <a:rPr sz="2000" dirty="0"/>
              <a:t>- </a:t>
            </a:r>
            <a:r>
              <a:rPr sz="2000" dirty="0" smtClean="0"/>
              <a:t> </a:t>
            </a:r>
            <a:r>
              <a:rPr sz="2000" dirty="0"/>
              <a:t>Conversion </a:t>
            </a:r>
            <a:r>
              <a:rPr sz="2000" dirty="0" smtClean="0"/>
              <a:t>: </a:t>
            </a:r>
            <a:r>
              <a:rPr lang="en-US" sz="2000" dirty="0"/>
              <a:t>Free → Premium </a:t>
            </a:r>
            <a:r>
              <a:rPr lang="en-US" sz="2000" dirty="0" smtClean="0"/>
              <a:t>subscriptions</a:t>
            </a:r>
          </a:p>
          <a:p>
            <a:pPr marL="0" indent="0">
              <a:buNone/>
            </a:pPr>
            <a:r>
              <a:rPr sz="2000" dirty="0" smtClean="0"/>
              <a:t>-  Satisfaction</a:t>
            </a:r>
            <a:r>
              <a:rPr sz="2000" dirty="0"/>
              <a:t>: </a:t>
            </a:r>
            <a:r>
              <a:rPr sz="2000" dirty="0" smtClean="0"/>
              <a:t>NPS </a:t>
            </a:r>
            <a:r>
              <a:rPr lang="en-US" sz="2000" dirty="0" smtClean="0"/>
              <a:t>, a</a:t>
            </a:r>
            <a:r>
              <a:rPr sz="2000" dirty="0" smtClean="0"/>
              <a:t>pp rating</a:t>
            </a:r>
            <a:r>
              <a:rPr lang="en-US" sz="2000" dirty="0" smtClean="0"/>
              <a:t>s</a:t>
            </a:r>
            <a:endParaRPr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337" y="3581071"/>
            <a:ext cx="3730752" cy="30672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532638"/>
            <a:ext cx="5937755" cy="864108"/>
          </a:xfrm>
        </p:spPr>
        <p:txBody>
          <a:bodyPr/>
          <a:lstStyle/>
          <a:p>
            <a:r>
              <a:rPr lang="en-US" dirty="0" smtClean="0"/>
              <a:t>Takeaway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4541" y="2174749"/>
            <a:ext cx="7001507" cy="310198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redesigning onboarding, encouraging feature adoption, and incentivizing premium trials, we drive:</a:t>
            </a:r>
            <a:endParaRPr dirty="0"/>
          </a:p>
          <a:p>
            <a:pPr marL="0" indent="0">
              <a:buNone/>
            </a:pPr>
            <a:r>
              <a:rPr lang="en-US" dirty="0" smtClean="0"/>
              <a:t>        Higher</a:t>
            </a:r>
            <a:r>
              <a:rPr dirty="0" smtClean="0"/>
              <a:t> Retention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💲 More </a:t>
            </a:r>
            <a:r>
              <a:rPr lang="en-US" dirty="0"/>
              <a:t>Premium </a:t>
            </a:r>
            <a:r>
              <a:rPr lang="en-US" dirty="0" smtClean="0"/>
              <a:t>Conversions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dirty="0" smtClean="0"/>
              <a:t>😊</a:t>
            </a:r>
            <a:r>
              <a:rPr lang="en-US" dirty="0" smtClean="0"/>
              <a:t> </a:t>
            </a:r>
            <a:r>
              <a:rPr lang="en-US" dirty="0"/>
              <a:t>Improved Satisfaction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91" y="2917962"/>
            <a:ext cx="224868" cy="22486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88" y="4032262"/>
            <a:ext cx="5143690" cy="2835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149</TotalTime>
  <Words>286</Words>
  <Application>Microsoft Office PowerPoint</Application>
  <PresentationFormat>On-screen Show 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Improving User Retention and Engagement</vt:lpstr>
      <vt:lpstr>Key Findings &amp; Insights</vt:lpstr>
      <vt:lpstr>Business Impact</vt:lpstr>
      <vt:lpstr>Recommendations</vt:lpstr>
      <vt:lpstr>Implementation Considerations</vt:lpstr>
      <vt:lpstr>Success Metrics</vt:lpstr>
      <vt:lpstr>Takeaway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User Retention and Engagement</dc:title>
  <dc:subject/>
  <dc:creator/>
  <cp:keywords/>
  <dc:description>generated using python-pptx</dc:description>
  <cp:lastModifiedBy>hi</cp:lastModifiedBy>
  <cp:revision>15</cp:revision>
  <dcterms:created xsi:type="dcterms:W3CDTF">2013-01-27T09:14:16Z</dcterms:created>
  <dcterms:modified xsi:type="dcterms:W3CDTF">2025-08-24T13:51:53Z</dcterms:modified>
  <cp:category/>
</cp:coreProperties>
</file>