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7" r:id="rId11"/>
    <p:sldId id="271"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E49C-84AD-848F-D826-4980D419D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C2579B-33E4-8AD3-C4CD-24E69AA12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7A1A41-E795-D7FD-E018-C3364247D415}"/>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5" name="Footer Placeholder 4">
            <a:extLst>
              <a:ext uri="{FF2B5EF4-FFF2-40B4-BE49-F238E27FC236}">
                <a16:creationId xmlns:a16="http://schemas.microsoft.com/office/drawing/2014/main" id="{E8005E97-4B87-E482-0BAA-F73730619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098D2-0862-32B1-9347-B6B5F001223E}"/>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150361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CA3C-6790-351D-EE61-712687B935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A6205-3CB6-5713-A6F3-E48F3DB30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2FFFE-C9E8-389B-A700-0706965426C4}"/>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5" name="Footer Placeholder 4">
            <a:extLst>
              <a:ext uri="{FF2B5EF4-FFF2-40B4-BE49-F238E27FC236}">
                <a16:creationId xmlns:a16="http://schemas.microsoft.com/office/drawing/2014/main" id="{B0984685-6607-70F2-8708-40B0C1691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5B35D-49CA-49EE-1882-D9A4D4706B1E}"/>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304313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517A1-73A4-FC56-9790-A4507A2280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E2B0C-DF18-515F-0418-3CBBD99D2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3398E-BE0F-9B29-AC7E-2048F3BDD918}"/>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5" name="Footer Placeholder 4">
            <a:extLst>
              <a:ext uri="{FF2B5EF4-FFF2-40B4-BE49-F238E27FC236}">
                <a16:creationId xmlns:a16="http://schemas.microsoft.com/office/drawing/2014/main" id="{4C49ED9B-257F-105B-78E6-FD50DD898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AFCDC-B956-F25E-13CB-A05B2C4A623A}"/>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4866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DE42-931A-258C-D2F4-516DF21944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F3629F-8474-3536-14F1-9FD3DC9C5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7F1AA-8DD0-0FC9-5430-6FEB2FBB378D}"/>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5" name="Footer Placeholder 4">
            <a:extLst>
              <a:ext uri="{FF2B5EF4-FFF2-40B4-BE49-F238E27FC236}">
                <a16:creationId xmlns:a16="http://schemas.microsoft.com/office/drawing/2014/main" id="{C6B74F6E-BD0F-E922-4BF7-B0F8FA8CD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BA725-5321-61A6-40BD-A049D53852F7}"/>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29158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0CBE-5783-5F66-085B-01A676A4B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2F9BAB-3D09-59B3-98D3-19A0123B32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CC0CE-4216-EAB3-E5C1-F785F4D3B5FD}"/>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5" name="Footer Placeholder 4">
            <a:extLst>
              <a:ext uri="{FF2B5EF4-FFF2-40B4-BE49-F238E27FC236}">
                <a16:creationId xmlns:a16="http://schemas.microsoft.com/office/drawing/2014/main" id="{30313A0D-426B-83F4-9FFC-010D67312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65871-57B5-3A86-8EE4-D56D7C2AA882}"/>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4931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7F24-C468-4EEA-0871-65DD9F5FF4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F4F79-1DF0-4DEE-7166-3C05EB82F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40FF8-08A4-48EA-6C20-90402C9A7D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EACC96-F4BA-F24D-5702-05269406F841}"/>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6" name="Footer Placeholder 5">
            <a:extLst>
              <a:ext uri="{FF2B5EF4-FFF2-40B4-BE49-F238E27FC236}">
                <a16:creationId xmlns:a16="http://schemas.microsoft.com/office/drawing/2014/main" id="{BEB656A5-0C0C-D7A6-EE49-98C83792C1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BA8EFA-2411-5429-3939-FAAA041D5C8D}"/>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25597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EC1B-B4AF-2234-15FE-5827F7A2C3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D076B-0D5A-FB00-83E4-DE8294A2A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C8BEF-B325-CF91-8A8B-2D08F7E13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74C915-5DC4-FEC9-0EF2-0ED5FE850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6C7CF-FEA8-8030-B8AE-810E6C74DC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A3DDCC-0DBD-AB8D-0BB9-18F5BF083040}"/>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8" name="Footer Placeholder 7">
            <a:extLst>
              <a:ext uri="{FF2B5EF4-FFF2-40B4-BE49-F238E27FC236}">
                <a16:creationId xmlns:a16="http://schemas.microsoft.com/office/drawing/2014/main" id="{3473AADF-56C5-E4A5-F393-B8D9AE8124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38D88A-DE30-99F2-9E1D-58BEE218B2A1}"/>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35954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C631-A8C0-4625-64D5-3A44257AD6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75AC67-D63A-82FD-FB8F-AF37F1C69AAA}"/>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4" name="Footer Placeholder 3">
            <a:extLst>
              <a:ext uri="{FF2B5EF4-FFF2-40B4-BE49-F238E27FC236}">
                <a16:creationId xmlns:a16="http://schemas.microsoft.com/office/drawing/2014/main" id="{A820982D-9BAD-8499-25E4-785BCA738F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86C6EA-C760-4622-3C20-E88DD343BEA9}"/>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33043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38BF9-41C5-0558-0981-EFBEE729AE68}"/>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3" name="Footer Placeholder 2">
            <a:extLst>
              <a:ext uri="{FF2B5EF4-FFF2-40B4-BE49-F238E27FC236}">
                <a16:creationId xmlns:a16="http://schemas.microsoft.com/office/drawing/2014/main" id="{EC0982F2-8657-230B-9F36-C2A752937D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8E524E-4EB5-C846-ABE6-7AF016DC817A}"/>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12835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3A3E-D1C9-BA9A-0344-8AA4F085E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228073-6DC7-0C5D-010E-3D72C7367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FD8931-E45C-404B-FDA8-FFD2F514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D22E-CF16-CF09-0C9D-6B862C20F465}"/>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6" name="Footer Placeholder 5">
            <a:extLst>
              <a:ext uri="{FF2B5EF4-FFF2-40B4-BE49-F238E27FC236}">
                <a16:creationId xmlns:a16="http://schemas.microsoft.com/office/drawing/2014/main" id="{0ADAB2FC-3C23-EC80-5479-9B1A1D3405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47BE7-BCAC-AD82-04EB-FE3915828A7E}"/>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19948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5BE4-E699-9F11-00D0-9CC32D811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065CC3-B05C-5966-6A62-168F640B2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5451CC-CB70-58CE-8178-8DD7B2695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577A2-8EFE-4266-4899-CE12B4CFC02F}"/>
              </a:ext>
            </a:extLst>
          </p:cNvPr>
          <p:cNvSpPr>
            <a:spLocks noGrp="1"/>
          </p:cNvSpPr>
          <p:nvPr>
            <p:ph type="dt" sz="half" idx="10"/>
          </p:nvPr>
        </p:nvSpPr>
        <p:spPr/>
        <p:txBody>
          <a:bodyPr/>
          <a:lstStyle/>
          <a:p>
            <a:fld id="{F5ABDB1D-9006-4EF1-BE78-0F8BCC10E478}" type="datetimeFigureOut">
              <a:rPr lang="en-IN" smtClean="0"/>
              <a:t>28-01-2024</a:t>
            </a:fld>
            <a:endParaRPr lang="en-IN"/>
          </a:p>
        </p:txBody>
      </p:sp>
      <p:sp>
        <p:nvSpPr>
          <p:cNvPr id="6" name="Footer Placeholder 5">
            <a:extLst>
              <a:ext uri="{FF2B5EF4-FFF2-40B4-BE49-F238E27FC236}">
                <a16:creationId xmlns:a16="http://schemas.microsoft.com/office/drawing/2014/main" id="{BAC88B1C-D018-BD49-8923-7F2C2D3E3B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BECF6F-876C-F2A2-CB2D-5305347DCEC4}"/>
              </a:ext>
            </a:extLst>
          </p:cNvPr>
          <p:cNvSpPr>
            <a:spLocks noGrp="1"/>
          </p:cNvSpPr>
          <p:nvPr>
            <p:ph type="sldNum" sz="quarter" idx="12"/>
          </p:nvPr>
        </p:nvSpPr>
        <p:spPr/>
        <p:txBody>
          <a:bodyPr/>
          <a:lstStyle/>
          <a:p>
            <a:fld id="{D76A826D-AD33-4C65-BAEB-4632FB2C1F26}" type="slidenum">
              <a:rPr lang="en-IN" smtClean="0"/>
              <a:t>‹#›</a:t>
            </a:fld>
            <a:endParaRPr lang="en-IN"/>
          </a:p>
        </p:txBody>
      </p:sp>
    </p:spTree>
    <p:extLst>
      <p:ext uri="{BB962C8B-B14F-4D97-AF65-F5344CB8AC3E}">
        <p14:creationId xmlns:p14="http://schemas.microsoft.com/office/powerpoint/2010/main" val="28277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35FD1-1C89-AE89-0A44-F1626E811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96EC6-E426-E463-8281-F055C6F75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AB687-FEB5-95C0-8B18-328FABBF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BDB1D-9006-4EF1-BE78-0F8BCC10E478}" type="datetimeFigureOut">
              <a:rPr lang="en-IN" smtClean="0"/>
              <a:t>28-01-2024</a:t>
            </a:fld>
            <a:endParaRPr lang="en-IN"/>
          </a:p>
        </p:txBody>
      </p:sp>
      <p:sp>
        <p:nvSpPr>
          <p:cNvPr id="5" name="Footer Placeholder 4">
            <a:extLst>
              <a:ext uri="{FF2B5EF4-FFF2-40B4-BE49-F238E27FC236}">
                <a16:creationId xmlns:a16="http://schemas.microsoft.com/office/drawing/2014/main" id="{F7A811ED-A48C-CCCF-44CA-45FD54EB5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DCA104-1AC0-A87B-9EBF-77DA9E725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A826D-AD33-4C65-BAEB-4632FB2C1F26}" type="slidenum">
              <a:rPr lang="en-IN" smtClean="0"/>
              <a:t>‹#›</a:t>
            </a:fld>
            <a:endParaRPr lang="en-IN"/>
          </a:p>
        </p:txBody>
      </p:sp>
    </p:spTree>
    <p:extLst>
      <p:ext uri="{BB962C8B-B14F-4D97-AF65-F5344CB8AC3E}">
        <p14:creationId xmlns:p14="http://schemas.microsoft.com/office/powerpoint/2010/main" val="2386521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027A-96A5-36E4-FEDF-F66A20D3795F}"/>
              </a:ext>
            </a:extLst>
          </p:cNvPr>
          <p:cNvSpPr>
            <a:spLocks noGrp="1"/>
          </p:cNvSpPr>
          <p:nvPr>
            <p:ph type="ctrTitle"/>
          </p:nvPr>
        </p:nvSpPr>
        <p:spPr>
          <a:xfrm>
            <a:off x="1524000" y="1102043"/>
            <a:ext cx="9144000" cy="1083509"/>
          </a:xfrm>
        </p:spPr>
        <p:txBody>
          <a:bodyPr/>
          <a:lstStyle/>
          <a:p>
            <a:r>
              <a:rPr lang="en-US" dirty="0"/>
              <a:t>Clustering </a:t>
            </a:r>
            <a:endParaRPr lang="en-IN" dirty="0"/>
          </a:p>
        </p:txBody>
      </p:sp>
      <p:sp>
        <p:nvSpPr>
          <p:cNvPr id="3" name="TextBox 2">
            <a:extLst>
              <a:ext uri="{FF2B5EF4-FFF2-40B4-BE49-F238E27FC236}">
                <a16:creationId xmlns:a16="http://schemas.microsoft.com/office/drawing/2014/main" id="{8D486D14-D515-4F02-367E-7BE0F76ECDDA}"/>
              </a:ext>
            </a:extLst>
          </p:cNvPr>
          <p:cNvSpPr txBox="1"/>
          <p:nvPr/>
        </p:nvSpPr>
        <p:spPr>
          <a:xfrm>
            <a:off x="9126072" y="5774491"/>
            <a:ext cx="2641056" cy="923330"/>
          </a:xfrm>
          <a:prstGeom prst="rect">
            <a:avLst/>
          </a:prstGeom>
          <a:noFill/>
        </p:spPr>
        <p:txBody>
          <a:bodyPr wrap="square" rtlCol="0">
            <a:spAutoFit/>
          </a:bodyPr>
          <a:lstStyle/>
          <a:p>
            <a:r>
              <a:rPr lang="en-US" dirty="0"/>
              <a:t>Name – Rimo Ghosh</a:t>
            </a:r>
          </a:p>
          <a:p>
            <a:r>
              <a:rPr lang="en-US" dirty="0"/>
              <a:t>University – </a:t>
            </a:r>
            <a:r>
              <a:rPr lang="en-US" dirty="0" err="1"/>
              <a:t>Kiit</a:t>
            </a:r>
            <a:r>
              <a:rPr lang="en-US" dirty="0"/>
              <a:t> University</a:t>
            </a:r>
          </a:p>
          <a:p>
            <a:endParaRPr lang="en-IN" dirty="0"/>
          </a:p>
        </p:txBody>
      </p:sp>
    </p:spTree>
    <p:extLst>
      <p:ext uri="{BB962C8B-B14F-4D97-AF65-F5344CB8AC3E}">
        <p14:creationId xmlns:p14="http://schemas.microsoft.com/office/powerpoint/2010/main" val="1643038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EEEB-376C-3191-1997-BD0F7D74F70B}"/>
              </a:ext>
            </a:extLst>
          </p:cNvPr>
          <p:cNvSpPr>
            <a:spLocks noGrp="1"/>
          </p:cNvSpPr>
          <p:nvPr>
            <p:ph type="title"/>
          </p:nvPr>
        </p:nvSpPr>
        <p:spPr>
          <a:xfrm>
            <a:off x="838200" y="365125"/>
            <a:ext cx="4069080" cy="894715"/>
          </a:xfrm>
        </p:spPr>
        <p:txBody>
          <a:bodyPr/>
          <a:lstStyle/>
          <a:p>
            <a:r>
              <a:rPr lang="en-US" dirty="0">
                <a:solidFill>
                  <a:srgbClr val="002060"/>
                </a:solidFill>
              </a:rPr>
              <a:t>Average Linkage</a:t>
            </a:r>
            <a:endParaRPr lang="en-IN" dirty="0">
              <a:solidFill>
                <a:srgbClr val="002060"/>
              </a:solidFill>
            </a:endParaRPr>
          </a:p>
        </p:txBody>
      </p:sp>
      <p:sp>
        <p:nvSpPr>
          <p:cNvPr id="3" name="Content Placeholder 2">
            <a:extLst>
              <a:ext uri="{FF2B5EF4-FFF2-40B4-BE49-F238E27FC236}">
                <a16:creationId xmlns:a16="http://schemas.microsoft.com/office/drawing/2014/main" id="{CA8BF205-E016-93E7-DC01-A0696C85E618}"/>
              </a:ext>
            </a:extLst>
          </p:cNvPr>
          <p:cNvSpPr>
            <a:spLocks noGrp="1"/>
          </p:cNvSpPr>
          <p:nvPr>
            <p:ph idx="1"/>
          </p:nvPr>
        </p:nvSpPr>
        <p:spPr>
          <a:xfrm>
            <a:off x="838200" y="1534161"/>
            <a:ext cx="6781800" cy="1768380"/>
          </a:xfrm>
        </p:spPr>
        <p:txBody>
          <a:bodyPr>
            <a:normAutofit/>
          </a:bodyPr>
          <a:lstStyle/>
          <a:p>
            <a:r>
              <a:rPr lang="en-US" dirty="0"/>
              <a:t>In average hierarchical linkage the distance between two clusters is defined as the average distance between one point in one cluster to every point in other cluster.</a:t>
            </a:r>
          </a:p>
        </p:txBody>
      </p:sp>
      <p:pic>
        <p:nvPicPr>
          <p:cNvPr id="7" name="Picture 6">
            <a:extLst>
              <a:ext uri="{FF2B5EF4-FFF2-40B4-BE49-F238E27FC236}">
                <a16:creationId xmlns:a16="http://schemas.microsoft.com/office/drawing/2014/main" id="{F39BE03D-E161-2660-D818-C27D57984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848" y="901905"/>
            <a:ext cx="3238952" cy="2400635"/>
          </a:xfrm>
          <a:prstGeom prst="rect">
            <a:avLst/>
          </a:prstGeom>
        </p:spPr>
      </p:pic>
    </p:spTree>
    <p:extLst>
      <p:ext uri="{BB962C8B-B14F-4D97-AF65-F5344CB8AC3E}">
        <p14:creationId xmlns:p14="http://schemas.microsoft.com/office/powerpoint/2010/main" val="36607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53C6-DDC3-415C-C08B-7228945470EF}"/>
              </a:ext>
            </a:extLst>
          </p:cNvPr>
          <p:cNvSpPr>
            <a:spLocks noGrp="1"/>
          </p:cNvSpPr>
          <p:nvPr>
            <p:ph type="title"/>
          </p:nvPr>
        </p:nvSpPr>
        <p:spPr>
          <a:xfrm>
            <a:off x="838200" y="365125"/>
            <a:ext cx="5114365" cy="854075"/>
          </a:xfrm>
        </p:spPr>
        <p:txBody>
          <a:bodyPr/>
          <a:lstStyle/>
          <a:p>
            <a:r>
              <a:rPr lang="en-US" dirty="0">
                <a:solidFill>
                  <a:srgbClr val="002060"/>
                </a:solidFill>
              </a:rPr>
              <a:t>Analyzing the metrics</a:t>
            </a:r>
            <a:endParaRPr lang="en-IN" dirty="0">
              <a:solidFill>
                <a:srgbClr val="002060"/>
              </a:solidFill>
            </a:endParaRPr>
          </a:p>
        </p:txBody>
      </p:sp>
      <p:sp>
        <p:nvSpPr>
          <p:cNvPr id="3" name="Content Placeholder 2">
            <a:extLst>
              <a:ext uri="{FF2B5EF4-FFF2-40B4-BE49-F238E27FC236}">
                <a16:creationId xmlns:a16="http://schemas.microsoft.com/office/drawing/2014/main" id="{C4E3915D-0044-A382-084F-2F558116EC10}"/>
              </a:ext>
            </a:extLst>
          </p:cNvPr>
          <p:cNvSpPr>
            <a:spLocks noGrp="1"/>
          </p:cNvSpPr>
          <p:nvPr>
            <p:ph idx="1"/>
          </p:nvPr>
        </p:nvSpPr>
        <p:spPr>
          <a:xfrm>
            <a:off x="838201" y="1317813"/>
            <a:ext cx="4262718" cy="3630705"/>
          </a:xfrm>
        </p:spPr>
        <p:txBody>
          <a:bodyPr>
            <a:normAutofit fontScale="92500" lnSpcReduction="10000"/>
          </a:bodyPr>
          <a:lstStyle/>
          <a:p>
            <a:r>
              <a:rPr lang="en-US" dirty="0">
                <a:solidFill>
                  <a:srgbClr val="00B050"/>
                </a:solidFill>
              </a:rPr>
              <a:t>For k = 2</a:t>
            </a:r>
          </a:p>
          <a:p>
            <a:pPr marL="514350" indent="-514350">
              <a:buAutoNum type="arabicPeriod"/>
            </a:pPr>
            <a:r>
              <a:rPr lang="en-US" sz="2000" dirty="0"/>
              <a:t>DBI Index = 0.956</a:t>
            </a:r>
          </a:p>
          <a:p>
            <a:pPr marL="514350" indent="-514350">
              <a:buAutoNum type="arabicPeriod"/>
            </a:pPr>
            <a:r>
              <a:rPr lang="en-US" sz="2000" dirty="0"/>
              <a:t>SI Index = 0.576</a:t>
            </a:r>
          </a:p>
          <a:p>
            <a:r>
              <a:rPr lang="en-US" dirty="0">
                <a:solidFill>
                  <a:srgbClr val="FFC000"/>
                </a:solidFill>
              </a:rPr>
              <a:t>For k = 3</a:t>
            </a:r>
          </a:p>
          <a:p>
            <a:pPr marL="514350" indent="-514350">
              <a:buAutoNum type="arabicPeriod"/>
            </a:pPr>
            <a:r>
              <a:rPr lang="en-US" sz="2000" dirty="0"/>
              <a:t>DBI Index = 0.8266</a:t>
            </a:r>
          </a:p>
          <a:p>
            <a:pPr marL="514350" indent="-514350">
              <a:buAutoNum type="arabicPeriod"/>
            </a:pPr>
            <a:r>
              <a:rPr lang="en-US" sz="2000" dirty="0"/>
              <a:t>SI Index = 0.566</a:t>
            </a:r>
          </a:p>
          <a:p>
            <a:r>
              <a:rPr lang="en-US" dirty="0">
                <a:solidFill>
                  <a:schemeClr val="accent5"/>
                </a:solidFill>
              </a:rPr>
              <a:t>For k = 4</a:t>
            </a:r>
          </a:p>
          <a:p>
            <a:pPr marL="514350" indent="-514350">
              <a:buAutoNum type="arabicPeriod"/>
            </a:pPr>
            <a:r>
              <a:rPr lang="en-US" sz="2000" dirty="0"/>
              <a:t>DBI Index = 1.011</a:t>
            </a:r>
          </a:p>
          <a:p>
            <a:pPr marL="514350" indent="-514350">
              <a:buAutoNum type="arabicPeriod"/>
            </a:pPr>
            <a:r>
              <a:rPr lang="en-US" sz="2000" dirty="0"/>
              <a:t>SI Index =</a:t>
            </a:r>
            <a:r>
              <a:rPr lang="en-US" dirty="0"/>
              <a:t>  </a:t>
            </a:r>
            <a:r>
              <a:rPr lang="en-US" sz="2000" dirty="0"/>
              <a:t>0.290</a:t>
            </a:r>
            <a:endParaRPr lang="en-IN" dirty="0"/>
          </a:p>
        </p:txBody>
      </p:sp>
      <p:pic>
        <p:nvPicPr>
          <p:cNvPr id="6" name="Picture 5">
            <a:extLst>
              <a:ext uri="{FF2B5EF4-FFF2-40B4-BE49-F238E27FC236}">
                <a16:creationId xmlns:a16="http://schemas.microsoft.com/office/drawing/2014/main" id="{8A5C3F45-217F-A2F0-201D-2C382374F91B}"/>
              </a:ext>
            </a:extLst>
          </p:cNvPr>
          <p:cNvPicPr>
            <a:picLocks noChangeAspect="1"/>
          </p:cNvPicPr>
          <p:nvPr/>
        </p:nvPicPr>
        <p:blipFill>
          <a:blip r:embed="rId2"/>
          <a:stretch>
            <a:fillRect/>
          </a:stretch>
        </p:blipFill>
        <p:spPr>
          <a:xfrm>
            <a:off x="5567887" y="1031222"/>
            <a:ext cx="6223352" cy="5298141"/>
          </a:xfrm>
          <a:prstGeom prst="rect">
            <a:avLst/>
          </a:prstGeom>
        </p:spPr>
      </p:pic>
      <p:sp>
        <p:nvSpPr>
          <p:cNvPr id="7" name="TextBox 6">
            <a:extLst>
              <a:ext uri="{FF2B5EF4-FFF2-40B4-BE49-F238E27FC236}">
                <a16:creationId xmlns:a16="http://schemas.microsoft.com/office/drawing/2014/main" id="{6B30E554-CBCF-7021-99E8-B92D37BB637A}"/>
              </a:ext>
            </a:extLst>
          </p:cNvPr>
          <p:cNvSpPr txBox="1"/>
          <p:nvPr/>
        </p:nvSpPr>
        <p:spPr>
          <a:xfrm>
            <a:off x="528918" y="5047129"/>
            <a:ext cx="4939553" cy="923330"/>
          </a:xfrm>
          <a:prstGeom prst="rect">
            <a:avLst/>
          </a:prstGeom>
          <a:noFill/>
        </p:spPr>
        <p:txBody>
          <a:bodyPr wrap="square" rtlCol="0">
            <a:spAutoFit/>
          </a:bodyPr>
          <a:lstStyle/>
          <a:p>
            <a:r>
              <a:rPr lang="en-US" dirty="0"/>
              <a:t>Higher the Silhouette Index and lower the DBI Index, more the clustering is better. Thus choosing k = 3 seems more feasible. </a:t>
            </a:r>
            <a:endParaRPr lang="en-IN" dirty="0"/>
          </a:p>
        </p:txBody>
      </p:sp>
    </p:spTree>
    <p:extLst>
      <p:ext uri="{BB962C8B-B14F-4D97-AF65-F5344CB8AC3E}">
        <p14:creationId xmlns:p14="http://schemas.microsoft.com/office/powerpoint/2010/main" val="344509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4A92A-F33F-0269-06ED-F0215B01E9A1}"/>
              </a:ext>
            </a:extLst>
          </p:cNvPr>
          <p:cNvSpPr txBox="1"/>
          <p:nvPr/>
        </p:nvSpPr>
        <p:spPr>
          <a:xfrm>
            <a:off x="7117977" y="1430697"/>
            <a:ext cx="4392706" cy="4524315"/>
          </a:xfrm>
          <a:prstGeom prst="rect">
            <a:avLst/>
          </a:prstGeom>
          <a:noFill/>
        </p:spPr>
        <p:txBody>
          <a:bodyPr wrap="square" rtlCol="0">
            <a:spAutoFit/>
          </a:bodyPr>
          <a:lstStyle/>
          <a:p>
            <a:pPr marL="342900" indent="-342900">
              <a:buAutoNum type="arabicPeriod"/>
            </a:pPr>
            <a:r>
              <a:rPr lang="en-US" dirty="0"/>
              <a:t>Customers with cluster id 0 have quite a small median value of amount. Also this cluster of people have more number of outliers, from the maximum value, indicating some people from this cluster than contribute to their profits. The mall shouldn’t overlook them entirely. </a:t>
            </a:r>
          </a:p>
          <a:p>
            <a:pPr marL="342900" indent="-342900">
              <a:buFont typeface="+mj-lt"/>
              <a:buAutoNum type="arabicPeriod"/>
            </a:pPr>
            <a:r>
              <a:rPr lang="en-US" dirty="0"/>
              <a:t>Customers with cluster id 1 have higher amount . Therefore they are the prime target customer for the mall.</a:t>
            </a:r>
            <a:endParaRPr lang="en-IN" dirty="0"/>
          </a:p>
          <a:p>
            <a:pPr marL="342900" indent="-342900">
              <a:buFont typeface="+mj-lt"/>
              <a:buAutoNum type="arabicPeriod"/>
            </a:pPr>
            <a:r>
              <a:rPr lang="en-IN" dirty="0"/>
              <a:t>Cluster 3 customers even though very negligible spend higher amount as compared from cluster2. They must be the few wealthy people and the mall should take these people into consideration.  </a:t>
            </a:r>
          </a:p>
        </p:txBody>
      </p:sp>
      <p:pic>
        <p:nvPicPr>
          <p:cNvPr id="4" name="Picture 3">
            <a:extLst>
              <a:ext uri="{FF2B5EF4-FFF2-40B4-BE49-F238E27FC236}">
                <a16:creationId xmlns:a16="http://schemas.microsoft.com/office/drawing/2014/main" id="{99F3DE58-A61E-F83D-AFDA-0A42883166A7}"/>
              </a:ext>
            </a:extLst>
          </p:cNvPr>
          <p:cNvPicPr>
            <a:picLocks noChangeAspect="1"/>
          </p:cNvPicPr>
          <p:nvPr/>
        </p:nvPicPr>
        <p:blipFill>
          <a:blip r:embed="rId2"/>
          <a:stretch>
            <a:fillRect/>
          </a:stretch>
        </p:blipFill>
        <p:spPr>
          <a:xfrm>
            <a:off x="331694" y="1430697"/>
            <a:ext cx="6400800" cy="4766792"/>
          </a:xfrm>
          <a:prstGeom prst="rect">
            <a:avLst/>
          </a:prstGeom>
        </p:spPr>
      </p:pic>
      <p:sp>
        <p:nvSpPr>
          <p:cNvPr id="6" name="TextBox 5">
            <a:extLst>
              <a:ext uri="{FF2B5EF4-FFF2-40B4-BE49-F238E27FC236}">
                <a16:creationId xmlns:a16="http://schemas.microsoft.com/office/drawing/2014/main" id="{F2B4D0C6-C8F0-22A0-2804-C497D46DBC37}"/>
              </a:ext>
            </a:extLst>
          </p:cNvPr>
          <p:cNvSpPr txBox="1"/>
          <p:nvPr/>
        </p:nvSpPr>
        <p:spPr>
          <a:xfrm>
            <a:off x="762974" y="328463"/>
            <a:ext cx="6162261" cy="923330"/>
          </a:xfrm>
          <a:prstGeom prst="rect">
            <a:avLst/>
          </a:prstGeom>
          <a:noFill/>
        </p:spPr>
        <p:txBody>
          <a:bodyPr wrap="square" rtlCol="0">
            <a:spAutoFit/>
          </a:bodyPr>
          <a:lstStyle/>
          <a:p>
            <a:r>
              <a:rPr lang="en-US" sz="5400" dirty="0"/>
              <a:t>Inference</a:t>
            </a:r>
            <a:endParaRPr lang="en-IN" sz="5400" dirty="0"/>
          </a:p>
        </p:txBody>
      </p:sp>
    </p:spTree>
    <p:extLst>
      <p:ext uri="{BB962C8B-B14F-4D97-AF65-F5344CB8AC3E}">
        <p14:creationId xmlns:p14="http://schemas.microsoft.com/office/powerpoint/2010/main" val="388294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9DB42-0D9E-5A21-4EAF-51939EC4EFC0}"/>
              </a:ext>
            </a:extLst>
          </p:cNvPr>
          <p:cNvSpPr txBox="1"/>
          <p:nvPr/>
        </p:nvSpPr>
        <p:spPr>
          <a:xfrm>
            <a:off x="7763240" y="751344"/>
            <a:ext cx="3783106" cy="5355312"/>
          </a:xfrm>
          <a:prstGeom prst="rect">
            <a:avLst/>
          </a:prstGeom>
          <a:noFill/>
        </p:spPr>
        <p:txBody>
          <a:bodyPr wrap="square" rtlCol="0">
            <a:spAutoFit/>
          </a:bodyPr>
          <a:lstStyle/>
          <a:p>
            <a:pPr marL="342900" indent="-342900">
              <a:buAutoNum type="arabicPeriod"/>
            </a:pPr>
            <a:r>
              <a:rPr lang="en-US" dirty="0"/>
              <a:t>Customers with cluster id 0 have quite a small median value of transaction frequency and have large number of outliers, from the maximum value, indicating some people from this cluster shop more. The mall can’t overlook them entirely. </a:t>
            </a:r>
          </a:p>
          <a:p>
            <a:pPr marL="342900" indent="-342900">
              <a:buFont typeface="+mj-lt"/>
              <a:buAutoNum type="arabicPeriod"/>
            </a:pPr>
            <a:r>
              <a:rPr lang="en-US" dirty="0"/>
              <a:t>Customers with cluster id 1 have higher transactional frequency. Therefore they are the prime target customer . One important observation is that some outliers are present from the minimum data value indicating they are not frequently shopping. </a:t>
            </a:r>
            <a:endParaRPr lang="en-IN" dirty="0"/>
          </a:p>
          <a:p>
            <a:pPr marL="342900" indent="-342900">
              <a:buFont typeface="+mj-lt"/>
              <a:buAutoNum type="arabicPeriod"/>
            </a:pPr>
            <a:r>
              <a:rPr lang="en-IN" dirty="0"/>
              <a:t>Cluster 3 people belong to the wealthy few . </a:t>
            </a:r>
          </a:p>
          <a:p>
            <a:pPr marL="342900" indent="-342900">
              <a:buFont typeface="+mj-lt"/>
              <a:buAutoNum type="arabicPeriod"/>
            </a:pPr>
            <a:endParaRPr lang="en-IN" dirty="0"/>
          </a:p>
        </p:txBody>
      </p:sp>
      <p:pic>
        <p:nvPicPr>
          <p:cNvPr id="4" name="Picture 3">
            <a:extLst>
              <a:ext uri="{FF2B5EF4-FFF2-40B4-BE49-F238E27FC236}">
                <a16:creationId xmlns:a16="http://schemas.microsoft.com/office/drawing/2014/main" id="{96794812-7ABF-EB38-C31F-2E3AF0A83D17}"/>
              </a:ext>
            </a:extLst>
          </p:cNvPr>
          <p:cNvPicPr>
            <a:picLocks noChangeAspect="1"/>
          </p:cNvPicPr>
          <p:nvPr/>
        </p:nvPicPr>
        <p:blipFill>
          <a:blip r:embed="rId2"/>
          <a:stretch>
            <a:fillRect/>
          </a:stretch>
        </p:blipFill>
        <p:spPr>
          <a:xfrm>
            <a:off x="376063" y="950499"/>
            <a:ext cx="7133039" cy="4804258"/>
          </a:xfrm>
          <a:prstGeom prst="rect">
            <a:avLst/>
          </a:prstGeom>
        </p:spPr>
      </p:pic>
    </p:spTree>
    <p:extLst>
      <p:ext uri="{BB962C8B-B14F-4D97-AF65-F5344CB8AC3E}">
        <p14:creationId xmlns:p14="http://schemas.microsoft.com/office/powerpoint/2010/main" val="274108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A09-2E01-0CA7-0D5F-FDE5A92DEAAF}"/>
              </a:ext>
            </a:extLst>
          </p:cNvPr>
          <p:cNvSpPr>
            <a:spLocks noGrp="1"/>
          </p:cNvSpPr>
          <p:nvPr>
            <p:ph type="title"/>
          </p:nvPr>
        </p:nvSpPr>
        <p:spPr>
          <a:xfrm>
            <a:off x="838200" y="365125"/>
            <a:ext cx="10515600" cy="1133737"/>
          </a:xfrm>
        </p:spPr>
        <p:txBody>
          <a:bodyPr/>
          <a:lstStyle/>
          <a:p>
            <a:r>
              <a:rPr lang="en-US" dirty="0"/>
              <a:t>KMeans</a:t>
            </a:r>
            <a:endParaRPr lang="en-IN" dirty="0"/>
          </a:p>
        </p:txBody>
      </p:sp>
      <p:sp>
        <p:nvSpPr>
          <p:cNvPr id="3" name="Content Placeholder 2">
            <a:extLst>
              <a:ext uri="{FF2B5EF4-FFF2-40B4-BE49-F238E27FC236}">
                <a16:creationId xmlns:a16="http://schemas.microsoft.com/office/drawing/2014/main" id="{E4881AEF-1984-77D6-A7CA-D47B495804EA}"/>
              </a:ext>
            </a:extLst>
          </p:cNvPr>
          <p:cNvSpPr>
            <a:spLocks noGrp="1"/>
          </p:cNvSpPr>
          <p:nvPr>
            <p:ph idx="1"/>
          </p:nvPr>
        </p:nvSpPr>
        <p:spPr>
          <a:xfrm>
            <a:off x="838200" y="1593130"/>
            <a:ext cx="10515600" cy="4583833"/>
          </a:xfrm>
        </p:spPr>
        <p:txBody>
          <a:bodyPr>
            <a:normAutofit/>
          </a:bodyPr>
          <a:lstStyle/>
          <a:p>
            <a:r>
              <a:rPr lang="en-US" sz="2400" b="1" dirty="0"/>
              <a:t>Dataset used</a:t>
            </a:r>
            <a:r>
              <a:rPr lang="en-US" sz="2400" dirty="0"/>
              <a:t> – Mall Customer Segmentation Data</a:t>
            </a:r>
          </a:p>
          <a:p>
            <a:r>
              <a:rPr lang="en-US" sz="2400" b="1" dirty="0"/>
              <a:t>Description</a:t>
            </a:r>
            <a:r>
              <a:rPr lang="en-US" sz="2400" dirty="0"/>
              <a:t> - Consider </a:t>
            </a:r>
            <a:r>
              <a:rPr lang="en-US" sz="2400" b="0" i="0" dirty="0">
                <a:solidFill>
                  <a:srgbClr val="3C4043"/>
                </a:solidFill>
                <a:effectLst/>
                <a:latin typeface="Inter"/>
              </a:rPr>
              <a:t>You own a supermarket mall and through membership cards , you have some basic data about your customers like Customer ID, age, gender, annual income and spending score.</a:t>
            </a:r>
            <a:br>
              <a:rPr lang="en-US" sz="2400" dirty="0"/>
            </a:br>
            <a:r>
              <a:rPr lang="en-US" sz="2400" b="0" i="0" dirty="0">
                <a:solidFill>
                  <a:srgbClr val="3C4043"/>
                </a:solidFill>
                <a:effectLst/>
                <a:latin typeface="Inter"/>
              </a:rPr>
              <a:t>Spending Score is something you assign to the customer based on your defined parameters like customer behavior and purchasing data.</a:t>
            </a:r>
          </a:p>
          <a:p>
            <a:r>
              <a:rPr lang="en-US" sz="2400" b="1" dirty="0">
                <a:solidFill>
                  <a:srgbClr val="3C4043"/>
                </a:solidFill>
                <a:latin typeface="Inter"/>
              </a:rPr>
              <a:t>Problem Statement</a:t>
            </a:r>
            <a:r>
              <a:rPr lang="en-US" sz="2400" dirty="0">
                <a:solidFill>
                  <a:srgbClr val="3C4043"/>
                </a:solidFill>
                <a:latin typeface="Inter"/>
              </a:rPr>
              <a:t> – </a:t>
            </a:r>
            <a:r>
              <a:rPr lang="en-US" dirty="0">
                <a:solidFill>
                  <a:srgbClr val="3C4043"/>
                </a:solidFill>
                <a:latin typeface="Inter"/>
              </a:rPr>
              <a:t>Y</a:t>
            </a:r>
            <a:r>
              <a:rPr lang="en-US" sz="2400" b="0" i="0" dirty="0">
                <a:solidFill>
                  <a:srgbClr val="3C4043"/>
                </a:solidFill>
                <a:effectLst/>
                <a:latin typeface="Inter"/>
              </a:rPr>
              <a:t>ou own the mall and want to understand the customers like who can be easily converge [Target Customers] so that the sense can be given to marketing team and plan the strategy accordingly.</a:t>
            </a:r>
            <a:endParaRPr lang="en-US" sz="3200" b="0" i="0" dirty="0">
              <a:solidFill>
                <a:srgbClr val="3C4043"/>
              </a:solidFill>
              <a:effectLst/>
              <a:latin typeface="Inter"/>
            </a:endParaRPr>
          </a:p>
        </p:txBody>
      </p:sp>
    </p:spTree>
    <p:extLst>
      <p:ext uri="{BB962C8B-B14F-4D97-AF65-F5344CB8AC3E}">
        <p14:creationId xmlns:p14="http://schemas.microsoft.com/office/powerpoint/2010/main" val="229809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A8F82B5-AC85-B92E-9291-1BEC15ECA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6693" y="897902"/>
            <a:ext cx="4712233" cy="5062195"/>
          </a:xfrm>
        </p:spPr>
      </p:pic>
      <p:sp>
        <p:nvSpPr>
          <p:cNvPr id="10" name="TextBox 9">
            <a:extLst>
              <a:ext uri="{FF2B5EF4-FFF2-40B4-BE49-F238E27FC236}">
                <a16:creationId xmlns:a16="http://schemas.microsoft.com/office/drawing/2014/main" id="{DD1EA2FE-BA7D-5E14-47AB-6FE0779208FA}"/>
              </a:ext>
            </a:extLst>
          </p:cNvPr>
          <p:cNvSpPr txBox="1"/>
          <p:nvPr/>
        </p:nvSpPr>
        <p:spPr>
          <a:xfrm>
            <a:off x="515332" y="1576939"/>
            <a:ext cx="5580668" cy="2031325"/>
          </a:xfrm>
          <a:prstGeom prst="rect">
            <a:avLst/>
          </a:prstGeom>
          <a:noFill/>
        </p:spPr>
        <p:txBody>
          <a:bodyPr wrap="square" rtlCol="0">
            <a:spAutoFit/>
          </a:bodyPr>
          <a:lstStyle/>
          <a:p>
            <a:pPr marL="342900" indent="-342900">
              <a:buFont typeface="+mj-lt"/>
              <a:buAutoNum type="arabicPeriod"/>
            </a:pPr>
            <a:r>
              <a:rPr lang="en-US" dirty="0"/>
              <a:t> From the plot it is clear that there is a correlation between Annual income and Spending score and we can cluster it into segments. </a:t>
            </a:r>
          </a:p>
          <a:p>
            <a:pPr marL="342900" indent="-342900">
              <a:buFont typeface="+mj-lt"/>
              <a:buAutoNum type="arabicPeriod"/>
            </a:pPr>
            <a:r>
              <a:rPr lang="en-US" dirty="0"/>
              <a:t> The scatterplots of male and female almost overlap , so there is no need to take into count the genders. </a:t>
            </a:r>
          </a:p>
          <a:p>
            <a:pPr marL="342900" indent="-342900">
              <a:buFont typeface="+mj-lt"/>
              <a:buAutoNum type="arabicPeriod"/>
            </a:pPr>
            <a:r>
              <a:rPr lang="en-IN" dirty="0"/>
              <a:t>We take Age , Spending Score and Annual Income as the parameters for clustering.</a:t>
            </a:r>
          </a:p>
        </p:txBody>
      </p:sp>
      <p:sp>
        <p:nvSpPr>
          <p:cNvPr id="2" name="TextBox 1">
            <a:extLst>
              <a:ext uri="{FF2B5EF4-FFF2-40B4-BE49-F238E27FC236}">
                <a16:creationId xmlns:a16="http://schemas.microsoft.com/office/drawing/2014/main" id="{FD5E5DCE-0B61-3A99-F8BC-FDE7CEB00931}"/>
              </a:ext>
            </a:extLst>
          </p:cNvPr>
          <p:cNvSpPr txBox="1"/>
          <p:nvPr/>
        </p:nvSpPr>
        <p:spPr>
          <a:xfrm>
            <a:off x="974035" y="417443"/>
            <a:ext cx="5029200" cy="646331"/>
          </a:xfrm>
          <a:prstGeom prst="rect">
            <a:avLst/>
          </a:prstGeom>
          <a:noFill/>
        </p:spPr>
        <p:txBody>
          <a:bodyPr wrap="square" rtlCol="0">
            <a:spAutoFit/>
          </a:bodyPr>
          <a:lstStyle/>
          <a:p>
            <a:r>
              <a:rPr lang="en-US" sz="3600" dirty="0"/>
              <a:t>Preprocessing the dataset</a:t>
            </a:r>
            <a:endParaRPr lang="en-IN" sz="3600" dirty="0"/>
          </a:p>
        </p:txBody>
      </p:sp>
    </p:spTree>
    <p:extLst>
      <p:ext uri="{BB962C8B-B14F-4D97-AF65-F5344CB8AC3E}">
        <p14:creationId xmlns:p14="http://schemas.microsoft.com/office/powerpoint/2010/main" val="188821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15D0DF-E025-86A1-E122-23C8180A96E4}"/>
              </a:ext>
            </a:extLst>
          </p:cNvPr>
          <p:cNvPicPr>
            <a:picLocks noGrp="1" noChangeAspect="1"/>
          </p:cNvPicPr>
          <p:nvPr>
            <p:ph idx="1"/>
          </p:nvPr>
        </p:nvPicPr>
        <p:blipFill>
          <a:blip r:embed="rId2"/>
          <a:stretch>
            <a:fillRect/>
          </a:stretch>
        </p:blipFill>
        <p:spPr>
          <a:xfrm>
            <a:off x="6318738" y="668247"/>
            <a:ext cx="5147267" cy="4046029"/>
          </a:xfrm>
        </p:spPr>
      </p:pic>
      <p:sp>
        <p:nvSpPr>
          <p:cNvPr id="6" name="TextBox 5">
            <a:extLst>
              <a:ext uri="{FF2B5EF4-FFF2-40B4-BE49-F238E27FC236}">
                <a16:creationId xmlns:a16="http://schemas.microsoft.com/office/drawing/2014/main" id="{44440280-A1B9-2F1D-2CF0-AE14ACC8603D}"/>
              </a:ext>
            </a:extLst>
          </p:cNvPr>
          <p:cNvSpPr txBox="1"/>
          <p:nvPr/>
        </p:nvSpPr>
        <p:spPr>
          <a:xfrm>
            <a:off x="860612" y="1215566"/>
            <a:ext cx="5235388" cy="1200329"/>
          </a:xfrm>
          <a:prstGeom prst="rect">
            <a:avLst/>
          </a:prstGeom>
          <a:noFill/>
        </p:spPr>
        <p:txBody>
          <a:bodyPr wrap="square" rtlCol="0">
            <a:spAutoFit/>
          </a:bodyPr>
          <a:lstStyle/>
          <a:p>
            <a:r>
              <a:rPr lang="en-US" dirty="0"/>
              <a:t>Plotting sum of squares vs no of squares  ( also called as inertia ) gives us an elbow shaped curve.</a:t>
            </a:r>
          </a:p>
          <a:p>
            <a:r>
              <a:rPr lang="en-US" dirty="0"/>
              <a:t>The graph starts almost flatting out when K = 5</a:t>
            </a:r>
          </a:p>
          <a:p>
            <a:r>
              <a:rPr lang="en-US" dirty="0"/>
              <a:t>Therefore we choose the number of clusters as 5</a:t>
            </a:r>
            <a:endParaRPr lang="en-IN" dirty="0"/>
          </a:p>
        </p:txBody>
      </p:sp>
      <p:pic>
        <p:nvPicPr>
          <p:cNvPr id="8" name="Picture 7">
            <a:extLst>
              <a:ext uri="{FF2B5EF4-FFF2-40B4-BE49-F238E27FC236}">
                <a16:creationId xmlns:a16="http://schemas.microsoft.com/office/drawing/2014/main" id="{B72881B1-17B5-2F4D-4CC7-8096590219AC}"/>
              </a:ext>
            </a:extLst>
          </p:cNvPr>
          <p:cNvPicPr>
            <a:picLocks noChangeAspect="1"/>
          </p:cNvPicPr>
          <p:nvPr/>
        </p:nvPicPr>
        <p:blipFill>
          <a:blip r:embed="rId3"/>
          <a:stretch>
            <a:fillRect/>
          </a:stretch>
        </p:blipFill>
        <p:spPr>
          <a:xfrm>
            <a:off x="555812" y="2415895"/>
            <a:ext cx="5235388" cy="4086652"/>
          </a:xfrm>
          <a:prstGeom prst="rect">
            <a:avLst/>
          </a:prstGeom>
        </p:spPr>
      </p:pic>
      <p:sp>
        <p:nvSpPr>
          <p:cNvPr id="9" name="TextBox 8">
            <a:extLst>
              <a:ext uri="{FF2B5EF4-FFF2-40B4-BE49-F238E27FC236}">
                <a16:creationId xmlns:a16="http://schemas.microsoft.com/office/drawing/2014/main" id="{B33512C9-131C-BCE3-17DA-47102C416205}"/>
              </a:ext>
            </a:extLst>
          </p:cNvPr>
          <p:cNvSpPr txBox="1"/>
          <p:nvPr/>
        </p:nvSpPr>
        <p:spPr>
          <a:xfrm>
            <a:off x="6491016" y="5136237"/>
            <a:ext cx="44466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k = 5</a:t>
            </a:r>
          </a:p>
          <a:p>
            <a:pPr lvl="1"/>
            <a:r>
              <a:rPr lang="en-US" dirty="0"/>
              <a:t>SI index = 0.444</a:t>
            </a:r>
          </a:p>
          <a:p>
            <a:pPr lvl="1"/>
            <a:r>
              <a:rPr lang="en-IN" dirty="0"/>
              <a:t>DBI index =  0.82</a:t>
            </a:r>
          </a:p>
          <a:p>
            <a:endParaRPr lang="en-IN" dirty="0"/>
          </a:p>
        </p:txBody>
      </p:sp>
    </p:spTree>
    <p:extLst>
      <p:ext uri="{BB962C8B-B14F-4D97-AF65-F5344CB8AC3E}">
        <p14:creationId xmlns:p14="http://schemas.microsoft.com/office/powerpoint/2010/main" val="345721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0056-A211-9403-9B50-7058B6D020EB}"/>
              </a:ext>
            </a:extLst>
          </p:cNvPr>
          <p:cNvSpPr>
            <a:spLocks noGrp="1"/>
          </p:cNvSpPr>
          <p:nvPr>
            <p:ph type="title"/>
          </p:nvPr>
        </p:nvSpPr>
        <p:spPr>
          <a:xfrm>
            <a:off x="838200" y="364512"/>
            <a:ext cx="10515600" cy="633048"/>
          </a:xfrm>
        </p:spPr>
        <p:txBody>
          <a:bodyPr>
            <a:normAutofit fontScale="90000"/>
          </a:bodyPr>
          <a:lstStyle/>
          <a:p>
            <a:r>
              <a:rPr lang="en-US" dirty="0">
                <a:solidFill>
                  <a:srgbClr val="002060"/>
                </a:solidFill>
              </a:rPr>
              <a:t>Inference</a:t>
            </a:r>
            <a:endParaRPr lang="en-IN" dirty="0">
              <a:solidFill>
                <a:srgbClr val="002060"/>
              </a:solidFill>
            </a:endParaRPr>
          </a:p>
        </p:txBody>
      </p:sp>
      <p:sp>
        <p:nvSpPr>
          <p:cNvPr id="3" name="Content Placeholder 2">
            <a:extLst>
              <a:ext uri="{FF2B5EF4-FFF2-40B4-BE49-F238E27FC236}">
                <a16:creationId xmlns:a16="http://schemas.microsoft.com/office/drawing/2014/main" id="{52CDA9CA-7C7A-AB23-EF1B-53B963533579}"/>
              </a:ext>
            </a:extLst>
          </p:cNvPr>
          <p:cNvSpPr>
            <a:spLocks noGrp="1"/>
          </p:cNvSpPr>
          <p:nvPr>
            <p:ph idx="1"/>
          </p:nvPr>
        </p:nvSpPr>
        <p:spPr>
          <a:xfrm>
            <a:off x="838200" y="1204546"/>
            <a:ext cx="10515600" cy="4972418"/>
          </a:xfrm>
        </p:spPr>
        <p:txBody>
          <a:bodyPr>
            <a:normAutofit/>
          </a:bodyPr>
          <a:lstStyle/>
          <a:p>
            <a:r>
              <a:rPr lang="en-US" sz="1900" dirty="0">
                <a:solidFill>
                  <a:srgbClr val="002060"/>
                </a:solidFill>
              </a:rPr>
              <a:t>Cluster 0</a:t>
            </a:r>
            <a:r>
              <a:rPr lang="en-US" sz="1900" dirty="0"/>
              <a:t> customers have low annual income and thus low spending scores, since its reasonable that people with low salaries tend to buy less. They tend to save more and save on the needless stuff . The mall shouldn’t concern themselves more with this cluster of people and focus on the rest.</a:t>
            </a:r>
          </a:p>
          <a:p>
            <a:r>
              <a:rPr lang="en-US" sz="1900" dirty="0">
                <a:solidFill>
                  <a:srgbClr val="FFC000"/>
                </a:solidFill>
              </a:rPr>
              <a:t>Cluster 4</a:t>
            </a:r>
            <a:r>
              <a:rPr lang="en-US" sz="1900" dirty="0"/>
              <a:t> customers(yellow) although have low income they tend to buy products and thus have more Spending Score. Maybe these cluster of people are more satisfied with the mall services (e.g. discounts on items. The shops/malls might not target these people, but still they can’t lose them</a:t>
            </a:r>
          </a:p>
          <a:p>
            <a:r>
              <a:rPr lang="en-US" sz="1900" dirty="0">
                <a:solidFill>
                  <a:srgbClr val="92D050"/>
                </a:solidFill>
                <a:latin typeface="Calibri" panose="020F0502020204030204" pitchFamily="34" charset="0"/>
                <a:ea typeface="Calibri" panose="020F0502020204030204" pitchFamily="34" charset="0"/>
                <a:cs typeface="Calibri" panose="020F0502020204030204" pitchFamily="34" charset="0"/>
              </a:rPr>
              <a:t>Cluster 3</a:t>
            </a:r>
            <a:r>
              <a:rPr lang="en-US" sz="1900" dirty="0">
                <a:latin typeface="Calibri" panose="020F0502020204030204" pitchFamily="34" charset="0"/>
                <a:ea typeface="Calibri" panose="020F0502020204030204" pitchFamily="34" charset="0"/>
                <a:cs typeface="Calibri" panose="020F0502020204030204" pitchFamily="34" charset="0"/>
              </a:rPr>
              <a:t> (Green) indicates that these have average income and have average spending scores. The mall needs to take into account of other things to increase the spending scores of these customers by providing more flexible facilities.</a:t>
            </a:r>
          </a:p>
          <a:p>
            <a:r>
              <a:rPr lang="en-US" sz="1900" dirty="0">
                <a:solidFill>
                  <a:srgbClr val="00B0F0"/>
                </a:solidFill>
                <a:latin typeface="Calibri" panose="020F0502020204030204" pitchFamily="34" charset="0"/>
                <a:ea typeface="Calibri" panose="020F0502020204030204" pitchFamily="34" charset="0"/>
                <a:cs typeface="Calibri" panose="020F0502020204030204" pitchFamily="34" charset="0"/>
              </a:rPr>
              <a:t>Cluster 1</a:t>
            </a:r>
            <a:r>
              <a:rPr lang="en-US" sz="1900" dirty="0">
                <a:latin typeface="Calibri" panose="020F0502020204030204" pitchFamily="34" charset="0"/>
                <a:ea typeface="Calibri" panose="020F0502020204030204" pitchFamily="34" charset="0"/>
                <a:cs typeface="Calibri" panose="020F0502020204030204" pitchFamily="34" charset="0"/>
              </a:rPr>
              <a:t> people are having higher annual income and tend to spend more. They are the mall’s primary targets and cannot compromise on losing them. They might also be regular customers of the mall and are satisfied with the malls facilities.</a:t>
            </a:r>
          </a:p>
          <a:p>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a:solidFill>
                  <a:srgbClr val="00B050"/>
                </a:solidFill>
                <a:latin typeface="Calibri" panose="020F0502020204030204" pitchFamily="34" charset="0"/>
                <a:ea typeface="Calibri" panose="020F0502020204030204" pitchFamily="34" charset="0"/>
                <a:cs typeface="Calibri" panose="020F0502020204030204" pitchFamily="34" charset="0"/>
              </a:rPr>
              <a:t>Cluster 2</a:t>
            </a:r>
            <a:r>
              <a:rPr lang="en-US" sz="1900" dirty="0">
                <a:latin typeface="Calibri" panose="020F0502020204030204" pitchFamily="34" charset="0"/>
                <a:ea typeface="Calibri" panose="020F0502020204030204" pitchFamily="34" charset="0"/>
                <a:cs typeface="Calibri" panose="020F0502020204030204" pitchFamily="34" charset="0"/>
              </a:rPr>
              <a:t> people although have higher income , they tend to spend less in this mall. Maybe they are unsatisfied with the malls services and have other places to buy from. The mall should take all the measures to increase their spending score as they have the potential for their profits.  </a:t>
            </a:r>
            <a:endParaRPr lang="en-IN" sz="1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34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4781-C9A8-197B-18EE-7334FAC4F5CD}"/>
              </a:ext>
            </a:extLst>
          </p:cNvPr>
          <p:cNvSpPr>
            <a:spLocks noGrp="1"/>
          </p:cNvSpPr>
          <p:nvPr>
            <p:ph type="title"/>
          </p:nvPr>
        </p:nvSpPr>
        <p:spPr/>
        <p:txBody>
          <a:bodyPr/>
          <a:lstStyle/>
          <a:p>
            <a:r>
              <a:rPr lang="en-US" dirty="0"/>
              <a:t>Final Conclusion</a:t>
            </a:r>
            <a:endParaRPr lang="en-IN" dirty="0"/>
          </a:p>
        </p:txBody>
      </p:sp>
      <p:sp>
        <p:nvSpPr>
          <p:cNvPr id="3" name="Content Placeholder 2">
            <a:extLst>
              <a:ext uri="{FF2B5EF4-FFF2-40B4-BE49-F238E27FC236}">
                <a16:creationId xmlns:a16="http://schemas.microsoft.com/office/drawing/2014/main" id="{39894919-CC0D-575A-05E5-06819E573E64}"/>
              </a:ext>
            </a:extLst>
          </p:cNvPr>
          <p:cNvSpPr>
            <a:spLocks noGrp="1"/>
          </p:cNvSpPr>
          <p:nvPr>
            <p:ph idx="1"/>
          </p:nvPr>
        </p:nvSpPr>
        <p:spPr/>
        <p:txBody>
          <a:bodyPr/>
          <a:lstStyle/>
          <a:p>
            <a:r>
              <a:rPr lang="en-US" b="0" i="0" dirty="0">
                <a:solidFill>
                  <a:srgbClr val="242424"/>
                </a:solidFill>
                <a:effectLst/>
                <a:latin typeface="source-serif-pro"/>
              </a:rPr>
              <a:t>Finally, based on our machine learning technique of KMeans clustering, we may deduce that, primarily we have 5 categories of people </a:t>
            </a:r>
            <a:r>
              <a:rPr lang="en-US" dirty="0">
                <a:solidFill>
                  <a:srgbClr val="242424"/>
                </a:solidFill>
                <a:latin typeface="source-serif-pro"/>
              </a:rPr>
              <a:t>visiting the mall , and</a:t>
            </a:r>
            <a:r>
              <a:rPr lang="en-US" b="0" i="0" dirty="0">
                <a:solidFill>
                  <a:srgbClr val="242424"/>
                </a:solidFill>
                <a:effectLst/>
                <a:latin typeface="source-serif-pro"/>
              </a:rPr>
              <a:t> to increase the profits of the mall, the mall authorities should target people belonging to cluster 2 and cluster 3 and should also maintain its standards to keep the people belonging to cluster 4 and cluster 1 happy and satisfied.</a:t>
            </a:r>
            <a:endParaRPr lang="en-IN" dirty="0"/>
          </a:p>
        </p:txBody>
      </p:sp>
    </p:spTree>
    <p:extLst>
      <p:ext uri="{BB962C8B-B14F-4D97-AF65-F5344CB8AC3E}">
        <p14:creationId xmlns:p14="http://schemas.microsoft.com/office/powerpoint/2010/main" val="261686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B48F-9153-63B4-1C03-20CC0CAEA596}"/>
              </a:ext>
            </a:extLst>
          </p:cNvPr>
          <p:cNvSpPr>
            <a:spLocks noGrp="1"/>
          </p:cNvSpPr>
          <p:nvPr>
            <p:ph type="title"/>
          </p:nvPr>
        </p:nvSpPr>
        <p:spPr>
          <a:xfrm>
            <a:off x="838200" y="365125"/>
            <a:ext cx="10515600" cy="1016635"/>
          </a:xfrm>
        </p:spPr>
        <p:txBody>
          <a:bodyPr/>
          <a:lstStyle/>
          <a:p>
            <a:r>
              <a:rPr lang="en-US" dirty="0"/>
              <a:t>Hierarchical Clustering</a:t>
            </a:r>
            <a:endParaRPr lang="en-IN" dirty="0"/>
          </a:p>
        </p:txBody>
      </p:sp>
      <p:sp>
        <p:nvSpPr>
          <p:cNvPr id="3" name="Content Placeholder 2">
            <a:extLst>
              <a:ext uri="{FF2B5EF4-FFF2-40B4-BE49-F238E27FC236}">
                <a16:creationId xmlns:a16="http://schemas.microsoft.com/office/drawing/2014/main" id="{6A7515BB-D069-2E35-E8D7-76F8ECFF2683}"/>
              </a:ext>
            </a:extLst>
          </p:cNvPr>
          <p:cNvSpPr>
            <a:spLocks noGrp="1"/>
          </p:cNvSpPr>
          <p:nvPr>
            <p:ph idx="1"/>
          </p:nvPr>
        </p:nvSpPr>
        <p:spPr>
          <a:xfrm>
            <a:off x="838200" y="1595120"/>
            <a:ext cx="10515600" cy="4581843"/>
          </a:xfrm>
        </p:spPr>
        <p:txBody>
          <a:bodyPr>
            <a:normAutofit/>
          </a:bodyPr>
          <a:lstStyle/>
          <a:p>
            <a:r>
              <a:rPr lang="en-US" sz="2400" b="1" dirty="0"/>
              <a:t>Dataset used</a:t>
            </a:r>
            <a:r>
              <a:rPr lang="en-US" sz="2400" dirty="0"/>
              <a:t> – Online Retail Transactional Dataset</a:t>
            </a:r>
          </a:p>
          <a:p>
            <a:r>
              <a:rPr lang="en-US" sz="2400" b="1" dirty="0"/>
              <a:t>Description</a:t>
            </a:r>
            <a:r>
              <a:rPr lang="en-US" sz="2400" dirty="0"/>
              <a:t> - </a:t>
            </a:r>
            <a:r>
              <a:rPr lang="en-US" sz="2400" b="0" i="0" dirty="0">
                <a:solidFill>
                  <a:srgbClr val="3C4043"/>
                </a:solidFill>
                <a:effectLst/>
                <a:latin typeface="Inter"/>
              </a:rPr>
              <a:t>Online retail is a transactional data set which contains all the transactions occurring between 01/12/2010 and 09/12/2011 for a UK-based and registered non-store online retail. The company mainly sells unique all-occasion gifts. Many customers of the company are wholesalers</a:t>
            </a:r>
            <a:r>
              <a:rPr lang="en-US" sz="1600" b="0" i="0" dirty="0">
                <a:solidFill>
                  <a:srgbClr val="3C4043"/>
                </a:solidFill>
                <a:effectLst/>
                <a:latin typeface="Inter"/>
              </a:rPr>
              <a:t>.</a:t>
            </a:r>
            <a:r>
              <a:rPr lang="en-US" sz="2400" b="0" i="0" dirty="0">
                <a:solidFill>
                  <a:srgbClr val="3C4043"/>
                </a:solidFill>
                <a:effectLst/>
                <a:latin typeface="Inter"/>
              </a:rPr>
              <a:t>.</a:t>
            </a:r>
          </a:p>
          <a:p>
            <a:r>
              <a:rPr lang="en-US" sz="2400" b="1" dirty="0">
                <a:solidFill>
                  <a:srgbClr val="3C4043"/>
                </a:solidFill>
                <a:latin typeface="Inter"/>
              </a:rPr>
              <a:t>Problem Statement</a:t>
            </a:r>
            <a:r>
              <a:rPr lang="en-US" sz="2400" dirty="0">
                <a:solidFill>
                  <a:srgbClr val="3C4043"/>
                </a:solidFill>
                <a:latin typeface="Inter"/>
              </a:rPr>
              <a:t> – </a:t>
            </a:r>
            <a:r>
              <a:rPr lang="en-US" sz="2400" b="0" i="0" dirty="0">
                <a:solidFill>
                  <a:srgbClr val="3C4043"/>
                </a:solidFill>
                <a:effectLst/>
                <a:latin typeface="Calibri (Body)"/>
              </a:rPr>
              <a:t>We will be using the online retail </a:t>
            </a:r>
            <a:r>
              <a:rPr lang="en-US" sz="2400" b="0" i="0" dirty="0">
                <a:solidFill>
                  <a:srgbClr val="3C4043"/>
                </a:solidFill>
                <a:effectLst/>
                <a:latin typeface="Inter"/>
              </a:rPr>
              <a:t>transactional</a:t>
            </a:r>
            <a:r>
              <a:rPr lang="en-US" sz="2400" b="0" i="0" dirty="0">
                <a:solidFill>
                  <a:srgbClr val="3C4043"/>
                </a:solidFill>
                <a:effectLst/>
                <a:latin typeface="Calibri (Body)"/>
              </a:rPr>
              <a:t> dataset to build a Hierarchical clustering and choose the best set of customers which the company should target</a:t>
            </a:r>
            <a:r>
              <a:rPr lang="en-US" sz="1600" b="0" i="0" dirty="0">
                <a:solidFill>
                  <a:srgbClr val="3C4043"/>
                </a:solidFill>
                <a:effectLst/>
                <a:latin typeface="Inter"/>
              </a:rPr>
              <a:t>.</a:t>
            </a:r>
            <a:r>
              <a:rPr lang="en-US" sz="2400" b="0" i="0" dirty="0">
                <a:solidFill>
                  <a:srgbClr val="3C4043"/>
                </a:solidFill>
                <a:effectLst/>
                <a:latin typeface="Inter"/>
              </a:rPr>
              <a:t>.</a:t>
            </a:r>
            <a:endParaRPr lang="en-US" sz="3200" b="0" i="0" dirty="0">
              <a:solidFill>
                <a:srgbClr val="3C4043"/>
              </a:solidFill>
              <a:effectLst/>
              <a:latin typeface="Inter"/>
            </a:endParaRPr>
          </a:p>
          <a:p>
            <a:endParaRPr lang="en-IN" dirty="0"/>
          </a:p>
        </p:txBody>
      </p:sp>
    </p:spTree>
    <p:extLst>
      <p:ext uri="{BB962C8B-B14F-4D97-AF65-F5344CB8AC3E}">
        <p14:creationId xmlns:p14="http://schemas.microsoft.com/office/powerpoint/2010/main" val="17260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FD61-49B8-3DD4-7B05-821A21216D88}"/>
              </a:ext>
            </a:extLst>
          </p:cNvPr>
          <p:cNvSpPr>
            <a:spLocks noGrp="1"/>
          </p:cNvSpPr>
          <p:nvPr>
            <p:ph type="title"/>
          </p:nvPr>
        </p:nvSpPr>
        <p:spPr>
          <a:xfrm>
            <a:off x="838200" y="365125"/>
            <a:ext cx="6121400" cy="762635"/>
          </a:xfrm>
        </p:spPr>
        <p:txBody>
          <a:bodyPr/>
          <a:lstStyle/>
          <a:p>
            <a:r>
              <a:rPr lang="en-US" dirty="0"/>
              <a:t>Preprocessing the dataset</a:t>
            </a:r>
            <a:endParaRPr lang="en-IN" dirty="0"/>
          </a:p>
        </p:txBody>
      </p:sp>
      <p:sp>
        <p:nvSpPr>
          <p:cNvPr id="3" name="Content Placeholder 2">
            <a:extLst>
              <a:ext uri="{FF2B5EF4-FFF2-40B4-BE49-F238E27FC236}">
                <a16:creationId xmlns:a16="http://schemas.microsoft.com/office/drawing/2014/main" id="{64327A7E-9863-293C-FFFF-CB8CFFC7B934}"/>
              </a:ext>
            </a:extLst>
          </p:cNvPr>
          <p:cNvSpPr>
            <a:spLocks noGrp="1"/>
          </p:cNvSpPr>
          <p:nvPr>
            <p:ph idx="1"/>
          </p:nvPr>
        </p:nvSpPr>
        <p:spPr>
          <a:xfrm>
            <a:off x="838200" y="2617694"/>
            <a:ext cx="4406154" cy="3720353"/>
          </a:xfrm>
        </p:spPr>
        <p:txBody>
          <a:bodyPr>
            <a:normAutofit fontScale="92500" lnSpcReduction="10000"/>
          </a:bodyPr>
          <a:lstStyle/>
          <a:p>
            <a:r>
              <a:rPr lang="en-US" sz="1800" dirty="0"/>
              <a:t>The dataset consists of Columns like Description , Country etc. which increases the dimentionality of the data. Thus we try to extract some meaningful insights from the dataset </a:t>
            </a:r>
          </a:p>
          <a:p>
            <a:r>
              <a:rPr lang="en-US" sz="1800" dirty="0"/>
              <a:t>We are going to cluster the customers based by combining them on the following two factors</a:t>
            </a:r>
          </a:p>
          <a:p>
            <a:pPr marL="457200" lvl="1" indent="0">
              <a:buNone/>
            </a:pPr>
            <a:r>
              <a:rPr lang="en-US" sz="1400" dirty="0"/>
              <a:t>     </a:t>
            </a:r>
            <a:r>
              <a:rPr lang="en-US" sz="1900" dirty="0"/>
              <a:t>1- total amount from each individual     customer (Quantity * unit Price)</a:t>
            </a:r>
          </a:p>
          <a:p>
            <a:pPr marL="457200" lvl="1" indent="0">
              <a:buNone/>
            </a:pPr>
            <a:r>
              <a:rPr lang="en-US" sz="1900" dirty="0"/>
              <a:t>    2- frequency of invoice grouped against each customer</a:t>
            </a:r>
          </a:p>
          <a:p>
            <a:r>
              <a:rPr lang="en-IN" sz="1800" dirty="0"/>
              <a:t>Also we have a large number of outliers. We’ll be using Interquartile range for removal of outliers.  </a:t>
            </a:r>
          </a:p>
        </p:txBody>
      </p:sp>
      <p:pic>
        <p:nvPicPr>
          <p:cNvPr id="6" name="Picture 5">
            <a:extLst>
              <a:ext uri="{FF2B5EF4-FFF2-40B4-BE49-F238E27FC236}">
                <a16:creationId xmlns:a16="http://schemas.microsoft.com/office/drawing/2014/main" id="{0480400E-09B8-BAED-4E4D-1452ACD947C4}"/>
              </a:ext>
            </a:extLst>
          </p:cNvPr>
          <p:cNvPicPr>
            <a:picLocks noChangeAspect="1"/>
          </p:cNvPicPr>
          <p:nvPr/>
        </p:nvPicPr>
        <p:blipFill>
          <a:blip r:embed="rId2"/>
          <a:stretch>
            <a:fillRect/>
          </a:stretch>
        </p:blipFill>
        <p:spPr>
          <a:xfrm>
            <a:off x="1323017" y="1283748"/>
            <a:ext cx="7717167" cy="1036410"/>
          </a:xfrm>
          <a:prstGeom prst="rect">
            <a:avLst/>
          </a:prstGeom>
        </p:spPr>
      </p:pic>
      <p:pic>
        <p:nvPicPr>
          <p:cNvPr id="8" name="Picture 7" title="After Preprocessing the dataset">
            <a:extLst>
              <a:ext uri="{FF2B5EF4-FFF2-40B4-BE49-F238E27FC236}">
                <a16:creationId xmlns:a16="http://schemas.microsoft.com/office/drawing/2014/main" id="{87D476C8-4362-26CB-1EB8-18512D9FD8DA}"/>
              </a:ext>
            </a:extLst>
          </p:cNvPr>
          <p:cNvPicPr>
            <a:picLocks noChangeAspect="1"/>
          </p:cNvPicPr>
          <p:nvPr/>
        </p:nvPicPr>
        <p:blipFill>
          <a:blip r:embed="rId3"/>
          <a:stretch>
            <a:fillRect/>
          </a:stretch>
        </p:blipFill>
        <p:spPr>
          <a:xfrm>
            <a:off x="6947648" y="2759242"/>
            <a:ext cx="3486254" cy="3143163"/>
          </a:xfrm>
          <a:prstGeom prst="rect">
            <a:avLst/>
          </a:prstGeom>
        </p:spPr>
      </p:pic>
      <p:sp>
        <p:nvSpPr>
          <p:cNvPr id="9" name="TextBox 8">
            <a:extLst>
              <a:ext uri="{FF2B5EF4-FFF2-40B4-BE49-F238E27FC236}">
                <a16:creationId xmlns:a16="http://schemas.microsoft.com/office/drawing/2014/main" id="{1221DB5B-7547-8B17-2B39-5EC22A54A73E}"/>
              </a:ext>
            </a:extLst>
          </p:cNvPr>
          <p:cNvSpPr txBox="1"/>
          <p:nvPr/>
        </p:nvSpPr>
        <p:spPr>
          <a:xfrm>
            <a:off x="6913760" y="5993359"/>
            <a:ext cx="3657600" cy="276999"/>
          </a:xfrm>
          <a:prstGeom prst="rect">
            <a:avLst/>
          </a:prstGeom>
          <a:noFill/>
        </p:spPr>
        <p:txBody>
          <a:bodyPr wrap="square" rtlCol="0">
            <a:spAutoFit/>
          </a:bodyPr>
          <a:lstStyle/>
          <a:p>
            <a:r>
              <a:rPr lang="en-US" sz="1200" dirty="0"/>
              <a:t>Final Dataset after extracting all meaningful insights</a:t>
            </a:r>
            <a:endParaRPr lang="en-IN" sz="1200" dirty="0"/>
          </a:p>
        </p:txBody>
      </p:sp>
    </p:spTree>
    <p:extLst>
      <p:ext uri="{BB962C8B-B14F-4D97-AF65-F5344CB8AC3E}">
        <p14:creationId xmlns:p14="http://schemas.microsoft.com/office/powerpoint/2010/main" val="29023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3A91-873A-F1C9-2FE1-153629EF2A96}"/>
              </a:ext>
            </a:extLst>
          </p:cNvPr>
          <p:cNvSpPr>
            <a:spLocks noGrp="1"/>
          </p:cNvSpPr>
          <p:nvPr>
            <p:ph type="title"/>
          </p:nvPr>
        </p:nvSpPr>
        <p:spPr>
          <a:xfrm>
            <a:off x="838200" y="365125"/>
            <a:ext cx="4861560" cy="996315"/>
          </a:xfrm>
        </p:spPr>
        <p:txBody>
          <a:bodyPr/>
          <a:lstStyle/>
          <a:p>
            <a:r>
              <a:rPr lang="en-US" dirty="0">
                <a:solidFill>
                  <a:srgbClr val="002060"/>
                </a:solidFill>
              </a:rPr>
              <a:t>Complete Linkage</a:t>
            </a:r>
            <a:endParaRPr lang="en-IN" dirty="0">
              <a:solidFill>
                <a:srgbClr val="002060"/>
              </a:solidFill>
            </a:endParaRPr>
          </a:p>
        </p:txBody>
      </p:sp>
      <p:sp>
        <p:nvSpPr>
          <p:cNvPr id="3" name="Content Placeholder 2">
            <a:extLst>
              <a:ext uri="{FF2B5EF4-FFF2-40B4-BE49-F238E27FC236}">
                <a16:creationId xmlns:a16="http://schemas.microsoft.com/office/drawing/2014/main" id="{A08F5D6D-F056-F0CF-EA06-D8B7A9C9E25F}"/>
              </a:ext>
            </a:extLst>
          </p:cNvPr>
          <p:cNvSpPr>
            <a:spLocks noGrp="1"/>
          </p:cNvSpPr>
          <p:nvPr>
            <p:ph idx="1"/>
          </p:nvPr>
        </p:nvSpPr>
        <p:spPr>
          <a:xfrm>
            <a:off x="224118" y="1361440"/>
            <a:ext cx="8077199" cy="1748118"/>
          </a:xfrm>
        </p:spPr>
        <p:txBody>
          <a:bodyPr/>
          <a:lstStyle/>
          <a:p>
            <a:r>
              <a:rPr lang="en-US" dirty="0"/>
              <a:t>In complete hierarchical linkage the distance between two clusters is defined as the longest distance between two points in the two clusters.</a:t>
            </a:r>
            <a:endParaRPr lang="en-IN" dirty="0"/>
          </a:p>
        </p:txBody>
      </p:sp>
      <p:pic>
        <p:nvPicPr>
          <p:cNvPr id="6" name="Picture 5">
            <a:extLst>
              <a:ext uri="{FF2B5EF4-FFF2-40B4-BE49-F238E27FC236}">
                <a16:creationId xmlns:a16="http://schemas.microsoft.com/office/drawing/2014/main" id="{13D9466E-8A08-246A-E085-69F6A9861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877" y="469806"/>
            <a:ext cx="2876550" cy="2314575"/>
          </a:xfrm>
          <a:prstGeom prst="rect">
            <a:avLst/>
          </a:prstGeom>
        </p:spPr>
      </p:pic>
      <p:pic>
        <p:nvPicPr>
          <p:cNvPr id="8" name="Picture 7">
            <a:extLst>
              <a:ext uri="{FF2B5EF4-FFF2-40B4-BE49-F238E27FC236}">
                <a16:creationId xmlns:a16="http://schemas.microsoft.com/office/drawing/2014/main" id="{C62B166A-DB79-1D0E-0990-913B5B44BCAC}"/>
              </a:ext>
            </a:extLst>
          </p:cNvPr>
          <p:cNvPicPr>
            <a:picLocks noChangeAspect="1"/>
          </p:cNvPicPr>
          <p:nvPr/>
        </p:nvPicPr>
        <p:blipFill>
          <a:blip r:embed="rId3"/>
          <a:stretch>
            <a:fillRect/>
          </a:stretch>
        </p:blipFill>
        <p:spPr>
          <a:xfrm>
            <a:off x="407634" y="2666986"/>
            <a:ext cx="4738107" cy="3994487"/>
          </a:xfrm>
          <a:prstGeom prst="rect">
            <a:avLst/>
          </a:prstGeom>
        </p:spPr>
      </p:pic>
    </p:spTree>
    <p:extLst>
      <p:ext uri="{BB962C8B-B14F-4D97-AF65-F5344CB8AC3E}">
        <p14:creationId xmlns:p14="http://schemas.microsoft.com/office/powerpoint/2010/main" val="1690852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1051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(Body)</vt:lpstr>
      <vt:lpstr>Calibri Light</vt:lpstr>
      <vt:lpstr>Inter</vt:lpstr>
      <vt:lpstr>source-serif-pro</vt:lpstr>
      <vt:lpstr>Office Theme</vt:lpstr>
      <vt:lpstr>Clustering </vt:lpstr>
      <vt:lpstr>KMeans</vt:lpstr>
      <vt:lpstr>PowerPoint Presentation</vt:lpstr>
      <vt:lpstr>PowerPoint Presentation</vt:lpstr>
      <vt:lpstr>Inference</vt:lpstr>
      <vt:lpstr>Final Conclusion</vt:lpstr>
      <vt:lpstr>Hierarchical Clustering</vt:lpstr>
      <vt:lpstr>Preprocessing the dataset</vt:lpstr>
      <vt:lpstr>Complete Linkage</vt:lpstr>
      <vt:lpstr>Average Linkage</vt:lpstr>
      <vt:lpstr>Analyzing the metrics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dc:title>
  <dc:creator>Rimo Ghosh</dc:creator>
  <cp:lastModifiedBy>Rimo Ghosh</cp:lastModifiedBy>
  <cp:revision>41</cp:revision>
  <dcterms:created xsi:type="dcterms:W3CDTF">2024-01-26T17:32:41Z</dcterms:created>
  <dcterms:modified xsi:type="dcterms:W3CDTF">2024-01-28T17:36:10Z</dcterms:modified>
</cp:coreProperties>
</file>